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9" r:id="rId6"/>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laskus, Diane [DEP]" initials="Z[" lastIdx="3" clrIdx="0">
    <p:extLst>
      <p:ext uri="{19B8F6BF-5375-455C-9EA6-DF929625EA0E}">
        <p15:presenceInfo xmlns:p15="http://schemas.microsoft.com/office/powerpoint/2012/main" userId="S::diane.zalaskus@dep.nj.gov::f5646139-4d78-43c8-9b7e-637d034e50ec" providerId="AD"/>
      </p:ext>
    </p:extLst>
  </p:cmAuthor>
  <p:cmAuthor id="2" name="Aviles, Leronda [DEP]" initials="AL[" lastIdx="3" clrIdx="1">
    <p:extLst>
      <p:ext uri="{19B8F6BF-5375-455C-9EA6-DF929625EA0E}">
        <p15:presenceInfo xmlns:p15="http://schemas.microsoft.com/office/powerpoint/2012/main" userId="S::leronda.aviles@dep.nj.gov::1d95dd7b-a854-4c3b-8335-cfdb6e22737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2"/>
  </p:normalViewPr>
  <p:slideViewPr>
    <p:cSldViewPr snapToGrid="0" snapToObjects="1">
      <p:cViewPr varScale="1">
        <p:scale>
          <a:sx n="61" d="100"/>
          <a:sy n="61" d="100"/>
        </p:scale>
        <p:origin x="268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iles, Leronda [DEP]" userId="1d95dd7b-a854-4c3b-8335-cfdb6e22737d" providerId="ADAL" clId="{A83D3B32-F701-4BE5-AB3D-0AE46D600B27}"/>
    <pc:docChg chg="custSel modSld">
      <pc:chgData name="Aviles, Leronda [DEP]" userId="1d95dd7b-a854-4c3b-8335-cfdb6e22737d" providerId="ADAL" clId="{A83D3B32-F701-4BE5-AB3D-0AE46D600B27}" dt="2021-11-12T17:16:03.776" v="30" actId="1592"/>
      <pc:docMkLst>
        <pc:docMk/>
      </pc:docMkLst>
      <pc:sldChg chg="modSp mod">
        <pc:chgData name="Aviles, Leronda [DEP]" userId="1d95dd7b-a854-4c3b-8335-cfdb6e22737d" providerId="ADAL" clId="{A83D3B32-F701-4BE5-AB3D-0AE46D600B27}" dt="2021-11-12T17:14:48.979" v="27" actId="20577"/>
        <pc:sldMkLst>
          <pc:docMk/>
          <pc:sldMk cId="2898772559" sldId="256"/>
        </pc:sldMkLst>
        <pc:spChg chg="mod">
          <ac:chgData name="Aviles, Leronda [DEP]" userId="1d95dd7b-a854-4c3b-8335-cfdb6e22737d" providerId="ADAL" clId="{A83D3B32-F701-4BE5-AB3D-0AE46D600B27}" dt="2021-11-12T17:14:48.979" v="27" actId="20577"/>
          <ac:spMkLst>
            <pc:docMk/>
            <pc:sldMk cId="2898772559" sldId="256"/>
            <ac:spMk id="5" creationId="{9453C4EC-B458-FC42-A6EE-2854F46651DA}"/>
          </ac:spMkLst>
        </pc:spChg>
      </pc:sldChg>
      <pc:sldChg chg="delCm">
        <pc:chgData name="Aviles, Leronda [DEP]" userId="1d95dd7b-a854-4c3b-8335-cfdb6e22737d" providerId="ADAL" clId="{A83D3B32-F701-4BE5-AB3D-0AE46D600B27}" dt="2021-11-12T17:16:03.776" v="30" actId="1592"/>
        <pc:sldMkLst>
          <pc:docMk/>
          <pc:sldMk cId="837272377" sldId="25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F4A201-A0BF-FA44-AC83-62785748873B}"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2905974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F4A201-A0BF-FA44-AC83-62785748873B}"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1864415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F4A201-A0BF-FA44-AC83-62785748873B}"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89297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F4A201-A0BF-FA44-AC83-62785748873B}"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39610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F4A201-A0BF-FA44-AC83-62785748873B}"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3787957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4A201-A0BF-FA44-AC83-62785748873B}"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73936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F4A201-A0BF-FA44-AC83-62785748873B}" type="datetimeFigureOut">
              <a:rPr lang="en-US" smtClean="0"/>
              <a:t>11/12/2021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608391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F4A201-A0BF-FA44-AC83-62785748873B}" type="datetimeFigureOut">
              <a:rPr lang="en-US" smtClean="0"/>
              <a:t>11/12/2021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356820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F4A201-A0BF-FA44-AC83-62785748873B}" type="datetimeFigureOut">
              <a:rPr lang="en-US" smtClean="0"/>
              <a:t>11/12/2021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378681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BF4A201-A0BF-FA44-AC83-62785748873B}"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2743720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BF4A201-A0BF-FA44-AC83-62785748873B}"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AE69C-8430-0945-B424-E1B03AB7CFF3}" type="slidenum">
              <a:rPr lang="en-US" smtClean="0"/>
              <a:t>‹#›</a:t>
            </a:fld>
            <a:endParaRPr lang="en-US"/>
          </a:p>
        </p:txBody>
      </p:sp>
    </p:spTree>
    <p:extLst>
      <p:ext uri="{BB962C8B-B14F-4D97-AF65-F5344CB8AC3E}">
        <p14:creationId xmlns:p14="http://schemas.microsoft.com/office/powerpoint/2010/main" val="3496484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7BF4A201-A0BF-FA44-AC83-62785748873B}" type="datetimeFigureOut">
              <a:rPr lang="en-US" smtClean="0"/>
              <a:t>11/12/2021</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F5CAE69C-8430-0945-B424-E1B03AB7CFF3}" type="slidenum">
              <a:rPr lang="en-US" smtClean="0"/>
              <a:t>‹#›</a:t>
            </a:fld>
            <a:endParaRPr lang="en-US"/>
          </a:p>
        </p:txBody>
      </p:sp>
    </p:spTree>
    <p:extLst>
      <p:ext uri="{BB962C8B-B14F-4D97-AF65-F5344CB8AC3E}">
        <p14:creationId xmlns:p14="http://schemas.microsoft.com/office/powerpoint/2010/main" val="2885928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viro.epa.gov/" TargetMode="External"/><Relationship Id="rId13" Type="http://schemas.microsoft.com/office/2007/relationships/hdphoto" Target="../media/hdphoto1.wdp"/><Relationship Id="rId3" Type="http://schemas.openxmlformats.org/officeDocument/2006/relationships/image" Target="../media/image1.png"/><Relationship Id="rId7" Type="http://schemas.openxmlformats.org/officeDocument/2006/relationships/hyperlink" Target="mailto:watersupply@dep.nj.gov" TargetMode="External"/><Relationship Id="rId12" Type="http://schemas.openxmlformats.org/officeDocument/2006/relationships/image" Target="../media/image5.png"/><Relationship Id="rId2" Type="http://schemas.openxmlformats.org/officeDocument/2006/relationships/hyperlink" Target="http://www.nsf.org/" TargetMode="External"/><Relationship Id="rId1" Type="http://schemas.openxmlformats.org/officeDocument/2006/relationships/slideLayout" Target="../slideLayouts/slideLayout2.xml"/><Relationship Id="rId6" Type="http://schemas.openxmlformats.org/officeDocument/2006/relationships/hyperlink" Target="https://www.state.nj.us/dep/watersupply/dwc-lead.html" TargetMode="External"/><Relationship Id="rId11" Type="http://schemas.openxmlformats.org/officeDocument/2006/relationships/image" Target="../media/image4.png"/><Relationship Id="rId5" Type="http://schemas.openxmlformats.org/officeDocument/2006/relationships/hyperlink" Target="http://www.nj.gov/dep/watersupply/waterwatch" TargetMode="External"/><Relationship Id="rId10" Type="http://schemas.openxmlformats.org/officeDocument/2006/relationships/image" Target="../media/image3.png"/><Relationship Id="rId4" Type="http://schemas.openxmlformats.org/officeDocument/2006/relationships/hyperlink" Target="http://www.epa.gov/lead"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9259EF5-7E5E-F14D-84C7-36FA378199EF}"/>
              </a:ext>
            </a:extLst>
          </p:cNvPr>
          <p:cNvSpPr txBox="1"/>
          <p:nvPr/>
        </p:nvSpPr>
        <p:spPr>
          <a:xfrm>
            <a:off x="801908" y="873730"/>
            <a:ext cx="5254183" cy="2464201"/>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Lead and Copper Rule’s Lead Public Education:</a:t>
            </a:r>
          </a:p>
          <a:p>
            <a:endParaRPr lang="en-US" sz="1200" dirty="0">
              <a:latin typeface="Times New Roman" panose="02020603050405020304" pitchFamily="18" charset="0"/>
              <a:cs typeface="Times New Roman" panose="02020603050405020304" pitchFamily="18" charset="0"/>
            </a:endParaRPr>
          </a:p>
          <a:p>
            <a:pPr algn="ctr"/>
            <a:r>
              <a:rPr lang="en-US" sz="1200" u="sng" dirty="0">
                <a:latin typeface="Times New Roman" panose="02020603050405020304" pitchFamily="18" charset="0"/>
                <a:cs typeface="Times New Roman" panose="02020603050405020304" pitchFamily="18" charset="0"/>
              </a:rPr>
              <a:t>Lead Public Education Poster Template</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The federal Lead and Copper Rule does not require the water system to post Lead Public Education Posters. However, Lead Public Education Posters can be used to support the required additional Lead Public Education activities (e.g., public area information displays) and be visuals displayed at press events and/or public meetings. The Bureau of Safe Drinking Water (Bureau) has developed a Lead Public Education Poster that includes required lead public education information and some visuals to describe actions the public should take to protect themselves from potential health effects of lead, which is per the United States Environmental Protection Agency.</a:t>
            </a:r>
          </a:p>
          <a:p>
            <a:endParaRPr lang="en-US" sz="1013" dirty="0"/>
          </a:p>
        </p:txBody>
      </p:sp>
      <p:sp>
        <p:nvSpPr>
          <p:cNvPr id="5" name="TextBox 4">
            <a:extLst>
              <a:ext uri="{FF2B5EF4-FFF2-40B4-BE49-F238E27FC236}">
                <a16:creationId xmlns:a16="http://schemas.microsoft.com/office/drawing/2014/main" id="{9453C4EC-B458-FC42-A6EE-2854F46651DA}"/>
              </a:ext>
            </a:extLst>
          </p:cNvPr>
          <p:cNvSpPr txBox="1"/>
          <p:nvPr/>
        </p:nvSpPr>
        <p:spPr>
          <a:xfrm>
            <a:off x="295947" y="152400"/>
            <a:ext cx="4102790" cy="369332"/>
          </a:xfrm>
          <a:prstGeom prst="rect">
            <a:avLst/>
          </a:prstGeom>
          <a:noFill/>
        </p:spPr>
        <p:txBody>
          <a:bodyPr wrap="none" rtlCol="0">
            <a:spAutoFit/>
          </a:bodyPr>
          <a:lstStyle/>
          <a:p>
            <a:r>
              <a:rPr lang="en-US" dirty="0"/>
              <a:t>Lead </a:t>
            </a:r>
            <a:r>
              <a:rPr lang="en-US" dirty="0" err="1"/>
              <a:t>PE_Poster</a:t>
            </a:r>
            <a:r>
              <a:rPr lang="en-US" dirty="0"/>
              <a:t> Template November 2021</a:t>
            </a:r>
          </a:p>
        </p:txBody>
      </p:sp>
    </p:spTree>
    <p:extLst>
      <p:ext uri="{BB962C8B-B14F-4D97-AF65-F5344CB8AC3E}">
        <p14:creationId xmlns:p14="http://schemas.microsoft.com/office/powerpoint/2010/main" val="2898772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FC81982F-0CAC-B14B-8EFD-32A074B3A82E}"/>
              </a:ext>
            </a:extLst>
          </p:cNvPr>
          <p:cNvGraphicFramePr>
            <a:graphicFrameLocks noGrp="1"/>
          </p:cNvGraphicFramePr>
          <p:nvPr>
            <p:extLst>
              <p:ext uri="{D42A27DB-BD31-4B8C-83A1-F6EECF244321}">
                <p14:modId xmlns:p14="http://schemas.microsoft.com/office/powerpoint/2010/main" val="2967670"/>
              </p:ext>
            </p:extLst>
          </p:nvPr>
        </p:nvGraphicFramePr>
        <p:xfrm>
          <a:off x="23415" y="0"/>
          <a:ext cx="6811169" cy="676548"/>
        </p:xfrm>
        <a:graphic>
          <a:graphicData uri="http://schemas.openxmlformats.org/drawingml/2006/table">
            <a:tbl>
              <a:tblPr firstRow="1" firstCol="1" bandRow="1"/>
              <a:tblGrid>
                <a:gridCol w="6811169">
                  <a:extLst>
                    <a:ext uri="{9D8B030D-6E8A-4147-A177-3AD203B41FA5}">
                      <a16:colId xmlns:a16="http://schemas.microsoft.com/office/drawing/2014/main" val="465321625"/>
                    </a:ext>
                  </a:extLst>
                </a:gridCol>
              </a:tblGrid>
              <a:tr h="125207">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IMPORTANT INFORMATION ABOUT LEAD IN YOUR DRINKING WATER</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14" marR="559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617939411"/>
                  </a:ext>
                </a:extLst>
              </a:tr>
              <a:tr h="175290">
                <a:tc>
                  <a:txBody>
                    <a:bodyPr/>
                    <a:lstStyle/>
                    <a:p>
                      <a:pPr marL="0" marR="0" algn="ctr">
                        <a:spcBef>
                          <a:spcPts val="0"/>
                        </a:spcBef>
                        <a:spcAft>
                          <a:spcPts val="0"/>
                        </a:spcAft>
                      </a:pPr>
                      <a:r>
                        <a:rPr lang="en-US" sz="700" i="1" dirty="0">
                          <a:effectLst/>
                          <a:latin typeface="Times New Roman" panose="02020603050405020304" pitchFamily="18" charset="0"/>
                          <a:ea typeface="Times New Roman" panose="02020603050405020304" pitchFamily="18" charset="0"/>
                          <a:cs typeface="Times New Roman" panose="02020603050405020304" pitchFamily="18" charset="0"/>
                        </a:rPr>
                        <a:t>Contact us at [</a:t>
                      </a:r>
                      <a:r>
                        <a:rPr lang="en-US" sz="700" i="1"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insert phone number</a:t>
                      </a:r>
                      <a:r>
                        <a:rPr lang="en-US" sz="700" i="1" dirty="0">
                          <a:effectLst/>
                          <a:latin typeface="Times New Roman" panose="02020603050405020304" pitchFamily="18" charset="0"/>
                          <a:ea typeface="Times New Roman" panose="02020603050405020304" pitchFamily="18" charset="0"/>
                          <a:cs typeface="Times New Roman" panose="02020603050405020304" pitchFamily="18" charset="0"/>
                        </a:rPr>
                        <a:t>] to obtain a translated copy of the public education materials or to request assistance in the appropriate language.</a:t>
                      </a:r>
                      <a:endParaRPr lang="en-US" sz="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7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Repeat the above statement in all languages predominantly spoken in the service area.</a:t>
                      </a:r>
                      <a:endParaRPr lang="en-US" sz="7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14" marR="559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1017407"/>
                  </a:ext>
                </a:extLst>
              </a:tr>
              <a:tr h="280308">
                <a:tc>
                  <a:txBody>
                    <a:bodyPr/>
                    <a:lstStyle/>
                    <a:p>
                      <a:pPr marL="32385" marR="27305" indent="-6350" algn="just">
                        <a:spcBef>
                          <a:spcPts val="0"/>
                        </a:spcBef>
                        <a:spcAft>
                          <a:spcPts val="0"/>
                        </a:spcAft>
                      </a:pPr>
                      <a:r>
                        <a:rPr lang="en-US" sz="700" dirty="0">
                          <a:effectLst/>
                          <a:latin typeface="Times New Roman" panose="02020603050405020304" pitchFamily="18" charset="0"/>
                          <a:ea typeface="Arial" panose="020B0604020202020204" pitchFamily="34" charset="0"/>
                          <a:cs typeface="Times New Roman" panose="02020603050405020304" pitchFamily="18" charset="0"/>
                        </a:rPr>
                        <a:t>[</a:t>
                      </a:r>
                      <a:r>
                        <a:rPr lang="en-US" sz="700" dirty="0">
                          <a:effectLst/>
                          <a:highlight>
                            <a:srgbClr val="FFFF00"/>
                          </a:highlight>
                          <a:latin typeface="Times New Roman" panose="02020603050405020304" pitchFamily="18" charset="0"/>
                          <a:ea typeface="Arial" panose="020B0604020202020204" pitchFamily="34" charset="0"/>
                          <a:cs typeface="Times New Roman" panose="02020603050405020304" pitchFamily="18" charset="0"/>
                        </a:rPr>
                        <a:t>SYSTEM NAME</a:t>
                      </a:r>
                      <a:r>
                        <a:rPr lang="en-US" sz="700" dirty="0">
                          <a:effectLst/>
                          <a:latin typeface="Times New Roman" panose="02020603050405020304" pitchFamily="18" charset="0"/>
                          <a:ea typeface="Arial" panose="020B0604020202020204" pitchFamily="34" charset="0"/>
                          <a:cs typeface="Times New Roman" panose="02020603050405020304" pitchFamily="18" charset="0"/>
                        </a:rPr>
                        <a:t>] found elevated levels of lead in drinking water in some homes/buildings. Lead can cause serious health problems, especially for pregnant women and young children. Please read this information closely to see what you can do to reduce lead in your drinking water.</a:t>
                      </a:r>
                      <a:endParaRPr lang="en-US" sz="7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14" marR="559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8299909"/>
                  </a:ext>
                </a:extLst>
              </a:tr>
            </a:tbl>
          </a:graphicData>
        </a:graphic>
      </p:graphicFrame>
      <p:graphicFrame>
        <p:nvGraphicFramePr>
          <p:cNvPr id="8" name="Table 7">
            <a:extLst>
              <a:ext uri="{FF2B5EF4-FFF2-40B4-BE49-F238E27FC236}">
                <a16:creationId xmlns:a16="http://schemas.microsoft.com/office/drawing/2014/main" id="{26417131-0A49-C142-82F6-659898CA0586}"/>
              </a:ext>
            </a:extLst>
          </p:cNvPr>
          <p:cNvGraphicFramePr>
            <a:graphicFrameLocks noGrp="1"/>
          </p:cNvGraphicFramePr>
          <p:nvPr>
            <p:extLst>
              <p:ext uri="{D42A27DB-BD31-4B8C-83A1-F6EECF244321}">
                <p14:modId xmlns:p14="http://schemas.microsoft.com/office/powerpoint/2010/main" val="3320735961"/>
              </p:ext>
            </p:extLst>
          </p:nvPr>
        </p:nvGraphicFramePr>
        <p:xfrm>
          <a:off x="23415" y="861169"/>
          <a:ext cx="1943099" cy="1828800"/>
        </p:xfrm>
        <a:graphic>
          <a:graphicData uri="http://schemas.openxmlformats.org/drawingml/2006/table">
            <a:tbl>
              <a:tblPr firstRow="1" firstCol="1" bandRow="1"/>
              <a:tblGrid>
                <a:gridCol w="1943099">
                  <a:extLst>
                    <a:ext uri="{9D8B030D-6E8A-4147-A177-3AD203B41FA5}">
                      <a16:colId xmlns:a16="http://schemas.microsoft.com/office/drawing/2014/main" val="1801343157"/>
                    </a:ext>
                  </a:extLst>
                </a:gridCol>
              </a:tblGrid>
              <a:tr h="0">
                <a:tc>
                  <a:txBody>
                    <a:bodyPr/>
                    <a:lstStyle/>
                    <a:p>
                      <a:pPr marL="0" marR="0" algn="ctr">
                        <a:spcBef>
                          <a:spcPts val="0"/>
                        </a:spcBef>
                        <a:spcAft>
                          <a:spcPts val="0"/>
                        </a:spcAft>
                      </a:pPr>
                      <a:r>
                        <a:rPr lang="en-US" sz="800" b="1">
                          <a:effectLst/>
                          <a:latin typeface="Times New Roman" panose="02020603050405020304" pitchFamily="18" charset="0"/>
                          <a:ea typeface="Times New Roman" panose="02020603050405020304" pitchFamily="18" charset="0"/>
                          <a:cs typeface="Times New Roman" panose="02020603050405020304" pitchFamily="18" charset="0"/>
                        </a:rPr>
                        <a:t>HEATH EFFECTS OF LEAD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350623608"/>
                  </a:ext>
                </a:extLst>
              </a:tr>
              <a:tr h="0">
                <a:tc>
                  <a:txBody>
                    <a:bodyPr/>
                    <a:lstStyle/>
                    <a:p>
                      <a:pPr marL="26035" marR="27305" algn="just">
                        <a:spcBef>
                          <a:spcPts val="0"/>
                        </a:spcBef>
                        <a:spcAft>
                          <a:spcPts val="235"/>
                        </a:spcAft>
                      </a:pPr>
                      <a:r>
                        <a:rPr lang="en-US" sz="700" dirty="0">
                          <a:effectLst/>
                          <a:latin typeface="Times New Roman" panose="02020603050405020304" pitchFamily="18" charset="0"/>
                          <a:ea typeface="Arial" panose="020B0604020202020204" pitchFamily="34" charset="0"/>
                          <a:cs typeface="Times New Roman" panose="02020603050405020304" pitchFamily="18" charset="0"/>
                        </a:rPr>
                        <a:t>Lead can cause serious health problems if too much enters your body from drinking water or other sources. It can cause damage to the brain and kidneys, and can interfere with the production of red blood cells that carry oxygen to all parts of your body. The greatest risk of lead exposure is to infants, young children, and pregnant women. Scientists have linked the effects of lead on the brain with lowered IQ in children. Adults with kidney problems and high blood pressure can be affected by low levels of lead more than healthy adults. Lead is stored in the bones, and it can be released later in life. During pregnancy, the child receives lead from the mother’s bones, which may affect brain development.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4971222"/>
                  </a:ext>
                </a:extLst>
              </a:tr>
            </a:tbl>
          </a:graphicData>
        </a:graphic>
      </p:graphicFrame>
      <p:graphicFrame>
        <p:nvGraphicFramePr>
          <p:cNvPr id="10" name="Table 9">
            <a:extLst>
              <a:ext uri="{FF2B5EF4-FFF2-40B4-BE49-F238E27FC236}">
                <a16:creationId xmlns:a16="http://schemas.microsoft.com/office/drawing/2014/main" id="{E244F16C-6D2A-EE4E-8E0F-0AE948656069}"/>
              </a:ext>
            </a:extLst>
          </p:cNvPr>
          <p:cNvGraphicFramePr>
            <a:graphicFrameLocks noGrp="1"/>
          </p:cNvGraphicFramePr>
          <p:nvPr>
            <p:extLst>
              <p:ext uri="{D42A27DB-BD31-4B8C-83A1-F6EECF244321}">
                <p14:modId xmlns:p14="http://schemas.microsoft.com/office/powerpoint/2010/main" val="935735541"/>
              </p:ext>
            </p:extLst>
          </p:nvPr>
        </p:nvGraphicFramePr>
        <p:xfrm>
          <a:off x="23414" y="3122951"/>
          <a:ext cx="1943100" cy="5349240"/>
        </p:xfrm>
        <a:graphic>
          <a:graphicData uri="http://schemas.openxmlformats.org/drawingml/2006/table">
            <a:tbl>
              <a:tblPr firstRow="1" firstCol="1" bandRow="1"/>
              <a:tblGrid>
                <a:gridCol w="1943100">
                  <a:extLst>
                    <a:ext uri="{9D8B030D-6E8A-4147-A177-3AD203B41FA5}">
                      <a16:colId xmlns:a16="http://schemas.microsoft.com/office/drawing/2014/main" val="3908665130"/>
                    </a:ext>
                  </a:extLst>
                </a:gridCol>
              </a:tblGrid>
              <a:tr h="0">
                <a:tc>
                  <a:txBody>
                    <a:bodyPr/>
                    <a:lstStyle/>
                    <a:p>
                      <a:pPr marL="0" marR="0" algn="ctr">
                        <a:spcBef>
                          <a:spcPts val="0"/>
                        </a:spcBef>
                        <a:spcAft>
                          <a:spcPts val="0"/>
                        </a:spcAft>
                      </a:pP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SOURCES OF LEAD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824326624"/>
                  </a:ext>
                </a:extLst>
              </a:tr>
              <a:tr h="0">
                <a:tc>
                  <a:txBody>
                    <a:bodyPr/>
                    <a:lstStyle/>
                    <a:p>
                      <a:pPr marL="0" marR="6985" algn="just">
                        <a:lnSpc>
                          <a:spcPct val="100000"/>
                        </a:lnSpc>
                        <a:spcBef>
                          <a:spcPts val="0"/>
                        </a:spcBef>
                        <a:spcAft>
                          <a:spcPts val="0"/>
                        </a:spcAft>
                      </a:pP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Lead is a common metal found in the environment. Drinking water is one possible source of lead exposure. The main sources of lead exposure are lead-based paint and lead-contaminated dust or soil. In addition, lead can be found in certain types of pottery, pewter, brass fixtures, cosmetics, and imported spices and other food. Other sources include exposure in the work place and exposure from certain hobbies like shooting ranges and fishing (lead can be carried on clothing or shoes). Lead is found in some toys, some playground equipment, and some children’s metal jewelry. </a:t>
                      </a:r>
                    </a:p>
                    <a:p>
                      <a:pPr marL="0" marR="6985" algn="just">
                        <a:lnSpc>
                          <a:spcPct val="100000"/>
                        </a:lnSpc>
                        <a:spcBef>
                          <a:spcPts val="0"/>
                        </a:spcBef>
                        <a:spcAft>
                          <a:spcPts val="0"/>
                        </a:spcAft>
                      </a:pP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Brass faucets, fittings, and valves, including those advertised as “lead-free”, may also contribute lead to drinking water. The law currently allows end-use brass fixtures, such as faucets, that contain a maximum of 0.25 percent lead to be labeled as “lead free”. However, prior to January 4, 2014, “lead free” allowed up to 8 percent lead content of the wetted surfaces of plumbing products including those labeled National Sanitation Foundation (NSF) certified. Consumers should be aware of their current fixtures and take appropriate precautions.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6985" algn="just">
                        <a:lnSpc>
                          <a:spcPct val="100000"/>
                        </a:lnSpc>
                        <a:spcBef>
                          <a:spcPts val="0"/>
                        </a:spcBef>
                        <a:spcAft>
                          <a:spcPts val="0"/>
                        </a:spcAft>
                      </a:pP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When water remains in contact with lead pipes or plumbing materials containing lead over time, the lead may dissolve into your drinking water. </a:t>
                      </a:r>
                      <a:r>
                        <a:rPr lang="en-US" sz="700" b="1" dirty="0">
                          <a:effectLst/>
                          <a:latin typeface="Times New Roman" panose="02020603050405020304" pitchFamily="18" charset="0"/>
                          <a:ea typeface="Garamond" panose="02020404030301010803" pitchFamily="18" charset="0"/>
                          <a:cs typeface="Times New Roman" panose="02020603050405020304" pitchFamily="18" charset="0"/>
                        </a:rPr>
                        <a:t>This means the first water drawn from the tap in the morning, or later in the afternoon if the water has not been used all day, may contain elevated levels of lead.</a:t>
                      </a: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 Homes/buildings in New Jersey built before 1987 are more likely to have lead pipes and/or lead solder. Service lines, which may also contain lead, are the individual pipes that run from the water main in the street to a home or building and consist of two portions. Ownership of the service line varies by water system, but for [</a:t>
                      </a:r>
                      <a:r>
                        <a:rPr lang="en-US" sz="700"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SYSTEM NAME</a:t>
                      </a: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 the service line is owned </a:t>
                      </a:r>
                      <a:r>
                        <a:rPr lang="en-US" sz="700"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OPTION:</a:t>
                      </a: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 entirely </a:t>
                      </a:r>
                      <a:r>
                        <a:rPr lang="en-US" sz="700"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OR</a:t>
                      </a: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 partially by the water system </a:t>
                      </a:r>
                      <a:r>
                        <a:rPr lang="en-US" sz="700"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AND/OR</a:t>
                      </a: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 property owner.</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27305" algn="just">
                        <a:spcBef>
                          <a:spcPts val="0"/>
                        </a:spcBef>
                        <a:spcAft>
                          <a:spcPts val="235"/>
                        </a:spcAft>
                      </a:pP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EPA estimates that 10 to 20 percent of a person’s potential exposure to lead may come from drinking water. Infants who consume mostly formula mixed with lead-containing water may receive 40 to 60 percent of their exposure to lead from drinking water When there are elevated levels of lead in your water, drinking water is likely to be a more important source of exposure.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8994473"/>
                  </a:ext>
                </a:extLst>
              </a:tr>
            </a:tbl>
          </a:graphicData>
        </a:graphic>
      </p:graphicFrame>
      <p:graphicFrame>
        <p:nvGraphicFramePr>
          <p:cNvPr id="16" name="Table 15">
            <a:extLst>
              <a:ext uri="{FF2B5EF4-FFF2-40B4-BE49-F238E27FC236}">
                <a16:creationId xmlns:a16="http://schemas.microsoft.com/office/drawing/2014/main" id="{3C451C04-0985-174F-8A79-7BC0A131C02F}"/>
              </a:ext>
            </a:extLst>
          </p:cNvPr>
          <p:cNvGraphicFramePr>
            <a:graphicFrameLocks noGrp="1"/>
          </p:cNvGraphicFramePr>
          <p:nvPr>
            <p:extLst>
              <p:ext uri="{D42A27DB-BD31-4B8C-83A1-F6EECF244321}">
                <p14:modId xmlns:p14="http://schemas.microsoft.com/office/powerpoint/2010/main" val="2527130296"/>
              </p:ext>
            </p:extLst>
          </p:nvPr>
        </p:nvGraphicFramePr>
        <p:xfrm>
          <a:off x="2001242" y="10005476"/>
          <a:ext cx="2719388" cy="2164080"/>
        </p:xfrm>
        <a:graphic>
          <a:graphicData uri="http://schemas.openxmlformats.org/drawingml/2006/table">
            <a:tbl>
              <a:tblPr firstRow="1" firstCol="1" bandRow="1"/>
              <a:tblGrid>
                <a:gridCol w="2719388">
                  <a:extLst>
                    <a:ext uri="{9D8B030D-6E8A-4147-A177-3AD203B41FA5}">
                      <a16:colId xmlns:a16="http://schemas.microsoft.com/office/drawing/2014/main" val="2460505116"/>
                    </a:ext>
                  </a:extLst>
                </a:gridCol>
              </a:tblGrid>
              <a:tr h="0">
                <a:tc>
                  <a:txBody>
                    <a:bodyPr/>
                    <a:lstStyle/>
                    <a:p>
                      <a:pPr marL="0" marR="0" algn="ctr">
                        <a:spcBef>
                          <a:spcPts val="0"/>
                        </a:spcBef>
                        <a:spcAft>
                          <a:spcPts val="0"/>
                        </a:spcAft>
                      </a:pP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DDITIONAL STEPS TO REDUCE LEAD IN DRINKING WATER</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653382694"/>
                  </a:ext>
                </a:extLst>
              </a:tr>
              <a:tr h="0">
                <a:tc>
                  <a:txBody>
                    <a:bodyPr/>
                    <a:lstStyle/>
                    <a:p>
                      <a:pPr marL="0" marR="0" algn="l">
                        <a:spcBef>
                          <a:spcPts val="0"/>
                        </a:spcBef>
                        <a:spcAft>
                          <a:spcPts val="0"/>
                        </a:spcAft>
                      </a:pP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steps described above will reduce the lead concentrations in your drinking water. However, if a water test indicates that the drinking water coming from your tap contains lead concentrations more than </a:t>
                      </a:r>
                      <a:r>
                        <a:rPr lang="en-US" sz="700" dirty="0">
                          <a:effectLst/>
                          <a:latin typeface="Times New Roman" panose="02020603050405020304" pitchFamily="18" charset="0"/>
                          <a:ea typeface="Times New Roman" panose="02020603050405020304" pitchFamily="18" charset="0"/>
                          <a:cs typeface="Times New Roman" panose="02020603050405020304" pitchFamily="18" charset="0"/>
                        </a:rPr>
                        <a:t>15 ppb after flushing, or after we have completed our actions to minimize lead levels, then you may want to take the following additional measures:</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 algn="l">
                        <a:spcBef>
                          <a:spcPts val="0"/>
                        </a:spcBef>
                        <a:spcAft>
                          <a:spcPts val="0"/>
                        </a:spcAft>
                        <a:buSzPts val="800"/>
                        <a:buFont typeface="+mj-lt"/>
                        <a:buAutoNum type="arabicPeriod"/>
                      </a:pPr>
                      <a:r>
                        <a:rPr lang="en-US" sz="7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Have an electrician check your wiring.</a:t>
                      </a:r>
                      <a:r>
                        <a:rPr lang="en-US" sz="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If grounding wires from the electrical system are attached to your pipes, corrosion may be greater. Check with a licensed electrician or your local electrical code to determine if your wiring can be grounded elsewhere. DO NOT attempt to change the wiring yourself because improper grounding can cause electrical shock and fire hazards.</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45720" algn="l">
                        <a:spcBef>
                          <a:spcPts val="0"/>
                        </a:spcBef>
                        <a:spcAft>
                          <a:spcPts val="400"/>
                        </a:spcAft>
                        <a:buSzPts val="800"/>
                        <a:buFont typeface="+mj-lt"/>
                        <a:buAutoNum type="arabicPeriod"/>
                      </a:pPr>
                      <a:r>
                        <a:rPr lang="en-US" sz="7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Water softeners and reverse osmosis units</a:t>
                      </a:r>
                      <a:r>
                        <a:rPr lang="en-US" sz="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will remove lead from water but can also make the water more corrosive to lead solder and plumbing by removing certain minerals; therefore, the installation of these treatment units at the point of entry into homes with lead plumbing should only be done under supervision of a qualified water treatment professional. </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855770"/>
                  </a:ext>
                </a:extLst>
              </a:tr>
            </a:tbl>
          </a:graphicData>
        </a:graphic>
      </p:graphicFrame>
      <p:graphicFrame>
        <p:nvGraphicFramePr>
          <p:cNvPr id="24" name="Table 23">
            <a:extLst>
              <a:ext uri="{FF2B5EF4-FFF2-40B4-BE49-F238E27FC236}">
                <a16:creationId xmlns:a16="http://schemas.microsoft.com/office/drawing/2014/main" id="{82BDC2E5-DD95-D749-A109-A513A2F58988}"/>
              </a:ext>
            </a:extLst>
          </p:cNvPr>
          <p:cNvGraphicFramePr>
            <a:graphicFrameLocks noGrp="1"/>
          </p:cNvGraphicFramePr>
          <p:nvPr>
            <p:extLst>
              <p:ext uri="{D42A27DB-BD31-4B8C-83A1-F6EECF244321}">
                <p14:modId xmlns:p14="http://schemas.microsoft.com/office/powerpoint/2010/main" val="2572057037"/>
              </p:ext>
            </p:extLst>
          </p:nvPr>
        </p:nvGraphicFramePr>
        <p:xfrm>
          <a:off x="2001242" y="856812"/>
          <a:ext cx="2719388" cy="8564880"/>
        </p:xfrm>
        <a:graphic>
          <a:graphicData uri="http://schemas.openxmlformats.org/drawingml/2006/table">
            <a:tbl>
              <a:tblPr firstRow="1" firstCol="1" bandRow="1"/>
              <a:tblGrid>
                <a:gridCol w="2719388">
                  <a:extLst>
                    <a:ext uri="{9D8B030D-6E8A-4147-A177-3AD203B41FA5}">
                      <a16:colId xmlns:a16="http://schemas.microsoft.com/office/drawing/2014/main" val="2460505116"/>
                    </a:ext>
                  </a:extLst>
                </a:gridCol>
              </a:tblGrid>
              <a:tr h="0">
                <a:tc>
                  <a:txBody>
                    <a:bodyPr/>
                    <a:lstStyle/>
                    <a:p>
                      <a:pPr marL="0" marR="0" algn="ctr">
                        <a:spcBef>
                          <a:spcPts val="0"/>
                        </a:spcBef>
                        <a:spcAft>
                          <a:spcPts val="0"/>
                        </a:spcAft>
                      </a:pPr>
                      <a:r>
                        <a:rPr lang="en-US" sz="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STEPS TO REDUCE LEAD IN DRINKING WATER </a:t>
                      </a:r>
                      <a:r>
                        <a:rPr lang="en-US" sz="800" b="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(CONTINUED)</a:t>
                      </a:r>
                      <a:endParaRPr lang="en-US" sz="11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653382694"/>
                  </a:ext>
                </a:extLst>
              </a:tr>
              <a:tr h="0">
                <a:tc>
                  <a:txBody>
                    <a:bodyPr/>
                    <a:lstStyle/>
                    <a:p>
                      <a:pPr marL="0" marR="0" indent="-45720">
                        <a:spcBef>
                          <a:spcPts val="0"/>
                        </a:spcBef>
                        <a:spcAft>
                          <a:spcPts val="0"/>
                        </a:spcAft>
                        <a:buFont typeface="+mj-lt"/>
                        <a:buAutoNum type="arabicPeriod" startAt="3"/>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Find out if you have interior lead plumbing or solder.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your home/building was constructed prior to 1987, it is important to determine if interior lead solder or lead pipes are present. You can check yourself, hire a licensed plumber, or check with your landlord.</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
                        <a:spcBef>
                          <a:spcPts val="0"/>
                        </a:spcBef>
                        <a:spcAft>
                          <a:spcPts val="0"/>
                        </a:spcAft>
                        <a:buAutoNum type="arabicPeriod" startAt="3"/>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Replace plumbing fixtures and service lines containing lead.</a:t>
                      </a:r>
                      <a:r>
                        <a:rPr lang="en-US" sz="7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Replace brass faucets, fittings, and valves that do not meet the current definition of “lead free.” The current definition went into effect January 4, 2014; therefore, any “lead free” plumbing materials purchased and/or installed prior to that date should be discarded or replaced. Visit the NSF website at </a:t>
                      </a:r>
                      <a:r>
                        <a:rPr lang="en-US" sz="700" u="sng" dirty="0" err="1">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rPr>
                        <a:t>www.nsf.org</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learn more about lead-containing plumbing fixtures.</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
                        <a:spcBef>
                          <a:spcPts val="0"/>
                        </a:spcBef>
                        <a:spcAft>
                          <a:spcPts val="0"/>
                        </a:spcAft>
                        <a:buAutoNum type="arabicPeriod" startAt="3"/>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Run the cold water to flush out lead.</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Let the water run from the tap before using it for drinking or cooking any time the water in the faucet has gone unused for more than six hours. The longer the water resides in plumbing the more lead it may contain. Flushing the tap means running the cold-water faucet for about 15 to 30 seconds. Although toilet flushing or showering flushes water through a portion of the plumbing system, you still need to flush the water in each faucet before using it for drinking or cooking. Flushing tap water is a simple and inexpensive measure you can take to protect your health. It usually uses less than one gallon of water. </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those with lead service lines or until you determine if you are served by one, let the water run from the tap longer based on the length of the lead service line and the plumbing configuration in your home. In other words, the larger the home or building and the greater the distance to the water main (in the street), the more water it will take to flush properly. </a:t>
                      </a:r>
                      <a:endParaRPr lang="en-US" sz="105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
                        <a:spcBef>
                          <a:spcPts val="0"/>
                        </a:spcBef>
                        <a:spcAft>
                          <a:spcPts val="0"/>
                        </a:spcAft>
                        <a:buAutoNum type="arabicPeriod" startAt="3"/>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Use cold water for cooking and preparing baby formula</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Because lead from lead-containing plumbing materials and pipes can dissolve into hot water more easily than cold water, never drink, cook, or prepare beverages including baby formula using hot water from the tap. If you have not had your water sampled or if you know or suspect you have a lead service line, it is recommended that bottled or filtered water be used for drinking and preparing baby formula. If you need hot water, draw water from the cold tap and then heat it. </a:t>
                      </a:r>
                      <a:endParaRPr lang="en-US" sz="105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
                        <a:spcBef>
                          <a:spcPts val="0"/>
                        </a:spcBef>
                        <a:spcAft>
                          <a:spcPts val="0"/>
                        </a:spcAft>
                        <a:buAutoNum type="arabicPeriod" startAt="3"/>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 not boil water to remove lead.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Boiling water will not reduce lead.</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
                        <a:spcBef>
                          <a:spcPts val="0"/>
                        </a:spcBef>
                        <a:spcAft>
                          <a:spcPts val="0"/>
                        </a:spcAft>
                        <a:buAutoNum type="arabicPeriod" startAt="3"/>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Use alternative sources or treatment of water.</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If there is confirmed or suspected lead-containing materials, such as a lead service line and/or interior lead plumbing or lead solder, in your home or building, you may want to consider purchasing bottled water or a water filter. Be sure the filter is approved to reduce lead or contact NSF International at 1-800-NSF-8010 or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www.nsf.org</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for information on performance standards for water filters. Be sure to maintain and replace a filter device in accordance with the manufacturer’s recommendations. </a:t>
                      </a:r>
                      <a:endParaRPr lang="en-US" sz="105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
                        <a:spcBef>
                          <a:spcPts val="0"/>
                        </a:spcBef>
                        <a:spcAft>
                          <a:spcPts val="0"/>
                        </a:spcAft>
                        <a:buAutoNum type="arabicPeriod" startAt="3"/>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Regularly remove and clean aerators/screens on plumbing fixtures.</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Over time, particles and sediment can collect in the aerator screen. Regularly remove and clean aerators screens located at the tip of faucets and remove any particles.</a:t>
                      </a:r>
                      <a:r>
                        <a:rPr lang="en-US" sz="7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5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45720" algn="l" defTabSz="685800" rtl="0" eaLnBrk="1" fontAlgn="auto" latinLnBrk="0" hangingPunct="1">
                        <a:lnSpc>
                          <a:spcPct val="100000"/>
                        </a:lnSpc>
                        <a:spcBef>
                          <a:spcPts val="0"/>
                        </a:spcBef>
                        <a:spcAft>
                          <a:spcPts val="0"/>
                        </a:spcAft>
                        <a:buClrTx/>
                        <a:buSzTx/>
                        <a:buFontTx/>
                        <a:buAutoNum type="arabicPeriod" startAt="3"/>
                        <a:tabLst/>
                        <a:defRPr/>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OPTIONAL FOR SITUATIONS WHERE ALL CONSUMERS WOULD NOT RECEIVE THE NOTICE DIRECTLY (e.g. MULTI-FAMILY, LEASED OR RENTAL PROPERTIES, ETC.):</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Test your water for lead.</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Call us at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[insert phone number]</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find out how to get your water tested for lead. Testing is essential because you cannot see, taste, or smell lead in drinking water.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[Include information on your water system’s testing program. For example, do you provide free testing? Are there labs in your area that are certified to perform lead in water testing? Or directly refer to NJDEP’s list of certified labs. The NJDEP Data Miner is a tool that can be used for assistance but be sure to include the direct link </a:t>
                      </a:r>
                      <a:r>
                        <a:rPr lang="en-US" sz="700" b="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https://www13.state.nj.us/DataMiner</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Once there, click Search by Category</a:t>
                      </a:r>
                      <a:r>
                        <a:rPr lang="en-US" sz="700" b="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then select Certified Laboratories from the Report Category drop down box. Then click on the Submit button and under Certified Laboratories choose Drinking Water Certified Lead Labs.]</a:t>
                      </a:r>
                      <a:endParaRPr lang="en-US" sz="700" b="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45720">
                        <a:spcBef>
                          <a:spcPts val="0"/>
                        </a:spcBef>
                        <a:spcAft>
                          <a:spcPts val="0"/>
                        </a:spcAft>
                        <a:buAutoNum type="arabicPeriod" startAt="3"/>
                      </a:pP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Get your child tested.</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Contact your local health department or healthcare provider to find out how you can get your child tested for lead if you are concerned about lead exposure. Your family doctor or pediatrician can perform a blood test for lead and provide you with information about the health effects of lead. Wash your children’s hands and toys often as they can come into contact with dirt and dust containing lead. New Jersey law requires that children be tested for lead in their blood at both 1 and 2 years of age (12 and 24 months), and before they are 6 years old if they have never been tested before or if they have been exposed to a known source of lead. You can find out more about how to get your child tested and how to pay for it at https://www.state.nj.us/health/childhoodlead/testing.shtml. Children 3 to 5 years of age should also be tested if they have not been tested before.</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235"/>
                        </a:spcAft>
                      </a:pPr>
                      <a:r>
                        <a:rPr lang="en-US" sz="7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855770"/>
                  </a:ext>
                </a:extLst>
              </a:tr>
            </a:tbl>
          </a:graphicData>
        </a:graphic>
      </p:graphicFrame>
      <p:pic>
        <p:nvPicPr>
          <p:cNvPr id="3073" name="Picture 1" descr="Faucet With Water - Tap (351x758), Png Download">
            <a:extLst>
              <a:ext uri="{FF2B5EF4-FFF2-40B4-BE49-F238E27FC236}">
                <a16:creationId xmlns:a16="http://schemas.microsoft.com/office/drawing/2014/main" id="{2049A707-1E49-3944-AA38-99F4EE2421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344" b="20558"/>
          <a:stretch>
            <a:fillRect/>
          </a:stretch>
        </p:blipFill>
        <p:spPr bwMode="auto">
          <a:xfrm>
            <a:off x="5808463" y="5129490"/>
            <a:ext cx="720347" cy="136401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e 8">
            <a:extLst>
              <a:ext uri="{FF2B5EF4-FFF2-40B4-BE49-F238E27FC236}">
                <a16:creationId xmlns:a16="http://schemas.microsoft.com/office/drawing/2014/main" id="{A6E926F5-DAF4-964E-A8F9-3E86979A0DC1}"/>
              </a:ext>
            </a:extLst>
          </p:cNvPr>
          <p:cNvGraphicFramePr>
            <a:graphicFrameLocks noGrp="1"/>
          </p:cNvGraphicFramePr>
          <p:nvPr>
            <p:extLst>
              <p:ext uri="{D42A27DB-BD31-4B8C-83A1-F6EECF244321}">
                <p14:modId xmlns:p14="http://schemas.microsoft.com/office/powerpoint/2010/main" val="820421887"/>
              </p:ext>
            </p:extLst>
          </p:nvPr>
        </p:nvGraphicFramePr>
        <p:xfrm>
          <a:off x="12832" y="8694836"/>
          <a:ext cx="1950642" cy="3474720"/>
        </p:xfrm>
        <a:graphic>
          <a:graphicData uri="http://schemas.openxmlformats.org/drawingml/2006/table">
            <a:tbl>
              <a:tblPr firstRow="1" firstCol="1" bandRow="1"/>
              <a:tblGrid>
                <a:gridCol w="1950642">
                  <a:extLst>
                    <a:ext uri="{9D8B030D-6E8A-4147-A177-3AD203B41FA5}">
                      <a16:colId xmlns:a16="http://schemas.microsoft.com/office/drawing/2014/main" val="2460505116"/>
                    </a:ext>
                  </a:extLst>
                </a:gridCol>
              </a:tblGrid>
              <a:tr h="0">
                <a:tc>
                  <a:txBody>
                    <a:bodyPr/>
                    <a:lstStyle/>
                    <a:p>
                      <a:pPr marL="0" marR="0" algn="ctr">
                        <a:spcBef>
                          <a:spcPts val="0"/>
                        </a:spcBef>
                        <a:spcAft>
                          <a:spcPts val="0"/>
                        </a:spcAft>
                      </a:pPr>
                      <a:r>
                        <a:rPr lang="en-US" sz="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STEPS TO REDUCE LEAD IN DRINKING WATER </a:t>
                      </a:r>
                    </a:p>
                    <a:p>
                      <a:pPr marL="0" marR="0" algn="ctr">
                        <a:spcBef>
                          <a:spcPts val="0"/>
                        </a:spcBef>
                        <a:spcAft>
                          <a:spcPts val="0"/>
                        </a:spcAft>
                      </a:pPr>
                      <a:r>
                        <a:rPr lang="en-US" sz="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Remove if it is known there are no LSLs in your entire service area</a:t>
                      </a:r>
                      <a:r>
                        <a:rPr lang="en-US" sz="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653382694"/>
                  </a:ext>
                </a:extLst>
              </a:tr>
              <a:tr h="0">
                <a:tc>
                  <a:txBody>
                    <a:bodyPr/>
                    <a:lstStyle/>
                    <a:p>
                      <a:pPr marL="0" marR="0" indent="-45720">
                        <a:spcBef>
                          <a:spcPts val="0"/>
                        </a:spcBef>
                        <a:spcAft>
                          <a:spcPts val="0"/>
                        </a:spcAft>
                        <a:buAutoNum type="arabicPeriod"/>
                      </a:pPr>
                      <a:r>
                        <a:rPr lang="en-US" sz="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Remove if it is known there are no LSLs in your entire service area</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Find out if you have a lead service line</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Residents and customers are encouraged to check their portion of the service line for lead, and we are asking you to contact us at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[water system phone number or email address]</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if a lead service line is identified so we can update our records. Lead service lines in New Jersey are water</a:t>
                      </a:r>
                      <a:r>
                        <a:rPr lang="en-US" sz="7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supply connections made of, or lined with, a material consisting of lead, and which connects a water main to a building inlet. Lead pigtails, lead goosenecks, and other lead fittings are also considered to be lead service lines along with galvanized service lines. We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[will be notifying or notified]</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those addresses served by a lead service line according to our records on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[date]</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by mail.</a:t>
                      </a:r>
                      <a:r>
                        <a:rPr lang="en-US" sz="7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5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45720">
                        <a:spcBef>
                          <a:spcPts val="0"/>
                        </a:spcBef>
                        <a:spcAft>
                          <a:spcPts val="0"/>
                        </a:spcAft>
                        <a:buAutoNum type="arabicPeriod"/>
                      </a:pPr>
                      <a:r>
                        <a:rPr lang="en-US" sz="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Remove if it is known there are no LSLs in your entire service area</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Replace service lines containing lead</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7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New Jersey all lead service lines within our service area must be replaced in full, from the street to home regardless of whether we are exceeding the lead action level. We are required to replace all lead service lines no later than 2031. We have a lead service line replacement plan to meet this requirement. Contact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water system phone number or email</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learn more about replacing the lead service line on your property.</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855770"/>
                  </a:ext>
                </a:extLst>
              </a:tr>
            </a:tbl>
          </a:graphicData>
        </a:graphic>
      </p:graphicFrame>
      <p:graphicFrame>
        <p:nvGraphicFramePr>
          <p:cNvPr id="11" name="Table 10">
            <a:extLst>
              <a:ext uri="{FF2B5EF4-FFF2-40B4-BE49-F238E27FC236}">
                <a16:creationId xmlns:a16="http://schemas.microsoft.com/office/drawing/2014/main" id="{BA64820B-DC25-B44D-AC8B-BFE47E65C44E}"/>
              </a:ext>
            </a:extLst>
          </p:cNvPr>
          <p:cNvGraphicFramePr>
            <a:graphicFrameLocks noGrp="1"/>
          </p:cNvGraphicFramePr>
          <p:nvPr>
            <p:extLst>
              <p:ext uri="{D42A27DB-BD31-4B8C-83A1-F6EECF244321}">
                <p14:modId xmlns:p14="http://schemas.microsoft.com/office/powerpoint/2010/main" val="948792375"/>
              </p:ext>
            </p:extLst>
          </p:nvPr>
        </p:nvGraphicFramePr>
        <p:xfrm>
          <a:off x="4781152" y="860051"/>
          <a:ext cx="2076848" cy="4191000"/>
        </p:xfrm>
        <a:graphic>
          <a:graphicData uri="http://schemas.openxmlformats.org/drawingml/2006/table">
            <a:tbl>
              <a:tblPr firstRow="1" firstCol="1" bandRow="1"/>
              <a:tblGrid>
                <a:gridCol w="2076848">
                  <a:extLst>
                    <a:ext uri="{9D8B030D-6E8A-4147-A177-3AD203B41FA5}">
                      <a16:colId xmlns:a16="http://schemas.microsoft.com/office/drawing/2014/main" val="2082407186"/>
                    </a:ext>
                  </a:extLst>
                </a:gridCol>
              </a:tblGrid>
              <a:tr h="0">
                <a:tc>
                  <a:txBody>
                    <a:bodyPr/>
                    <a:lstStyle/>
                    <a:p>
                      <a:pPr marL="0" marR="0" algn="ctr">
                        <a:spcBef>
                          <a:spcPts val="0"/>
                        </a:spcBef>
                        <a:spcAft>
                          <a:spcPts val="0"/>
                        </a:spcAft>
                      </a:pPr>
                      <a:r>
                        <a:rPr lang="en-US" sz="800" b="1" dirty="0">
                          <a:effectLst/>
                          <a:latin typeface="Times New Roman" panose="02020603050405020304" pitchFamily="18" charset="0"/>
                          <a:ea typeface="Times New Roman" panose="02020603050405020304" pitchFamily="18" charset="0"/>
                          <a:cs typeface="Times New Roman" panose="02020603050405020304" pitchFamily="18" charset="0"/>
                        </a:rPr>
                        <a:t>WHAT HAPPENED?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IS BEING DONE?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037962335"/>
                  </a:ext>
                </a:extLst>
              </a:tr>
              <a:tr h="0">
                <a:tc>
                  <a:txBody>
                    <a:bodyPr/>
                    <a:lstStyle/>
                    <a:p>
                      <a:pPr marL="0" marR="0" algn="l">
                        <a:spcBef>
                          <a:spcPts val="0"/>
                        </a:spcBef>
                        <a:spcAft>
                          <a:spcPts val="0"/>
                        </a:spcAft>
                      </a:pPr>
                      <a:r>
                        <a:rPr lang="en-US" sz="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OPTION:</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If known, explain why there are elevated levels of lead in the system’s drinking water] [Your system may also want to provide information on the history of lead levels in tap samples; have they declined substantially over time? Have they been low and risen recently? Is there a known reason for any change?]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REQUIRED:</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Explain what the water system is doing to reduce lead levels in homes/buildings in the area.</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Insert information about lead service lines in your community, how a consumer can find out if they have a lead service line, what your water system is doing to replace lead service lines, etc</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OPTION: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receive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[some or all]</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our water from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[water system]</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therefore, we are evaluating the water quality entering our service area and working with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[water system]</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on necessary steps.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OPTION (if the water system has lead service lines or service lines of unknown material)</a:t>
                      </a:r>
                      <a:r>
                        <a:rPr lang="en-US" sz="7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We are required by New Jersey law, P.L. 2021, c.183, to replace 10% of the lead service lines in the water system every year, on average, and complete our program by July 2031. To date we have replaced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[number]</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our initial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[number]</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lead service lines.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OPTION (systems with no ownership of service connection</a:t>
                      </a:r>
                      <a:r>
                        <a:rPr lang="en-US" sz="7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system name]</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does not own any portion of the service line. However,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system name]</a:t>
                      </a:r>
                      <a:r>
                        <a:rPr lang="en-US" sz="700" b="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is developing</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b="1" dirty="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[has developed]</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Lead Service Line Replacement Program to assist homeowners with the replacement of their lead service line. Information on this program is available at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[enter water system’s website or public location for LSLR plan, program information, and annual report</a:t>
                      </a:r>
                      <a:r>
                        <a:rPr lang="en-US" sz="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1000"/>
                        </a:spcAft>
                      </a:pP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[System Name]</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is </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[increasing </a:t>
                      </a:r>
                      <a:r>
                        <a:rPr lang="en-US" sz="700" b="1" dirty="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a:t>
                      </a:r>
                      <a:r>
                        <a:rPr lang="en-US" sz="7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continuing]</a:t>
                      </a:r>
                      <a:r>
                        <a:rPr lang="en-US"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both monitoring efforts and public education about lead in drinking water.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3798186"/>
                  </a:ext>
                </a:extLst>
              </a:tr>
            </a:tbl>
          </a:graphicData>
        </a:graphic>
      </p:graphicFrame>
      <p:graphicFrame>
        <p:nvGraphicFramePr>
          <p:cNvPr id="12" name="Table 11">
            <a:extLst>
              <a:ext uri="{FF2B5EF4-FFF2-40B4-BE49-F238E27FC236}">
                <a16:creationId xmlns:a16="http://schemas.microsoft.com/office/drawing/2014/main" id="{1F66286C-8871-724E-8438-DF78E031D414}"/>
              </a:ext>
            </a:extLst>
          </p:cNvPr>
          <p:cNvGraphicFramePr>
            <a:graphicFrameLocks noGrp="1"/>
          </p:cNvGraphicFramePr>
          <p:nvPr>
            <p:extLst>
              <p:ext uri="{D42A27DB-BD31-4B8C-83A1-F6EECF244321}">
                <p14:modId xmlns:p14="http://schemas.microsoft.com/office/powerpoint/2010/main" val="3242960210"/>
              </p:ext>
            </p:extLst>
          </p:nvPr>
        </p:nvGraphicFramePr>
        <p:xfrm>
          <a:off x="4733545" y="8522528"/>
          <a:ext cx="2111375" cy="3647028"/>
        </p:xfrm>
        <a:graphic>
          <a:graphicData uri="http://schemas.openxmlformats.org/drawingml/2006/table">
            <a:tbl>
              <a:tblPr firstRow="1" firstCol="1" bandRow="1"/>
              <a:tblGrid>
                <a:gridCol w="2111375">
                  <a:extLst>
                    <a:ext uri="{9D8B030D-6E8A-4147-A177-3AD203B41FA5}">
                      <a16:colId xmlns:a16="http://schemas.microsoft.com/office/drawing/2014/main" val="1664360398"/>
                    </a:ext>
                  </a:extLst>
                </a:gridCol>
              </a:tblGrid>
              <a:tr h="101268">
                <a:tc>
                  <a:txBody>
                    <a:bodyPr/>
                    <a:lstStyle/>
                    <a:p>
                      <a:pPr marL="0" marR="0" algn="ctr">
                        <a:spcBef>
                          <a:spcPts val="0"/>
                        </a:spcBef>
                        <a:spcAft>
                          <a:spcPts val="0"/>
                        </a:spcAft>
                      </a:pPr>
                      <a:r>
                        <a:rPr lang="en-US" sz="800" b="1">
                          <a:effectLst/>
                          <a:latin typeface="Times New Roman" panose="02020603050405020304" pitchFamily="18" charset="0"/>
                          <a:ea typeface="Times New Roman" panose="02020603050405020304" pitchFamily="18" charset="0"/>
                          <a:cs typeface="Times New Roman" panose="02020603050405020304" pitchFamily="18" charset="0"/>
                        </a:rPr>
                        <a:t>FOR MORE INFORMATION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579174710"/>
                  </a:ext>
                </a:extLst>
              </a:tr>
              <a:tr h="3525108">
                <a:tc>
                  <a:txBody>
                    <a:bodyPr/>
                    <a:lstStyle/>
                    <a:p>
                      <a:pPr marL="0" marR="9525" algn="just">
                        <a:spcBef>
                          <a:spcPts val="0"/>
                        </a:spcBef>
                        <a:spcAft>
                          <a:spcPts val="0"/>
                        </a:spcAft>
                      </a:pP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Call us at [</a:t>
                      </a:r>
                      <a:r>
                        <a:rPr lang="en-US" sz="700"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insert phone number</a:t>
                      </a: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 or visit our website at [</a:t>
                      </a:r>
                      <a:r>
                        <a:rPr lang="en-US" sz="700"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insert website</a:t>
                      </a: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 For more information on reducing lead exposure around your home/building and the health effects of lead, visit EPA’s website at, </a:t>
                      </a:r>
                      <a:r>
                        <a:rPr lang="en-US" sz="700" u="sng" dirty="0">
                          <a:solidFill>
                            <a:srgbClr val="0563C1"/>
                          </a:solidFill>
                          <a:effectLst/>
                          <a:latin typeface="Times New Roman" panose="02020603050405020304" pitchFamily="18" charset="0"/>
                          <a:ea typeface="Garamond" panose="02020404030301010803" pitchFamily="18" charset="0"/>
                          <a:cs typeface="Times New Roman" panose="02020603050405020304" pitchFamily="18" charset="0"/>
                          <a:hlinkClick r:id="rId4"/>
                        </a:rPr>
                        <a:t>http://www.epa.gov/lead</a:t>
                      </a: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 call the National Lead Information Center at 800-424-LEAD or Safe Drinking Water Act hotline at 1-800-426-4791, or contact your health care provider.</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9525" algn="just">
                        <a:spcBef>
                          <a:spcPts val="0"/>
                        </a:spcBef>
                        <a:spcAft>
                          <a:spcPts val="0"/>
                        </a:spcAft>
                      </a:pPr>
                      <a:r>
                        <a:rPr lang="en-US" sz="700" dirty="0">
                          <a:effectLst/>
                          <a:latin typeface="Times New Roman" panose="02020603050405020304" pitchFamily="18" charset="0"/>
                          <a:ea typeface="Garamond" panose="02020404030301010803" pitchFamily="18" charset="0"/>
                          <a:cs typeface="Times New Roman" panose="02020603050405020304" pitchFamily="18" charset="0"/>
                        </a:rPr>
                        <a:t>You can also consult a variety of sources for additional information:</a:t>
                      </a:r>
                      <a:endParaRPr lang="en-US" sz="1100" dirty="0">
                        <a:solidFill>
                          <a:schemeClr val="tx1"/>
                        </a:solidFill>
                        <a:effectLst/>
                        <a:latin typeface="Times New Roman" panose="02020603050405020304" pitchFamily="18" charset="0"/>
                        <a:ea typeface="Garamond" panose="02020404030301010803" pitchFamily="18" charset="0"/>
                        <a:cs typeface="Times New Roman" panose="02020603050405020304" pitchFamily="18" charset="0"/>
                      </a:endParaRPr>
                    </a:p>
                    <a:p>
                      <a:pPr marL="171450" marR="9525" indent="-171450" algn="just">
                        <a:spcBef>
                          <a:spcPts val="0"/>
                        </a:spcBef>
                        <a:spcAft>
                          <a:spcPts val="0"/>
                        </a:spcAft>
                        <a:buFontTx/>
                        <a:buChar char="-"/>
                      </a:pPr>
                      <a:r>
                        <a:rPr lang="en-US" sz="700" dirty="0">
                          <a:solidFill>
                            <a:srgbClr val="000000"/>
                          </a:solidFill>
                          <a:effectLst/>
                          <a:latin typeface="Times New Roman" panose="02020603050405020304" pitchFamily="18" charset="0"/>
                          <a:ea typeface="Garamond" panose="02020404030301010803" pitchFamily="18" charset="0"/>
                          <a:cs typeface="Times New Roman" panose="02020603050405020304" pitchFamily="18" charset="0"/>
                        </a:rPr>
                        <a:t>New Jersey Drinking Water Watch: </a:t>
                      </a:r>
                      <a:r>
                        <a:rPr lang="en-US" sz="700" u="sng" dirty="0">
                          <a:solidFill>
                            <a:srgbClr val="000000"/>
                          </a:solidFill>
                          <a:effectLst/>
                          <a:latin typeface="Times New Roman" panose="02020603050405020304" pitchFamily="18" charset="0"/>
                          <a:ea typeface="Garamond" panose="02020404030301010803" pitchFamily="18" charset="0"/>
                          <a:cs typeface="Times New Roman" panose="02020603050405020304" pitchFamily="18" charset="0"/>
                          <a:hlinkClick r:id="rId5"/>
                        </a:rPr>
                        <a:t>www.nj.gov/dep/watersupply/waterwatch</a:t>
                      </a:r>
                      <a:r>
                        <a:rPr lang="en-US" sz="700" dirty="0">
                          <a:solidFill>
                            <a:srgbClr val="000000"/>
                          </a:solidFill>
                          <a:effectLst/>
                          <a:latin typeface="Times New Roman" panose="02020603050405020304" pitchFamily="18" charset="0"/>
                          <a:ea typeface="Garamond" panose="02020404030301010803" pitchFamily="18" charset="0"/>
                          <a:cs typeface="Times New Roman" panose="02020603050405020304" pitchFamily="18" charset="0"/>
                        </a:rPr>
                        <a:t>.  Here, you can check your water system’s analytical results and monitoring requirements (i.e., the frequency of sampling and number of samples).</a:t>
                      </a:r>
                      <a:endParaRPr lang="en-US" sz="1050" dirty="0">
                        <a:solidFill>
                          <a:srgbClr val="000000"/>
                        </a:solidFill>
                        <a:effectLst/>
                        <a:latin typeface="Calibri" panose="020F0502020204030204" pitchFamily="34" charset="0"/>
                        <a:ea typeface="Garamond" panose="02020404030301010803" pitchFamily="18" charset="0"/>
                        <a:cs typeface="Times New Roman" panose="02020603050405020304" pitchFamily="18" charset="0"/>
                      </a:endParaRPr>
                    </a:p>
                    <a:p>
                      <a:pPr marL="171450" marR="9525" indent="-171450" algn="just">
                        <a:spcBef>
                          <a:spcPts val="0"/>
                        </a:spcBef>
                        <a:spcAft>
                          <a:spcPts val="0"/>
                        </a:spcAft>
                        <a:buFontTx/>
                        <a:buChar char="-"/>
                      </a:pPr>
                      <a:r>
                        <a:rPr lang="en-US" sz="700" dirty="0">
                          <a:solidFill>
                            <a:srgbClr val="000000"/>
                          </a:solidFill>
                          <a:effectLst/>
                          <a:latin typeface="Times New Roman" panose="02020603050405020304" pitchFamily="18" charset="0"/>
                          <a:ea typeface="Garamond" panose="02020404030301010803" pitchFamily="18" charset="0"/>
                          <a:cs typeface="Times New Roman" panose="02020603050405020304" pitchFamily="18" charset="0"/>
                        </a:rPr>
                        <a:t>New Jersey Department of Environmental Protection Division of Water Supply and Geoscience’s (Division’s) website: </a:t>
                      </a:r>
                      <a:r>
                        <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700" u="sng" dirty="0">
                          <a:solidFill>
                            <a:srgbClr val="000000"/>
                          </a:solidFill>
                          <a:effectLst/>
                          <a:latin typeface="Times New Roman" panose="02020603050405020304" pitchFamily="18" charset="0"/>
                          <a:ea typeface="Garamond" panose="02020404030301010803" pitchFamily="18" charset="0"/>
                          <a:cs typeface="Times New Roman" panose="02020603050405020304" pitchFamily="18" charset="0"/>
                          <a:hlinkClick r:id="rId6"/>
                        </a:rPr>
                        <a:t>https://www.state.nj.us/dep/watersupply/dwc-lead.html</a:t>
                      </a:r>
                      <a:r>
                        <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700" dirty="0">
                          <a:solidFill>
                            <a:srgbClr val="000000"/>
                          </a:solidFill>
                          <a:effectLst/>
                          <a:latin typeface="Times New Roman" panose="02020603050405020304" pitchFamily="18" charset="0"/>
                          <a:ea typeface="Garamond" panose="02020404030301010803" pitchFamily="18" charset="0"/>
                          <a:cs typeface="Times New Roman" panose="02020603050405020304" pitchFamily="18" charset="0"/>
                        </a:rPr>
                        <a:t> The Division can be contacted by phone at (609) 292-2957 or by email at </a:t>
                      </a:r>
                      <a:r>
                        <a:rPr lang="en-US" sz="700" u="sng" dirty="0">
                          <a:solidFill>
                            <a:srgbClr val="008080"/>
                          </a:solidFill>
                          <a:effectLst/>
                          <a:latin typeface="Times New Roman" panose="02020603050405020304" pitchFamily="18" charset="0"/>
                          <a:ea typeface="Garamond" panose="02020404030301010803" pitchFamily="18" charset="0"/>
                          <a:cs typeface="Times New Roman" panose="02020603050405020304" pitchFamily="18" charset="0"/>
                          <a:hlinkClick r:id="rId7"/>
                        </a:rPr>
                        <a:t>watersupply@dep.nj.gov</a:t>
                      </a:r>
                      <a:r>
                        <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p>
                    <a:p>
                      <a:pPr marL="171450" marR="9525" indent="-171450" algn="just">
                        <a:spcBef>
                          <a:spcPts val="0"/>
                        </a:spcBef>
                        <a:spcAft>
                          <a:spcPts val="0"/>
                        </a:spcAft>
                        <a:buFontTx/>
                        <a:buChar char="-"/>
                      </a:pPr>
                      <a:r>
                        <a:rPr lang="en-US" sz="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7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Envirofacts</a:t>
                      </a:r>
                      <a:r>
                        <a:rPr lang="en-US" sz="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on EPA's website: </a:t>
                      </a:r>
                      <a:r>
                        <a:rPr lang="en-US" sz="7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8"/>
                        </a:rPr>
                        <a:t>https://enviro.epa.gov/</a:t>
                      </a:r>
                      <a:r>
                        <a:rPr lang="en-US" sz="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Search for your water system and then proceed to the SDWIS (Safe Drinking Water Information System) data search for your specific geographic location. </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700" i="1" dirty="0">
                          <a:effectLst/>
                          <a:latin typeface="Times New Roman" panose="02020603050405020304" pitchFamily="18" charset="0"/>
                          <a:ea typeface="Garamond" panose="02020404030301010803" pitchFamily="18" charset="0"/>
                          <a:cs typeface="Times New Roman" panose="02020603050405020304" pitchFamily="18" charset="0"/>
                        </a:rPr>
                        <a:t>This notice is being sent to you by [</a:t>
                      </a:r>
                      <a:r>
                        <a:rPr lang="en-US" sz="700" i="1"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SYSTEM NAME</a:t>
                      </a:r>
                      <a:r>
                        <a:rPr lang="en-US" sz="700" i="1" dirty="0">
                          <a:effectLst/>
                          <a:latin typeface="Times New Roman" panose="02020603050405020304" pitchFamily="18" charset="0"/>
                          <a:ea typeface="Garamond" panose="02020404030301010803" pitchFamily="18" charset="0"/>
                          <a:cs typeface="Times New Roman" panose="02020603050405020304" pitchFamily="18" charset="0"/>
                        </a:rPr>
                        <a:t>], PWSID N</a:t>
                      </a:r>
                      <a:r>
                        <a:rPr lang="en-US" sz="700" i="1"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JXXXXXXX</a:t>
                      </a:r>
                      <a:r>
                        <a:rPr lang="en-US" sz="700" i="1" dirty="0">
                          <a:effectLst/>
                          <a:latin typeface="Times New Roman" panose="02020603050405020304" pitchFamily="18" charset="0"/>
                          <a:ea typeface="Garamond" panose="02020404030301010803" pitchFamily="18" charset="0"/>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700" i="1" dirty="0">
                          <a:effectLst/>
                          <a:latin typeface="Times New Roman" panose="02020603050405020304" pitchFamily="18" charset="0"/>
                          <a:ea typeface="Garamond" panose="02020404030301010803" pitchFamily="18" charset="0"/>
                          <a:cs typeface="Times New Roman" panose="02020603050405020304" pitchFamily="18" charset="0"/>
                        </a:rPr>
                        <a:t>Date Notification was distributed </a:t>
                      </a:r>
                      <a:r>
                        <a:rPr lang="en-US" sz="700" i="1" dirty="0">
                          <a:effectLst/>
                          <a:highlight>
                            <a:srgbClr val="FFFF00"/>
                          </a:highlight>
                          <a:latin typeface="Times New Roman" panose="02020603050405020304" pitchFamily="18" charset="0"/>
                          <a:ea typeface="Garamond" panose="02020404030301010803" pitchFamily="18" charset="0"/>
                          <a:cs typeface="Times New Roman" panose="02020603050405020304" pitchFamily="18" charset="0"/>
                        </a:rPr>
                        <a:t>__________________________</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6120738"/>
                  </a:ext>
                </a:extLst>
              </a:tr>
            </a:tbl>
          </a:graphicData>
        </a:graphic>
      </p:graphicFrame>
      <p:pic>
        <p:nvPicPr>
          <p:cNvPr id="3075" name="Picture 3">
            <a:extLst>
              <a:ext uri="{FF2B5EF4-FFF2-40B4-BE49-F238E27FC236}">
                <a16:creationId xmlns:a16="http://schemas.microsoft.com/office/drawing/2014/main" id="{07DEBAB9-154F-C241-9B88-5CE2CE4556A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3702" y="2487838"/>
            <a:ext cx="977996" cy="70888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ext Box">
            <a:extLst>
              <a:ext uri="{FF2B5EF4-FFF2-40B4-BE49-F238E27FC236}">
                <a16:creationId xmlns:a16="http://schemas.microsoft.com/office/drawing/2014/main" id="{A677839C-A05D-914A-A791-2948AC77C8C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44633" y="7173926"/>
            <a:ext cx="573737" cy="252444"/>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5" descr="Shape">
            <a:extLst>
              <a:ext uri="{FF2B5EF4-FFF2-40B4-BE49-F238E27FC236}">
                <a16:creationId xmlns:a16="http://schemas.microsoft.com/office/drawing/2014/main" id="{C35A7665-DB7D-664E-9DAA-9C54C80CB2E1}"/>
              </a:ext>
            </a:extLst>
          </p:cNvPr>
          <p:cNvSpPr>
            <a:spLocks noChangeAspect="1" noChangeArrowheads="1"/>
          </p:cNvSpPr>
          <p:nvPr/>
        </p:nvSpPr>
        <p:spPr bwMode="auto">
          <a:xfrm>
            <a:off x="-1160462" y="3253324"/>
            <a:ext cx="183596" cy="18359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8" name="Picture 6">
            <a:extLst>
              <a:ext uri="{FF2B5EF4-FFF2-40B4-BE49-F238E27FC236}">
                <a16:creationId xmlns:a16="http://schemas.microsoft.com/office/drawing/2014/main" id="{F8691D1F-6573-424C-B86D-42BF82A5611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28295" y="6287512"/>
            <a:ext cx="1208673" cy="134637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F3A4FCE-DBD5-AA44-ADBF-A1AD09427325}"/>
              </a:ext>
            </a:extLst>
          </p:cNvPr>
          <p:cNvSpPr txBox="1"/>
          <p:nvPr/>
        </p:nvSpPr>
        <p:spPr>
          <a:xfrm>
            <a:off x="-96252" y="2715937"/>
            <a:ext cx="1562100" cy="307777"/>
          </a:xfrm>
          <a:prstGeom prst="rect">
            <a:avLst/>
          </a:prstGeom>
          <a:noFill/>
        </p:spPr>
        <p:txBody>
          <a:bodyPr wrap="square" rtlCol="0">
            <a:spAutoFit/>
          </a:bodyPr>
          <a:lstStyle/>
          <a:p>
            <a:pPr algn="ctr"/>
            <a:r>
              <a:rPr lang="en-US" sz="700" dirty="0">
                <a:solidFill>
                  <a:schemeClr val="accent6"/>
                </a:solidFill>
                <a:latin typeface="Arial" panose="020B0604020202020204" pitchFamily="34" charset="0"/>
                <a:cs typeface="Arial" panose="020B0604020202020204" pitchFamily="34" charset="0"/>
              </a:rPr>
              <a:t>Do you have lead plumbing or solder?</a:t>
            </a:r>
          </a:p>
        </p:txBody>
      </p:sp>
      <p:cxnSp>
        <p:nvCxnSpPr>
          <p:cNvPr id="5" name="Straight Arrow Connector 4">
            <a:extLst>
              <a:ext uri="{FF2B5EF4-FFF2-40B4-BE49-F238E27FC236}">
                <a16:creationId xmlns:a16="http://schemas.microsoft.com/office/drawing/2014/main" id="{D4EC3C07-3F79-2C40-830E-969564746CAA}"/>
              </a:ext>
            </a:extLst>
          </p:cNvPr>
          <p:cNvCxnSpPr>
            <a:cxnSpLocks/>
            <a:stCxn id="3076" idx="1"/>
          </p:cNvCxnSpPr>
          <p:nvPr/>
        </p:nvCxnSpPr>
        <p:spPr>
          <a:xfrm flipH="1" flipV="1">
            <a:off x="5808463" y="7004184"/>
            <a:ext cx="336170" cy="295964"/>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908B962-75F1-5E40-B7FD-7C824F45DAB1}"/>
              </a:ext>
            </a:extLst>
          </p:cNvPr>
          <p:cNvSpPr txBox="1"/>
          <p:nvPr/>
        </p:nvSpPr>
        <p:spPr>
          <a:xfrm>
            <a:off x="4828294" y="5321300"/>
            <a:ext cx="980169" cy="523220"/>
          </a:xfrm>
          <a:prstGeom prst="rect">
            <a:avLst/>
          </a:prstGeom>
          <a:noFill/>
        </p:spPr>
        <p:txBody>
          <a:bodyPr wrap="square" rtlCol="0">
            <a:spAutoFit/>
          </a:bodyPr>
          <a:lstStyle/>
          <a:p>
            <a:r>
              <a:rPr lang="en-US" sz="700" dirty="0">
                <a:solidFill>
                  <a:schemeClr val="accent6"/>
                </a:solidFill>
                <a:latin typeface="Arial" panose="020B0604020202020204" pitchFamily="34" charset="0"/>
                <a:cs typeface="Arial" panose="020B0604020202020204" pitchFamily="34" charset="0"/>
              </a:rPr>
              <a:t>Flush the appropriate amount of time for your home’s plumbing.</a:t>
            </a:r>
          </a:p>
        </p:txBody>
      </p:sp>
      <p:pic>
        <p:nvPicPr>
          <p:cNvPr id="3080" name="Picture 8" descr="Water Testing Kits - Specialty Testing">
            <a:extLst>
              <a:ext uri="{FF2B5EF4-FFF2-40B4-BE49-F238E27FC236}">
                <a16:creationId xmlns:a16="http://schemas.microsoft.com/office/drawing/2014/main" id="{F4DCCEE4-295F-F74F-93D2-E63134B42F08}"/>
              </a:ext>
            </a:extLst>
          </p:cNvPr>
          <p:cNvPicPr>
            <a:picLocks noChangeAspect="1" noChangeArrowheads="1"/>
          </p:cNvPicPr>
          <p:nvPr/>
        </p:nvPicPr>
        <p:blipFill>
          <a:blip r:embed="rId12">
            <a:extLst>
              <a:ext uri="{BEBA8EAE-BF5A-486C-A8C5-ECC9F3942E4B}">
                <a14:imgProps xmlns:a14="http://schemas.microsoft.com/office/drawing/2010/main">
                  <a14:imgLayer r:embed="rId13">
                    <a14:imgEffect>
                      <a14:backgroundRemoval t="10000" b="90000" l="10000" r="90000">
                        <a14:foregroundMark x1="32553" y1="67143" x2="32553" y2="67143"/>
                        <a14:foregroundMark x1="48936" y1="55510" x2="48936" y2="55510"/>
                      </a14:backgroundRemoval>
                    </a14:imgEffect>
                  </a14:imgLayer>
                </a14:imgProps>
              </a:ext>
              <a:ext uri="{28A0092B-C50C-407E-A947-70E740481C1C}">
                <a14:useLocalDpi xmlns:a14="http://schemas.microsoft.com/office/drawing/2010/main" val="0"/>
              </a:ext>
            </a:extLst>
          </a:blip>
          <a:srcRect/>
          <a:stretch>
            <a:fillRect/>
          </a:stretch>
        </p:blipFill>
        <p:spPr bwMode="auto">
          <a:xfrm>
            <a:off x="3428999" y="9160962"/>
            <a:ext cx="791929" cy="82562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B709A33B-185B-0B48-AB9A-968B4BB4B04D}"/>
              </a:ext>
            </a:extLst>
          </p:cNvPr>
          <p:cNvSpPr txBox="1"/>
          <p:nvPr/>
        </p:nvSpPr>
        <p:spPr>
          <a:xfrm>
            <a:off x="2001242" y="9437348"/>
            <a:ext cx="1942903" cy="307777"/>
          </a:xfrm>
          <a:prstGeom prst="rect">
            <a:avLst/>
          </a:prstGeom>
          <a:noFill/>
        </p:spPr>
        <p:txBody>
          <a:bodyPr wrap="square" rtlCol="0">
            <a:spAutoFit/>
          </a:bodyPr>
          <a:lstStyle/>
          <a:p>
            <a:r>
              <a:rPr lang="en-US" sz="700" dirty="0">
                <a:solidFill>
                  <a:schemeClr val="accent1"/>
                </a:solidFill>
                <a:latin typeface="Arial" panose="020B0604020202020204" pitchFamily="34" charset="0"/>
                <a:cs typeface="Arial" panose="020B0604020202020204" pitchFamily="34" charset="0"/>
              </a:rPr>
              <a:t>Did you know that you can get your home drinking water tested for lead?</a:t>
            </a:r>
          </a:p>
        </p:txBody>
      </p:sp>
      <p:sp>
        <p:nvSpPr>
          <p:cNvPr id="4" name="TextBox 3">
            <a:extLst>
              <a:ext uri="{FF2B5EF4-FFF2-40B4-BE49-F238E27FC236}">
                <a16:creationId xmlns:a16="http://schemas.microsoft.com/office/drawing/2014/main" id="{F5D9D5FA-DC6B-49E8-8A01-1279D29FF2BF}"/>
              </a:ext>
            </a:extLst>
          </p:cNvPr>
          <p:cNvSpPr txBox="1"/>
          <p:nvPr/>
        </p:nvSpPr>
        <p:spPr>
          <a:xfrm>
            <a:off x="5871401" y="6632901"/>
            <a:ext cx="1120200" cy="307777"/>
          </a:xfrm>
          <a:prstGeom prst="rect">
            <a:avLst/>
          </a:prstGeom>
          <a:noFill/>
        </p:spPr>
        <p:txBody>
          <a:bodyPr wrap="square" rtlCol="0">
            <a:spAutoFit/>
          </a:bodyPr>
          <a:lstStyle/>
          <a:p>
            <a:r>
              <a:rPr lang="en-US" sz="700" dirty="0">
                <a:solidFill>
                  <a:schemeClr val="accent5"/>
                </a:solidFill>
                <a:latin typeface="Arial" panose="020B0604020202020204" pitchFamily="34" charset="0"/>
                <a:cs typeface="Arial" panose="020B0604020202020204" pitchFamily="34" charset="0"/>
              </a:rPr>
              <a:t>Regularly clean your aerators/screens.</a:t>
            </a:r>
          </a:p>
        </p:txBody>
      </p:sp>
    </p:spTree>
    <p:extLst>
      <p:ext uri="{BB962C8B-B14F-4D97-AF65-F5344CB8AC3E}">
        <p14:creationId xmlns:p14="http://schemas.microsoft.com/office/powerpoint/2010/main" val="8372723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9CD23A83FF5C64CB22B77F8E35A6968" ma:contentTypeVersion="15" ma:contentTypeDescription="Create a new document." ma:contentTypeScope="" ma:versionID="b2a946fb20d52466055c5f422c54002b">
  <xsd:schema xmlns:xsd="http://www.w3.org/2001/XMLSchema" xmlns:xs="http://www.w3.org/2001/XMLSchema" xmlns:p="http://schemas.microsoft.com/office/2006/metadata/properties" xmlns:ns1="http://schemas.microsoft.com/sharepoint/v3" xmlns:ns2="66fd2a05-7f7d-4e72-8f06-b8fa2d6a9ca3" xmlns:ns3="e0e9cbac-d63a-4a7c-9329-bad25276b8a7" targetNamespace="http://schemas.microsoft.com/office/2006/metadata/properties" ma:root="true" ma:fieldsID="c486bdf5da038325bb2ddf2e0be2524f" ns1:_="" ns2:_="" ns3:_="">
    <xsd:import namespace="http://schemas.microsoft.com/sharepoint/v3"/>
    <xsd:import namespace="66fd2a05-7f7d-4e72-8f06-b8fa2d6a9ca3"/>
    <xsd:import namespace="e0e9cbac-d63a-4a7c-9329-bad25276b8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1:_ip_UnifiedCompliancePolicyProperties" minOccurs="0"/>
                <xsd:element ref="ns1:_ip_UnifiedCompliancePolicyUIAc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fd2a05-7f7d-4e72-8f06-b8fa2d6a9c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e9cbac-d63a-4a7c-9329-bad25276b8a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648C57-B3EC-437D-B5F4-A3F61100E38A}">
  <ds:schemaRefs>
    <ds:schemaRef ds:uri="http://schemas.microsoft.com/office/2006/documentManagement/types"/>
    <ds:schemaRef ds:uri="http://schemas.microsoft.com/office/2006/metadata/properties"/>
    <ds:schemaRef ds:uri="e0e9cbac-d63a-4a7c-9329-bad25276b8a7"/>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 ds:uri="66fd2a05-7f7d-4e72-8f06-b8fa2d6a9ca3"/>
    <ds:schemaRef ds:uri="http://schemas.microsoft.com/sharepoint/v3"/>
    <ds:schemaRef ds:uri="http://www.w3.org/XML/1998/namespace"/>
  </ds:schemaRefs>
</ds:datastoreItem>
</file>

<file path=customXml/itemProps2.xml><?xml version="1.0" encoding="utf-8"?>
<ds:datastoreItem xmlns:ds="http://schemas.openxmlformats.org/officeDocument/2006/customXml" ds:itemID="{1B69F32C-548B-4405-A6D8-CDD7466CE931}">
  <ds:schemaRefs>
    <ds:schemaRef ds:uri="http://schemas.microsoft.com/sharepoint/v3/contenttype/forms"/>
  </ds:schemaRefs>
</ds:datastoreItem>
</file>

<file path=customXml/itemProps3.xml><?xml version="1.0" encoding="utf-8"?>
<ds:datastoreItem xmlns:ds="http://schemas.openxmlformats.org/officeDocument/2006/customXml" ds:itemID="{849CC349-C28A-4599-B861-7526D5F2F9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fd2a05-7f7d-4e72-8f06-b8fa2d6a9ca3"/>
    <ds:schemaRef ds:uri="e0e9cbac-d63a-4a7c-9329-bad25276b8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9802</TotalTime>
  <Words>2913</Words>
  <Application>Microsoft Office PowerPoint</Application>
  <PresentationFormat>Widescreen</PresentationFormat>
  <Paragraphs>56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Leronda Aviles</dc:creator>
  <cp:lastModifiedBy>Aviles, Leronda [DEP]</cp:lastModifiedBy>
  <cp:revision>6</cp:revision>
  <dcterms:created xsi:type="dcterms:W3CDTF">2021-10-07T17:48:33Z</dcterms:created>
  <dcterms:modified xsi:type="dcterms:W3CDTF">2021-11-12T17:16:17Z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0x01010019CD23A83FF5C64CB22B77F8E35A6968</vt:lpwstr>
  </property>
</Properties>
</file>