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Lst>
  <p:notesMasterIdLst>
    <p:notesMasterId r:id="rId212"/>
  </p:notesMasterIdLst>
  <p:sldIdLst>
    <p:sldId id="300" r:id="rId6"/>
    <p:sldId id="269" r:id="rId7"/>
    <p:sldId id="270" r:id="rId8"/>
    <p:sldId id="289" r:id="rId9"/>
    <p:sldId id="267" r:id="rId10"/>
    <p:sldId id="290" r:id="rId11"/>
    <p:sldId id="284" r:id="rId12"/>
    <p:sldId id="286" r:id="rId13"/>
    <p:sldId id="279" r:id="rId14"/>
    <p:sldId id="280" r:id="rId15"/>
    <p:sldId id="281" r:id="rId16"/>
    <p:sldId id="2579" r:id="rId17"/>
    <p:sldId id="291" r:id="rId18"/>
    <p:sldId id="292" r:id="rId19"/>
    <p:sldId id="276" r:id="rId20"/>
    <p:sldId id="293" r:id="rId21"/>
    <p:sldId id="295" r:id="rId22"/>
    <p:sldId id="294" r:id="rId23"/>
    <p:sldId id="296" r:id="rId24"/>
    <p:sldId id="271" r:id="rId25"/>
    <p:sldId id="272" r:id="rId26"/>
    <p:sldId id="273" r:id="rId27"/>
    <p:sldId id="274" r:id="rId28"/>
    <p:sldId id="275" r:id="rId29"/>
    <p:sldId id="277" r:id="rId30"/>
    <p:sldId id="297" r:id="rId31"/>
    <p:sldId id="298" r:id="rId32"/>
    <p:sldId id="288" r:id="rId33"/>
    <p:sldId id="299" r:id="rId34"/>
    <p:sldId id="302" r:id="rId35"/>
    <p:sldId id="301"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287" r:id="rId55"/>
    <p:sldId id="322" r:id="rId56"/>
    <p:sldId id="324" r:id="rId57"/>
    <p:sldId id="325" r:id="rId58"/>
    <p:sldId id="326" r:id="rId59"/>
    <p:sldId id="327" r:id="rId60"/>
    <p:sldId id="328" r:id="rId61"/>
    <p:sldId id="329" r:id="rId62"/>
    <p:sldId id="330" r:id="rId63"/>
    <p:sldId id="331" r:id="rId64"/>
    <p:sldId id="332" r:id="rId65"/>
    <p:sldId id="333" r:id="rId66"/>
    <p:sldId id="334" r:id="rId67"/>
    <p:sldId id="335" r:id="rId68"/>
    <p:sldId id="336" r:id="rId69"/>
    <p:sldId id="337" r:id="rId70"/>
    <p:sldId id="338" r:id="rId71"/>
    <p:sldId id="339" r:id="rId72"/>
    <p:sldId id="340" r:id="rId73"/>
    <p:sldId id="341" r:id="rId74"/>
    <p:sldId id="346" r:id="rId75"/>
    <p:sldId id="347" r:id="rId76"/>
    <p:sldId id="344" r:id="rId77"/>
    <p:sldId id="345" r:id="rId78"/>
    <p:sldId id="348" r:id="rId79"/>
    <p:sldId id="349" r:id="rId80"/>
    <p:sldId id="350" r:id="rId81"/>
    <p:sldId id="351" r:id="rId82"/>
    <p:sldId id="352" r:id="rId83"/>
    <p:sldId id="353" r:id="rId84"/>
    <p:sldId id="354" r:id="rId85"/>
    <p:sldId id="355" r:id="rId86"/>
    <p:sldId id="364" r:id="rId87"/>
    <p:sldId id="357" r:id="rId88"/>
    <p:sldId id="358" r:id="rId89"/>
    <p:sldId id="359" r:id="rId90"/>
    <p:sldId id="360" r:id="rId91"/>
    <p:sldId id="343" r:id="rId92"/>
    <p:sldId id="361" r:id="rId93"/>
    <p:sldId id="362" r:id="rId94"/>
    <p:sldId id="363" r:id="rId95"/>
    <p:sldId id="365" r:id="rId96"/>
    <p:sldId id="366" r:id="rId97"/>
    <p:sldId id="368" r:id="rId98"/>
    <p:sldId id="369" r:id="rId99"/>
    <p:sldId id="370" r:id="rId100"/>
    <p:sldId id="372" r:id="rId101"/>
    <p:sldId id="373" r:id="rId102"/>
    <p:sldId id="374" r:id="rId103"/>
    <p:sldId id="375" r:id="rId104"/>
    <p:sldId id="356" r:id="rId105"/>
    <p:sldId id="376" r:id="rId106"/>
    <p:sldId id="377" r:id="rId107"/>
    <p:sldId id="378" r:id="rId108"/>
    <p:sldId id="342" r:id="rId109"/>
    <p:sldId id="379" r:id="rId110"/>
    <p:sldId id="380" r:id="rId111"/>
    <p:sldId id="381" r:id="rId112"/>
    <p:sldId id="382" r:id="rId113"/>
    <p:sldId id="383" r:id="rId114"/>
    <p:sldId id="323" r:id="rId115"/>
    <p:sldId id="384" r:id="rId116"/>
    <p:sldId id="385" r:id="rId117"/>
    <p:sldId id="386" r:id="rId118"/>
    <p:sldId id="387" r:id="rId119"/>
    <p:sldId id="388" r:id="rId120"/>
    <p:sldId id="409" r:id="rId121"/>
    <p:sldId id="390" r:id="rId122"/>
    <p:sldId id="391" r:id="rId123"/>
    <p:sldId id="392" r:id="rId124"/>
    <p:sldId id="393" r:id="rId125"/>
    <p:sldId id="394" r:id="rId126"/>
    <p:sldId id="395" r:id="rId127"/>
    <p:sldId id="396" r:id="rId128"/>
    <p:sldId id="397" r:id="rId129"/>
    <p:sldId id="398" r:id="rId130"/>
    <p:sldId id="399" r:id="rId131"/>
    <p:sldId id="400" r:id="rId132"/>
    <p:sldId id="401" r:id="rId133"/>
    <p:sldId id="402" r:id="rId134"/>
    <p:sldId id="403" r:id="rId135"/>
    <p:sldId id="404" r:id="rId136"/>
    <p:sldId id="405" r:id="rId137"/>
    <p:sldId id="406" r:id="rId138"/>
    <p:sldId id="407" r:id="rId139"/>
    <p:sldId id="283" r:id="rId140"/>
    <p:sldId id="408" r:id="rId141"/>
    <p:sldId id="410" r:id="rId142"/>
    <p:sldId id="411" r:id="rId143"/>
    <p:sldId id="412" r:id="rId144"/>
    <p:sldId id="413" r:id="rId145"/>
    <p:sldId id="414" r:id="rId146"/>
    <p:sldId id="415" r:id="rId147"/>
    <p:sldId id="416" r:id="rId148"/>
    <p:sldId id="321" r:id="rId149"/>
    <p:sldId id="417" r:id="rId150"/>
    <p:sldId id="418" r:id="rId151"/>
    <p:sldId id="419" r:id="rId152"/>
    <p:sldId id="420" r:id="rId153"/>
    <p:sldId id="421" r:id="rId154"/>
    <p:sldId id="422" r:id="rId155"/>
    <p:sldId id="423" r:id="rId156"/>
    <p:sldId id="424" r:id="rId157"/>
    <p:sldId id="425" r:id="rId158"/>
    <p:sldId id="426" r:id="rId159"/>
    <p:sldId id="427" r:id="rId160"/>
    <p:sldId id="428" r:id="rId161"/>
    <p:sldId id="429" r:id="rId162"/>
    <p:sldId id="430" r:id="rId163"/>
    <p:sldId id="431" r:id="rId164"/>
    <p:sldId id="432" r:id="rId165"/>
    <p:sldId id="433" r:id="rId166"/>
    <p:sldId id="434" r:id="rId167"/>
    <p:sldId id="435" r:id="rId168"/>
    <p:sldId id="436" r:id="rId169"/>
    <p:sldId id="437" r:id="rId170"/>
    <p:sldId id="438" r:id="rId171"/>
    <p:sldId id="439" r:id="rId172"/>
    <p:sldId id="440" r:id="rId173"/>
    <p:sldId id="441" r:id="rId174"/>
    <p:sldId id="442" r:id="rId175"/>
    <p:sldId id="443" r:id="rId176"/>
    <p:sldId id="444" r:id="rId177"/>
    <p:sldId id="445" r:id="rId178"/>
    <p:sldId id="446" r:id="rId179"/>
    <p:sldId id="447" r:id="rId180"/>
    <p:sldId id="448" r:id="rId181"/>
    <p:sldId id="449" r:id="rId182"/>
    <p:sldId id="450" r:id="rId183"/>
    <p:sldId id="451" r:id="rId184"/>
    <p:sldId id="452" r:id="rId185"/>
    <p:sldId id="453" r:id="rId186"/>
    <p:sldId id="454" r:id="rId187"/>
    <p:sldId id="455" r:id="rId188"/>
    <p:sldId id="456" r:id="rId189"/>
    <p:sldId id="457" r:id="rId190"/>
    <p:sldId id="458" r:id="rId191"/>
    <p:sldId id="465" r:id="rId192"/>
    <p:sldId id="459" r:id="rId193"/>
    <p:sldId id="466" r:id="rId194"/>
    <p:sldId id="460" r:id="rId195"/>
    <p:sldId id="461" r:id="rId196"/>
    <p:sldId id="467" r:id="rId197"/>
    <p:sldId id="468" r:id="rId198"/>
    <p:sldId id="464" r:id="rId199"/>
    <p:sldId id="469" r:id="rId200"/>
    <p:sldId id="470" r:id="rId201"/>
    <p:sldId id="471" r:id="rId202"/>
    <p:sldId id="472" r:id="rId203"/>
    <p:sldId id="473" r:id="rId204"/>
    <p:sldId id="474" r:id="rId205"/>
    <p:sldId id="476" r:id="rId206"/>
    <p:sldId id="478" r:id="rId207"/>
    <p:sldId id="479" r:id="rId208"/>
    <p:sldId id="480" r:id="rId209"/>
    <p:sldId id="481" r:id="rId210"/>
    <p:sldId id="2578" r:id="rId2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721211-1EF7-FE4F-5D2D-0F6A6FF6F0A5}" name="Hyland, Victoria [DEP]" initials="HV[" userId="S::Victoria.Hyland@dep.nj.gov::4e271880-51b8-45ff-9370-0c38ac16916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B7CF"/>
    <a:srgbClr val="54A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33E0D8-FCBD-4619-BF4F-97B53C99AD1F}" v="150" dt="2023-05-02T15:56:59.318"/>
    <p1510:client id="{3E3080A1-2F65-408D-B36A-B5DBC70A52D0}" v="1" dt="2023-04-24T15:09:32.017"/>
    <p1510:client id="{544E3FE7-04BB-48EB-ACFE-D900D5C91E42}" v="2056" dt="2023-04-24T19:24:59.175"/>
    <p1510:client id="{ABEC7226-F27C-46D4-B006-52F0EBA3D78F}" v="3" dt="2023-05-01T18:42:38.912"/>
    <p1510:client id="{B5B6DBF3-F8AF-4ABF-88A8-3C67BA871064}" v="655" dt="2022-10-18T12:51:17.873"/>
    <p1510:client id="{BE01540C-2B79-4CD0-B662-95FD7CB3A0CC}" v="377" dt="2023-04-24T15:32:02.589"/>
    <p1510:client id="{C8A3DA6B-D452-4D3E-8F54-8603C69727D8}" v="5" dt="2023-04-26T19:20:49.2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tableStyles" Target="tableStyle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microsoft.com/office/2015/10/relationships/revisionInfo" Target="revisionInfo.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microsoft.com/office/2018/10/relationships/authors" Target="authors.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viewProps" Target="viewProps.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theme" Target="theme/theme1.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notesMaster" Target="notesMasters/notesMaster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ata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4" Type="http://schemas.openxmlformats.org/officeDocument/2006/relationships/image" Target="../media/image79.svg"/></Relationships>
</file>

<file path=ppt/diagrams/_rels/data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 Id="rId4" Type="http://schemas.openxmlformats.org/officeDocument/2006/relationships/image" Target="../media/image83.svg"/></Relationships>
</file>

<file path=ppt/diagrams/_rels/data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svg"/><Relationship Id="rId1" Type="http://schemas.openxmlformats.org/officeDocument/2006/relationships/image" Target="../media/image89.png"/><Relationship Id="rId4" Type="http://schemas.openxmlformats.org/officeDocument/2006/relationships/image" Target="../media/image92.svg"/></Relationships>
</file>

<file path=ppt/diagrams/_rels/data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svg"/><Relationship Id="rId1" Type="http://schemas.openxmlformats.org/officeDocument/2006/relationships/image" Target="../media/image93.png"/><Relationship Id="rId4" Type="http://schemas.openxmlformats.org/officeDocument/2006/relationships/image" Target="../media/image96.sv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ata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3.png"/><Relationship Id="rId7" Type="http://schemas.openxmlformats.org/officeDocument/2006/relationships/image" Target="../media/image43.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4.svg"/></Relationships>
</file>

<file path=ppt/diagrams/_rels/data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4" Type="http://schemas.openxmlformats.org/officeDocument/2006/relationships/image" Target="../media/image79.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 Id="rId4" Type="http://schemas.openxmlformats.org/officeDocument/2006/relationships/image" Target="../media/image83.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svg"/><Relationship Id="rId1" Type="http://schemas.openxmlformats.org/officeDocument/2006/relationships/image" Target="../media/image89.png"/><Relationship Id="rId4" Type="http://schemas.openxmlformats.org/officeDocument/2006/relationships/image" Target="../media/image92.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svg"/><Relationship Id="rId1" Type="http://schemas.openxmlformats.org/officeDocument/2006/relationships/image" Target="../media/image93.png"/><Relationship Id="rId4" Type="http://schemas.openxmlformats.org/officeDocument/2006/relationships/image" Target="../media/image9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3.png"/><Relationship Id="rId7" Type="http://schemas.openxmlformats.org/officeDocument/2006/relationships/image" Target="../media/image43.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4.svg"/></Relationships>
</file>

<file path=ppt/diagrams/_rels/drawing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7994B3-B9EB-44D5-9788-F06BE223EEE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D98A676-6C6C-4B9C-A63E-D861A08202C4}">
      <dgm:prSet/>
      <dgm:spPr/>
      <dgm:t>
        <a:bodyPr/>
        <a:lstStyle/>
        <a:p>
          <a:r>
            <a:rPr lang="en-US"/>
            <a:t>Reduce</a:t>
          </a:r>
        </a:p>
      </dgm:t>
    </dgm:pt>
    <dgm:pt modelId="{DFAD68F4-6B3D-4EAC-9B17-3CB68513C6EB}" type="parTrans" cxnId="{2069C9AA-D47B-4A1B-9667-17C0F9DFB271}">
      <dgm:prSet/>
      <dgm:spPr/>
      <dgm:t>
        <a:bodyPr/>
        <a:lstStyle/>
        <a:p>
          <a:endParaRPr lang="en-US"/>
        </a:p>
      </dgm:t>
    </dgm:pt>
    <dgm:pt modelId="{B19B18D5-3A76-4D53-BED8-70B728BE7D20}" type="sibTrans" cxnId="{2069C9AA-D47B-4A1B-9667-17C0F9DFB271}">
      <dgm:prSet/>
      <dgm:spPr/>
      <dgm:t>
        <a:bodyPr/>
        <a:lstStyle/>
        <a:p>
          <a:endParaRPr lang="en-US"/>
        </a:p>
      </dgm:t>
    </dgm:pt>
    <dgm:pt modelId="{7BFA6D45-1E20-44AB-83FA-2A21BC828801}">
      <dgm:prSet/>
      <dgm:spPr/>
      <dgm:t>
        <a:bodyPr/>
        <a:lstStyle/>
        <a:p>
          <a:r>
            <a:rPr lang="en-US"/>
            <a:t>Reuse</a:t>
          </a:r>
        </a:p>
      </dgm:t>
    </dgm:pt>
    <dgm:pt modelId="{BD84C7DF-9AEE-433B-9114-3C80EFB51B99}" type="parTrans" cxnId="{57324DC8-5707-4E11-8166-5DE4BF22CB17}">
      <dgm:prSet/>
      <dgm:spPr/>
      <dgm:t>
        <a:bodyPr/>
        <a:lstStyle/>
        <a:p>
          <a:endParaRPr lang="en-US"/>
        </a:p>
      </dgm:t>
    </dgm:pt>
    <dgm:pt modelId="{31B3B657-28C4-4D39-8DA1-B6BC64E57912}" type="sibTrans" cxnId="{57324DC8-5707-4E11-8166-5DE4BF22CB17}">
      <dgm:prSet/>
      <dgm:spPr/>
      <dgm:t>
        <a:bodyPr/>
        <a:lstStyle/>
        <a:p>
          <a:endParaRPr lang="en-US"/>
        </a:p>
      </dgm:t>
    </dgm:pt>
    <dgm:pt modelId="{4771508C-3912-4A86-8FBA-D74DB90C3389}">
      <dgm:prSet/>
      <dgm:spPr/>
      <dgm:t>
        <a:bodyPr/>
        <a:lstStyle/>
        <a:p>
          <a:r>
            <a:rPr lang="en-US"/>
            <a:t>Recycle (except in-process recycling!)</a:t>
          </a:r>
        </a:p>
      </dgm:t>
    </dgm:pt>
    <dgm:pt modelId="{2B55C915-9BC8-4C26-B130-5344D4837F6D}" type="parTrans" cxnId="{BEC67FB9-0DBB-449B-A6DB-6253434316FB}">
      <dgm:prSet/>
      <dgm:spPr/>
      <dgm:t>
        <a:bodyPr/>
        <a:lstStyle/>
        <a:p>
          <a:endParaRPr lang="en-US"/>
        </a:p>
      </dgm:t>
    </dgm:pt>
    <dgm:pt modelId="{C0F36062-F476-46B8-8570-7F8718BA5A3F}" type="sibTrans" cxnId="{BEC67FB9-0DBB-449B-A6DB-6253434316FB}">
      <dgm:prSet/>
      <dgm:spPr/>
      <dgm:t>
        <a:bodyPr/>
        <a:lstStyle/>
        <a:p>
          <a:endParaRPr lang="en-US"/>
        </a:p>
      </dgm:t>
    </dgm:pt>
    <dgm:pt modelId="{28401D03-CCA9-4C9A-BEFC-2613F980BE9A}" type="pres">
      <dgm:prSet presAssocID="{367994B3-B9EB-44D5-9788-F06BE223EEE6}" presName="root" presStyleCnt="0">
        <dgm:presLayoutVars>
          <dgm:dir/>
          <dgm:resizeHandles val="exact"/>
        </dgm:presLayoutVars>
      </dgm:prSet>
      <dgm:spPr/>
    </dgm:pt>
    <dgm:pt modelId="{2C18E049-A37D-426B-BEB8-6A9985B21E02}" type="pres">
      <dgm:prSet presAssocID="{3D98A676-6C6C-4B9C-A63E-D861A08202C4}" presName="compNode" presStyleCnt="0"/>
      <dgm:spPr/>
    </dgm:pt>
    <dgm:pt modelId="{684E00C9-FA1E-47E6-94FD-53E6BE4B545F}" type="pres">
      <dgm:prSet presAssocID="{3D98A676-6C6C-4B9C-A63E-D861A08202C4}" presName="bgRect" presStyleLbl="bgShp" presStyleIdx="0" presStyleCnt="3"/>
      <dgm:spPr/>
    </dgm:pt>
    <dgm:pt modelId="{31556FC9-9457-41E3-B818-8FFDBC827610}" type="pres">
      <dgm:prSet presAssocID="{3D98A676-6C6C-4B9C-A63E-D861A08202C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B3E1C27-B7B9-4605-8554-2A146C26F5F7}" type="pres">
      <dgm:prSet presAssocID="{3D98A676-6C6C-4B9C-A63E-D861A08202C4}" presName="spaceRect" presStyleCnt="0"/>
      <dgm:spPr/>
    </dgm:pt>
    <dgm:pt modelId="{C52610EF-C2C7-4198-963C-42BA0791D23D}" type="pres">
      <dgm:prSet presAssocID="{3D98A676-6C6C-4B9C-A63E-D861A08202C4}" presName="parTx" presStyleLbl="revTx" presStyleIdx="0" presStyleCnt="3">
        <dgm:presLayoutVars>
          <dgm:chMax val="0"/>
          <dgm:chPref val="0"/>
        </dgm:presLayoutVars>
      </dgm:prSet>
      <dgm:spPr/>
    </dgm:pt>
    <dgm:pt modelId="{3AD117FC-75A4-4B10-8F9D-78FED1235765}" type="pres">
      <dgm:prSet presAssocID="{B19B18D5-3A76-4D53-BED8-70B728BE7D20}" presName="sibTrans" presStyleCnt="0"/>
      <dgm:spPr/>
    </dgm:pt>
    <dgm:pt modelId="{4BC9BBDD-BF46-4B38-934B-2194517F5B7E}" type="pres">
      <dgm:prSet presAssocID="{7BFA6D45-1E20-44AB-83FA-2A21BC828801}" presName="compNode" presStyleCnt="0"/>
      <dgm:spPr/>
    </dgm:pt>
    <dgm:pt modelId="{55A0BDCB-3DA1-481E-9539-7924D24D0AAD}" type="pres">
      <dgm:prSet presAssocID="{7BFA6D45-1E20-44AB-83FA-2A21BC828801}" presName="bgRect" presStyleLbl="bgShp" presStyleIdx="1" presStyleCnt="3"/>
      <dgm:spPr/>
    </dgm:pt>
    <dgm:pt modelId="{3BE7E1A5-513E-4012-B0A0-41634821854A}" type="pres">
      <dgm:prSet presAssocID="{7BFA6D45-1E20-44AB-83FA-2A21BC82880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562930A-B800-4BE1-8409-D2A9FD659D27}" type="pres">
      <dgm:prSet presAssocID="{7BFA6D45-1E20-44AB-83FA-2A21BC828801}" presName="spaceRect" presStyleCnt="0"/>
      <dgm:spPr/>
    </dgm:pt>
    <dgm:pt modelId="{B55BAE4B-CE05-4EA5-949E-5BB910D4D5A0}" type="pres">
      <dgm:prSet presAssocID="{7BFA6D45-1E20-44AB-83FA-2A21BC828801}" presName="parTx" presStyleLbl="revTx" presStyleIdx="1" presStyleCnt="3">
        <dgm:presLayoutVars>
          <dgm:chMax val="0"/>
          <dgm:chPref val="0"/>
        </dgm:presLayoutVars>
      </dgm:prSet>
      <dgm:spPr/>
    </dgm:pt>
    <dgm:pt modelId="{58ED7611-B650-4730-A71C-1A71BD5B1EB6}" type="pres">
      <dgm:prSet presAssocID="{31B3B657-28C4-4D39-8DA1-B6BC64E57912}" presName="sibTrans" presStyleCnt="0"/>
      <dgm:spPr/>
    </dgm:pt>
    <dgm:pt modelId="{D03CEC1A-55B5-40C5-9249-97B08EBBE0E1}" type="pres">
      <dgm:prSet presAssocID="{4771508C-3912-4A86-8FBA-D74DB90C3389}" presName="compNode" presStyleCnt="0"/>
      <dgm:spPr/>
    </dgm:pt>
    <dgm:pt modelId="{2094A044-9D9D-44AC-8001-631813F7F81A}" type="pres">
      <dgm:prSet presAssocID="{4771508C-3912-4A86-8FBA-D74DB90C3389}" presName="bgRect" presStyleLbl="bgShp" presStyleIdx="2" presStyleCnt="3"/>
      <dgm:spPr/>
    </dgm:pt>
    <dgm:pt modelId="{EDF0CA2A-D72D-46BD-B89F-F20C50E8FB77}" type="pres">
      <dgm:prSet presAssocID="{4771508C-3912-4A86-8FBA-D74DB90C338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peat"/>
        </a:ext>
      </dgm:extLst>
    </dgm:pt>
    <dgm:pt modelId="{A482F91F-F300-45C8-88F7-26B666A0EDD7}" type="pres">
      <dgm:prSet presAssocID="{4771508C-3912-4A86-8FBA-D74DB90C3389}" presName="spaceRect" presStyleCnt="0"/>
      <dgm:spPr/>
    </dgm:pt>
    <dgm:pt modelId="{442AE767-0192-4A79-959E-C827C417D299}" type="pres">
      <dgm:prSet presAssocID="{4771508C-3912-4A86-8FBA-D74DB90C3389}" presName="parTx" presStyleLbl="revTx" presStyleIdx="2" presStyleCnt="3">
        <dgm:presLayoutVars>
          <dgm:chMax val="0"/>
          <dgm:chPref val="0"/>
        </dgm:presLayoutVars>
      </dgm:prSet>
      <dgm:spPr/>
    </dgm:pt>
  </dgm:ptLst>
  <dgm:cxnLst>
    <dgm:cxn modelId="{C50BC808-DABD-4E58-9E98-9A70F47A4D3D}" type="presOf" srcId="{4771508C-3912-4A86-8FBA-D74DB90C3389}" destId="{442AE767-0192-4A79-959E-C827C417D299}" srcOrd="0" destOrd="0" presId="urn:microsoft.com/office/officeart/2018/2/layout/IconVerticalSolidList"/>
    <dgm:cxn modelId="{C8202909-D235-4CE8-9D61-50DE0072B453}" type="presOf" srcId="{3D98A676-6C6C-4B9C-A63E-D861A08202C4}" destId="{C52610EF-C2C7-4198-963C-42BA0791D23D}" srcOrd="0" destOrd="0" presId="urn:microsoft.com/office/officeart/2018/2/layout/IconVerticalSolidList"/>
    <dgm:cxn modelId="{1E0C193D-F381-4CA2-980C-1479018898A4}" type="presOf" srcId="{7BFA6D45-1E20-44AB-83FA-2A21BC828801}" destId="{B55BAE4B-CE05-4EA5-949E-5BB910D4D5A0}" srcOrd="0" destOrd="0" presId="urn:microsoft.com/office/officeart/2018/2/layout/IconVerticalSolidList"/>
    <dgm:cxn modelId="{1949217B-B39B-4220-B895-3DD4AA07696C}" type="presOf" srcId="{367994B3-B9EB-44D5-9788-F06BE223EEE6}" destId="{28401D03-CCA9-4C9A-BEFC-2613F980BE9A}" srcOrd="0" destOrd="0" presId="urn:microsoft.com/office/officeart/2018/2/layout/IconVerticalSolidList"/>
    <dgm:cxn modelId="{2069C9AA-D47B-4A1B-9667-17C0F9DFB271}" srcId="{367994B3-B9EB-44D5-9788-F06BE223EEE6}" destId="{3D98A676-6C6C-4B9C-A63E-D861A08202C4}" srcOrd="0" destOrd="0" parTransId="{DFAD68F4-6B3D-4EAC-9B17-3CB68513C6EB}" sibTransId="{B19B18D5-3A76-4D53-BED8-70B728BE7D20}"/>
    <dgm:cxn modelId="{BEC67FB9-0DBB-449B-A6DB-6253434316FB}" srcId="{367994B3-B9EB-44D5-9788-F06BE223EEE6}" destId="{4771508C-3912-4A86-8FBA-D74DB90C3389}" srcOrd="2" destOrd="0" parTransId="{2B55C915-9BC8-4C26-B130-5344D4837F6D}" sibTransId="{C0F36062-F476-46B8-8570-7F8718BA5A3F}"/>
    <dgm:cxn modelId="{57324DC8-5707-4E11-8166-5DE4BF22CB17}" srcId="{367994B3-B9EB-44D5-9788-F06BE223EEE6}" destId="{7BFA6D45-1E20-44AB-83FA-2A21BC828801}" srcOrd="1" destOrd="0" parTransId="{BD84C7DF-9AEE-433B-9114-3C80EFB51B99}" sibTransId="{31B3B657-28C4-4D39-8DA1-B6BC64E57912}"/>
    <dgm:cxn modelId="{41EC4B9F-6A49-4355-84F6-D24A4C09B3D0}" type="presParOf" srcId="{28401D03-CCA9-4C9A-BEFC-2613F980BE9A}" destId="{2C18E049-A37D-426B-BEB8-6A9985B21E02}" srcOrd="0" destOrd="0" presId="urn:microsoft.com/office/officeart/2018/2/layout/IconVerticalSolidList"/>
    <dgm:cxn modelId="{E2D83535-47DF-4770-AA40-F68B0ADB455C}" type="presParOf" srcId="{2C18E049-A37D-426B-BEB8-6A9985B21E02}" destId="{684E00C9-FA1E-47E6-94FD-53E6BE4B545F}" srcOrd="0" destOrd="0" presId="urn:microsoft.com/office/officeart/2018/2/layout/IconVerticalSolidList"/>
    <dgm:cxn modelId="{9D11D976-F4B6-4B4C-AF5F-04A524B4E63D}" type="presParOf" srcId="{2C18E049-A37D-426B-BEB8-6A9985B21E02}" destId="{31556FC9-9457-41E3-B818-8FFDBC827610}" srcOrd="1" destOrd="0" presId="urn:microsoft.com/office/officeart/2018/2/layout/IconVerticalSolidList"/>
    <dgm:cxn modelId="{F7301EF6-8880-4820-A022-B2E93565890F}" type="presParOf" srcId="{2C18E049-A37D-426B-BEB8-6A9985B21E02}" destId="{EB3E1C27-B7B9-4605-8554-2A146C26F5F7}" srcOrd="2" destOrd="0" presId="urn:microsoft.com/office/officeart/2018/2/layout/IconVerticalSolidList"/>
    <dgm:cxn modelId="{F0B5DABF-A0FE-40FF-9AF0-4D1A9A40FBDC}" type="presParOf" srcId="{2C18E049-A37D-426B-BEB8-6A9985B21E02}" destId="{C52610EF-C2C7-4198-963C-42BA0791D23D}" srcOrd="3" destOrd="0" presId="urn:microsoft.com/office/officeart/2018/2/layout/IconVerticalSolidList"/>
    <dgm:cxn modelId="{9B22796A-7EA0-45A5-BA6E-9277FADE89BE}" type="presParOf" srcId="{28401D03-CCA9-4C9A-BEFC-2613F980BE9A}" destId="{3AD117FC-75A4-4B10-8F9D-78FED1235765}" srcOrd="1" destOrd="0" presId="urn:microsoft.com/office/officeart/2018/2/layout/IconVerticalSolidList"/>
    <dgm:cxn modelId="{311225E2-650F-4DDB-B79D-B291714CB4FC}" type="presParOf" srcId="{28401D03-CCA9-4C9A-BEFC-2613F980BE9A}" destId="{4BC9BBDD-BF46-4B38-934B-2194517F5B7E}" srcOrd="2" destOrd="0" presId="urn:microsoft.com/office/officeart/2018/2/layout/IconVerticalSolidList"/>
    <dgm:cxn modelId="{3FFD6631-BAF1-441B-8F33-DF63CD7B0AB0}" type="presParOf" srcId="{4BC9BBDD-BF46-4B38-934B-2194517F5B7E}" destId="{55A0BDCB-3DA1-481E-9539-7924D24D0AAD}" srcOrd="0" destOrd="0" presId="urn:microsoft.com/office/officeart/2018/2/layout/IconVerticalSolidList"/>
    <dgm:cxn modelId="{BE91010D-86A6-453E-BA7D-CE0E48F1FB0D}" type="presParOf" srcId="{4BC9BBDD-BF46-4B38-934B-2194517F5B7E}" destId="{3BE7E1A5-513E-4012-B0A0-41634821854A}" srcOrd="1" destOrd="0" presId="urn:microsoft.com/office/officeart/2018/2/layout/IconVerticalSolidList"/>
    <dgm:cxn modelId="{5C8E8695-F4C7-40BF-A665-43361F3E6873}" type="presParOf" srcId="{4BC9BBDD-BF46-4B38-934B-2194517F5B7E}" destId="{2562930A-B800-4BE1-8409-D2A9FD659D27}" srcOrd="2" destOrd="0" presId="urn:microsoft.com/office/officeart/2018/2/layout/IconVerticalSolidList"/>
    <dgm:cxn modelId="{762280D4-A8FE-4133-929F-5725B4EEE00A}" type="presParOf" srcId="{4BC9BBDD-BF46-4B38-934B-2194517F5B7E}" destId="{B55BAE4B-CE05-4EA5-949E-5BB910D4D5A0}" srcOrd="3" destOrd="0" presId="urn:microsoft.com/office/officeart/2018/2/layout/IconVerticalSolidList"/>
    <dgm:cxn modelId="{E3E4A042-6104-48F9-B4BB-DA6965280431}" type="presParOf" srcId="{28401D03-CCA9-4C9A-BEFC-2613F980BE9A}" destId="{58ED7611-B650-4730-A71C-1A71BD5B1EB6}" srcOrd="3" destOrd="0" presId="urn:microsoft.com/office/officeart/2018/2/layout/IconVerticalSolidList"/>
    <dgm:cxn modelId="{C100EC12-8F34-43DA-A20F-B8756A2C9EF7}" type="presParOf" srcId="{28401D03-CCA9-4C9A-BEFC-2613F980BE9A}" destId="{D03CEC1A-55B5-40C5-9249-97B08EBBE0E1}" srcOrd="4" destOrd="0" presId="urn:microsoft.com/office/officeart/2018/2/layout/IconVerticalSolidList"/>
    <dgm:cxn modelId="{E717450F-9A0A-45C8-B3B1-D1A137A83783}" type="presParOf" srcId="{D03CEC1A-55B5-40C5-9249-97B08EBBE0E1}" destId="{2094A044-9D9D-44AC-8001-631813F7F81A}" srcOrd="0" destOrd="0" presId="urn:microsoft.com/office/officeart/2018/2/layout/IconVerticalSolidList"/>
    <dgm:cxn modelId="{9BED9970-7BC8-49E9-8C3B-69B8FE8B820C}" type="presParOf" srcId="{D03CEC1A-55B5-40C5-9249-97B08EBBE0E1}" destId="{EDF0CA2A-D72D-46BD-B89F-F20C50E8FB77}" srcOrd="1" destOrd="0" presId="urn:microsoft.com/office/officeart/2018/2/layout/IconVerticalSolidList"/>
    <dgm:cxn modelId="{2B9A5EB2-ACB9-485B-B941-00A85EFB3A71}" type="presParOf" srcId="{D03CEC1A-55B5-40C5-9249-97B08EBBE0E1}" destId="{A482F91F-F300-45C8-88F7-26B666A0EDD7}" srcOrd="2" destOrd="0" presId="urn:microsoft.com/office/officeart/2018/2/layout/IconVerticalSolidList"/>
    <dgm:cxn modelId="{B210D0E4-352D-4B01-A645-EF81C0C70657}" type="presParOf" srcId="{D03CEC1A-55B5-40C5-9249-97B08EBBE0E1}" destId="{442AE767-0192-4A79-959E-C827C417D29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A5386CB-A58B-48D5-AC49-FF611EB1EFED}" type="doc">
      <dgm:prSet loTypeId="urn:microsoft.com/office/officeart/2016/7/layout/LinearBlockProcessNumbered" loCatId="process" qsTypeId="urn:microsoft.com/office/officeart/2005/8/quickstyle/3d1" qsCatId="3D" csTypeId="urn:microsoft.com/office/officeart/2005/8/colors/colorful2" csCatId="colorful" phldr="1"/>
      <dgm:spPr/>
      <dgm:t>
        <a:bodyPr/>
        <a:lstStyle/>
        <a:p>
          <a:endParaRPr lang="en-US"/>
        </a:p>
      </dgm:t>
    </dgm:pt>
    <dgm:pt modelId="{F0BD30B4-F5CF-4549-80A6-F71A93FFC03F}">
      <dgm:prSet custT="1"/>
      <dgm:spPr/>
      <dgm:t>
        <a:bodyPr/>
        <a:lstStyle/>
        <a:p>
          <a:r>
            <a:rPr lang="en-US" sz="2600"/>
            <a:t>Quantify Source Level NPO </a:t>
          </a:r>
        </a:p>
        <a:p>
          <a:r>
            <a:rPr lang="en-US" sz="2000"/>
            <a:t>(only for targeted processes and sources)</a:t>
          </a:r>
          <a:endParaRPr lang="en-US" sz="2600"/>
        </a:p>
      </dgm:t>
    </dgm:pt>
    <dgm:pt modelId="{88410724-51FB-469C-8A35-F05B58774975}" type="parTrans" cxnId="{BEF5ACA6-4DE9-4CFC-8F87-F6F05F5219B4}">
      <dgm:prSet/>
      <dgm:spPr/>
      <dgm:t>
        <a:bodyPr/>
        <a:lstStyle/>
        <a:p>
          <a:endParaRPr lang="en-US"/>
        </a:p>
      </dgm:t>
    </dgm:pt>
    <dgm:pt modelId="{6EE6BD97-6F5F-463E-80F5-F9D7AF6137C2}" type="sibTrans" cxnId="{BEF5ACA6-4DE9-4CFC-8F87-F6F05F5219B4}">
      <dgm:prSet phldrT="01" phldr="0"/>
      <dgm:spPr/>
      <dgm:t>
        <a:bodyPr/>
        <a:lstStyle/>
        <a:p>
          <a:r>
            <a:rPr lang="en-US"/>
            <a:t>01</a:t>
          </a:r>
        </a:p>
      </dgm:t>
    </dgm:pt>
    <dgm:pt modelId="{9A22D3E7-DD2F-475B-B9A4-9F0FF8556BCE}">
      <dgm:prSet/>
      <dgm:spPr/>
      <dgm:t>
        <a:bodyPr/>
        <a:lstStyle/>
        <a:p>
          <a:r>
            <a:rPr lang="en-US"/>
            <a:t>Identify P2 Options</a:t>
          </a:r>
        </a:p>
      </dgm:t>
    </dgm:pt>
    <dgm:pt modelId="{0C768293-8A47-416B-8FEA-6F66D16C5DC2}" type="parTrans" cxnId="{4C7F153E-6C3F-4F5E-9D8F-391EB855371A}">
      <dgm:prSet/>
      <dgm:spPr/>
      <dgm:t>
        <a:bodyPr/>
        <a:lstStyle/>
        <a:p>
          <a:endParaRPr lang="en-US"/>
        </a:p>
      </dgm:t>
    </dgm:pt>
    <dgm:pt modelId="{B0742AE9-B6D6-4BF5-8931-BB15646761C2}" type="sibTrans" cxnId="{4C7F153E-6C3F-4F5E-9D8F-391EB855371A}">
      <dgm:prSet phldrT="02" phldr="0"/>
      <dgm:spPr/>
      <dgm:t>
        <a:bodyPr/>
        <a:lstStyle/>
        <a:p>
          <a:r>
            <a:rPr lang="en-US"/>
            <a:t>02</a:t>
          </a:r>
        </a:p>
      </dgm:t>
    </dgm:pt>
    <dgm:pt modelId="{1A09AC4E-7999-4B5C-8955-AA2D67A63DB4}">
      <dgm:prSet/>
      <dgm:spPr/>
      <dgm:t>
        <a:bodyPr/>
        <a:lstStyle/>
        <a:p>
          <a:r>
            <a:rPr lang="en-US"/>
            <a:t>Set Reduction Goals</a:t>
          </a:r>
        </a:p>
      </dgm:t>
    </dgm:pt>
    <dgm:pt modelId="{7AF91279-5F07-4FE4-987B-F63F86353AC3}" type="parTrans" cxnId="{37B2DCF4-788F-4D0D-85BF-71357C1EA330}">
      <dgm:prSet/>
      <dgm:spPr/>
      <dgm:t>
        <a:bodyPr/>
        <a:lstStyle/>
        <a:p>
          <a:endParaRPr lang="en-US"/>
        </a:p>
      </dgm:t>
    </dgm:pt>
    <dgm:pt modelId="{500AC342-C0CF-4056-8F0F-48A0143DAD57}" type="sibTrans" cxnId="{37B2DCF4-788F-4D0D-85BF-71357C1EA330}">
      <dgm:prSet phldrT="03" phldr="0"/>
      <dgm:spPr/>
      <dgm:t>
        <a:bodyPr/>
        <a:lstStyle/>
        <a:p>
          <a:r>
            <a:rPr lang="en-US"/>
            <a:t>03</a:t>
          </a:r>
        </a:p>
      </dgm:t>
    </dgm:pt>
    <dgm:pt modelId="{A91C4297-D551-C94A-8363-674552C49B75}" type="pres">
      <dgm:prSet presAssocID="{FA5386CB-A58B-48D5-AC49-FF611EB1EFED}" presName="Name0" presStyleCnt="0">
        <dgm:presLayoutVars>
          <dgm:animLvl val="lvl"/>
          <dgm:resizeHandles val="exact"/>
        </dgm:presLayoutVars>
      </dgm:prSet>
      <dgm:spPr/>
    </dgm:pt>
    <dgm:pt modelId="{51A47D9F-7C34-A74A-AE90-4CE597389F09}" type="pres">
      <dgm:prSet presAssocID="{F0BD30B4-F5CF-4549-80A6-F71A93FFC03F}" presName="compositeNode" presStyleCnt="0">
        <dgm:presLayoutVars>
          <dgm:bulletEnabled val="1"/>
        </dgm:presLayoutVars>
      </dgm:prSet>
      <dgm:spPr/>
    </dgm:pt>
    <dgm:pt modelId="{0BC038C0-B666-854A-BD45-754E77EA1B78}" type="pres">
      <dgm:prSet presAssocID="{F0BD30B4-F5CF-4549-80A6-F71A93FFC03F}" presName="bgRect" presStyleLbl="alignNode1" presStyleIdx="0" presStyleCnt="3"/>
      <dgm:spPr/>
    </dgm:pt>
    <dgm:pt modelId="{C4F50827-C5D4-C143-88ED-40B86F0E553B}" type="pres">
      <dgm:prSet presAssocID="{6EE6BD97-6F5F-463E-80F5-F9D7AF6137C2}" presName="sibTransNodeRect" presStyleLbl="alignNode1" presStyleIdx="0" presStyleCnt="3">
        <dgm:presLayoutVars>
          <dgm:chMax val="0"/>
          <dgm:bulletEnabled val="1"/>
        </dgm:presLayoutVars>
      </dgm:prSet>
      <dgm:spPr/>
    </dgm:pt>
    <dgm:pt modelId="{6C37A899-3CD4-4445-9D47-46F9DAF3EBDF}" type="pres">
      <dgm:prSet presAssocID="{F0BD30B4-F5CF-4549-80A6-F71A93FFC03F}" presName="nodeRect" presStyleLbl="alignNode1" presStyleIdx="0" presStyleCnt="3">
        <dgm:presLayoutVars>
          <dgm:bulletEnabled val="1"/>
        </dgm:presLayoutVars>
      </dgm:prSet>
      <dgm:spPr/>
    </dgm:pt>
    <dgm:pt modelId="{9899797E-0EEA-3C43-A481-4F51C224B18B}" type="pres">
      <dgm:prSet presAssocID="{6EE6BD97-6F5F-463E-80F5-F9D7AF6137C2}" presName="sibTrans" presStyleCnt="0"/>
      <dgm:spPr/>
    </dgm:pt>
    <dgm:pt modelId="{FAB62D9F-8429-224F-AB66-0D01A607C148}" type="pres">
      <dgm:prSet presAssocID="{9A22D3E7-DD2F-475B-B9A4-9F0FF8556BCE}" presName="compositeNode" presStyleCnt="0">
        <dgm:presLayoutVars>
          <dgm:bulletEnabled val="1"/>
        </dgm:presLayoutVars>
      </dgm:prSet>
      <dgm:spPr/>
    </dgm:pt>
    <dgm:pt modelId="{54418465-EB6C-8645-82E8-BC6144A0DEE4}" type="pres">
      <dgm:prSet presAssocID="{9A22D3E7-DD2F-475B-B9A4-9F0FF8556BCE}" presName="bgRect" presStyleLbl="alignNode1" presStyleIdx="1" presStyleCnt="3"/>
      <dgm:spPr/>
    </dgm:pt>
    <dgm:pt modelId="{7A7AFB1D-4D99-764B-90DC-3B90A77D8E3A}" type="pres">
      <dgm:prSet presAssocID="{B0742AE9-B6D6-4BF5-8931-BB15646761C2}" presName="sibTransNodeRect" presStyleLbl="alignNode1" presStyleIdx="1" presStyleCnt="3">
        <dgm:presLayoutVars>
          <dgm:chMax val="0"/>
          <dgm:bulletEnabled val="1"/>
        </dgm:presLayoutVars>
      </dgm:prSet>
      <dgm:spPr/>
    </dgm:pt>
    <dgm:pt modelId="{6FC09882-3210-D447-B8DB-92AF88E595C1}" type="pres">
      <dgm:prSet presAssocID="{9A22D3E7-DD2F-475B-B9A4-9F0FF8556BCE}" presName="nodeRect" presStyleLbl="alignNode1" presStyleIdx="1" presStyleCnt="3">
        <dgm:presLayoutVars>
          <dgm:bulletEnabled val="1"/>
        </dgm:presLayoutVars>
      </dgm:prSet>
      <dgm:spPr/>
    </dgm:pt>
    <dgm:pt modelId="{FF342B26-0612-0D4A-9CC1-66BCEF71F90B}" type="pres">
      <dgm:prSet presAssocID="{B0742AE9-B6D6-4BF5-8931-BB15646761C2}" presName="sibTrans" presStyleCnt="0"/>
      <dgm:spPr/>
    </dgm:pt>
    <dgm:pt modelId="{526A0A52-94FB-DB48-B89E-CB612766EA4E}" type="pres">
      <dgm:prSet presAssocID="{1A09AC4E-7999-4B5C-8955-AA2D67A63DB4}" presName="compositeNode" presStyleCnt="0">
        <dgm:presLayoutVars>
          <dgm:bulletEnabled val="1"/>
        </dgm:presLayoutVars>
      </dgm:prSet>
      <dgm:spPr/>
    </dgm:pt>
    <dgm:pt modelId="{A4BAC22D-5098-9244-8EF6-1058D2D6521D}" type="pres">
      <dgm:prSet presAssocID="{1A09AC4E-7999-4B5C-8955-AA2D67A63DB4}" presName="bgRect" presStyleLbl="alignNode1" presStyleIdx="2" presStyleCnt="3"/>
      <dgm:spPr/>
    </dgm:pt>
    <dgm:pt modelId="{02907AA5-9DA1-EA47-8F11-750587243210}" type="pres">
      <dgm:prSet presAssocID="{500AC342-C0CF-4056-8F0F-48A0143DAD57}" presName="sibTransNodeRect" presStyleLbl="alignNode1" presStyleIdx="2" presStyleCnt="3">
        <dgm:presLayoutVars>
          <dgm:chMax val="0"/>
          <dgm:bulletEnabled val="1"/>
        </dgm:presLayoutVars>
      </dgm:prSet>
      <dgm:spPr/>
    </dgm:pt>
    <dgm:pt modelId="{8344FA47-BD03-CD4C-A4B3-7F6B71B23BED}" type="pres">
      <dgm:prSet presAssocID="{1A09AC4E-7999-4B5C-8955-AA2D67A63DB4}" presName="nodeRect" presStyleLbl="alignNode1" presStyleIdx="2" presStyleCnt="3">
        <dgm:presLayoutVars>
          <dgm:bulletEnabled val="1"/>
        </dgm:presLayoutVars>
      </dgm:prSet>
      <dgm:spPr/>
    </dgm:pt>
  </dgm:ptLst>
  <dgm:cxnLst>
    <dgm:cxn modelId="{23A0DB17-69FA-0F42-8C29-2665085B6431}" type="presOf" srcId="{B0742AE9-B6D6-4BF5-8931-BB15646761C2}" destId="{7A7AFB1D-4D99-764B-90DC-3B90A77D8E3A}" srcOrd="0" destOrd="0" presId="urn:microsoft.com/office/officeart/2016/7/layout/LinearBlockProcessNumbered"/>
    <dgm:cxn modelId="{4C7F153E-6C3F-4F5E-9D8F-391EB855371A}" srcId="{FA5386CB-A58B-48D5-AC49-FF611EB1EFED}" destId="{9A22D3E7-DD2F-475B-B9A4-9F0FF8556BCE}" srcOrd="1" destOrd="0" parTransId="{0C768293-8A47-416B-8FEA-6F66D16C5DC2}" sibTransId="{B0742AE9-B6D6-4BF5-8931-BB15646761C2}"/>
    <dgm:cxn modelId="{73B68543-051D-5849-9360-8CA3AEF5E015}" type="presOf" srcId="{F0BD30B4-F5CF-4549-80A6-F71A93FFC03F}" destId="{0BC038C0-B666-854A-BD45-754E77EA1B78}" srcOrd="0" destOrd="0" presId="urn:microsoft.com/office/officeart/2016/7/layout/LinearBlockProcessNumbered"/>
    <dgm:cxn modelId="{94B55269-8A0C-0E42-9684-F3BF9F0BFEB4}" type="presOf" srcId="{9A22D3E7-DD2F-475B-B9A4-9F0FF8556BCE}" destId="{54418465-EB6C-8645-82E8-BC6144A0DEE4}" srcOrd="0" destOrd="0" presId="urn:microsoft.com/office/officeart/2016/7/layout/LinearBlockProcessNumbered"/>
    <dgm:cxn modelId="{2131EB4A-9469-0947-AEBA-42804643DBE3}" type="presOf" srcId="{500AC342-C0CF-4056-8F0F-48A0143DAD57}" destId="{02907AA5-9DA1-EA47-8F11-750587243210}" srcOrd="0" destOrd="0" presId="urn:microsoft.com/office/officeart/2016/7/layout/LinearBlockProcessNumbered"/>
    <dgm:cxn modelId="{93024C75-D378-1C4D-ACEE-32AAA7B6AAF7}" type="presOf" srcId="{9A22D3E7-DD2F-475B-B9A4-9F0FF8556BCE}" destId="{6FC09882-3210-D447-B8DB-92AF88E595C1}" srcOrd="1" destOrd="0" presId="urn:microsoft.com/office/officeart/2016/7/layout/LinearBlockProcessNumbered"/>
    <dgm:cxn modelId="{BEF5ACA6-4DE9-4CFC-8F87-F6F05F5219B4}" srcId="{FA5386CB-A58B-48D5-AC49-FF611EB1EFED}" destId="{F0BD30B4-F5CF-4549-80A6-F71A93FFC03F}" srcOrd="0" destOrd="0" parTransId="{88410724-51FB-469C-8A35-F05B58774975}" sibTransId="{6EE6BD97-6F5F-463E-80F5-F9D7AF6137C2}"/>
    <dgm:cxn modelId="{72A4E4B0-EBE7-0247-A216-E8B514C694F3}" type="presOf" srcId="{F0BD30B4-F5CF-4549-80A6-F71A93FFC03F}" destId="{6C37A899-3CD4-4445-9D47-46F9DAF3EBDF}" srcOrd="1" destOrd="0" presId="urn:microsoft.com/office/officeart/2016/7/layout/LinearBlockProcessNumbered"/>
    <dgm:cxn modelId="{FB608FBB-907A-BA40-BC12-F069514CAC58}" type="presOf" srcId="{1A09AC4E-7999-4B5C-8955-AA2D67A63DB4}" destId="{8344FA47-BD03-CD4C-A4B3-7F6B71B23BED}" srcOrd="1" destOrd="0" presId="urn:microsoft.com/office/officeart/2016/7/layout/LinearBlockProcessNumbered"/>
    <dgm:cxn modelId="{397AD7BF-1A54-D64A-96FD-04CAA8DAA3C4}" type="presOf" srcId="{1A09AC4E-7999-4B5C-8955-AA2D67A63DB4}" destId="{A4BAC22D-5098-9244-8EF6-1058D2D6521D}" srcOrd="0" destOrd="0" presId="urn:microsoft.com/office/officeart/2016/7/layout/LinearBlockProcessNumbered"/>
    <dgm:cxn modelId="{59FD28CE-81FC-A44D-89B5-BA883395A491}" type="presOf" srcId="{FA5386CB-A58B-48D5-AC49-FF611EB1EFED}" destId="{A91C4297-D551-C94A-8363-674552C49B75}" srcOrd="0" destOrd="0" presId="urn:microsoft.com/office/officeart/2016/7/layout/LinearBlockProcessNumbered"/>
    <dgm:cxn modelId="{37B2DCF4-788F-4D0D-85BF-71357C1EA330}" srcId="{FA5386CB-A58B-48D5-AC49-FF611EB1EFED}" destId="{1A09AC4E-7999-4B5C-8955-AA2D67A63DB4}" srcOrd="2" destOrd="0" parTransId="{7AF91279-5F07-4FE4-987B-F63F86353AC3}" sibTransId="{500AC342-C0CF-4056-8F0F-48A0143DAD57}"/>
    <dgm:cxn modelId="{EE974EFA-90B1-204C-8E86-0F32FB839F0E}" type="presOf" srcId="{6EE6BD97-6F5F-463E-80F5-F9D7AF6137C2}" destId="{C4F50827-C5D4-C143-88ED-40B86F0E553B}" srcOrd="0" destOrd="0" presId="urn:microsoft.com/office/officeart/2016/7/layout/LinearBlockProcessNumbered"/>
    <dgm:cxn modelId="{EE643602-A218-5F41-88C4-AFCBC22427F8}" type="presParOf" srcId="{A91C4297-D551-C94A-8363-674552C49B75}" destId="{51A47D9F-7C34-A74A-AE90-4CE597389F09}" srcOrd="0" destOrd="0" presId="urn:microsoft.com/office/officeart/2016/7/layout/LinearBlockProcessNumbered"/>
    <dgm:cxn modelId="{2868E132-E763-F047-B698-B51AF8A7934A}" type="presParOf" srcId="{51A47D9F-7C34-A74A-AE90-4CE597389F09}" destId="{0BC038C0-B666-854A-BD45-754E77EA1B78}" srcOrd="0" destOrd="0" presId="urn:microsoft.com/office/officeart/2016/7/layout/LinearBlockProcessNumbered"/>
    <dgm:cxn modelId="{4F1F01BB-9E80-A444-85F1-B2F743C2AD60}" type="presParOf" srcId="{51A47D9F-7C34-A74A-AE90-4CE597389F09}" destId="{C4F50827-C5D4-C143-88ED-40B86F0E553B}" srcOrd="1" destOrd="0" presId="urn:microsoft.com/office/officeart/2016/7/layout/LinearBlockProcessNumbered"/>
    <dgm:cxn modelId="{20305E10-ECF8-2246-969A-3F971F1BF235}" type="presParOf" srcId="{51A47D9F-7C34-A74A-AE90-4CE597389F09}" destId="{6C37A899-3CD4-4445-9D47-46F9DAF3EBDF}" srcOrd="2" destOrd="0" presId="urn:microsoft.com/office/officeart/2016/7/layout/LinearBlockProcessNumbered"/>
    <dgm:cxn modelId="{3C4FE5B5-B4FC-6C45-A88C-E9EB1E937979}" type="presParOf" srcId="{A91C4297-D551-C94A-8363-674552C49B75}" destId="{9899797E-0EEA-3C43-A481-4F51C224B18B}" srcOrd="1" destOrd="0" presId="urn:microsoft.com/office/officeart/2016/7/layout/LinearBlockProcessNumbered"/>
    <dgm:cxn modelId="{50781BCC-5BD0-3142-8565-08C74B0CA7C1}" type="presParOf" srcId="{A91C4297-D551-C94A-8363-674552C49B75}" destId="{FAB62D9F-8429-224F-AB66-0D01A607C148}" srcOrd="2" destOrd="0" presId="urn:microsoft.com/office/officeart/2016/7/layout/LinearBlockProcessNumbered"/>
    <dgm:cxn modelId="{4C00C24B-9A09-AE4F-96BA-2AFE75BC4008}" type="presParOf" srcId="{FAB62D9F-8429-224F-AB66-0D01A607C148}" destId="{54418465-EB6C-8645-82E8-BC6144A0DEE4}" srcOrd="0" destOrd="0" presId="urn:microsoft.com/office/officeart/2016/7/layout/LinearBlockProcessNumbered"/>
    <dgm:cxn modelId="{80FBB960-7A0E-2B4C-BCC6-6069F027593B}" type="presParOf" srcId="{FAB62D9F-8429-224F-AB66-0D01A607C148}" destId="{7A7AFB1D-4D99-764B-90DC-3B90A77D8E3A}" srcOrd="1" destOrd="0" presId="urn:microsoft.com/office/officeart/2016/7/layout/LinearBlockProcessNumbered"/>
    <dgm:cxn modelId="{E33D350F-E8E2-1541-BD02-11A97D115186}" type="presParOf" srcId="{FAB62D9F-8429-224F-AB66-0D01A607C148}" destId="{6FC09882-3210-D447-B8DB-92AF88E595C1}" srcOrd="2" destOrd="0" presId="urn:microsoft.com/office/officeart/2016/7/layout/LinearBlockProcessNumbered"/>
    <dgm:cxn modelId="{A8AB1521-7948-8147-9E93-BCC04056B19F}" type="presParOf" srcId="{A91C4297-D551-C94A-8363-674552C49B75}" destId="{FF342B26-0612-0D4A-9CC1-66BCEF71F90B}" srcOrd="3" destOrd="0" presId="urn:microsoft.com/office/officeart/2016/7/layout/LinearBlockProcessNumbered"/>
    <dgm:cxn modelId="{A17A6667-8188-4E4A-91D1-3B334BE2F90E}" type="presParOf" srcId="{A91C4297-D551-C94A-8363-674552C49B75}" destId="{526A0A52-94FB-DB48-B89E-CB612766EA4E}" srcOrd="4" destOrd="0" presId="urn:microsoft.com/office/officeart/2016/7/layout/LinearBlockProcessNumbered"/>
    <dgm:cxn modelId="{97D03FB9-547F-984A-8995-3D7131E27EEA}" type="presParOf" srcId="{526A0A52-94FB-DB48-B89E-CB612766EA4E}" destId="{A4BAC22D-5098-9244-8EF6-1058D2D6521D}" srcOrd="0" destOrd="0" presId="urn:microsoft.com/office/officeart/2016/7/layout/LinearBlockProcessNumbered"/>
    <dgm:cxn modelId="{8C7EEF4B-87FC-C341-8BB6-1B6CA1F180C6}" type="presParOf" srcId="{526A0A52-94FB-DB48-B89E-CB612766EA4E}" destId="{02907AA5-9DA1-EA47-8F11-750587243210}" srcOrd="1" destOrd="0" presId="urn:microsoft.com/office/officeart/2016/7/layout/LinearBlockProcessNumbered"/>
    <dgm:cxn modelId="{BB0E8A9E-8340-514E-B514-8A10119F858C}" type="presParOf" srcId="{526A0A52-94FB-DB48-B89E-CB612766EA4E}" destId="{8344FA47-BD03-CD4C-A4B3-7F6B71B23BED}"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3C49EC0-CC29-4E46-A4CF-BC391710B30A}" type="doc">
      <dgm:prSet loTypeId="urn:microsoft.com/office/officeart/2005/8/layout/vProcess5" loCatId="" qsTypeId="urn:microsoft.com/office/officeart/2005/8/quickstyle/3d1" qsCatId="3D" csTypeId="urn:microsoft.com/office/officeart/2005/8/colors/colorful1" csCatId="colorful" phldr="1"/>
      <dgm:spPr/>
      <dgm:t>
        <a:bodyPr/>
        <a:lstStyle/>
        <a:p>
          <a:endParaRPr lang="en-GB"/>
        </a:p>
      </dgm:t>
    </dgm:pt>
    <dgm:pt modelId="{94A15CD7-2338-9844-93ED-B15E9678A3BC}">
      <dgm:prSet phldrT="[Text]"/>
      <dgm:spPr/>
      <dgm:t>
        <a:bodyPr/>
        <a:lstStyle/>
        <a:p>
          <a:r>
            <a:rPr lang="en-GB"/>
            <a:t>1. Delivery &amp; Storage</a:t>
          </a:r>
        </a:p>
      </dgm:t>
    </dgm:pt>
    <dgm:pt modelId="{E95343CC-5AF5-3D48-B783-D16EFE7D062E}" type="parTrans" cxnId="{058945EB-C304-7741-A93A-02CAA6EF84D9}">
      <dgm:prSet/>
      <dgm:spPr/>
      <dgm:t>
        <a:bodyPr/>
        <a:lstStyle/>
        <a:p>
          <a:endParaRPr lang="en-GB" sz="1400"/>
        </a:p>
      </dgm:t>
    </dgm:pt>
    <dgm:pt modelId="{1E8E7893-DFFF-B84B-943F-6ADB446D5316}" type="sibTrans" cxnId="{058945EB-C304-7741-A93A-02CAA6EF84D9}">
      <dgm:prSet/>
      <dgm:spPr/>
      <dgm:t>
        <a:bodyPr/>
        <a:lstStyle/>
        <a:p>
          <a:endParaRPr lang="en-GB"/>
        </a:p>
      </dgm:t>
    </dgm:pt>
    <dgm:pt modelId="{CD2914C9-B03E-A74A-8389-81F19165131C}">
      <dgm:prSet phldrT="[Text]"/>
      <dgm:spPr/>
      <dgm:t>
        <a:bodyPr/>
        <a:lstStyle/>
        <a:p>
          <a:r>
            <a:rPr lang="en-GB"/>
            <a:t>2. Blending</a:t>
          </a:r>
        </a:p>
      </dgm:t>
    </dgm:pt>
    <dgm:pt modelId="{8825011C-BEF2-7D44-BF9A-B15C7775E998}" type="parTrans" cxnId="{C04019F2-AFCD-BF4E-BF97-1AAAF2438F8D}">
      <dgm:prSet/>
      <dgm:spPr/>
      <dgm:t>
        <a:bodyPr/>
        <a:lstStyle/>
        <a:p>
          <a:endParaRPr lang="en-GB" sz="1400"/>
        </a:p>
      </dgm:t>
    </dgm:pt>
    <dgm:pt modelId="{4B06814D-2558-6B4E-B04B-2CFD1D439386}" type="sibTrans" cxnId="{C04019F2-AFCD-BF4E-BF97-1AAAF2438F8D}">
      <dgm:prSet/>
      <dgm:spPr/>
      <dgm:t>
        <a:bodyPr/>
        <a:lstStyle/>
        <a:p>
          <a:endParaRPr lang="en-GB"/>
        </a:p>
      </dgm:t>
    </dgm:pt>
    <dgm:pt modelId="{43FC1007-FC15-2C41-81C2-4B05F36128CC}">
      <dgm:prSet phldrT="[Text]"/>
      <dgm:spPr/>
      <dgm:t>
        <a:bodyPr/>
        <a:lstStyle/>
        <a:p>
          <a:r>
            <a:rPr lang="en-GB"/>
            <a:t>3. Packaging</a:t>
          </a:r>
        </a:p>
      </dgm:t>
    </dgm:pt>
    <dgm:pt modelId="{4D3087F9-0F5C-3C49-9BCE-FFE064B368C0}" type="parTrans" cxnId="{C6311D7E-81C7-504B-8962-18BFED4721DF}">
      <dgm:prSet/>
      <dgm:spPr/>
      <dgm:t>
        <a:bodyPr/>
        <a:lstStyle/>
        <a:p>
          <a:endParaRPr lang="en-GB" sz="1400"/>
        </a:p>
      </dgm:t>
    </dgm:pt>
    <dgm:pt modelId="{751BCB2A-32B1-2D49-97D2-292E3C17C273}" type="sibTrans" cxnId="{C6311D7E-81C7-504B-8962-18BFED4721DF}">
      <dgm:prSet/>
      <dgm:spPr/>
      <dgm:t>
        <a:bodyPr/>
        <a:lstStyle/>
        <a:p>
          <a:endParaRPr lang="en-GB"/>
        </a:p>
      </dgm:t>
    </dgm:pt>
    <dgm:pt modelId="{E9BCC88A-A175-B744-96B6-578D0F148812}">
      <dgm:prSet/>
      <dgm:spPr/>
      <dgm:t>
        <a:bodyPr/>
        <a:lstStyle/>
        <a:p>
          <a:pPr algn="ctr"/>
          <a:r>
            <a:rPr lang="en-GB"/>
            <a:t>PRODUCT</a:t>
          </a:r>
        </a:p>
      </dgm:t>
    </dgm:pt>
    <dgm:pt modelId="{12882D62-F00F-BB4A-A40C-E1D4779FE6DF}" type="parTrans" cxnId="{383E51AB-5019-8D4F-B56E-88ADCFD29F14}">
      <dgm:prSet/>
      <dgm:spPr/>
      <dgm:t>
        <a:bodyPr/>
        <a:lstStyle/>
        <a:p>
          <a:endParaRPr lang="en-GB" sz="1400"/>
        </a:p>
      </dgm:t>
    </dgm:pt>
    <dgm:pt modelId="{CC963A9F-9882-9646-825C-0BCE091E0894}" type="sibTrans" cxnId="{383E51AB-5019-8D4F-B56E-88ADCFD29F14}">
      <dgm:prSet/>
      <dgm:spPr/>
      <dgm:t>
        <a:bodyPr/>
        <a:lstStyle/>
        <a:p>
          <a:endParaRPr lang="en-GB"/>
        </a:p>
      </dgm:t>
    </dgm:pt>
    <dgm:pt modelId="{5484E1B6-10D3-EB40-AE2F-9131DC8DA35C}" type="pres">
      <dgm:prSet presAssocID="{03C49EC0-CC29-4E46-A4CF-BC391710B30A}" presName="outerComposite" presStyleCnt="0">
        <dgm:presLayoutVars>
          <dgm:chMax val="5"/>
          <dgm:dir/>
          <dgm:resizeHandles val="exact"/>
        </dgm:presLayoutVars>
      </dgm:prSet>
      <dgm:spPr/>
    </dgm:pt>
    <dgm:pt modelId="{D45C2394-75FD-234D-ADA1-716E551B49A7}" type="pres">
      <dgm:prSet presAssocID="{03C49EC0-CC29-4E46-A4CF-BC391710B30A}" presName="dummyMaxCanvas" presStyleCnt="0">
        <dgm:presLayoutVars/>
      </dgm:prSet>
      <dgm:spPr/>
    </dgm:pt>
    <dgm:pt modelId="{0FACE01D-2E3E-3448-ABCE-A9061490CB30}" type="pres">
      <dgm:prSet presAssocID="{03C49EC0-CC29-4E46-A4CF-BC391710B30A}" presName="FourNodes_1" presStyleLbl="node1" presStyleIdx="0" presStyleCnt="4">
        <dgm:presLayoutVars>
          <dgm:bulletEnabled val="1"/>
        </dgm:presLayoutVars>
      </dgm:prSet>
      <dgm:spPr/>
    </dgm:pt>
    <dgm:pt modelId="{5AEC12B0-76D7-4A4E-944E-A3F115A0B0CD}" type="pres">
      <dgm:prSet presAssocID="{03C49EC0-CC29-4E46-A4CF-BC391710B30A}" presName="FourNodes_2" presStyleLbl="node1" presStyleIdx="1" presStyleCnt="4">
        <dgm:presLayoutVars>
          <dgm:bulletEnabled val="1"/>
        </dgm:presLayoutVars>
      </dgm:prSet>
      <dgm:spPr/>
    </dgm:pt>
    <dgm:pt modelId="{4455D0BF-8F1A-1F49-8365-15543DEAC8CB}" type="pres">
      <dgm:prSet presAssocID="{03C49EC0-CC29-4E46-A4CF-BC391710B30A}" presName="FourNodes_3" presStyleLbl="node1" presStyleIdx="2" presStyleCnt="4">
        <dgm:presLayoutVars>
          <dgm:bulletEnabled val="1"/>
        </dgm:presLayoutVars>
      </dgm:prSet>
      <dgm:spPr/>
    </dgm:pt>
    <dgm:pt modelId="{282F2591-BAE3-FE46-B51C-3B58C00537D0}" type="pres">
      <dgm:prSet presAssocID="{03C49EC0-CC29-4E46-A4CF-BC391710B30A}" presName="FourNodes_4" presStyleLbl="node1" presStyleIdx="3" presStyleCnt="4">
        <dgm:presLayoutVars>
          <dgm:bulletEnabled val="1"/>
        </dgm:presLayoutVars>
      </dgm:prSet>
      <dgm:spPr/>
    </dgm:pt>
    <dgm:pt modelId="{7E67E013-C13C-784A-8D91-C8A62A17558A}" type="pres">
      <dgm:prSet presAssocID="{03C49EC0-CC29-4E46-A4CF-BC391710B30A}" presName="FourConn_1-2" presStyleLbl="fgAccFollowNode1" presStyleIdx="0" presStyleCnt="3">
        <dgm:presLayoutVars>
          <dgm:bulletEnabled val="1"/>
        </dgm:presLayoutVars>
      </dgm:prSet>
      <dgm:spPr/>
    </dgm:pt>
    <dgm:pt modelId="{8E683DD1-B50D-C04B-9DC5-92A5F69DE92F}" type="pres">
      <dgm:prSet presAssocID="{03C49EC0-CC29-4E46-A4CF-BC391710B30A}" presName="FourConn_2-3" presStyleLbl="fgAccFollowNode1" presStyleIdx="1" presStyleCnt="3">
        <dgm:presLayoutVars>
          <dgm:bulletEnabled val="1"/>
        </dgm:presLayoutVars>
      </dgm:prSet>
      <dgm:spPr/>
    </dgm:pt>
    <dgm:pt modelId="{3E3461EF-DBC0-364C-AE64-27C31A4E32FD}" type="pres">
      <dgm:prSet presAssocID="{03C49EC0-CC29-4E46-A4CF-BC391710B30A}" presName="FourConn_3-4" presStyleLbl="fgAccFollowNode1" presStyleIdx="2" presStyleCnt="3">
        <dgm:presLayoutVars>
          <dgm:bulletEnabled val="1"/>
        </dgm:presLayoutVars>
      </dgm:prSet>
      <dgm:spPr/>
    </dgm:pt>
    <dgm:pt modelId="{94C80D0C-BD6C-1B41-925B-0D98EF75FA50}" type="pres">
      <dgm:prSet presAssocID="{03C49EC0-CC29-4E46-A4CF-BC391710B30A}" presName="FourNodes_1_text" presStyleLbl="node1" presStyleIdx="3" presStyleCnt="4">
        <dgm:presLayoutVars>
          <dgm:bulletEnabled val="1"/>
        </dgm:presLayoutVars>
      </dgm:prSet>
      <dgm:spPr/>
    </dgm:pt>
    <dgm:pt modelId="{A84A30D7-1911-2E43-9484-97322FB211DB}" type="pres">
      <dgm:prSet presAssocID="{03C49EC0-CC29-4E46-A4CF-BC391710B30A}" presName="FourNodes_2_text" presStyleLbl="node1" presStyleIdx="3" presStyleCnt="4">
        <dgm:presLayoutVars>
          <dgm:bulletEnabled val="1"/>
        </dgm:presLayoutVars>
      </dgm:prSet>
      <dgm:spPr/>
    </dgm:pt>
    <dgm:pt modelId="{06DBB0C9-AF8C-F545-9A6C-FE78D1201969}" type="pres">
      <dgm:prSet presAssocID="{03C49EC0-CC29-4E46-A4CF-BC391710B30A}" presName="FourNodes_3_text" presStyleLbl="node1" presStyleIdx="3" presStyleCnt="4">
        <dgm:presLayoutVars>
          <dgm:bulletEnabled val="1"/>
        </dgm:presLayoutVars>
      </dgm:prSet>
      <dgm:spPr/>
    </dgm:pt>
    <dgm:pt modelId="{B0AD2FDE-C307-6540-AD77-4903EACBBB82}" type="pres">
      <dgm:prSet presAssocID="{03C49EC0-CC29-4E46-A4CF-BC391710B30A}" presName="FourNodes_4_text" presStyleLbl="node1" presStyleIdx="3" presStyleCnt="4">
        <dgm:presLayoutVars>
          <dgm:bulletEnabled val="1"/>
        </dgm:presLayoutVars>
      </dgm:prSet>
      <dgm:spPr/>
    </dgm:pt>
  </dgm:ptLst>
  <dgm:cxnLst>
    <dgm:cxn modelId="{BC647333-D481-5246-BC21-FE387F2CA073}" type="presOf" srcId="{CD2914C9-B03E-A74A-8389-81F19165131C}" destId="{5AEC12B0-76D7-4A4E-944E-A3F115A0B0CD}" srcOrd="0" destOrd="0" presId="urn:microsoft.com/office/officeart/2005/8/layout/vProcess5"/>
    <dgm:cxn modelId="{F3BF5649-8FFC-214D-9C81-CF503DA776AF}" type="presOf" srcId="{94A15CD7-2338-9844-93ED-B15E9678A3BC}" destId="{0FACE01D-2E3E-3448-ABCE-A9061490CB30}" srcOrd="0" destOrd="0" presId="urn:microsoft.com/office/officeart/2005/8/layout/vProcess5"/>
    <dgm:cxn modelId="{AF7D094E-B05D-CE43-914B-557A0341A02F}" type="presOf" srcId="{4B06814D-2558-6B4E-B04B-2CFD1D439386}" destId="{8E683DD1-B50D-C04B-9DC5-92A5F69DE92F}" srcOrd="0" destOrd="0" presId="urn:microsoft.com/office/officeart/2005/8/layout/vProcess5"/>
    <dgm:cxn modelId="{843D2077-85CA-A24A-A9F2-43DB998F051E}" type="presOf" srcId="{E9BCC88A-A175-B744-96B6-578D0F148812}" destId="{282F2591-BAE3-FE46-B51C-3B58C00537D0}" srcOrd="0" destOrd="0" presId="urn:microsoft.com/office/officeart/2005/8/layout/vProcess5"/>
    <dgm:cxn modelId="{5C36EA59-3617-8C45-B14F-8F18E7A92BEB}" type="presOf" srcId="{CD2914C9-B03E-A74A-8389-81F19165131C}" destId="{A84A30D7-1911-2E43-9484-97322FB211DB}" srcOrd="1" destOrd="0" presId="urn:microsoft.com/office/officeart/2005/8/layout/vProcess5"/>
    <dgm:cxn modelId="{CFD6D87C-1F46-4540-B462-C6DAF95119D3}" type="presOf" srcId="{751BCB2A-32B1-2D49-97D2-292E3C17C273}" destId="{3E3461EF-DBC0-364C-AE64-27C31A4E32FD}" srcOrd="0" destOrd="0" presId="urn:microsoft.com/office/officeart/2005/8/layout/vProcess5"/>
    <dgm:cxn modelId="{C6311D7E-81C7-504B-8962-18BFED4721DF}" srcId="{03C49EC0-CC29-4E46-A4CF-BC391710B30A}" destId="{43FC1007-FC15-2C41-81C2-4B05F36128CC}" srcOrd="2" destOrd="0" parTransId="{4D3087F9-0F5C-3C49-9BCE-FFE064B368C0}" sibTransId="{751BCB2A-32B1-2D49-97D2-292E3C17C273}"/>
    <dgm:cxn modelId="{95FD5582-FAB7-1F4D-B401-A22FF0710FFE}" type="presOf" srcId="{43FC1007-FC15-2C41-81C2-4B05F36128CC}" destId="{06DBB0C9-AF8C-F545-9A6C-FE78D1201969}" srcOrd="1" destOrd="0" presId="urn:microsoft.com/office/officeart/2005/8/layout/vProcess5"/>
    <dgm:cxn modelId="{6CAFF98A-2668-0643-B6D6-A3AD70E2CBCE}" type="presOf" srcId="{94A15CD7-2338-9844-93ED-B15E9678A3BC}" destId="{94C80D0C-BD6C-1B41-925B-0D98EF75FA50}" srcOrd="1" destOrd="0" presId="urn:microsoft.com/office/officeart/2005/8/layout/vProcess5"/>
    <dgm:cxn modelId="{5265D68B-6EB9-C44A-B499-AB75D34619DB}" type="presOf" srcId="{1E8E7893-DFFF-B84B-943F-6ADB446D5316}" destId="{7E67E013-C13C-784A-8D91-C8A62A17558A}" srcOrd="0" destOrd="0" presId="urn:microsoft.com/office/officeart/2005/8/layout/vProcess5"/>
    <dgm:cxn modelId="{383E51AB-5019-8D4F-B56E-88ADCFD29F14}" srcId="{03C49EC0-CC29-4E46-A4CF-BC391710B30A}" destId="{E9BCC88A-A175-B744-96B6-578D0F148812}" srcOrd="3" destOrd="0" parTransId="{12882D62-F00F-BB4A-A40C-E1D4779FE6DF}" sibTransId="{CC963A9F-9882-9646-825C-0BCE091E0894}"/>
    <dgm:cxn modelId="{A68E93E3-6999-F14C-A89B-D5A6224D5D42}" type="presOf" srcId="{43FC1007-FC15-2C41-81C2-4B05F36128CC}" destId="{4455D0BF-8F1A-1F49-8365-15543DEAC8CB}" srcOrd="0" destOrd="0" presId="urn:microsoft.com/office/officeart/2005/8/layout/vProcess5"/>
    <dgm:cxn modelId="{348A68E4-483B-F148-80B8-40AF60A12679}" type="presOf" srcId="{E9BCC88A-A175-B744-96B6-578D0F148812}" destId="{B0AD2FDE-C307-6540-AD77-4903EACBBB82}" srcOrd="1" destOrd="0" presId="urn:microsoft.com/office/officeart/2005/8/layout/vProcess5"/>
    <dgm:cxn modelId="{058945EB-C304-7741-A93A-02CAA6EF84D9}" srcId="{03C49EC0-CC29-4E46-A4CF-BC391710B30A}" destId="{94A15CD7-2338-9844-93ED-B15E9678A3BC}" srcOrd="0" destOrd="0" parTransId="{E95343CC-5AF5-3D48-B783-D16EFE7D062E}" sibTransId="{1E8E7893-DFFF-B84B-943F-6ADB446D5316}"/>
    <dgm:cxn modelId="{C04019F2-AFCD-BF4E-BF97-1AAAF2438F8D}" srcId="{03C49EC0-CC29-4E46-A4CF-BC391710B30A}" destId="{CD2914C9-B03E-A74A-8389-81F19165131C}" srcOrd="1" destOrd="0" parTransId="{8825011C-BEF2-7D44-BF9A-B15C7775E998}" sibTransId="{4B06814D-2558-6B4E-B04B-2CFD1D439386}"/>
    <dgm:cxn modelId="{C0565CFE-9BD2-A240-BA3A-633291026EDA}" type="presOf" srcId="{03C49EC0-CC29-4E46-A4CF-BC391710B30A}" destId="{5484E1B6-10D3-EB40-AE2F-9131DC8DA35C}" srcOrd="0" destOrd="0" presId="urn:microsoft.com/office/officeart/2005/8/layout/vProcess5"/>
    <dgm:cxn modelId="{A34F57B2-FEF5-D34E-9E96-53C954678989}" type="presParOf" srcId="{5484E1B6-10D3-EB40-AE2F-9131DC8DA35C}" destId="{D45C2394-75FD-234D-ADA1-716E551B49A7}" srcOrd="0" destOrd="0" presId="urn:microsoft.com/office/officeart/2005/8/layout/vProcess5"/>
    <dgm:cxn modelId="{5BDD6BD2-37B9-8746-9E73-7C1C59BFAE4F}" type="presParOf" srcId="{5484E1B6-10D3-EB40-AE2F-9131DC8DA35C}" destId="{0FACE01D-2E3E-3448-ABCE-A9061490CB30}" srcOrd="1" destOrd="0" presId="urn:microsoft.com/office/officeart/2005/8/layout/vProcess5"/>
    <dgm:cxn modelId="{901B6162-8DE9-9E46-AA3E-3DB736C59B57}" type="presParOf" srcId="{5484E1B6-10D3-EB40-AE2F-9131DC8DA35C}" destId="{5AEC12B0-76D7-4A4E-944E-A3F115A0B0CD}" srcOrd="2" destOrd="0" presId="urn:microsoft.com/office/officeart/2005/8/layout/vProcess5"/>
    <dgm:cxn modelId="{B8B5D43F-9E8F-1B49-9EAC-8609E22DE50D}" type="presParOf" srcId="{5484E1B6-10D3-EB40-AE2F-9131DC8DA35C}" destId="{4455D0BF-8F1A-1F49-8365-15543DEAC8CB}" srcOrd="3" destOrd="0" presId="urn:microsoft.com/office/officeart/2005/8/layout/vProcess5"/>
    <dgm:cxn modelId="{1B97E533-77C4-A947-A80A-170C892106EC}" type="presParOf" srcId="{5484E1B6-10D3-EB40-AE2F-9131DC8DA35C}" destId="{282F2591-BAE3-FE46-B51C-3B58C00537D0}" srcOrd="4" destOrd="0" presId="urn:microsoft.com/office/officeart/2005/8/layout/vProcess5"/>
    <dgm:cxn modelId="{C940ACA9-1FA2-1148-B9D4-FA421C35C825}" type="presParOf" srcId="{5484E1B6-10D3-EB40-AE2F-9131DC8DA35C}" destId="{7E67E013-C13C-784A-8D91-C8A62A17558A}" srcOrd="5" destOrd="0" presId="urn:microsoft.com/office/officeart/2005/8/layout/vProcess5"/>
    <dgm:cxn modelId="{C96FE706-97FC-CE4A-B000-325F4D22C67C}" type="presParOf" srcId="{5484E1B6-10D3-EB40-AE2F-9131DC8DA35C}" destId="{8E683DD1-B50D-C04B-9DC5-92A5F69DE92F}" srcOrd="6" destOrd="0" presId="urn:microsoft.com/office/officeart/2005/8/layout/vProcess5"/>
    <dgm:cxn modelId="{A2613F47-7166-C241-A69E-5A1FABD8588A}" type="presParOf" srcId="{5484E1B6-10D3-EB40-AE2F-9131DC8DA35C}" destId="{3E3461EF-DBC0-364C-AE64-27C31A4E32FD}" srcOrd="7" destOrd="0" presId="urn:microsoft.com/office/officeart/2005/8/layout/vProcess5"/>
    <dgm:cxn modelId="{6967C2EB-F109-F54A-AB74-E309498F0280}" type="presParOf" srcId="{5484E1B6-10D3-EB40-AE2F-9131DC8DA35C}" destId="{94C80D0C-BD6C-1B41-925B-0D98EF75FA50}" srcOrd="8" destOrd="0" presId="urn:microsoft.com/office/officeart/2005/8/layout/vProcess5"/>
    <dgm:cxn modelId="{8AACE12C-C17A-5E4D-9F77-EDEC2BDA675C}" type="presParOf" srcId="{5484E1B6-10D3-EB40-AE2F-9131DC8DA35C}" destId="{A84A30D7-1911-2E43-9484-97322FB211DB}" srcOrd="9" destOrd="0" presId="urn:microsoft.com/office/officeart/2005/8/layout/vProcess5"/>
    <dgm:cxn modelId="{87C43A33-C8F6-9840-B780-0DF4466BEF8C}" type="presParOf" srcId="{5484E1B6-10D3-EB40-AE2F-9131DC8DA35C}" destId="{06DBB0C9-AF8C-F545-9A6C-FE78D1201969}" srcOrd="10" destOrd="0" presId="urn:microsoft.com/office/officeart/2005/8/layout/vProcess5"/>
    <dgm:cxn modelId="{79C3DB03-D817-A340-A57A-E6D768C547B1}" type="presParOf" srcId="{5484E1B6-10D3-EB40-AE2F-9131DC8DA35C}" destId="{B0AD2FDE-C307-6540-AD77-4903EACBBB82}"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0F3B9E6-7AA6-E54F-8165-1D435E1CCE3B}"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n-GB"/>
        </a:p>
      </dgm:t>
    </dgm:pt>
    <dgm:pt modelId="{8A48CCE3-F990-A34A-BBDE-19BD6C3AD612}">
      <dgm:prSet custT="1"/>
      <dgm:spPr/>
      <dgm:t>
        <a:bodyPr/>
        <a:lstStyle/>
        <a:p>
          <a:r>
            <a:rPr lang="en-US" sz="3600" b="1"/>
            <a:t>Find where NPO is Generated</a:t>
          </a:r>
        </a:p>
      </dgm:t>
    </dgm:pt>
    <dgm:pt modelId="{0F0E895E-3C20-7846-B971-8DD215B26B43}" type="parTrans" cxnId="{0103BE20-51E2-9242-BA41-24CFCA22F1A7}">
      <dgm:prSet/>
      <dgm:spPr/>
      <dgm:t>
        <a:bodyPr/>
        <a:lstStyle/>
        <a:p>
          <a:endParaRPr lang="en-GB"/>
        </a:p>
      </dgm:t>
    </dgm:pt>
    <dgm:pt modelId="{D69BF981-0150-F041-9EFB-208FE5592130}" type="sibTrans" cxnId="{0103BE20-51E2-9242-BA41-24CFCA22F1A7}">
      <dgm:prSet/>
      <dgm:spPr/>
      <dgm:t>
        <a:bodyPr/>
        <a:lstStyle/>
        <a:p>
          <a:endParaRPr lang="en-GB"/>
        </a:p>
      </dgm:t>
    </dgm:pt>
    <dgm:pt modelId="{DC9BEE11-4B62-DB40-8B19-3E6E22381431}">
      <dgm:prSet custT="1"/>
      <dgm:spPr/>
      <dgm:t>
        <a:bodyPr/>
        <a:lstStyle/>
        <a:p>
          <a:r>
            <a:rPr lang="en-US" sz="3600" b="1"/>
            <a:t>Find P2 Options</a:t>
          </a:r>
        </a:p>
      </dgm:t>
    </dgm:pt>
    <dgm:pt modelId="{BC0BDFF0-5226-C740-A880-5CBEA5BF1541}" type="parTrans" cxnId="{F573EA65-1C8C-EC4A-8017-310282C0528F}">
      <dgm:prSet/>
      <dgm:spPr/>
      <dgm:t>
        <a:bodyPr/>
        <a:lstStyle/>
        <a:p>
          <a:endParaRPr lang="en-GB"/>
        </a:p>
      </dgm:t>
    </dgm:pt>
    <dgm:pt modelId="{E5DFE218-61B1-5448-973C-C682451CF272}" type="sibTrans" cxnId="{F573EA65-1C8C-EC4A-8017-310282C0528F}">
      <dgm:prSet/>
      <dgm:spPr/>
      <dgm:t>
        <a:bodyPr/>
        <a:lstStyle/>
        <a:p>
          <a:endParaRPr lang="en-GB"/>
        </a:p>
      </dgm:t>
    </dgm:pt>
    <dgm:pt modelId="{D99EAC98-97D3-E349-B02D-F4BC78E82023}" type="pres">
      <dgm:prSet presAssocID="{20F3B9E6-7AA6-E54F-8165-1D435E1CCE3B}" presName="Name0" presStyleCnt="0">
        <dgm:presLayoutVars>
          <dgm:dir/>
          <dgm:animLvl val="lvl"/>
          <dgm:resizeHandles val="exact"/>
        </dgm:presLayoutVars>
      </dgm:prSet>
      <dgm:spPr/>
    </dgm:pt>
    <dgm:pt modelId="{78B7CB09-0FA2-EA43-A49F-D7AE29DD53DE}" type="pres">
      <dgm:prSet presAssocID="{8A48CCE3-F990-A34A-BBDE-19BD6C3AD612}" presName="linNode" presStyleCnt="0"/>
      <dgm:spPr/>
    </dgm:pt>
    <dgm:pt modelId="{269D8366-7387-6C4E-B8DE-D38AF9C8D12C}" type="pres">
      <dgm:prSet presAssocID="{8A48CCE3-F990-A34A-BBDE-19BD6C3AD612}" presName="parentText" presStyleLbl="node1" presStyleIdx="0" presStyleCnt="2" custScaleX="193241">
        <dgm:presLayoutVars>
          <dgm:chMax val="1"/>
          <dgm:bulletEnabled val="1"/>
        </dgm:presLayoutVars>
      </dgm:prSet>
      <dgm:spPr/>
    </dgm:pt>
    <dgm:pt modelId="{4C318CCA-6FFD-F146-9A55-AEC1A30B11BC}" type="pres">
      <dgm:prSet presAssocID="{D69BF981-0150-F041-9EFB-208FE5592130}" presName="sp" presStyleCnt="0"/>
      <dgm:spPr/>
    </dgm:pt>
    <dgm:pt modelId="{1EFD255C-4E7A-2A4D-97DC-9DB991E83FD2}" type="pres">
      <dgm:prSet presAssocID="{DC9BEE11-4B62-DB40-8B19-3E6E22381431}" presName="linNode" presStyleCnt="0"/>
      <dgm:spPr/>
    </dgm:pt>
    <dgm:pt modelId="{C230C1C9-F1C3-AC45-AB58-EF2BB93D2606}" type="pres">
      <dgm:prSet presAssocID="{DC9BEE11-4B62-DB40-8B19-3E6E22381431}" presName="parentText" presStyleLbl="node1" presStyleIdx="1" presStyleCnt="2" custScaleX="193241">
        <dgm:presLayoutVars>
          <dgm:chMax val="1"/>
          <dgm:bulletEnabled val="1"/>
        </dgm:presLayoutVars>
      </dgm:prSet>
      <dgm:spPr/>
    </dgm:pt>
  </dgm:ptLst>
  <dgm:cxnLst>
    <dgm:cxn modelId="{0103BE20-51E2-9242-BA41-24CFCA22F1A7}" srcId="{20F3B9E6-7AA6-E54F-8165-1D435E1CCE3B}" destId="{8A48CCE3-F990-A34A-BBDE-19BD6C3AD612}" srcOrd="0" destOrd="0" parTransId="{0F0E895E-3C20-7846-B971-8DD215B26B43}" sibTransId="{D69BF981-0150-F041-9EFB-208FE5592130}"/>
    <dgm:cxn modelId="{10A71140-0D0F-9747-94BB-F0BF3E2CBC7F}" type="presOf" srcId="{DC9BEE11-4B62-DB40-8B19-3E6E22381431}" destId="{C230C1C9-F1C3-AC45-AB58-EF2BB93D2606}" srcOrd="0" destOrd="0" presId="urn:microsoft.com/office/officeart/2005/8/layout/vList5"/>
    <dgm:cxn modelId="{F573EA65-1C8C-EC4A-8017-310282C0528F}" srcId="{20F3B9E6-7AA6-E54F-8165-1D435E1CCE3B}" destId="{DC9BEE11-4B62-DB40-8B19-3E6E22381431}" srcOrd="1" destOrd="0" parTransId="{BC0BDFF0-5226-C740-A880-5CBEA5BF1541}" sibTransId="{E5DFE218-61B1-5448-973C-C682451CF272}"/>
    <dgm:cxn modelId="{0AED1553-71C1-DC4D-9E92-BA20CD227406}" type="presOf" srcId="{20F3B9E6-7AA6-E54F-8165-1D435E1CCE3B}" destId="{D99EAC98-97D3-E349-B02D-F4BC78E82023}" srcOrd="0" destOrd="0" presId="urn:microsoft.com/office/officeart/2005/8/layout/vList5"/>
    <dgm:cxn modelId="{568150BA-D66F-244B-9658-9B0C54372667}" type="presOf" srcId="{8A48CCE3-F990-A34A-BBDE-19BD6C3AD612}" destId="{269D8366-7387-6C4E-B8DE-D38AF9C8D12C}" srcOrd="0" destOrd="0" presId="urn:microsoft.com/office/officeart/2005/8/layout/vList5"/>
    <dgm:cxn modelId="{08C21AC6-34EF-FB49-B5F9-5E92CE828847}" type="presParOf" srcId="{D99EAC98-97D3-E349-B02D-F4BC78E82023}" destId="{78B7CB09-0FA2-EA43-A49F-D7AE29DD53DE}" srcOrd="0" destOrd="0" presId="urn:microsoft.com/office/officeart/2005/8/layout/vList5"/>
    <dgm:cxn modelId="{8897EE44-4FF0-6B41-BC7E-D3769EE84D3A}" type="presParOf" srcId="{78B7CB09-0FA2-EA43-A49F-D7AE29DD53DE}" destId="{269D8366-7387-6C4E-B8DE-D38AF9C8D12C}" srcOrd="0" destOrd="0" presId="urn:microsoft.com/office/officeart/2005/8/layout/vList5"/>
    <dgm:cxn modelId="{C8DDBCFD-A130-5540-9A61-906680693C8B}" type="presParOf" srcId="{D99EAC98-97D3-E349-B02D-F4BC78E82023}" destId="{4C318CCA-6FFD-F146-9A55-AEC1A30B11BC}" srcOrd="1" destOrd="0" presId="urn:microsoft.com/office/officeart/2005/8/layout/vList5"/>
    <dgm:cxn modelId="{0AF24D11-6B61-C04C-B567-B54926576401}" type="presParOf" srcId="{D99EAC98-97D3-E349-B02D-F4BC78E82023}" destId="{1EFD255C-4E7A-2A4D-97DC-9DB991E83FD2}" srcOrd="2" destOrd="0" presId="urn:microsoft.com/office/officeart/2005/8/layout/vList5"/>
    <dgm:cxn modelId="{C93DDF47-5DFA-4140-9338-555CFCCA8911}" type="presParOf" srcId="{1EFD255C-4E7A-2A4D-97DC-9DB991E83FD2}" destId="{C230C1C9-F1C3-AC45-AB58-EF2BB93D2606}"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9BA94B9-80CF-4E44-A5D2-833938C9BA7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92D8C4F-A68A-421F-862D-3D60D2FE7277}">
      <dgm:prSet/>
      <dgm:spPr/>
      <dgm:t>
        <a:bodyPr/>
        <a:lstStyle/>
        <a:p>
          <a:pPr>
            <a:lnSpc>
              <a:spcPct val="100000"/>
            </a:lnSpc>
          </a:pPr>
          <a:r>
            <a:rPr lang="en-US"/>
            <a:t>Institute Recirculation within a Process</a:t>
          </a:r>
        </a:p>
      </dgm:t>
    </dgm:pt>
    <dgm:pt modelId="{0D0EF5E9-F625-4F99-888A-09AF0C9C3E92}" type="parTrans" cxnId="{E54CF485-63DE-459C-81C5-D302A234C26C}">
      <dgm:prSet/>
      <dgm:spPr/>
      <dgm:t>
        <a:bodyPr/>
        <a:lstStyle/>
        <a:p>
          <a:endParaRPr lang="en-US"/>
        </a:p>
      </dgm:t>
    </dgm:pt>
    <dgm:pt modelId="{805FF1D9-C5A7-4BC9-9A94-5FF2E7DB7D8A}" type="sibTrans" cxnId="{E54CF485-63DE-459C-81C5-D302A234C26C}">
      <dgm:prSet/>
      <dgm:spPr/>
      <dgm:t>
        <a:bodyPr/>
        <a:lstStyle/>
        <a:p>
          <a:endParaRPr lang="en-US"/>
        </a:p>
      </dgm:t>
    </dgm:pt>
    <dgm:pt modelId="{7F9589AE-C68C-4347-8101-DBC10AF16724}">
      <dgm:prSet/>
      <dgm:spPr/>
      <dgm:t>
        <a:bodyPr/>
        <a:lstStyle/>
        <a:p>
          <a:pPr>
            <a:lnSpc>
              <a:spcPct val="100000"/>
            </a:lnSpc>
          </a:pPr>
          <a:r>
            <a:rPr lang="en-US"/>
            <a:t>Modify Equipment Layout or Piping</a:t>
          </a:r>
        </a:p>
      </dgm:t>
    </dgm:pt>
    <dgm:pt modelId="{8F2A9A29-5C03-4180-A1BA-B22D8F69A4AC}" type="parTrans" cxnId="{F8A14033-306B-4836-999E-F6BFAD43F778}">
      <dgm:prSet/>
      <dgm:spPr/>
      <dgm:t>
        <a:bodyPr/>
        <a:lstStyle/>
        <a:p>
          <a:endParaRPr lang="en-US"/>
        </a:p>
      </dgm:t>
    </dgm:pt>
    <dgm:pt modelId="{7530D644-7293-4867-8CE4-505FC8F2556B}" type="sibTrans" cxnId="{F8A14033-306B-4836-999E-F6BFAD43F778}">
      <dgm:prSet/>
      <dgm:spPr/>
      <dgm:t>
        <a:bodyPr/>
        <a:lstStyle/>
        <a:p>
          <a:endParaRPr lang="en-US"/>
        </a:p>
      </dgm:t>
    </dgm:pt>
    <dgm:pt modelId="{AD3F2B7A-9AF5-4192-9EC0-A078A6B8DA8F}">
      <dgm:prSet/>
      <dgm:spPr/>
      <dgm:t>
        <a:bodyPr/>
        <a:lstStyle/>
        <a:p>
          <a:pPr>
            <a:lnSpc>
              <a:spcPct val="100000"/>
            </a:lnSpc>
          </a:pPr>
          <a:r>
            <a:rPr lang="en-US"/>
            <a:t>Use a Different Catalyst</a:t>
          </a:r>
        </a:p>
      </dgm:t>
    </dgm:pt>
    <dgm:pt modelId="{11134EAC-A24D-4B73-B642-CAC94206A4A6}" type="parTrans" cxnId="{F788FC74-A38B-48B9-B324-EE1BF20D7B17}">
      <dgm:prSet/>
      <dgm:spPr/>
      <dgm:t>
        <a:bodyPr/>
        <a:lstStyle/>
        <a:p>
          <a:endParaRPr lang="en-US"/>
        </a:p>
      </dgm:t>
    </dgm:pt>
    <dgm:pt modelId="{93A3C3DA-24B5-4378-B5F9-60E7114FA196}" type="sibTrans" cxnId="{F788FC74-A38B-48B9-B324-EE1BF20D7B17}">
      <dgm:prSet/>
      <dgm:spPr/>
      <dgm:t>
        <a:bodyPr/>
        <a:lstStyle/>
        <a:p>
          <a:endParaRPr lang="en-US"/>
        </a:p>
      </dgm:t>
    </dgm:pt>
    <dgm:pt modelId="{427EB2D1-DE27-4E4E-8187-8D0D9A42F121}" type="pres">
      <dgm:prSet presAssocID="{99BA94B9-80CF-4E44-A5D2-833938C9BA7D}" presName="root" presStyleCnt="0">
        <dgm:presLayoutVars>
          <dgm:dir/>
          <dgm:resizeHandles val="exact"/>
        </dgm:presLayoutVars>
      </dgm:prSet>
      <dgm:spPr/>
    </dgm:pt>
    <dgm:pt modelId="{867BE248-55EF-4602-8F0F-54A2CEE435C2}" type="pres">
      <dgm:prSet presAssocID="{692D8C4F-A68A-421F-862D-3D60D2FE7277}" presName="compNode" presStyleCnt="0"/>
      <dgm:spPr/>
    </dgm:pt>
    <dgm:pt modelId="{E686A5BA-B7F7-404A-A204-665AA7C586F6}" type="pres">
      <dgm:prSet presAssocID="{692D8C4F-A68A-421F-862D-3D60D2FE7277}"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ircles with arrows with solid fill"/>
        </a:ext>
      </dgm:extLst>
    </dgm:pt>
    <dgm:pt modelId="{88DF367C-F6EA-47D0-AE42-73E8B22BBA96}" type="pres">
      <dgm:prSet presAssocID="{692D8C4F-A68A-421F-862D-3D60D2FE7277}" presName="spaceRect" presStyleCnt="0"/>
      <dgm:spPr/>
    </dgm:pt>
    <dgm:pt modelId="{C605E1F5-3042-49EF-8998-5911E94679C2}" type="pres">
      <dgm:prSet presAssocID="{692D8C4F-A68A-421F-862D-3D60D2FE7277}" presName="textRect" presStyleLbl="revTx" presStyleIdx="0" presStyleCnt="3">
        <dgm:presLayoutVars>
          <dgm:chMax val="1"/>
          <dgm:chPref val="1"/>
        </dgm:presLayoutVars>
      </dgm:prSet>
      <dgm:spPr/>
    </dgm:pt>
    <dgm:pt modelId="{16DCEC61-7493-46B5-8CD0-2EAE5CC8B38A}" type="pres">
      <dgm:prSet presAssocID="{805FF1D9-C5A7-4BC9-9A94-5FF2E7DB7D8A}" presName="sibTrans" presStyleCnt="0"/>
      <dgm:spPr/>
    </dgm:pt>
    <dgm:pt modelId="{B2C9AACD-4EE5-4A3D-8DC1-C223D5799B51}" type="pres">
      <dgm:prSet presAssocID="{7F9589AE-C68C-4347-8101-DBC10AF16724}" presName="compNode" presStyleCnt="0"/>
      <dgm:spPr/>
    </dgm:pt>
    <dgm:pt modelId="{D1C0B7B3-ED00-46B2-9405-9748488A5475}" type="pres">
      <dgm:prSet presAssocID="{7F9589AE-C68C-4347-8101-DBC10AF1672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ools"/>
        </a:ext>
      </dgm:extLst>
    </dgm:pt>
    <dgm:pt modelId="{58019956-52DA-41CC-9D95-F4888AC006A8}" type="pres">
      <dgm:prSet presAssocID="{7F9589AE-C68C-4347-8101-DBC10AF16724}" presName="spaceRect" presStyleCnt="0"/>
      <dgm:spPr/>
    </dgm:pt>
    <dgm:pt modelId="{FC2B592A-412D-454B-A3CD-58E81DA82607}" type="pres">
      <dgm:prSet presAssocID="{7F9589AE-C68C-4347-8101-DBC10AF16724}" presName="textRect" presStyleLbl="revTx" presStyleIdx="1" presStyleCnt="3">
        <dgm:presLayoutVars>
          <dgm:chMax val="1"/>
          <dgm:chPref val="1"/>
        </dgm:presLayoutVars>
      </dgm:prSet>
      <dgm:spPr/>
    </dgm:pt>
    <dgm:pt modelId="{DDDDA4BB-0C58-43E4-8812-95DEC2AFB715}" type="pres">
      <dgm:prSet presAssocID="{7530D644-7293-4867-8CE4-505FC8F2556B}" presName="sibTrans" presStyleCnt="0"/>
      <dgm:spPr/>
    </dgm:pt>
    <dgm:pt modelId="{0D6C85A9-1D37-41F8-A737-E48ACCA6F54D}" type="pres">
      <dgm:prSet presAssocID="{AD3F2B7A-9AF5-4192-9EC0-A078A6B8DA8F}" presName="compNode" presStyleCnt="0"/>
      <dgm:spPr/>
    </dgm:pt>
    <dgm:pt modelId="{329AD1D3-3F91-424C-8916-4B1D2DA33AC3}" type="pres">
      <dgm:prSet presAssocID="{AD3F2B7A-9AF5-4192-9EC0-A078A6B8DA8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lask"/>
        </a:ext>
      </dgm:extLst>
    </dgm:pt>
    <dgm:pt modelId="{E42B8AF0-353B-4F18-9189-B2280A0FB383}" type="pres">
      <dgm:prSet presAssocID="{AD3F2B7A-9AF5-4192-9EC0-A078A6B8DA8F}" presName="spaceRect" presStyleCnt="0"/>
      <dgm:spPr/>
    </dgm:pt>
    <dgm:pt modelId="{58DB8E69-A863-4FAB-903F-E0B936FC39C1}" type="pres">
      <dgm:prSet presAssocID="{AD3F2B7A-9AF5-4192-9EC0-A078A6B8DA8F}" presName="textRect" presStyleLbl="revTx" presStyleIdx="2" presStyleCnt="3">
        <dgm:presLayoutVars>
          <dgm:chMax val="1"/>
          <dgm:chPref val="1"/>
        </dgm:presLayoutVars>
      </dgm:prSet>
      <dgm:spPr/>
    </dgm:pt>
  </dgm:ptLst>
  <dgm:cxnLst>
    <dgm:cxn modelId="{1B029910-4B9F-49B9-BEB3-85800AE4B9DD}" type="presOf" srcId="{99BA94B9-80CF-4E44-A5D2-833938C9BA7D}" destId="{427EB2D1-DE27-4E4E-8187-8D0D9A42F121}" srcOrd="0" destOrd="0" presId="urn:microsoft.com/office/officeart/2018/2/layout/IconLabelList"/>
    <dgm:cxn modelId="{F8A14033-306B-4836-999E-F6BFAD43F778}" srcId="{99BA94B9-80CF-4E44-A5D2-833938C9BA7D}" destId="{7F9589AE-C68C-4347-8101-DBC10AF16724}" srcOrd="1" destOrd="0" parTransId="{8F2A9A29-5C03-4180-A1BA-B22D8F69A4AC}" sibTransId="{7530D644-7293-4867-8CE4-505FC8F2556B}"/>
    <dgm:cxn modelId="{F788FC74-A38B-48B9-B324-EE1BF20D7B17}" srcId="{99BA94B9-80CF-4E44-A5D2-833938C9BA7D}" destId="{AD3F2B7A-9AF5-4192-9EC0-A078A6B8DA8F}" srcOrd="2" destOrd="0" parTransId="{11134EAC-A24D-4B73-B642-CAC94206A4A6}" sibTransId="{93A3C3DA-24B5-4378-B5F9-60E7114FA196}"/>
    <dgm:cxn modelId="{E54CF485-63DE-459C-81C5-D302A234C26C}" srcId="{99BA94B9-80CF-4E44-A5D2-833938C9BA7D}" destId="{692D8C4F-A68A-421F-862D-3D60D2FE7277}" srcOrd="0" destOrd="0" parTransId="{0D0EF5E9-F625-4F99-888A-09AF0C9C3E92}" sibTransId="{805FF1D9-C5A7-4BC9-9A94-5FF2E7DB7D8A}"/>
    <dgm:cxn modelId="{5ACCE5B1-6F24-4EC1-9DB6-814EE09BD210}" type="presOf" srcId="{AD3F2B7A-9AF5-4192-9EC0-A078A6B8DA8F}" destId="{58DB8E69-A863-4FAB-903F-E0B936FC39C1}" srcOrd="0" destOrd="0" presId="urn:microsoft.com/office/officeart/2018/2/layout/IconLabelList"/>
    <dgm:cxn modelId="{039E46D9-D690-41EE-AC8B-602103EE1895}" type="presOf" srcId="{692D8C4F-A68A-421F-862D-3D60D2FE7277}" destId="{C605E1F5-3042-49EF-8998-5911E94679C2}" srcOrd="0" destOrd="0" presId="urn:microsoft.com/office/officeart/2018/2/layout/IconLabelList"/>
    <dgm:cxn modelId="{7E826EDD-D10D-4734-91B2-AC046A3B80E3}" type="presOf" srcId="{7F9589AE-C68C-4347-8101-DBC10AF16724}" destId="{FC2B592A-412D-454B-A3CD-58E81DA82607}" srcOrd="0" destOrd="0" presId="urn:microsoft.com/office/officeart/2018/2/layout/IconLabelList"/>
    <dgm:cxn modelId="{7633AC35-2292-4259-9BBA-A448FDA1EDE9}" type="presParOf" srcId="{427EB2D1-DE27-4E4E-8187-8D0D9A42F121}" destId="{867BE248-55EF-4602-8F0F-54A2CEE435C2}" srcOrd="0" destOrd="0" presId="urn:microsoft.com/office/officeart/2018/2/layout/IconLabelList"/>
    <dgm:cxn modelId="{44234ABB-5DD8-490A-BBE8-EFD8A2FC522E}" type="presParOf" srcId="{867BE248-55EF-4602-8F0F-54A2CEE435C2}" destId="{E686A5BA-B7F7-404A-A204-665AA7C586F6}" srcOrd="0" destOrd="0" presId="urn:microsoft.com/office/officeart/2018/2/layout/IconLabelList"/>
    <dgm:cxn modelId="{0C498B0B-5829-49B1-A73E-B13995126BED}" type="presParOf" srcId="{867BE248-55EF-4602-8F0F-54A2CEE435C2}" destId="{88DF367C-F6EA-47D0-AE42-73E8B22BBA96}" srcOrd="1" destOrd="0" presId="urn:microsoft.com/office/officeart/2018/2/layout/IconLabelList"/>
    <dgm:cxn modelId="{3EF94924-AC89-4D52-B55D-1C6736E24292}" type="presParOf" srcId="{867BE248-55EF-4602-8F0F-54A2CEE435C2}" destId="{C605E1F5-3042-49EF-8998-5911E94679C2}" srcOrd="2" destOrd="0" presId="urn:microsoft.com/office/officeart/2018/2/layout/IconLabelList"/>
    <dgm:cxn modelId="{B29FA381-3218-477D-AF7B-8753232B607A}" type="presParOf" srcId="{427EB2D1-DE27-4E4E-8187-8D0D9A42F121}" destId="{16DCEC61-7493-46B5-8CD0-2EAE5CC8B38A}" srcOrd="1" destOrd="0" presId="urn:microsoft.com/office/officeart/2018/2/layout/IconLabelList"/>
    <dgm:cxn modelId="{5960FECC-12E0-4DC4-9197-EC406C205FF2}" type="presParOf" srcId="{427EB2D1-DE27-4E4E-8187-8D0D9A42F121}" destId="{B2C9AACD-4EE5-4A3D-8DC1-C223D5799B51}" srcOrd="2" destOrd="0" presId="urn:microsoft.com/office/officeart/2018/2/layout/IconLabelList"/>
    <dgm:cxn modelId="{60395177-B906-489E-86B0-E6E569AB1E07}" type="presParOf" srcId="{B2C9AACD-4EE5-4A3D-8DC1-C223D5799B51}" destId="{D1C0B7B3-ED00-46B2-9405-9748488A5475}" srcOrd="0" destOrd="0" presId="urn:microsoft.com/office/officeart/2018/2/layout/IconLabelList"/>
    <dgm:cxn modelId="{99F38B01-92CC-4FBB-91B8-4C140C39E4E0}" type="presParOf" srcId="{B2C9AACD-4EE5-4A3D-8DC1-C223D5799B51}" destId="{58019956-52DA-41CC-9D95-F4888AC006A8}" srcOrd="1" destOrd="0" presId="urn:microsoft.com/office/officeart/2018/2/layout/IconLabelList"/>
    <dgm:cxn modelId="{FA253CED-F1B2-4629-94EB-3F67AE902F33}" type="presParOf" srcId="{B2C9AACD-4EE5-4A3D-8DC1-C223D5799B51}" destId="{FC2B592A-412D-454B-A3CD-58E81DA82607}" srcOrd="2" destOrd="0" presId="urn:microsoft.com/office/officeart/2018/2/layout/IconLabelList"/>
    <dgm:cxn modelId="{EDDC4A3E-4D77-4486-86C2-508392D02202}" type="presParOf" srcId="{427EB2D1-DE27-4E4E-8187-8D0D9A42F121}" destId="{DDDDA4BB-0C58-43E4-8812-95DEC2AFB715}" srcOrd="3" destOrd="0" presId="urn:microsoft.com/office/officeart/2018/2/layout/IconLabelList"/>
    <dgm:cxn modelId="{B8F8FFDF-AFD5-48EC-9CA9-41B87D97A516}" type="presParOf" srcId="{427EB2D1-DE27-4E4E-8187-8D0D9A42F121}" destId="{0D6C85A9-1D37-41F8-A737-E48ACCA6F54D}" srcOrd="4" destOrd="0" presId="urn:microsoft.com/office/officeart/2018/2/layout/IconLabelList"/>
    <dgm:cxn modelId="{6E3BEF47-782F-4A93-8E1B-81850BB4E65D}" type="presParOf" srcId="{0D6C85A9-1D37-41F8-A737-E48ACCA6F54D}" destId="{329AD1D3-3F91-424C-8916-4B1D2DA33AC3}" srcOrd="0" destOrd="0" presId="urn:microsoft.com/office/officeart/2018/2/layout/IconLabelList"/>
    <dgm:cxn modelId="{10655780-E3EB-4480-8ECC-AFC28022EF44}" type="presParOf" srcId="{0D6C85A9-1D37-41F8-A737-E48ACCA6F54D}" destId="{E42B8AF0-353B-4F18-9189-B2280A0FB383}" srcOrd="1" destOrd="0" presId="urn:microsoft.com/office/officeart/2018/2/layout/IconLabelList"/>
    <dgm:cxn modelId="{64F8C9C0-2728-437F-B4FC-10A2D8A59B43}" type="presParOf" srcId="{0D6C85A9-1D37-41F8-A737-E48ACCA6F54D}" destId="{58DB8E69-A863-4FAB-903F-E0B936FC39C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291488F-8134-4D48-8353-767B472EBE1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7A5B221-A44F-4E78-8EFB-94508CC2EEBC}">
      <dgm:prSet/>
      <dgm:spPr/>
      <dgm:t>
        <a:bodyPr/>
        <a:lstStyle/>
        <a:p>
          <a:r>
            <a:rPr lang="en-US"/>
            <a:t>Use raw materials before their shelf life expires</a:t>
          </a:r>
        </a:p>
      </dgm:t>
    </dgm:pt>
    <dgm:pt modelId="{670F6B69-25C8-4B15-8E98-BCDB6E9B8055}" type="parTrans" cxnId="{98EE3A63-E9EE-4C3E-A001-A26BB895D8A5}">
      <dgm:prSet/>
      <dgm:spPr/>
      <dgm:t>
        <a:bodyPr/>
        <a:lstStyle/>
        <a:p>
          <a:endParaRPr lang="en-US"/>
        </a:p>
      </dgm:t>
    </dgm:pt>
    <dgm:pt modelId="{E48BCE2A-B2B9-4ABD-8AB6-DAA8FDDBC366}" type="sibTrans" cxnId="{98EE3A63-E9EE-4C3E-A001-A26BB895D8A5}">
      <dgm:prSet/>
      <dgm:spPr/>
      <dgm:t>
        <a:bodyPr/>
        <a:lstStyle/>
        <a:p>
          <a:endParaRPr lang="en-US"/>
        </a:p>
      </dgm:t>
    </dgm:pt>
    <dgm:pt modelId="{D10C742E-B374-4449-83A5-745C1AF0E3A0}">
      <dgm:prSet/>
      <dgm:spPr/>
      <dgm:t>
        <a:bodyPr/>
        <a:lstStyle/>
        <a:p>
          <a:r>
            <a:rPr lang="en-US"/>
            <a:t>Ship products before they expire</a:t>
          </a:r>
        </a:p>
      </dgm:t>
    </dgm:pt>
    <dgm:pt modelId="{EEEA7B64-01EC-4768-92DA-01C724322145}" type="parTrans" cxnId="{560D3F75-DB6F-49F7-B556-F470DAB522CE}">
      <dgm:prSet/>
      <dgm:spPr/>
      <dgm:t>
        <a:bodyPr/>
        <a:lstStyle/>
        <a:p>
          <a:endParaRPr lang="en-US"/>
        </a:p>
      </dgm:t>
    </dgm:pt>
    <dgm:pt modelId="{4C029013-A27D-4B4E-AA09-87ECFBB8E377}" type="sibTrans" cxnId="{560D3F75-DB6F-49F7-B556-F470DAB522CE}">
      <dgm:prSet/>
      <dgm:spPr/>
      <dgm:t>
        <a:bodyPr/>
        <a:lstStyle/>
        <a:p>
          <a:endParaRPr lang="en-US"/>
        </a:p>
      </dgm:t>
    </dgm:pt>
    <dgm:pt modelId="{659965D9-2250-4F26-B59C-2A1E432F55E9}" type="pres">
      <dgm:prSet presAssocID="{B291488F-8134-4D48-8353-767B472EBE10}" presName="root" presStyleCnt="0">
        <dgm:presLayoutVars>
          <dgm:dir/>
          <dgm:resizeHandles val="exact"/>
        </dgm:presLayoutVars>
      </dgm:prSet>
      <dgm:spPr/>
    </dgm:pt>
    <dgm:pt modelId="{747BAB1B-69D2-4842-831C-8DE19D04EC3A}" type="pres">
      <dgm:prSet presAssocID="{97A5B221-A44F-4E78-8EFB-94508CC2EEBC}" presName="compNode" presStyleCnt="0"/>
      <dgm:spPr/>
    </dgm:pt>
    <dgm:pt modelId="{066B6C15-C3AA-48B4-ABB0-29BBB384139B}" type="pres">
      <dgm:prSet presAssocID="{97A5B221-A44F-4E78-8EFB-94508CC2EEBC}"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ourglass 30% with solid fill"/>
        </a:ext>
      </dgm:extLst>
    </dgm:pt>
    <dgm:pt modelId="{EBBB568F-7274-434C-9F86-5C71CBA76852}" type="pres">
      <dgm:prSet presAssocID="{97A5B221-A44F-4E78-8EFB-94508CC2EEBC}" presName="spaceRect" presStyleCnt="0"/>
      <dgm:spPr/>
    </dgm:pt>
    <dgm:pt modelId="{8DE2A86A-E61C-41D4-B960-08CF2D2C4BF3}" type="pres">
      <dgm:prSet presAssocID="{97A5B221-A44F-4E78-8EFB-94508CC2EEBC}" presName="textRect" presStyleLbl="revTx" presStyleIdx="0" presStyleCnt="2">
        <dgm:presLayoutVars>
          <dgm:chMax val="1"/>
          <dgm:chPref val="1"/>
        </dgm:presLayoutVars>
      </dgm:prSet>
      <dgm:spPr/>
    </dgm:pt>
    <dgm:pt modelId="{F690ABBD-B056-49D0-BA0F-C2AE2FC59B08}" type="pres">
      <dgm:prSet presAssocID="{E48BCE2A-B2B9-4ABD-8AB6-DAA8FDDBC366}" presName="sibTrans" presStyleCnt="0"/>
      <dgm:spPr/>
    </dgm:pt>
    <dgm:pt modelId="{4B2D9EF1-B8BA-46C4-99DC-7F3AC1F3D59A}" type="pres">
      <dgm:prSet presAssocID="{D10C742E-B374-4449-83A5-745C1AF0E3A0}" presName="compNode" presStyleCnt="0"/>
      <dgm:spPr/>
    </dgm:pt>
    <dgm:pt modelId="{D9E87FE4-C53E-4C66-9A3D-0AAAAC4F876A}" type="pres">
      <dgm:prSet presAssocID="{D10C742E-B374-4449-83A5-745C1AF0E3A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x"/>
        </a:ext>
      </dgm:extLst>
    </dgm:pt>
    <dgm:pt modelId="{DE7668CA-1D0D-4B94-89AF-A54C4454E107}" type="pres">
      <dgm:prSet presAssocID="{D10C742E-B374-4449-83A5-745C1AF0E3A0}" presName="spaceRect" presStyleCnt="0"/>
      <dgm:spPr/>
    </dgm:pt>
    <dgm:pt modelId="{4F1B6209-9E6F-486C-9695-60CAEDB9812B}" type="pres">
      <dgm:prSet presAssocID="{D10C742E-B374-4449-83A5-745C1AF0E3A0}" presName="textRect" presStyleLbl="revTx" presStyleIdx="1" presStyleCnt="2">
        <dgm:presLayoutVars>
          <dgm:chMax val="1"/>
          <dgm:chPref val="1"/>
        </dgm:presLayoutVars>
      </dgm:prSet>
      <dgm:spPr/>
    </dgm:pt>
  </dgm:ptLst>
  <dgm:cxnLst>
    <dgm:cxn modelId="{00462837-47A0-4537-A2CB-8ADC5D0DBC50}" type="presOf" srcId="{B291488F-8134-4D48-8353-767B472EBE10}" destId="{659965D9-2250-4F26-B59C-2A1E432F55E9}" srcOrd="0" destOrd="0" presId="urn:microsoft.com/office/officeart/2018/2/layout/IconLabelList"/>
    <dgm:cxn modelId="{98EE3A63-E9EE-4C3E-A001-A26BB895D8A5}" srcId="{B291488F-8134-4D48-8353-767B472EBE10}" destId="{97A5B221-A44F-4E78-8EFB-94508CC2EEBC}" srcOrd="0" destOrd="0" parTransId="{670F6B69-25C8-4B15-8E98-BCDB6E9B8055}" sibTransId="{E48BCE2A-B2B9-4ABD-8AB6-DAA8FDDBC366}"/>
    <dgm:cxn modelId="{DE51624A-FF63-45A7-88BD-F609FCB02AAA}" type="presOf" srcId="{97A5B221-A44F-4E78-8EFB-94508CC2EEBC}" destId="{8DE2A86A-E61C-41D4-B960-08CF2D2C4BF3}" srcOrd="0" destOrd="0" presId="urn:microsoft.com/office/officeart/2018/2/layout/IconLabelList"/>
    <dgm:cxn modelId="{560D3F75-DB6F-49F7-B556-F470DAB522CE}" srcId="{B291488F-8134-4D48-8353-767B472EBE10}" destId="{D10C742E-B374-4449-83A5-745C1AF0E3A0}" srcOrd="1" destOrd="0" parTransId="{EEEA7B64-01EC-4768-92DA-01C724322145}" sibTransId="{4C029013-A27D-4B4E-AA09-87ECFBB8E377}"/>
    <dgm:cxn modelId="{B4F278BA-4B34-4A4C-ADCC-EB746C3E3456}" type="presOf" srcId="{D10C742E-B374-4449-83A5-745C1AF0E3A0}" destId="{4F1B6209-9E6F-486C-9695-60CAEDB9812B}" srcOrd="0" destOrd="0" presId="urn:microsoft.com/office/officeart/2018/2/layout/IconLabelList"/>
    <dgm:cxn modelId="{821C7FF1-1460-49F6-B12D-382CE48F3B78}" type="presParOf" srcId="{659965D9-2250-4F26-B59C-2A1E432F55E9}" destId="{747BAB1B-69D2-4842-831C-8DE19D04EC3A}" srcOrd="0" destOrd="0" presId="urn:microsoft.com/office/officeart/2018/2/layout/IconLabelList"/>
    <dgm:cxn modelId="{01D49D54-0A13-402A-9EE3-B9B6BC491C41}" type="presParOf" srcId="{747BAB1B-69D2-4842-831C-8DE19D04EC3A}" destId="{066B6C15-C3AA-48B4-ABB0-29BBB384139B}" srcOrd="0" destOrd="0" presId="urn:microsoft.com/office/officeart/2018/2/layout/IconLabelList"/>
    <dgm:cxn modelId="{B2488F02-0E27-4927-A88F-A5B1EA22B537}" type="presParOf" srcId="{747BAB1B-69D2-4842-831C-8DE19D04EC3A}" destId="{EBBB568F-7274-434C-9F86-5C71CBA76852}" srcOrd="1" destOrd="0" presId="urn:microsoft.com/office/officeart/2018/2/layout/IconLabelList"/>
    <dgm:cxn modelId="{CE09F1BD-DFC9-45FB-8F38-0531E5316F4B}" type="presParOf" srcId="{747BAB1B-69D2-4842-831C-8DE19D04EC3A}" destId="{8DE2A86A-E61C-41D4-B960-08CF2D2C4BF3}" srcOrd="2" destOrd="0" presId="urn:microsoft.com/office/officeart/2018/2/layout/IconLabelList"/>
    <dgm:cxn modelId="{6A0BC1FD-9442-4863-B8E8-283D39643944}" type="presParOf" srcId="{659965D9-2250-4F26-B59C-2A1E432F55E9}" destId="{F690ABBD-B056-49D0-BA0F-C2AE2FC59B08}" srcOrd="1" destOrd="0" presId="urn:microsoft.com/office/officeart/2018/2/layout/IconLabelList"/>
    <dgm:cxn modelId="{14AD2236-5895-4312-8DE9-97DBD49892E4}" type="presParOf" srcId="{659965D9-2250-4F26-B59C-2A1E432F55E9}" destId="{4B2D9EF1-B8BA-46C4-99DC-7F3AC1F3D59A}" srcOrd="2" destOrd="0" presId="urn:microsoft.com/office/officeart/2018/2/layout/IconLabelList"/>
    <dgm:cxn modelId="{BD680CBB-D785-4EF9-A136-BFCF6A176D92}" type="presParOf" srcId="{4B2D9EF1-B8BA-46C4-99DC-7F3AC1F3D59A}" destId="{D9E87FE4-C53E-4C66-9A3D-0AAAAC4F876A}" srcOrd="0" destOrd="0" presId="urn:microsoft.com/office/officeart/2018/2/layout/IconLabelList"/>
    <dgm:cxn modelId="{D22D1A43-F452-4F7A-835E-A922BD162000}" type="presParOf" srcId="{4B2D9EF1-B8BA-46C4-99DC-7F3AC1F3D59A}" destId="{DE7668CA-1D0D-4B94-89AF-A54C4454E107}" srcOrd="1" destOrd="0" presId="urn:microsoft.com/office/officeart/2018/2/layout/IconLabelList"/>
    <dgm:cxn modelId="{B05DD1CB-1EF7-4DAB-AEDF-59414A2AD0F0}" type="presParOf" srcId="{4B2D9EF1-B8BA-46C4-99DC-7F3AC1F3D59A}" destId="{4F1B6209-9E6F-486C-9695-60CAEDB9812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A06302B-123E-43B4-B886-B40751D3D39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AAB94E7-66A7-4630-8291-4F4A1E72E7C3}">
      <dgm:prSet/>
      <dgm:spPr/>
      <dgm:t>
        <a:bodyPr/>
        <a:lstStyle/>
        <a:p>
          <a:r>
            <a:rPr lang="en-US"/>
            <a:t>Technical Analysis</a:t>
          </a:r>
        </a:p>
      </dgm:t>
    </dgm:pt>
    <dgm:pt modelId="{64CE8AD0-D36C-4615-94FC-2A83A1B18D7C}" type="parTrans" cxnId="{C6A12C42-6E75-452E-A2E9-69D3FD61AB47}">
      <dgm:prSet/>
      <dgm:spPr/>
      <dgm:t>
        <a:bodyPr/>
        <a:lstStyle/>
        <a:p>
          <a:endParaRPr lang="en-US"/>
        </a:p>
      </dgm:t>
    </dgm:pt>
    <dgm:pt modelId="{ECD866A8-66D9-4ED5-9D28-CBA679712089}" type="sibTrans" cxnId="{C6A12C42-6E75-452E-A2E9-69D3FD61AB47}">
      <dgm:prSet/>
      <dgm:spPr/>
      <dgm:t>
        <a:bodyPr/>
        <a:lstStyle/>
        <a:p>
          <a:endParaRPr lang="en-US"/>
        </a:p>
      </dgm:t>
    </dgm:pt>
    <dgm:pt modelId="{D1BC78AA-5E0D-4504-8FE4-325C37364110}">
      <dgm:prSet/>
      <dgm:spPr/>
      <dgm:t>
        <a:bodyPr/>
        <a:lstStyle/>
        <a:p>
          <a:r>
            <a:rPr lang="en-US"/>
            <a:t>Financial Analysis</a:t>
          </a:r>
        </a:p>
      </dgm:t>
    </dgm:pt>
    <dgm:pt modelId="{45F85908-BCB8-4242-A672-BF1470058962}" type="parTrans" cxnId="{BD10CEA9-2293-4790-8026-BEF1FB967FF7}">
      <dgm:prSet/>
      <dgm:spPr/>
      <dgm:t>
        <a:bodyPr/>
        <a:lstStyle/>
        <a:p>
          <a:endParaRPr lang="en-US"/>
        </a:p>
      </dgm:t>
    </dgm:pt>
    <dgm:pt modelId="{5D9C5F98-6DF1-4E13-B6C4-9D76B2F2242E}" type="sibTrans" cxnId="{BD10CEA9-2293-4790-8026-BEF1FB967FF7}">
      <dgm:prSet/>
      <dgm:spPr/>
      <dgm:t>
        <a:bodyPr/>
        <a:lstStyle/>
        <a:p>
          <a:endParaRPr lang="en-US"/>
        </a:p>
      </dgm:t>
    </dgm:pt>
    <dgm:pt modelId="{51D89D71-B795-4A61-9A12-D2DA00BE4E35}" type="pres">
      <dgm:prSet presAssocID="{9A06302B-123E-43B4-B886-B40751D3D39C}" presName="root" presStyleCnt="0">
        <dgm:presLayoutVars>
          <dgm:dir/>
          <dgm:resizeHandles val="exact"/>
        </dgm:presLayoutVars>
      </dgm:prSet>
      <dgm:spPr/>
    </dgm:pt>
    <dgm:pt modelId="{7DA8FCCC-72BB-4BCF-B034-7BD6D1FB5432}" type="pres">
      <dgm:prSet presAssocID="{AAAB94E7-66A7-4630-8291-4F4A1E72E7C3}" presName="compNode" presStyleCnt="0"/>
      <dgm:spPr/>
    </dgm:pt>
    <dgm:pt modelId="{2ED4CC9E-6983-4B47-A0CC-1AB9D2506970}" type="pres">
      <dgm:prSet presAssocID="{AAAB94E7-66A7-4630-8291-4F4A1E72E7C3}" presName="bgRect" presStyleLbl="bgShp" presStyleIdx="0" presStyleCnt="2"/>
      <dgm:spPr/>
    </dgm:pt>
    <dgm:pt modelId="{5C3F6F92-1DC3-4637-B371-1FE5C913B0CC}" type="pres">
      <dgm:prSet presAssocID="{AAAB94E7-66A7-4630-8291-4F4A1E72E7C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859E0118-D71B-48E3-B3D8-1E65797C3769}" type="pres">
      <dgm:prSet presAssocID="{AAAB94E7-66A7-4630-8291-4F4A1E72E7C3}" presName="spaceRect" presStyleCnt="0"/>
      <dgm:spPr/>
    </dgm:pt>
    <dgm:pt modelId="{302BB385-2C41-44DB-ABF7-D128F515D30B}" type="pres">
      <dgm:prSet presAssocID="{AAAB94E7-66A7-4630-8291-4F4A1E72E7C3}" presName="parTx" presStyleLbl="revTx" presStyleIdx="0" presStyleCnt="2">
        <dgm:presLayoutVars>
          <dgm:chMax val="0"/>
          <dgm:chPref val="0"/>
        </dgm:presLayoutVars>
      </dgm:prSet>
      <dgm:spPr/>
    </dgm:pt>
    <dgm:pt modelId="{0615B77C-7B50-4CF1-9B0A-41A2C4128123}" type="pres">
      <dgm:prSet presAssocID="{ECD866A8-66D9-4ED5-9D28-CBA679712089}" presName="sibTrans" presStyleCnt="0"/>
      <dgm:spPr/>
    </dgm:pt>
    <dgm:pt modelId="{93D6BE45-379F-487B-AE05-D0AF9DC31287}" type="pres">
      <dgm:prSet presAssocID="{D1BC78AA-5E0D-4504-8FE4-325C37364110}" presName="compNode" presStyleCnt="0"/>
      <dgm:spPr/>
    </dgm:pt>
    <dgm:pt modelId="{E45456DF-90A4-44A1-952E-50A8C79A85C2}" type="pres">
      <dgm:prSet presAssocID="{D1BC78AA-5E0D-4504-8FE4-325C37364110}" presName="bgRect" presStyleLbl="bgShp" presStyleIdx="1" presStyleCnt="2"/>
      <dgm:spPr/>
    </dgm:pt>
    <dgm:pt modelId="{48BF933A-1967-4B4A-8751-873DB3884AF9}" type="pres">
      <dgm:prSet presAssocID="{D1BC78AA-5E0D-4504-8FE4-325C3736411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5B23944D-BCA6-4591-ACE7-E2EB1CE74529}" type="pres">
      <dgm:prSet presAssocID="{D1BC78AA-5E0D-4504-8FE4-325C37364110}" presName="spaceRect" presStyleCnt="0"/>
      <dgm:spPr/>
    </dgm:pt>
    <dgm:pt modelId="{E170EFCE-517A-4BB2-BBEA-941950E24C48}" type="pres">
      <dgm:prSet presAssocID="{D1BC78AA-5E0D-4504-8FE4-325C37364110}" presName="parTx" presStyleLbl="revTx" presStyleIdx="1" presStyleCnt="2">
        <dgm:presLayoutVars>
          <dgm:chMax val="0"/>
          <dgm:chPref val="0"/>
        </dgm:presLayoutVars>
      </dgm:prSet>
      <dgm:spPr/>
    </dgm:pt>
  </dgm:ptLst>
  <dgm:cxnLst>
    <dgm:cxn modelId="{C6A12C42-6E75-452E-A2E9-69D3FD61AB47}" srcId="{9A06302B-123E-43B4-B886-B40751D3D39C}" destId="{AAAB94E7-66A7-4630-8291-4F4A1E72E7C3}" srcOrd="0" destOrd="0" parTransId="{64CE8AD0-D36C-4615-94FC-2A83A1B18D7C}" sibTransId="{ECD866A8-66D9-4ED5-9D28-CBA679712089}"/>
    <dgm:cxn modelId="{5E1C6768-5833-4F17-85C4-22A5B01C9084}" type="presOf" srcId="{9A06302B-123E-43B4-B886-B40751D3D39C}" destId="{51D89D71-B795-4A61-9A12-D2DA00BE4E35}" srcOrd="0" destOrd="0" presId="urn:microsoft.com/office/officeart/2018/2/layout/IconVerticalSolidList"/>
    <dgm:cxn modelId="{B81C328A-21A3-4518-AEB4-D10ECED164B5}" type="presOf" srcId="{AAAB94E7-66A7-4630-8291-4F4A1E72E7C3}" destId="{302BB385-2C41-44DB-ABF7-D128F515D30B}" srcOrd="0" destOrd="0" presId="urn:microsoft.com/office/officeart/2018/2/layout/IconVerticalSolidList"/>
    <dgm:cxn modelId="{8490989A-45BD-404C-80A6-1597097B33EC}" type="presOf" srcId="{D1BC78AA-5E0D-4504-8FE4-325C37364110}" destId="{E170EFCE-517A-4BB2-BBEA-941950E24C48}" srcOrd="0" destOrd="0" presId="urn:microsoft.com/office/officeart/2018/2/layout/IconVerticalSolidList"/>
    <dgm:cxn modelId="{BD10CEA9-2293-4790-8026-BEF1FB967FF7}" srcId="{9A06302B-123E-43B4-B886-B40751D3D39C}" destId="{D1BC78AA-5E0D-4504-8FE4-325C37364110}" srcOrd="1" destOrd="0" parTransId="{45F85908-BCB8-4242-A672-BF1470058962}" sibTransId="{5D9C5F98-6DF1-4E13-B6C4-9D76B2F2242E}"/>
    <dgm:cxn modelId="{D3CF09D2-8C3F-4601-92BA-B188FBD7DBE1}" type="presParOf" srcId="{51D89D71-B795-4A61-9A12-D2DA00BE4E35}" destId="{7DA8FCCC-72BB-4BCF-B034-7BD6D1FB5432}" srcOrd="0" destOrd="0" presId="urn:microsoft.com/office/officeart/2018/2/layout/IconVerticalSolidList"/>
    <dgm:cxn modelId="{E66BF2E1-57A0-420F-92F6-CFC3AFC10320}" type="presParOf" srcId="{7DA8FCCC-72BB-4BCF-B034-7BD6D1FB5432}" destId="{2ED4CC9E-6983-4B47-A0CC-1AB9D2506970}" srcOrd="0" destOrd="0" presId="urn:microsoft.com/office/officeart/2018/2/layout/IconVerticalSolidList"/>
    <dgm:cxn modelId="{C2C37701-B716-409C-98F2-F50017F78D81}" type="presParOf" srcId="{7DA8FCCC-72BB-4BCF-B034-7BD6D1FB5432}" destId="{5C3F6F92-1DC3-4637-B371-1FE5C913B0CC}" srcOrd="1" destOrd="0" presId="urn:microsoft.com/office/officeart/2018/2/layout/IconVerticalSolidList"/>
    <dgm:cxn modelId="{03C5A36D-85AB-4298-8392-45DB3066AE76}" type="presParOf" srcId="{7DA8FCCC-72BB-4BCF-B034-7BD6D1FB5432}" destId="{859E0118-D71B-48E3-B3D8-1E65797C3769}" srcOrd="2" destOrd="0" presId="urn:microsoft.com/office/officeart/2018/2/layout/IconVerticalSolidList"/>
    <dgm:cxn modelId="{9C0E303E-5D48-40EE-A440-8F48FE8A7152}" type="presParOf" srcId="{7DA8FCCC-72BB-4BCF-B034-7BD6D1FB5432}" destId="{302BB385-2C41-44DB-ABF7-D128F515D30B}" srcOrd="3" destOrd="0" presId="urn:microsoft.com/office/officeart/2018/2/layout/IconVerticalSolidList"/>
    <dgm:cxn modelId="{FA74F6B9-B0FC-463D-A261-AE5CB768E80E}" type="presParOf" srcId="{51D89D71-B795-4A61-9A12-D2DA00BE4E35}" destId="{0615B77C-7B50-4CF1-9B0A-41A2C4128123}" srcOrd="1" destOrd="0" presId="urn:microsoft.com/office/officeart/2018/2/layout/IconVerticalSolidList"/>
    <dgm:cxn modelId="{4062DE4A-699C-4680-8001-536BC03C47E7}" type="presParOf" srcId="{51D89D71-B795-4A61-9A12-D2DA00BE4E35}" destId="{93D6BE45-379F-487B-AE05-D0AF9DC31287}" srcOrd="2" destOrd="0" presId="urn:microsoft.com/office/officeart/2018/2/layout/IconVerticalSolidList"/>
    <dgm:cxn modelId="{F2D7ADE5-4AC1-4554-8597-9909A3A07493}" type="presParOf" srcId="{93D6BE45-379F-487B-AE05-D0AF9DC31287}" destId="{E45456DF-90A4-44A1-952E-50A8C79A85C2}" srcOrd="0" destOrd="0" presId="urn:microsoft.com/office/officeart/2018/2/layout/IconVerticalSolidList"/>
    <dgm:cxn modelId="{C7A6A91C-3B6E-45A5-816C-DD5674038C7E}" type="presParOf" srcId="{93D6BE45-379F-487B-AE05-D0AF9DC31287}" destId="{48BF933A-1967-4B4A-8751-873DB3884AF9}" srcOrd="1" destOrd="0" presId="urn:microsoft.com/office/officeart/2018/2/layout/IconVerticalSolidList"/>
    <dgm:cxn modelId="{DCB392E7-C0A0-4D65-8B79-7DA6FEA656A4}" type="presParOf" srcId="{93D6BE45-379F-487B-AE05-D0AF9DC31287}" destId="{5B23944D-BCA6-4591-ACE7-E2EB1CE74529}" srcOrd="2" destOrd="0" presId="urn:microsoft.com/office/officeart/2018/2/layout/IconVerticalSolidList"/>
    <dgm:cxn modelId="{E3B23506-FB05-44D0-83DD-5C394638A300}" type="presParOf" srcId="{93D6BE45-379F-487B-AE05-D0AF9DC31287}" destId="{E170EFCE-517A-4BB2-BBEA-941950E24C4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D8E6A99-322B-424E-8779-090A9F215A1A}" type="doc">
      <dgm:prSet loTypeId="urn:microsoft.com/office/officeart/2005/8/layout/hierarchy4" loCatId="list" qsTypeId="urn:microsoft.com/office/officeart/2005/8/quickstyle/3d1" qsCatId="3D" csTypeId="urn:microsoft.com/office/officeart/2005/8/colors/colorful3" csCatId="colorful"/>
      <dgm:spPr/>
      <dgm:t>
        <a:bodyPr/>
        <a:lstStyle/>
        <a:p>
          <a:endParaRPr lang="en-GB"/>
        </a:p>
      </dgm:t>
    </dgm:pt>
    <dgm:pt modelId="{F9D953F0-1CA2-7B4C-BA96-9D9C9719ED10}">
      <dgm:prSet/>
      <dgm:spPr/>
      <dgm:t>
        <a:bodyPr/>
        <a:lstStyle/>
        <a:p>
          <a:r>
            <a:rPr lang="en-US"/>
            <a:t>Technically Feasible</a:t>
          </a:r>
        </a:p>
      </dgm:t>
    </dgm:pt>
    <dgm:pt modelId="{3B51CEDB-C49D-3B49-9969-AD0A42213018}" type="parTrans" cxnId="{EA1C96BA-5088-794D-9903-7AA70AE84EB3}">
      <dgm:prSet/>
      <dgm:spPr/>
      <dgm:t>
        <a:bodyPr/>
        <a:lstStyle/>
        <a:p>
          <a:endParaRPr lang="en-GB"/>
        </a:p>
      </dgm:t>
    </dgm:pt>
    <dgm:pt modelId="{143DA19E-0320-BF49-89D1-4AF784495E23}" type="sibTrans" cxnId="{EA1C96BA-5088-794D-9903-7AA70AE84EB3}">
      <dgm:prSet/>
      <dgm:spPr/>
      <dgm:t>
        <a:bodyPr/>
        <a:lstStyle/>
        <a:p>
          <a:endParaRPr lang="en-GB"/>
        </a:p>
      </dgm:t>
    </dgm:pt>
    <dgm:pt modelId="{569A0A10-89FD-AC4C-AC87-2BBDB41E310D}">
      <dgm:prSet/>
      <dgm:spPr/>
      <dgm:t>
        <a:bodyPr/>
        <a:lstStyle/>
        <a:p>
          <a:r>
            <a:rPr lang="en-US"/>
            <a:t>Financially Feasible</a:t>
          </a:r>
        </a:p>
      </dgm:t>
    </dgm:pt>
    <dgm:pt modelId="{41302AA4-B1A6-8240-BCE1-8DF52A795783}" type="parTrans" cxnId="{E464B528-F9B5-6D47-98CF-1CFA6C744EBF}">
      <dgm:prSet/>
      <dgm:spPr/>
      <dgm:t>
        <a:bodyPr/>
        <a:lstStyle/>
        <a:p>
          <a:endParaRPr lang="en-GB"/>
        </a:p>
      </dgm:t>
    </dgm:pt>
    <dgm:pt modelId="{38050BD0-4143-3944-95F8-ED12D3537B64}" type="sibTrans" cxnId="{E464B528-F9B5-6D47-98CF-1CFA6C744EBF}">
      <dgm:prSet/>
      <dgm:spPr/>
      <dgm:t>
        <a:bodyPr/>
        <a:lstStyle/>
        <a:p>
          <a:endParaRPr lang="en-GB"/>
        </a:p>
      </dgm:t>
    </dgm:pt>
    <dgm:pt modelId="{B1DEE090-9BD4-654A-9F19-6E486DA237AB}" type="pres">
      <dgm:prSet presAssocID="{5D8E6A99-322B-424E-8779-090A9F215A1A}" presName="Name0" presStyleCnt="0">
        <dgm:presLayoutVars>
          <dgm:chPref val="1"/>
          <dgm:dir/>
          <dgm:animOne val="branch"/>
          <dgm:animLvl val="lvl"/>
          <dgm:resizeHandles/>
        </dgm:presLayoutVars>
      </dgm:prSet>
      <dgm:spPr/>
    </dgm:pt>
    <dgm:pt modelId="{F1CD01D6-5F92-7348-B0EA-0CE1EAB9E765}" type="pres">
      <dgm:prSet presAssocID="{F9D953F0-1CA2-7B4C-BA96-9D9C9719ED10}" presName="vertOne" presStyleCnt="0"/>
      <dgm:spPr/>
    </dgm:pt>
    <dgm:pt modelId="{AB9F115B-FCD0-0942-87B7-0B8C30D3FAA7}" type="pres">
      <dgm:prSet presAssocID="{F9D953F0-1CA2-7B4C-BA96-9D9C9719ED10}" presName="txOne" presStyleLbl="node0" presStyleIdx="0" presStyleCnt="2">
        <dgm:presLayoutVars>
          <dgm:chPref val="3"/>
        </dgm:presLayoutVars>
      </dgm:prSet>
      <dgm:spPr/>
    </dgm:pt>
    <dgm:pt modelId="{00B91671-98D2-F749-B7B3-7C72647D9790}" type="pres">
      <dgm:prSet presAssocID="{F9D953F0-1CA2-7B4C-BA96-9D9C9719ED10}" presName="horzOne" presStyleCnt="0"/>
      <dgm:spPr/>
    </dgm:pt>
    <dgm:pt modelId="{1D9A23F9-B41D-9F49-9D42-169F5A8F2731}" type="pres">
      <dgm:prSet presAssocID="{143DA19E-0320-BF49-89D1-4AF784495E23}" presName="sibSpaceOne" presStyleCnt="0"/>
      <dgm:spPr/>
    </dgm:pt>
    <dgm:pt modelId="{460A04EF-13A5-DE48-8A24-770EA5396483}" type="pres">
      <dgm:prSet presAssocID="{569A0A10-89FD-AC4C-AC87-2BBDB41E310D}" presName="vertOne" presStyleCnt="0"/>
      <dgm:spPr/>
    </dgm:pt>
    <dgm:pt modelId="{39380E77-AEFC-9842-B109-FBE69084CBF8}" type="pres">
      <dgm:prSet presAssocID="{569A0A10-89FD-AC4C-AC87-2BBDB41E310D}" presName="txOne" presStyleLbl="node0" presStyleIdx="1" presStyleCnt="2" custLinFactNeighborX="-1117" custLinFactNeighborY="-431">
        <dgm:presLayoutVars>
          <dgm:chPref val="3"/>
        </dgm:presLayoutVars>
      </dgm:prSet>
      <dgm:spPr/>
    </dgm:pt>
    <dgm:pt modelId="{2B4D56DF-2DD1-D246-858E-119F8F3724E5}" type="pres">
      <dgm:prSet presAssocID="{569A0A10-89FD-AC4C-AC87-2BBDB41E310D}" presName="horzOne" presStyleCnt="0"/>
      <dgm:spPr/>
    </dgm:pt>
  </dgm:ptLst>
  <dgm:cxnLst>
    <dgm:cxn modelId="{D160D911-AC50-E34D-B2E2-27D749606A38}" type="presOf" srcId="{5D8E6A99-322B-424E-8779-090A9F215A1A}" destId="{B1DEE090-9BD4-654A-9F19-6E486DA237AB}" srcOrd="0" destOrd="0" presId="urn:microsoft.com/office/officeart/2005/8/layout/hierarchy4"/>
    <dgm:cxn modelId="{E464B528-F9B5-6D47-98CF-1CFA6C744EBF}" srcId="{5D8E6A99-322B-424E-8779-090A9F215A1A}" destId="{569A0A10-89FD-AC4C-AC87-2BBDB41E310D}" srcOrd="1" destOrd="0" parTransId="{41302AA4-B1A6-8240-BCE1-8DF52A795783}" sibTransId="{38050BD0-4143-3944-95F8-ED12D3537B64}"/>
    <dgm:cxn modelId="{EA1C96BA-5088-794D-9903-7AA70AE84EB3}" srcId="{5D8E6A99-322B-424E-8779-090A9F215A1A}" destId="{F9D953F0-1CA2-7B4C-BA96-9D9C9719ED10}" srcOrd="0" destOrd="0" parTransId="{3B51CEDB-C49D-3B49-9969-AD0A42213018}" sibTransId="{143DA19E-0320-BF49-89D1-4AF784495E23}"/>
    <dgm:cxn modelId="{792C55BB-C238-0E47-9551-E97F5A7ED74D}" type="presOf" srcId="{F9D953F0-1CA2-7B4C-BA96-9D9C9719ED10}" destId="{AB9F115B-FCD0-0942-87B7-0B8C30D3FAA7}" srcOrd="0" destOrd="0" presId="urn:microsoft.com/office/officeart/2005/8/layout/hierarchy4"/>
    <dgm:cxn modelId="{28234ED9-B6A8-8A45-82C4-A4E4F984C484}" type="presOf" srcId="{569A0A10-89FD-AC4C-AC87-2BBDB41E310D}" destId="{39380E77-AEFC-9842-B109-FBE69084CBF8}" srcOrd="0" destOrd="0" presId="urn:microsoft.com/office/officeart/2005/8/layout/hierarchy4"/>
    <dgm:cxn modelId="{66D274A6-A179-1E4F-9DC7-4AC0E0047ECA}" type="presParOf" srcId="{B1DEE090-9BD4-654A-9F19-6E486DA237AB}" destId="{F1CD01D6-5F92-7348-B0EA-0CE1EAB9E765}" srcOrd="0" destOrd="0" presId="urn:microsoft.com/office/officeart/2005/8/layout/hierarchy4"/>
    <dgm:cxn modelId="{3987584F-7EEB-134B-8331-20752DB8708B}" type="presParOf" srcId="{F1CD01D6-5F92-7348-B0EA-0CE1EAB9E765}" destId="{AB9F115B-FCD0-0942-87B7-0B8C30D3FAA7}" srcOrd="0" destOrd="0" presId="urn:microsoft.com/office/officeart/2005/8/layout/hierarchy4"/>
    <dgm:cxn modelId="{9DCC56EF-64D2-4E4B-86CB-8BA91E2728D5}" type="presParOf" srcId="{F1CD01D6-5F92-7348-B0EA-0CE1EAB9E765}" destId="{00B91671-98D2-F749-B7B3-7C72647D9790}" srcOrd="1" destOrd="0" presId="urn:microsoft.com/office/officeart/2005/8/layout/hierarchy4"/>
    <dgm:cxn modelId="{B4B4D6CA-0D53-E240-A775-348464E1F8B0}" type="presParOf" srcId="{B1DEE090-9BD4-654A-9F19-6E486DA237AB}" destId="{1D9A23F9-B41D-9F49-9D42-169F5A8F2731}" srcOrd="1" destOrd="0" presId="urn:microsoft.com/office/officeart/2005/8/layout/hierarchy4"/>
    <dgm:cxn modelId="{AC12E958-AF4D-E64F-9B00-CFD3323C6473}" type="presParOf" srcId="{B1DEE090-9BD4-654A-9F19-6E486DA237AB}" destId="{460A04EF-13A5-DE48-8A24-770EA5396483}" srcOrd="2" destOrd="0" presId="urn:microsoft.com/office/officeart/2005/8/layout/hierarchy4"/>
    <dgm:cxn modelId="{D421A920-62A2-C247-A1D3-3D82E5336963}" type="presParOf" srcId="{460A04EF-13A5-DE48-8A24-770EA5396483}" destId="{39380E77-AEFC-9842-B109-FBE69084CBF8}" srcOrd="0" destOrd="0" presId="urn:microsoft.com/office/officeart/2005/8/layout/hierarchy4"/>
    <dgm:cxn modelId="{0006AF2C-5AD1-DB46-82A6-CF5B89C5CAB1}" type="presParOf" srcId="{460A04EF-13A5-DE48-8A24-770EA5396483}" destId="{2B4D56DF-2DD1-D246-858E-119F8F3724E5}"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E2CEF3C-BB52-42A4-88B3-4884BB13919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08B8393-821A-4C94-AD89-FC27B4889133}">
      <dgm:prSet/>
      <dgm:spPr/>
      <dgm:t>
        <a:bodyPr/>
        <a:lstStyle/>
        <a:p>
          <a:r>
            <a:rPr lang="en-US"/>
            <a:t>Use Reductions</a:t>
          </a:r>
        </a:p>
      </dgm:t>
    </dgm:pt>
    <dgm:pt modelId="{000D4E89-75AE-4471-9A6F-E0034FAE3FDF}" type="parTrans" cxnId="{94042E60-6349-4014-8A66-CB6096573E24}">
      <dgm:prSet/>
      <dgm:spPr/>
      <dgm:t>
        <a:bodyPr/>
        <a:lstStyle/>
        <a:p>
          <a:endParaRPr lang="en-US"/>
        </a:p>
      </dgm:t>
    </dgm:pt>
    <dgm:pt modelId="{A103947D-A929-48C7-8090-01E0B5B300C3}" type="sibTrans" cxnId="{94042E60-6349-4014-8A66-CB6096573E24}">
      <dgm:prSet/>
      <dgm:spPr/>
      <dgm:t>
        <a:bodyPr/>
        <a:lstStyle/>
        <a:p>
          <a:endParaRPr lang="en-US"/>
        </a:p>
      </dgm:t>
    </dgm:pt>
    <dgm:pt modelId="{DF9A911E-A735-4749-BC8E-DDD3C2CE47CD}">
      <dgm:prSet/>
      <dgm:spPr/>
      <dgm:t>
        <a:bodyPr/>
        <a:lstStyle/>
        <a:p>
          <a:r>
            <a:rPr lang="en-US"/>
            <a:t>NPO Reductions</a:t>
          </a:r>
        </a:p>
      </dgm:t>
    </dgm:pt>
    <dgm:pt modelId="{06C07ABB-CBF0-46E3-94D9-4B32E724B1D0}" type="parTrans" cxnId="{9379E704-41BD-45FC-B23B-087745222FC6}">
      <dgm:prSet/>
      <dgm:spPr/>
      <dgm:t>
        <a:bodyPr/>
        <a:lstStyle/>
        <a:p>
          <a:endParaRPr lang="en-US"/>
        </a:p>
      </dgm:t>
    </dgm:pt>
    <dgm:pt modelId="{83984AAE-4419-4523-87F0-9EF29E14AA13}" type="sibTrans" cxnId="{9379E704-41BD-45FC-B23B-087745222FC6}">
      <dgm:prSet/>
      <dgm:spPr/>
      <dgm:t>
        <a:bodyPr/>
        <a:lstStyle/>
        <a:p>
          <a:endParaRPr lang="en-US"/>
        </a:p>
      </dgm:t>
    </dgm:pt>
    <dgm:pt modelId="{5E67D04E-DB5F-4C20-A771-B458551C0BD5}" type="pres">
      <dgm:prSet presAssocID="{9E2CEF3C-BB52-42A4-88B3-4884BB139193}" presName="root" presStyleCnt="0">
        <dgm:presLayoutVars>
          <dgm:dir/>
          <dgm:resizeHandles val="exact"/>
        </dgm:presLayoutVars>
      </dgm:prSet>
      <dgm:spPr/>
    </dgm:pt>
    <dgm:pt modelId="{BD6174CB-877A-43E7-84E8-83C61EFCBA02}" type="pres">
      <dgm:prSet presAssocID="{A08B8393-821A-4C94-AD89-FC27B4889133}" presName="compNode" presStyleCnt="0"/>
      <dgm:spPr/>
    </dgm:pt>
    <dgm:pt modelId="{23703422-7102-49AF-9492-6730B9174248}" type="pres">
      <dgm:prSet presAssocID="{A08B8393-821A-4C94-AD89-FC27B4889133}" presName="bgRect" presStyleLbl="bgShp" presStyleIdx="0" presStyleCnt="2"/>
      <dgm:spPr/>
    </dgm:pt>
    <dgm:pt modelId="{EF8B6DD6-3F95-4C4A-96F0-3A7C415AD11C}" type="pres">
      <dgm:prSet presAssocID="{A08B8393-821A-4C94-AD89-FC27B4889133}"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wnward trend graph with solid fill"/>
        </a:ext>
      </dgm:extLst>
    </dgm:pt>
    <dgm:pt modelId="{0F0A4958-82E5-4605-A8DF-616456135580}" type="pres">
      <dgm:prSet presAssocID="{A08B8393-821A-4C94-AD89-FC27B4889133}" presName="spaceRect" presStyleCnt="0"/>
      <dgm:spPr/>
    </dgm:pt>
    <dgm:pt modelId="{56F603EB-F5C9-4B47-B871-E5BC93C6B75A}" type="pres">
      <dgm:prSet presAssocID="{A08B8393-821A-4C94-AD89-FC27B4889133}" presName="parTx" presStyleLbl="revTx" presStyleIdx="0" presStyleCnt="2">
        <dgm:presLayoutVars>
          <dgm:chMax val="0"/>
          <dgm:chPref val="0"/>
        </dgm:presLayoutVars>
      </dgm:prSet>
      <dgm:spPr/>
    </dgm:pt>
    <dgm:pt modelId="{96B3DC1A-5728-4260-987B-30C46AE27E15}" type="pres">
      <dgm:prSet presAssocID="{A103947D-A929-48C7-8090-01E0B5B300C3}" presName="sibTrans" presStyleCnt="0"/>
      <dgm:spPr/>
    </dgm:pt>
    <dgm:pt modelId="{C590F0CE-EB23-4378-8AFF-8B8D4591B18B}" type="pres">
      <dgm:prSet presAssocID="{DF9A911E-A735-4749-BC8E-DDD3C2CE47CD}" presName="compNode" presStyleCnt="0"/>
      <dgm:spPr/>
    </dgm:pt>
    <dgm:pt modelId="{EDAB44F7-510B-475D-88BD-804A1943FC98}" type="pres">
      <dgm:prSet presAssocID="{DF9A911E-A735-4749-BC8E-DDD3C2CE47CD}" presName="bgRect" presStyleLbl="bgShp" presStyleIdx="1" presStyleCnt="2"/>
      <dgm:spPr/>
    </dgm:pt>
    <dgm:pt modelId="{96FD3166-15D5-4119-A3B8-746C9A25E05D}" type="pres">
      <dgm:prSet presAssocID="{DF9A911E-A735-4749-BC8E-DDD3C2CE47CD}"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ower Plant outline"/>
        </a:ext>
      </dgm:extLst>
    </dgm:pt>
    <dgm:pt modelId="{1B43B093-0F03-4AF9-B6C4-4F234E935A21}" type="pres">
      <dgm:prSet presAssocID="{DF9A911E-A735-4749-BC8E-DDD3C2CE47CD}" presName="spaceRect" presStyleCnt="0"/>
      <dgm:spPr/>
    </dgm:pt>
    <dgm:pt modelId="{583E4531-7186-499B-8026-154B951E429E}" type="pres">
      <dgm:prSet presAssocID="{DF9A911E-A735-4749-BC8E-DDD3C2CE47CD}" presName="parTx" presStyleLbl="revTx" presStyleIdx="1" presStyleCnt="2">
        <dgm:presLayoutVars>
          <dgm:chMax val="0"/>
          <dgm:chPref val="0"/>
        </dgm:presLayoutVars>
      </dgm:prSet>
      <dgm:spPr/>
    </dgm:pt>
  </dgm:ptLst>
  <dgm:cxnLst>
    <dgm:cxn modelId="{914C6C03-7990-4841-9C29-3C62A204FE1B}" type="presOf" srcId="{A08B8393-821A-4C94-AD89-FC27B4889133}" destId="{56F603EB-F5C9-4B47-B871-E5BC93C6B75A}" srcOrd="0" destOrd="0" presId="urn:microsoft.com/office/officeart/2018/2/layout/IconVerticalSolidList"/>
    <dgm:cxn modelId="{9379E704-41BD-45FC-B23B-087745222FC6}" srcId="{9E2CEF3C-BB52-42A4-88B3-4884BB139193}" destId="{DF9A911E-A735-4749-BC8E-DDD3C2CE47CD}" srcOrd="1" destOrd="0" parTransId="{06C07ABB-CBF0-46E3-94D9-4B32E724B1D0}" sibTransId="{83984AAE-4419-4523-87F0-9EF29E14AA13}"/>
    <dgm:cxn modelId="{94042E60-6349-4014-8A66-CB6096573E24}" srcId="{9E2CEF3C-BB52-42A4-88B3-4884BB139193}" destId="{A08B8393-821A-4C94-AD89-FC27B4889133}" srcOrd="0" destOrd="0" parTransId="{000D4E89-75AE-4471-9A6F-E0034FAE3FDF}" sibTransId="{A103947D-A929-48C7-8090-01E0B5B300C3}"/>
    <dgm:cxn modelId="{03165562-03D3-48DF-B98F-783823FDAF5E}" type="presOf" srcId="{9E2CEF3C-BB52-42A4-88B3-4884BB139193}" destId="{5E67D04E-DB5F-4C20-A771-B458551C0BD5}" srcOrd="0" destOrd="0" presId="urn:microsoft.com/office/officeart/2018/2/layout/IconVerticalSolidList"/>
    <dgm:cxn modelId="{F3ED90CA-CD1D-4CDD-B0CD-C86C3E6ABB05}" type="presOf" srcId="{DF9A911E-A735-4749-BC8E-DDD3C2CE47CD}" destId="{583E4531-7186-499B-8026-154B951E429E}" srcOrd="0" destOrd="0" presId="urn:microsoft.com/office/officeart/2018/2/layout/IconVerticalSolidList"/>
    <dgm:cxn modelId="{6F3D2349-15B9-4BDE-BF4A-16CAD611AC69}" type="presParOf" srcId="{5E67D04E-DB5F-4C20-A771-B458551C0BD5}" destId="{BD6174CB-877A-43E7-84E8-83C61EFCBA02}" srcOrd="0" destOrd="0" presId="urn:microsoft.com/office/officeart/2018/2/layout/IconVerticalSolidList"/>
    <dgm:cxn modelId="{54395957-2A9E-4CA0-9D9C-D3FD7243D6E3}" type="presParOf" srcId="{BD6174CB-877A-43E7-84E8-83C61EFCBA02}" destId="{23703422-7102-49AF-9492-6730B9174248}" srcOrd="0" destOrd="0" presId="urn:microsoft.com/office/officeart/2018/2/layout/IconVerticalSolidList"/>
    <dgm:cxn modelId="{36C21D63-B71E-4FC6-A04F-337406DFF9DC}" type="presParOf" srcId="{BD6174CB-877A-43E7-84E8-83C61EFCBA02}" destId="{EF8B6DD6-3F95-4C4A-96F0-3A7C415AD11C}" srcOrd="1" destOrd="0" presId="urn:microsoft.com/office/officeart/2018/2/layout/IconVerticalSolidList"/>
    <dgm:cxn modelId="{76F70E93-50EC-40B8-84D6-E2C378FF556F}" type="presParOf" srcId="{BD6174CB-877A-43E7-84E8-83C61EFCBA02}" destId="{0F0A4958-82E5-4605-A8DF-616456135580}" srcOrd="2" destOrd="0" presId="urn:microsoft.com/office/officeart/2018/2/layout/IconVerticalSolidList"/>
    <dgm:cxn modelId="{BFBAA497-2B4C-46AC-B8A7-2681C71DEC81}" type="presParOf" srcId="{BD6174CB-877A-43E7-84E8-83C61EFCBA02}" destId="{56F603EB-F5C9-4B47-B871-E5BC93C6B75A}" srcOrd="3" destOrd="0" presId="urn:microsoft.com/office/officeart/2018/2/layout/IconVerticalSolidList"/>
    <dgm:cxn modelId="{0F6ECDF2-DDB4-409E-8FFD-EF67ABAD9117}" type="presParOf" srcId="{5E67D04E-DB5F-4C20-A771-B458551C0BD5}" destId="{96B3DC1A-5728-4260-987B-30C46AE27E15}" srcOrd="1" destOrd="0" presId="urn:microsoft.com/office/officeart/2018/2/layout/IconVerticalSolidList"/>
    <dgm:cxn modelId="{59DA79D3-24FB-4669-A4DF-2D3428F8D091}" type="presParOf" srcId="{5E67D04E-DB5F-4C20-A771-B458551C0BD5}" destId="{C590F0CE-EB23-4378-8AFF-8B8D4591B18B}" srcOrd="2" destOrd="0" presId="urn:microsoft.com/office/officeart/2018/2/layout/IconVerticalSolidList"/>
    <dgm:cxn modelId="{F7062C11-A25D-4D1C-8C26-66C7A5DA8954}" type="presParOf" srcId="{C590F0CE-EB23-4378-8AFF-8B8D4591B18B}" destId="{EDAB44F7-510B-475D-88BD-804A1943FC98}" srcOrd="0" destOrd="0" presId="urn:microsoft.com/office/officeart/2018/2/layout/IconVerticalSolidList"/>
    <dgm:cxn modelId="{26A58545-11DF-41AC-855F-AEB3101D33DF}" type="presParOf" srcId="{C590F0CE-EB23-4378-8AFF-8B8D4591B18B}" destId="{96FD3166-15D5-4119-A3B8-746C9A25E05D}" srcOrd="1" destOrd="0" presId="urn:microsoft.com/office/officeart/2018/2/layout/IconVerticalSolidList"/>
    <dgm:cxn modelId="{64524BDD-80E5-40B4-A9C7-53CC686E22ED}" type="presParOf" srcId="{C590F0CE-EB23-4378-8AFF-8B8D4591B18B}" destId="{1B43B093-0F03-4AF9-B6C4-4F234E935A21}" srcOrd="2" destOrd="0" presId="urn:microsoft.com/office/officeart/2018/2/layout/IconVerticalSolidList"/>
    <dgm:cxn modelId="{A9B4E8C8-0487-496B-B4E5-E8DF9CC87751}" type="presParOf" srcId="{C590F0CE-EB23-4378-8AFF-8B8D4591B18B}" destId="{583E4531-7186-499B-8026-154B951E429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B71536E-1C3A-47AD-9CB2-6E620EEC7E0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DE9EB0F-009D-4F25-AD2C-AB9D89A3E1D3}">
      <dgm:prSet custT="1"/>
      <dgm:spPr/>
      <dgm:t>
        <a:bodyPr/>
        <a:lstStyle/>
        <a:p>
          <a:r>
            <a:rPr lang="en-US" sz="3600"/>
            <a:t>Fiscal Constraints</a:t>
          </a:r>
        </a:p>
      </dgm:t>
    </dgm:pt>
    <dgm:pt modelId="{0B559273-6223-4D52-ABF8-226CFE603475}" type="parTrans" cxnId="{008CC248-DF9A-4EA9-A7F0-D62B68826005}">
      <dgm:prSet/>
      <dgm:spPr/>
      <dgm:t>
        <a:bodyPr/>
        <a:lstStyle/>
        <a:p>
          <a:endParaRPr lang="en-US"/>
        </a:p>
      </dgm:t>
    </dgm:pt>
    <dgm:pt modelId="{CAA5C2B1-BDF2-4F65-9A50-A393F047DFC8}" type="sibTrans" cxnId="{008CC248-DF9A-4EA9-A7F0-D62B68826005}">
      <dgm:prSet/>
      <dgm:spPr/>
      <dgm:t>
        <a:bodyPr/>
        <a:lstStyle/>
        <a:p>
          <a:endParaRPr lang="en-US"/>
        </a:p>
      </dgm:t>
    </dgm:pt>
    <dgm:pt modelId="{D0B5B00C-F1BA-41CD-91A6-9AE38F304A98}">
      <dgm:prSet custT="1"/>
      <dgm:spPr/>
      <dgm:t>
        <a:bodyPr/>
        <a:lstStyle/>
        <a:p>
          <a:r>
            <a:rPr lang="en-US" sz="3600"/>
            <a:t>Time Constraints</a:t>
          </a:r>
        </a:p>
      </dgm:t>
    </dgm:pt>
    <dgm:pt modelId="{E6170FBF-8A9A-45B5-92E8-ACE41AA75CFD}" type="parTrans" cxnId="{17B63FB9-02A7-4C0A-B6C3-9E8A63C9E91B}">
      <dgm:prSet/>
      <dgm:spPr/>
      <dgm:t>
        <a:bodyPr/>
        <a:lstStyle/>
        <a:p>
          <a:endParaRPr lang="en-US"/>
        </a:p>
      </dgm:t>
    </dgm:pt>
    <dgm:pt modelId="{77675719-64FD-477C-B00F-DF2EF18BA427}" type="sibTrans" cxnId="{17B63FB9-02A7-4C0A-B6C3-9E8A63C9E91B}">
      <dgm:prSet/>
      <dgm:spPr/>
      <dgm:t>
        <a:bodyPr/>
        <a:lstStyle/>
        <a:p>
          <a:endParaRPr lang="en-US"/>
        </a:p>
      </dgm:t>
    </dgm:pt>
    <dgm:pt modelId="{B127840F-901D-44C1-A5AF-149A452FCC56}" type="pres">
      <dgm:prSet presAssocID="{EB71536E-1C3A-47AD-9CB2-6E620EEC7E01}" presName="root" presStyleCnt="0">
        <dgm:presLayoutVars>
          <dgm:dir/>
          <dgm:resizeHandles val="exact"/>
        </dgm:presLayoutVars>
      </dgm:prSet>
      <dgm:spPr/>
    </dgm:pt>
    <dgm:pt modelId="{FC7CE2E2-B61B-467F-B6BE-28FCE937F2D2}" type="pres">
      <dgm:prSet presAssocID="{8DE9EB0F-009D-4F25-AD2C-AB9D89A3E1D3}" presName="compNode" presStyleCnt="0"/>
      <dgm:spPr/>
    </dgm:pt>
    <dgm:pt modelId="{D919C555-6125-4AA8-A123-580891F29745}" type="pres">
      <dgm:prSet presAssocID="{8DE9EB0F-009D-4F25-AD2C-AB9D89A3E1D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884A0894-8EB4-4A3B-B0E3-11086E7B54FD}" type="pres">
      <dgm:prSet presAssocID="{8DE9EB0F-009D-4F25-AD2C-AB9D89A3E1D3}" presName="spaceRect" presStyleCnt="0"/>
      <dgm:spPr/>
    </dgm:pt>
    <dgm:pt modelId="{B2B499E2-6D1E-40BB-BF85-5B0D6DEE23A0}" type="pres">
      <dgm:prSet presAssocID="{8DE9EB0F-009D-4F25-AD2C-AB9D89A3E1D3}" presName="textRect" presStyleLbl="revTx" presStyleIdx="0" presStyleCnt="2">
        <dgm:presLayoutVars>
          <dgm:chMax val="1"/>
          <dgm:chPref val="1"/>
        </dgm:presLayoutVars>
      </dgm:prSet>
      <dgm:spPr/>
    </dgm:pt>
    <dgm:pt modelId="{A1EE91E0-AEE8-4219-B7BF-B66021EC4BAF}" type="pres">
      <dgm:prSet presAssocID="{CAA5C2B1-BDF2-4F65-9A50-A393F047DFC8}" presName="sibTrans" presStyleCnt="0"/>
      <dgm:spPr/>
    </dgm:pt>
    <dgm:pt modelId="{A6E6E144-CD9E-48E6-B592-1A0E1A74F57A}" type="pres">
      <dgm:prSet presAssocID="{D0B5B00C-F1BA-41CD-91A6-9AE38F304A98}" presName="compNode" presStyleCnt="0"/>
      <dgm:spPr/>
    </dgm:pt>
    <dgm:pt modelId="{8F8C4920-36DC-4334-8D88-59AD3972822D}" type="pres">
      <dgm:prSet presAssocID="{D0B5B00C-F1BA-41CD-91A6-9AE38F304A9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F777E967-D1B9-4021-A451-0EC318DCD584}" type="pres">
      <dgm:prSet presAssocID="{D0B5B00C-F1BA-41CD-91A6-9AE38F304A98}" presName="spaceRect" presStyleCnt="0"/>
      <dgm:spPr/>
    </dgm:pt>
    <dgm:pt modelId="{DE064491-4817-436D-98A5-4BF05FC1CCA5}" type="pres">
      <dgm:prSet presAssocID="{D0B5B00C-F1BA-41CD-91A6-9AE38F304A98}" presName="textRect" presStyleLbl="revTx" presStyleIdx="1" presStyleCnt="2">
        <dgm:presLayoutVars>
          <dgm:chMax val="1"/>
          <dgm:chPref val="1"/>
        </dgm:presLayoutVars>
      </dgm:prSet>
      <dgm:spPr/>
    </dgm:pt>
  </dgm:ptLst>
  <dgm:cxnLst>
    <dgm:cxn modelId="{70666B06-EF58-4075-8862-73B2003164D0}" type="presOf" srcId="{D0B5B00C-F1BA-41CD-91A6-9AE38F304A98}" destId="{DE064491-4817-436D-98A5-4BF05FC1CCA5}" srcOrd="0" destOrd="0" presId="urn:microsoft.com/office/officeart/2018/2/layout/IconLabelList"/>
    <dgm:cxn modelId="{008CC248-DF9A-4EA9-A7F0-D62B68826005}" srcId="{EB71536E-1C3A-47AD-9CB2-6E620EEC7E01}" destId="{8DE9EB0F-009D-4F25-AD2C-AB9D89A3E1D3}" srcOrd="0" destOrd="0" parTransId="{0B559273-6223-4D52-ABF8-226CFE603475}" sibTransId="{CAA5C2B1-BDF2-4F65-9A50-A393F047DFC8}"/>
    <dgm:cxn modelId="{0C9CB18E-B46F-4098-86F2-62F9A2F2E4B1}" type="presOf" srcId="{EB71536E-1C3A-47AD-9CB2-6E620EEC7E01}" destId="{B127840F-901D-44C1-A5AF-149A452FCC56}" srcOrd="0" destOrd="0" presId="urn:microsoft.com/office/officeart/2018/2/layout/IconLabelList"/>
    <dgm:cxn modelId="{17B63FB9-02A7-4C0A-B6C3-9E8A63C9E91B}" srcId="{EB71536E-1C3A-47AD-9CB2-6E620EEC7E01}" destId="{D0B5B00C-F1BA-41CD-91A6-9AE38F304A98}" srcOrd="1" destOrd="0" parTransId="{E6170FBF-8A9A-45B5-92E8-ACE41AA75CFD}" sibTransId="{77675719-64FD-477C-B00F-DF2EF18BA427}"/>
    <dgm:cxn modelId="{75ECEFF8-A61E-48F8-88A6-B4A5DBC824DC}" type="presOf" srcId="{8DE9EB0F-009D-4F25-AD2C-AB9D89A3E1D3}" destId="{B2B499E2-6D1E-40BB-BF85-5B0D6DEE23A0}" srcOrd="0" destOrd="0" presId="urn:microsoft.com/office/officeart/2018/2/layout/IconLabelList"/>
    <dgm:cxn modelId="{9B9D647E-0CEB-44C4-9291-C4058DACD439}" type="presParOf" srcId="{B127840F-901D-44C1-A5AF-149A452FCC56}" destId="{FC7CE2E2-B61B-467F-B6BE-28FCE937F2D2}" srcOrd="0" destOrd="0" presId="urn:microsoft.com/office/officeart/2018/2/layout/IconLabelList"/>
    <dgm:cxn modelId="{4C907AA2-EB9D-4316-9E00-B7905DB3085E}" type="presParOf" srcId="{FC7CE2E2-B61B-467F-B6BE-28FCE937F2D2}" destId="{D919C555-6125-4AA8-A123-580891F29745}" srcOrd="0" destOrd="0" presId="urn:microsoft.com/office/officeart/2018/2/layout/IconLabelList"/>
    <dgm:cxn modelId="{70644267-C343-4F56-AB8C-24DAC37AD855}" type="presParOf" srcId="{FC7CE2E2-B61B-467F-B6BE-28FCE937F2D2}" destId="{884A0894-8EB4-4A3B-B0E3-11086E7B54FD}" srcOrd="1" destOrd="0" presId="urn:microsoft.com/office/officeart/2018/2/layout/IconLabelList"/>
    <dgm:cxn modelId="{D519B630-BA78-4204-B759-F190EDDED363}" type="presParOf" srcId="{FC7CE2E2-B61B-467F-B6BE-28FCE937F2D2}" destId="{B2B499E2-6D1E-40BB-BF85-5B0D6DEE23A0}" srcOrd="2" destOrd="0" presId="urn:microsoft.com/office/officeart/2018/2/layout/IconLabelList"/>
    <dgm:cxn modelId="{8C69E4B1-11F3-4514-A47E-DC2089117B39}" type="presParOf" srcId="{B127840F-901D-44C1-A5AF-149A452FCC56}" destId="{A1EE91E0-AEE8-4219-B7BF-B66021EC4BAF}" srcOrd="1" destOrd="0" presId="urn:microsoft.com/office/officeart/2018/2/layout/IconLabelList"/>
    <dgm:cxn modelId="{00BD8DD8-9F75-402D-BFFC-E257DA4428C8}" type="presParOf" srcId="{B127840F-901D-44C1-A5AF-149A452FCC56}" destId="{A6E6E144-CD9E-48E6-B592-1A0E1A74F57A}" srcOrd="2" destOrd="0" presId="urn:microsoft.com/office/officeart/2018/2/layout/IconLabelList"/>
    <dgm:cxn modelId="{7EB02681-D5DD-45F4-80B4-E168C6686551}" type="presParOf" srcId="{A6E6E144-CD9E-48E6-B592-1A0E1A74F57A}" destId="{8F8C4920-36DC-4334-8D88-59AD3972822D}" srcOrd="0" destOrd="0" presId="urn:microsoft.com/office/officeart/2018/2/layout/IconLabelList"/>
    <dgm:cxn modelId="{31B9106E-C0F6-44E7-BAF9-5D95FCEA3784}" type="presParOf" srcId="{A6E6E144-CD9E-48E6-B592-1A0E1A74F57A}" destId="{F777E967-D1B9-4021-A451-0EC318DCD584}" srcOrd="1" destOrd="0" presId="urn:microsoft.com/office/officeart/2018/2/layout/IconLabelList"/>
    <dgm:cxn modelId="{D23FC20E-820B-49A2-9F33-721E662B057C}" type="presParOf" srcId="{A6E6E144-CD9E-48E6-B592-1A0E1A74F57A}" destId="{DE064491-4817-436D-98A5-4BF05FC1CCA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D961363-B61F-4A85-AD3C-3A5FD89BC24E}" type="doc">
      <dgm:prSet loTypeId="urn:microsoft.com/office/officeart/2005/8/layout/default" loCatId="list" qsTypeId="urn:microsoft.com/office/officeart/2005/8/quickstyle/3d1" qsCatId="3D" csTypeId="urn:microsoft.com/office/officeart/2005/8/colors/colorful1" csCatId="colorful"/>
      <dgm:spPr/>
      <dgm:t>
        <a:bodyPr/>
        <a:lstStyle/>
        <a:p>
          <a:endParaRPr lang="en-US"/>
        </a:p>
      </dgm:t>
    </dgm:pt>
    <dgm:pt modelId="{8AEFE446-81F4-4657-AE91-90E713168E8D}">
      <dgm:prSet custT="1"/>
      <dgm:spPr/>
      <dgm:t>
        <a:bodyPr/>
        <a:lstStyle/>
        <a:p>
          <a:r>
            <a:rPr lang="en-US" sz="4400"/>
            <a:t>Process Level</a:t>
          </a:r>
        </a:p>
      </dgm:t>
    </dgm:pt>
    <dgm:pt modelId="{D5BB4C0E-6E53-43BC-9401-9301EB2D2C8D}" type="parTrans" cxnId="{644215DB-645D-4D11-8705-BC977184E00B}">
      <dgm:prSet/>
      <dgm:spPr/>
      <dgm:t>
        <a:bodyPr/>
        <a:lstStyle/>
        <a:p>
          <a:endParaRPr lang="en-US" sz="1100"/>
        </a:p>
      </dgm:t>
    </dgm:pt>
    <dgm:pt modelId="{2ADBC9E9-D549-44B5-B69B-ECAED75E41B7}" type="sibTrans" cxnId="{644215DB-645D-4D11-8705-BC977184E00B}">
      <dgm:prSet/>
      <dgm:spPr/>
      <dgm:t>
        <a:bodyPr/>
        <a:lstStyle/>
        <a:p>
          <a:endParaRPr lang="en-US" sz="1100"/>
        </a:p>
      </dgm:t>
    </dgm:pt>
    <dgm:pt modelId="{892CA175-A84F-46C8-807E-8785A8CA47CE}">
      <dgm:prSet custT="1"/>
      <dgm:spPr/>
      <dgm:t>
        <a:bodyPr/>
        <a:lstStyle/>
        <a:p>
          <a:r>
            <a:rPr lang="en-US" sz="4400"/>
            <a:t>Facility Level</a:t>
          </a:r>
        </a:p>
      </dgm:t>
    </dgm:pt>
    <dgm:pt modelId="{F162C98F-7B2D-4CB7-9C29-559720953832}" type="parTrans" cxnId="{DE59B6D1-C0C1-40E6-BA67-95F8CDB0CA52}">
      <dgm:prSet/>
      <dgm:spPr/>
      <dgm:t>
        <a:bodyPr/>
        <a:lstStyle/>
        <a:p>
          <a:endParaRPr lang="en-US" sz="1100"/>
        </a:p>
      </dgm:t>
    </dgm:pt>
    <dgm:pt modelId="{57E65850-1A30-4547-B649-7641393A7A75}" type="sibTrans" cxnId="{DE59B6D1-C0C1-40E6-BA67-95F8CDB0CA52}">
      <dgm:prSet/>
      <dgm:spPr/>
      <dgm:t>
        <a:bodyPr/>
        <a:lstStyle/>
        <a:p>
          <a:endParaRPr lang="en-US" sz="1100"/>
        </a:p>
      </dgm:t>
    </dgm:pt>
    <dgm:pt modelId="{F5F14E08-BF64-A04E-B27B-85161279816C}" type="pres">
      <dgm:prSet presAssocID="{8D961363-B61F-4A85-AD3C-3A5FD89BC24E}" presName="diagram" presStyleCnt="0">
        <dgm:presLayoutVars>
          <dgm:dir/>
          <dgm:resizeHandles val="exact"/>
        </dgm:presLayoutVars>
      </dgm:prSet>
      <dgm:spPr/>
    </dgm:pt>
    <dgm:pt modelId="{F38EBD74-7E40-1040-A9E5-06B95542971C}" type="pres">
      <dgm:prSet presAssocID="{8AEFE446-81F4-4657-AE91-90E713168E8D}" presName="node" presStyleLbl="node1" presStyleIdx="0" presStyleCnt="2">
        <dgm:presLayoutVars>
          <dgm:bulletEnabled val="1"/>
        </dgm:presLayoutVars>
      </dgm:prSet>
      <dgm:spPr/>
    </dgm:pt>
    <dgm:pt modelId="{333D4D3D-110D-804A-9991-916C8FBBE064}" type="pres">
      <dgm:prSet presAssocID="{2ADBC9E9-D549-44B5-B69B-ECAED75E41B7}" presName="sibTrans" presStyleCnt="0"/>
      <dgm:spPr/>
    </dgm:pt>
    <dgm:pt modelId="{86ADE0FF-8AEA-AB44-A1BC-32B6F6C6CE61}" type="pres">
      <dgm:prSet presAssocID="{892CA175-A84F-46C8-807E-8785A8CA47CE}" presName="node" presStyleLbl="node1" presStyleIdx="1" presStyleCnt="2">
        <dgm:presLayoutVars>
          <dgm:bulletEnabled val="1"/>
        </dgm:presLayoutVars>
      </dgm:prSet>
      <dgm:spPr/>
    </dgm:pt>
  </dgm:ptLst>
  <dgm:cxnLst>
    <dgm:cxn modelId="{F00AD01D-499C-A449-88BD-35A6FD35FE66}" type="presOf" srcId="{8D961363-B61F-4A85-AD3C-3A5FD89BC24E}" destId="{F5F14E08-BF64-A04E-B27B-85161279816C}" srcOrd="0" destOrd="0" presId="urn:microsoft.com/office/officeart/2005/8/layout/default"/>
    <dgm:cxn modelId="{50BFAD71-8C54-E443-8F60-477B0D86AD07}" type="presOf" srcId="{8AEFE446-81F4-4657-AE91-90E713168E8D}" destId="{F38EBD74-7E40-1040-A9E5-06B95542971C}" srcOrd="0" destOrd="0" presId="urn:microsoft.com/office/officeart/2005/8/layout/default"/>
    <dgm:cxn modelId="{35BDF0AD-C18C-9D4D-9222-34AF9567B73D}" type="presOf" srcId="{892CA175-A84F-46C8-807E-8785A8CA47CE}" destId="{86ADE0FF-8AEA-AB44-A1BC-32B6F6C6CE61}" srcOrd="0" destOrd="0" presId="urn:microsoft.com/office/officeart/2005/8/layout/default"/>
    <dgm:cxn modelId="{DE59B6D1-C0C1-40E6-BA67-95F8CDB0CA52}" srcId="{8D961363-B61F-4A85-AD3C-3A5FD89BC24E}" destId="{892CA175-A84F-46C8-807E-8785A8CA47CE}" srcOrd="1" destOrd="0" parTransId="{F162C98F-7B2D-4CB7-9C29-559720953832}" sibTransId="{57E65850-1A30-4547-B649-7641393A7A75}"/>
    <dgm:cxn modelId="{644215DB-645D-4D11-8705-BC977184E00B}" srcId="{8D961363-B61F-4A85-AD3C-3A5FD89BC24E}" destId="{8AEFE446-81F4-4657-AE91-90E713168E8D}" srcOrd="0" destOrd="0" parTransId="{D5BB4C0E-6E53-43BC-9401-9301EB2D2C8D}" sibTransId="{2ADBC9E9-D549-44B5-B69B-ECAED75E41B7}"/>
    <dgm:cxn modelId="{71C337D0-80C5-B944-94E5-D74FDD1992CE}" type="presParOf" srcId="{F5F14E08-BF64-A04E-B27B-85161279816C}" destId="{F38EBD74-7E40-1040-A9E5-06B95542971C}" srcOrd="0" destOrd="0" presId="urn:microsoft.com/office/officeart/2005/8/layout/default"/>
    <dgm:cxn modelId="{12085A8E-8D13-4648-9D31-ED8FBE602E81}" type="presParOf" srcId="{F5F14E08-BF64-A04E-B27B-85161279816C}" destId="{333D4D3D-110D-804A-9991-916C8FBBE064}" srcOrd="1" destOrd="0" presId="urn:microsoft.com/office/officeart/2005/8/layout/default"/>
    <dgm:cxn modelId="{AD68593C-81CD-E345-9B23-8342FEF655F4}" type="presParOf" srcId="{F5F14E08-BF64-A04E-B27B-85161279816C}" destId="{86ADE0FF-8AEA-AB44-A1BC-32B6F6C6CE61}"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B5B356-2816-4A37-BCF5-4912C1DFA02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78C8C88-E867-4471-97BE-26FC6E001D8D}">
      <dgm:prSet/>
      <dgm:spPr/>
      <dgm:t>
        <a:bodyPr/>
        <a:lstStyle/>
        <a:p>
          <a:r>
            <a:rPr lang="en-US"/>
            <a:t>Social </a:t>
          </a:r>
        </a:p>
      </dgm:t>
    </dgm:pt>
    <dgm:pt modelId="{333CB9CA-5391-4820-8BEB-0C5F16885ECF}" type="parTrans" cxnId="{83D71B61-D3F3-48B9-9784-1C248FD67925}">
      <dgm:prSet/>
      <dgm:spPr/>
      <dgm:t>
        <a:bodyPr/>
        <a:lstStyle/>
        <a:p>
          <a:endParaRPr lang="en-US"/>
        </a:p>
      </dgm:t>
    </dgm:pt>
    <dgm:pt modelId="{DE89AC1D-5366-4042-8495-5AFA21F86550}" type="sibTrans" cxnId="{83D71B61-D3F3-48B9-9784-1C248FD67925}">
      <dgm:prSet/>
      <dgm:spPr/>
      <dgm:t>
        <a:bodyPr/>
        <a:lstStyle/>
        <a:p>
          <a:endParaRPr lang="en-US"/>
        </a:p>
      </dgm:t>
    </dgm:pt>
    <dgm:pt modelId="{9486F6FB-ACCF-41A7-8CD7-A4AFA18A8CBC}">
      <dgm:prSet/>
      <dgm:spPr/>
      <dgm:t>
        <a:bodyPr/>
        <a:lstStyle/>
        <a:p>
          <a:r>
            <a:rPr lang="en-US"/>
            <a:t>Economic </a:t>
          </a:r>
        </a:p>
      </dgm:t>
    </dgm:pt>
    <dgm:pt modelId="{756DA817-D32E-409D-B1CF-C4C3852E2FB8}" type="parTrans" cxnId="{AAC4C824-A491-4468-8E3F-C1AB48B888AB}">
      <dgm:prSet/>
      <dgm:spPr/>
      <dgm:t>
        <a:bodyPr/>
        <a:lstStyle/>
        <a:p>
          <a:endParaRPr lang="en-US"/>
        </a:p>
      </dgm:t>
    </dgm:pt>
    <dgm:pt modelId="{8AB284A1-5CE6-44E1-8F54-147537580C09}" type="sibTrans" cxnId="{AAC4C824-A491-4468-8E3F-C1AB48B888AB}">
      <dgm:prSet/>
      <dgm:spPr/>
      <dgm:t>
        <a:bodyPr/>
        <a:lstStyle/>
        <a:p>
          <a:endParaRPr lang="en-US"/>
        </a:p>
      </dgm:t>
    </dgm:pt>
    <dgm:pt modelId="{76D7F02B-7BCA-4635-84A6-181D234A8547}">
      <dgm:prSet/>
      <dgm:spPr/>
      <dgm:t>
        <a:bodyPr/>
        <a:lstStyle/>
        <a:p>
          <a:r>
            <a:rPr lang="en-US"/>
            <a:t>Environmental</a:t>
          </a:r>
        </a:p>
      </dgm:t>
    </dgm:pt>
    <dgm:pt modelId="{86150003-DCBF-4435-91B8-914F55F40DA8}" type="parTrans" cxnId="{F3048B23-8969-4ED9-AAB8-9067575C5FF2}">
      <dgm:prSet/>
      <dgm:spPr/>
      <dgm:t>
        <a:bodyPr/>
        <a:lstStyle/>
        <a:p>
          <a:endParaRPr lang="en-US"/>
        </a:p>
      </dgm:t>
    </dgm:pt>
    <dgm:pt modelId="{1BDF9DA1-F21E-4665-BD8D-85C85E460E01}" type="sibTrans" cxnId="{F3048B23-8969-4ED9-AAB8-9067575C5FF2}">
      <dgm:prSet/>
      <dgm:spPr/>
      <dgm:t>
        <a:bodyPr/>
        <a:lstStyle/>
        <a:p>
          <a:endParaRPr lang="en-US"/>
        </a:p>
      </dgm:t>
    </dgm:pt>
    <dgm:pt modelId="{EF43847F-D61B-4710-97AC-16F040322C70}" type="pres">
      <dgm:prSet presAssocID="{BCB5B356-2816-4A37-BCF5-4912C1DFA021}" presName="root" presStyleCnt="0">
        <dgm:presLayoutVars>
          <dgm:dir/>
          <dgm:resizeHandles val="exact"/>
        </dgm:presLayoutVars>
      </dgm:prSet>
      <dgm:spPr/>
    </dgm:pt>
    <dgm:pt modelId="{85C30D99-B72F-4D87-ABBD-BEC521D9499D}" type="pres">
      <dgm:prSet presAssocID="{D78C8C88-E867-4471-97BE-26FC6E001D8D}" presName="compNode" presStyleCnt="0"/>
      <dgm:spPr/>
    </dgm:pt>
    <dgm:pt modelId="{19090D2A-3F17-425D-B073-4508F0F67AEF}" type="pres">
      <dgm:prSet presAssocID="{D78C8C88-E867-4471-97BE-26FC6E001D8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7FD81BF-E888-4A89-B51F-216678392920}" type="pres">
      <dgm:prSet presAssocID="{D78C8C88-E867-4471-97BE-26FC6E001D8D}" presName="spaceRect" presStyleCnt="0"/>
      <dgm:spPr/>
    </dgm:pt>
    <dgm:pt modelId="{1F4CC13A-F512-48DD-859B-B37C06A5AAFE}" type="pres">
      <dgm:prSet presAssocID="{D78C8C88-E867-4471-97BE-26FC6E001D8D}" presName="textRect" presStyleLbl="revTx" presStyleIdx="0" presStyleCnt="3">
        <dgm:presLayoutVars>
          <dgm:chMax val="1"/>
          <dgm:chPref val="1"/>
        </dgm:presLayoutVars>
      </dgm:prSet>
      <dgm:spPr/>
    </dgm:pt>
    <dgm:pt modelId="{CF82FF9A-E9DA-464E-AF02-7CF03ACA9B4D}" type="pres">
      <dgm:prSet presAssocID="{DE89AC1D-5366-4042-8495-5AFA21F86550}" presName="sibTrans" presStyleCnt="0"/>
      <dgm:spPr/>
    </dgm:pt>
    <dgm:pt modelId="{1DB21937-ADDE-4977-9B66-0978FCBEDB9E}" type="pres">
      <dgm:prSet presAssocID="{9486F6FB-ACCF-41A7-8CD7-A4AFA18A8CBC}" presName="compNode" presStyleCnt="0"/>
      <dgm:spPr/>
    </dgm:pt>
    <dgm:pt modelId="{B055C4C9-80A6-479D-9B9F-E1EFE8F50878}" type="pres">
      <dgm:prSet presAssocID="{9486F6FB-ACCF-41A7-8CD7-A4AFA18A8CB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313F12B-B93F-4484-813D-AAAA939F4ED5}" type="pres">
      <dgm:prSet presAssocID="{9486F6FB-ACCF-41A7-8CD7-A4AFA18A8CBC}" presName="spaceRect" presStyleCnt="0"/>
      <dgm:spPr/>
    </dgm:pt>
    <dgm:pt modelId="{06832274-364A-4B3D-A9E0-58AB63D6F6B2}" type="pres">
      <dgm:prSet presAssocID="{9486F6FB-ACCF-41A7-8CD7-A4AFA18A8CBC}" presName="textRect" presStyleLbl="revTx" presStyleIdx="1" presStyleCnt="3">
        <dgm:presLayoutVars>
          <dgm:chMax val="1"/>
          <dgm:chPref val="1"/>
        </dgm:presLayoutVars>
      </dgm:prSet>
      <dgm:spPr/>
    </dgm:pt>
    <dgm:pt modelId="{0D52FC83-70CC-40B8-A76D-18E0F72F8532}" type="pres">
      <dgm:prSet presAssocID="{8AB284A1-5CE6-44E1-8F54-147537580C09}" presName="sibTrans" presStyleCnt="0"/>
      <dgm:spPr/>
    </dgm:pt>
    <dgm:pt modelId="{E608F435-E617-4985-8EE4-C4782CD9BD9C}" type="pres">
      <dgm:prSet presAssocID="{76D7F02B-7BCA-4635-84A6-181D234A8547}" presName="compNode" presStyleCnt="0"/>
      <dgm:spPr/>
    </dgm:pt>
    <dgm:pt modelId="{1BFB3842-9578-4E94-AF4A-4009138C53E3}" type="pres">
      <dgm:prSet presAssocID="{76D7F02B-7BCA-4635-84A6-181D234A854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6CC9EDF-CD01-4C18-B66E-1AADE806D3EF}" type="pres">
      <dgm:prSet presAssocID="{76D7F02B-7BCA-4635-84A6-181D234A8547}" presName="spaceRect" presStyleCnt="0"/>
      <dgm:spPr/>
    </dgm:pt>
    <dgm:pt modelId="{54A8689B-0A07-4C00-9FA3-6C66CA857177}" type="pres">
      <dgm:prSet presAssocID="{76D7F02B-7BCA-4635-84A6-181D234A8547}" presName="textRect" presStyleLbl="revTx" presStyleIdx="2" presStyleCnt="3">
        <dgm:presLayoutVars>
          <dgm:chMax val="1"/>
          <dgm:chPref val="1"/>
        </dgm:presLayoutVars>
      </dgm:prSet>
      <dgm:spPr/>
    </dgm:pt>
  </dgm:ptLst>
  <dgm:cxnLst>
    <dgm:cxn modelId="{F3048B23-8969-4ED9-AAB8-9067575C5FF2}" srcId="{BCB5B356-2816-4A37-BCF5-4912C1DFA021}" destId="{76D7F02B-7BCA-4635-84A6-181D234A8547}" srcOrd="2" destOrd="0" parTransId="{86150003-DCBF-4435-91B8-914F55F40DA8}" sibTransId="{1BDF9DA1-F21E-4665-BD8D-85C85E460E01}"/>
    <dgm:cxn modelId="{AAC4C824-A491-4468-8E3F-C1AB48B888AB}" srcId="{BCB5B356-2816-4A37-BCF5-4912C1DFA021}" destId="{9486F6FB-ACCF-41A7-8CD7-A4AFA18A8CBC}" srcOrd="1" destOrd="0" parTransId="{756DA817-D32E-409D-B1CF-C4C3852E2FB8}" sibTransId="{8AB284A1-5CE6-44E1-8F54-147537580C09}"/>
    <dgm:cxn modelId="{069D2F33-9A5C-4A56-80D2-6C4E973127E5}" type="presOf" srcId="{BCB5B356-2816-4A37-BCF5-4912C1DFA021}" destId="{EF43847F-D61B-4710-97AC-16F040322C70}" srcOrd="0" destOrd="0" presId="urn:microsoft.com/office/officeart/2018/2/layout/IconLabelList"/>
    <dgm:cxn modelId="{83D71B61-D3F3-48B9-9784-1C248FD67925}" srcId="{BCB5B356-2816-4A37-BCF5-4912C1DFA021}" destId="{D78C8C88-E867-4471-97BE-26FC6E001D8D}" srcOrd="0" destOrd="0" parTransId="{333CB9CA-5391-4820-8BEB-0C5F16885ECF}" sibTransId="{DE89AC1D-5366-4042-8495-5AFA21F86550}"/>
    <dgm:cxn modelId="{3216FD6B-BFC3-46FA-B89C-E102F34DFE86}" type="presOf" srcId="{9486F6FB-ACCF-41A7-8CD7-A4AFA18A8CBC}" destId="{06832274-364A-4B3D-A9E0-58AB63D6F6B2}" srcOrd="0" destOrd="0" presId="urn:microsoft.com/office/officeart/2018/2/layout/IconLabelList"/>
    <dgm:cxn modelId="{E16C23D9-C47C-4ADF-973F-A5AB88D6A44D}" type="presOf" srcId="{D78C8C88-E867-4471-97BE-26FC6E001D8D}" destId="{1F4CC13A-F512-48DD-859B-B37C06A5AAFE}" srcOrd="0" destOrd="0" presId="urn:microsoft.com/office/officeart/2018/2/layout/IconLabelList"/>
    <dgm:cxn modelId="{8CFF01F8-90DF-448D-9C2C-7A863335B477}" type="presOf" srcId="{76D7F02B-7BCA-4635-84A6-181D234A8547}" destId="{54A8689B-0A07-4C00-9FA3-6C66CA857177}" srcOrd="0" destOrd="0" presId="urn:microsoft.com/office/officeart/2018/2/layout/IconLabelList"/>
    <dgm:cxn modelId="{2BA264B0-00BA-45EA-85E1-E34F13534003}" type="presParOf" srcId="{EF43847F-D61B-4710-97AC-16F040322C70}" destId="{85C30D99-B72F-4D87-ABBD-BEC521D9499D}" srcOrd="0" destOrd="0" presId="urn:microsoft.com/office/officeart/2018/2/layout/IconLabelList"/>
    <dgm:cxn modelId="{F4D4724C-F3E8-4DF1-AE2E-034683964435}" type="presParOf" srcId="{85C30D99-B72F-4D87-ABBD-BEC521D9499D}" destId="{19090D2A-3F17-425D-B073-4508F0F67AEF}" srcOrd="0" destOrd="0" presId="urn:microsoft.com/office/officeart/2018/2/layout/IconLabelList"/>
    <dgm:cxn modelId="{0156B255-F40E-4B8B-A7BE-18951480F02C}" type="presParOf" srcId="{85C30D99-B72F-4D87-ABBD-BEC521D9499D}" destId="{C7FD81BF-E888-4A89-B51F-216678392920}" srcOrd="1" destOrd="0" presId="urn:microsoft.com/office/officeart/2018/2/layout/IconLabelList"/>
    <dgm:cxn modelId="{A4FDFEEB-AFFE-481D-AD3B-76C7EAC43733}" type="presParOf" srcId="{85C30D99-B72F-4D87-ABBD-BEC521D9499D}" destId="{1F4CC13A-F512-48DD-859B-B37C06A5AAFE}" srcOrd="2" destOrd="0" presId="urn:microsoft.com/office/officeart/2018/2/layout/IconLabelList"/>
    <dgm:cxn modelId="{B734BC38-8178-4F13-AAAB-9E7919116FAF}" type="presParOf" srcId="{EF43847F-D61B-4710-97AC-16F040322C70}" destId="{CF82FF9A-E9DA-464E-AF02-7CF03ACA9B4D}" srcOrd="1" destOrd="0" presId="urn:microsoft.com/office/officeart/2018/2/layout/IconLabelList"/>
    <dgm:cxn modelId="{4F6E6B5B-5EF1-4C9A-B4CA-8A722A141D71}" type="presParOf" srcId="{EF43847F-D61B-4710-97AC-16F040322C70}" destId="{1DB21937-ADDE-4977-9B66-0978FCBEDB9E}" srcOrd="2" destOrd="0" presId="urn:microsoft.com/office/officeart/2018/2/layout/IconLabelList"/>
    <dgm:cxn modelId="{BD1E5FF0-E2DD-4173-A6A1-B6F5F6730F62}" type="presParOf" srcId="{1DB21937-ADDE-4977-9B66-0978FCBEDB9E}" destId="{B055C4C9-80A6-479D-9B9F-E1EFE8F50878}" srcOrd="0" destOrd="0" presId="urn:microsoft.com/office/officeart/2018/2/layout/IconLabelList"/>
    <dgm:cxn modelId="{F834CA93-EB7F-4EEE-9A88-5568AE0BA624}" type="presParOf" srcId="{1DB21937-ADDE-4977-9B66-0978FCBEDB9E}" destId="{1313F12B-B93F-4484-813D-AAAA939F4ED5}" srcOrd="1" destOrd="0" presId="urn:microsoft.com/office/officeart/2018/2/layout/IconLabelList"/>
    <dgm:cxn modelId="{DBA3A13E-A7AB-4D36-B470-2828B4B9B20F}" type="presParOf" srcId="{1DB21937-ADDE-4977-9B66-0978FCBEDB9E}" destId="{06832274-364A-4B3D-A9E0-58AB63D6F6B2}" srcOrd="2" destOrd="0" presId="urn:microsoft.com/office/officeart/2018/2/layout/IconLabelList"/>
    <dgm:cxn modelId="{D31BC85C-4538-4FD4-8BF1-F15A675ABE30}" type="presParOf" srcId="{EF43847F-D61B-4710-97AC-16F040322C70}" destId="{0D52FC83-70CC-40B8-A76D-18E0F72F8532}" srcOrd="3" destOrd="0" presId="urn:microsoft.com/office/officeart/2018/2/layout/IconLabelList"/>
    <dgm:cxn modelId="{2A4BF39D-F858-4ED2-A844-AF3C02FE285B}" type="presParOf" srcId="{EF43847F-D61B-4710-97AC-16F040322C70}" destId="{E608F435-E617-4985-8EE4-C4782CD9BD9C}" srcOrd="4" destOrd="0" presId="urn:microsoft.com/office/officeart/2018/2/layout/IconLabelList"/>
    <dgm:cxn modelId="{B717FDE1-AF31-4BC9-BBFB-821355FA834C}" type="presParOf" srcId="{E608F435-E617-4985-8EE4-C4782CD9BD9C}" destId="{1BFB3842-9578-4E94-AF4A-4009138C53E3}" srcOrd="0" destOrd="0" presId="urn:microsoft.com/office/officeart/2018/2/layout/IconLabelList"/>
    <dgm:cxn modelId="{5629D86C-27D7-4979-BEF2-93AF3D575068}" type="presParOf" srcId="{E608F435-E617-4985-8EE4-C4782CD9BD9C}" destId="{36CC9EDF-CD01-4C18-B66E-1AADE806D3EF}" srcOrd="1" destOrd="0" presId="urn:microsoft.com/office/officeart/2018/2/layout/IconLabelList"/>
    <dgm:cxn modelId="{80D7718D-4A5F-496F-9CE4-7E7AF40B1113}" type="presParOf" srcId="{E608F435-E617-4985-8EE4-C4782CD9BD9C}" destId="{54A8689B-0A07-4C00-9FA3-6C66CA85717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FA7D316-456C-403C-9102-1A55129D225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7329A5C-DD6D-4B24-90A2-E6DA43231FDC}">
      <dgm:prSet/>
      <dgm:spPr/>
      <dgm:t>
        <a:bodyPr/>
        <a:lstStyle/>
        <a:p>
          <a:r>
            <a:rPr lang="en-US"/>
            <a:t>Use Technical Analysis to estimate reductions</a:t>
          </a:r>
        </a:p>
      </dgm:t>
    </dgm:pt>
    <dgm:pt modelId="{8E7DF030-8DF6-495D-BBDA-82CDD5E9D9C3}" type="parTrans" cxnId="{CBD96005-F139-4430-A8EE-B461C1C6699F}">
      <dgm:prSet/>
      <dgm:spPr/>
      <dgm:t>
        <a:bodyPr/>
        <a:lstStyle/>
        <a:p>
          <a:endParaRPr lang="en-US"/>
        </a:p>
      </dgm:t>
    </dgm:pt>
    <dgm:pt modelId="{60FB17A8-4F0F-45AF-BEC2-6B3E94E1D240}" type="sibTrans" cxnId="{CBD96005-F139-4430-A8EE-B461C1C6699F}">
      <dgm:prSet/>
      <dgm:spPr/>
      <dgm:t>
        <a:bodyPr/>
        <a:lstStyle/>
        <a:p>
          <a:endParaRPr lang="en-US"/>
        </a:p>
      </dgm:t>
    </dgm:pt>
    <dgm:pt modelId="{B1EB46C5-06D5-423F-A4D0-CCB16F556CDE}">
      <dgm:prSet/>
      <dgm:spPr/>
      <dgm:t>
        <a:bodyPr/>
        <a:lstStyle/>
        <a:p>
          <a:r>
            <a:rPr lang="en-US"/>
            <a:t>5-Year Goals</a:t>
          </a:r>
        </a:p>
      </dgm:t>
    </dgm:pt>
    <dgm:pt modelId="{5A5BD989-1063-44C8-9A15-6CB0477FFAD7}" type="parTrans" cxnId="{B1249CD9-3D56-4323-87D6-94ED8E86C9DB}">
      <dgm:prSet/>
      <dgm:spPr/>
      <dgm:t>
        <a:bodyPr/>
        <a:lstStyle/>
        <a:p>
          <a:endParaRPr lang="en-US"/>
        </a:p>
      </dgm:t>
    </dgm:pt>
    <dgm:pt modelId="{3014BC68-9FAC-4277-8930-BE4C1E3D05BD}" type="sibTrans" cxnId="{B1249CD9-3D56-4323-87D6-94ED8E86C9DB}">
      <dgm:prSet/>
      <dgm:spPr/>
      <dgm:t>
        <a:bodyPr/>
        <a:lstStyle/>
        <a:p>
          <a:endParaRPr lang="en-US"/>
        </a:p>
      </dgm:t>
    </dgm:pt>
    <dgm:pt modelId="{B914E907-99DD-40B1-B301-E7F43E0CC611}">
      <dgm:prSet/>
      <dgm:spPr/>
      <dgm:t>
        <a:bodyPr/>
        <a:lstStyle/>
        <a:p>
          <a:r>
            <a:rPr lang="en-US"/>
            <a:t>Goals indexed to the “Unit of Production”</a:t>
          </a:r>
        </a:p>
      </dgm:t>
    </dgm:pt>
    <dgm:pt modelId="{DEC8F77B-E43F-4AC4-921D-70EDA3E09146}" type="parTrans" cxnId="{DA9AF301-1ACC-4999-8297-0676B20EFC49}">
      <dgm:prSet/>
      <dgm:spPr/>
      <dgm:t>
        <a:bodyPr/>
        <a:lstStyle/>
        <a:p>
          <a:endParaRPr lang="en-US"/>
        </a:p>
      </dgm:t>
    </dgm:pt>
    <dgm:pt modelId="{60CCF7FE-392B-4E71-915A-E940091C3152}" type="sibTrans" cxnId="{DA9AF301-1ACC-4999-8297-0676B20EFC49}">
      <dgm:prSet/>
      <dgm:spPr/>
      <dgm:t>
        <a:bodyPr/>
        <a:lstStyle/>
        <a:p>
          <a:endParaRPr lang="en-US"/>
        </a:p>
      </dgm:t>
    </dgm:pt>
    <dgm:pt modelId="{A28DEDE8-C4BB-462F-A0E9-6DA5C03E18F7}" type="pres">
      <dgm:prSet presAssocID="{BFA7D316-456C-403C-9102-1A55129D2253}" presName="root" presStyleCnt="0">
        <dgm:presLayoutVars>
          <dgm:dir/>
          <dgm:resizeHandles val="exact"/>
        </dgm:presLayoutVars>
      </dgm:prSet>
      <dgm:spPr/>
    </dgm:pt>
    <dgm:pt modelId="{41CE6F06-5587-4198-A872-A841B00F6149}" type="pres">
      <dgm:prSet presAssocID="{97329A5C-DD6D-4B24-90A2-E6DA43231FDC}" presName="compNode" presStyleCnt="0"/>
      <dgm:spPr/>
    </dgm:pt>
    <dgm:pt modelId="{51AD590E-7B39-4941-B44B-6A04FE46C741}" type="pres">
      <dgm:prSet presAssocID="{97329A5C-DD6D-4B24-90A2-E6DA43231FDC}" presName="bgRect" presStyleLbl="bgShp" presStyleIdx="0" presStyleCnt="3"/>
      <dgm:spPr/>
    </dgm:pt>
    <dgm:pt modelId="{E285EE71-4C4E-4287-81E6-7E0AC9010E6A}" type="pres">
      <dgm:prSet presAssocID="{97329A5C-DD6D-4B24-90A2-E6DA43231FDC}"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wnstairs with solid fill"/>
        </a:ext>
      </dgm:extLst>
    </dgm:pt>
    <dgm:pt modelId="{56D92908-A3CE-4760-92EA-54ECFAE8C675}" type="pres">
      <dgm:prSet presAssocID="{97329A5C-DD6D-4B24-90A2-E6DA43231FDC}" presName="spaceRect" presStyleCnt="0"/>
      <dgm:spPr/>
    </dgm:pt>
    <dgm:pt modelId="{EBC6EDF4-01C3-4311-B42B-78D68A9BA792}" type="pres">
      <dgm:prSet presAssocID="{97329A5C-DD6D-4B24-90A2-E6DA43231FDC}" presName="parTx" presStyleLbl="revTx" presStyleIdx="0" presStyleCnt="3">
        <dgm:presLayoutVars>
          <dgm:chMax val="0"/>
          <dgm:chPref val="0"/>
        </dgm:presLayoutVars>
      </dgm:prSet>
      <dgm:spPr/>
    </dgm:pt>
    <dgm:pt modelId="{08C35010-DCF9-459D-9E2F-F3D30945C509}" type="pres">
      <dgm:prSet presAssocID="{60FB17A8-4F0F-45AF-BEC2-6B3E94E1D240}" presName="sibTrans" presStyleCnt="0"/>
      <dgm:spPr/>
    </dgm:pt>
    <dgm:pt modelId="{30F7552B-5B16-4495-9AF2-B905C175853C}" type="pres">
      <dgm:prSet presAssocID="{B1EB46C5-06D5-423F-A4D0-CCB16F556CDE}" presName="compNode" presStyleCnt="0"/>
      <dgm:spPr/>
    </dgm:pt>
    <dgm:pt modelId="{AFCF3D42-BE3B-424B-8355-C1E888BA6079}" type="pres">
      <dgm:prSet presAssocID="{B1EB46C5-06D5-423F-A4D0-CCB16F556CDE}" presName="bgRect" presStyleLbl="bgShp" presStyleIdx="1" presStyleCnt="3"/>
      <dgm:spPr/>
    </dgm:pt>
    <dgm:pt modelId="{F293D969-5BBC-458E-889E-98947C0D76EC}" type="pres">
      <dgm:prSet presAssocID="{B1EB46C5-06D5-423F-A4D0-CCB16F556CD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CD162DEA-92E2-46FD-9EAF-8B2E9AF3AF6C}" type="pres">
      <dgm:prSet presAssocID="{B1EB46C5-06D5-423F-A4D0-CCB16F556CDE}" presName="spaceRect" presStyleCnt="0"/>
      <dgm:spPr/>
    </dgm:pt>
    <dgm:pt modelId="{90C47B3B-5F77-4214-9970-76C2B2608756}" type="pres">
      <dgm:prSet presAssocID="{B1EB46C5-06D5-423F-A4D0-CCB16F556CDE}" presName="parTx" presStyleLbl="revTx" presStyleIdx="1" presStyleCnt="3">
        <dgm:presLayoutVars>
          <dgm:chMax val="0"/>
          <dgm:chPref val="0"/>
        </dgm:presLayoutVars>
      </dgm:prSet>
      <dgm:spPr/>
    </dgm:pt>
    <dgm:pt modelId="{37F93081-5866-430F-B5BA-3BB25A5CBE4A}" type="pres">
      <dgm:prSet presAssocID="{3014BC68-9FAC-4277-8930-BE4C1E3D05BD}" presName="sibTrans" presStyleCnt="0"/>
      <dgm:spPr/>
    </dgm:pt>
    <dgm:pt modelId="{66D6F7AB-617A-4A6F-94CB-1F60BFD6DDF6}" type="pres">
      <dgm:prSet presAssocID="{B914E907-99DD-40B1-B301-E7F43E0CC611}" presName="compNode" presStyleCnt="0"/>
      <dgm:spPr/>
    </dgm:pt>
    <dgm:pt modelId="{75699E47-C709-4E42-B33C-FA9B4C49DC85}" type="pres">
      <dgm:prSet presAssocID="{B914E907-99DD-40B1-B301-E7F43E0CC611}" presName="bgRect" presStyleLbl="bgShp" presStyleIdx="2" presStyleCnt="3"/>
      <dgm:spPr/>
    </dgm:pt>
    <dgm:pt modelId="{804D93A4-15B6-4EA0-A03E-9544A6C4D7F9}" type="pres">
      <dgm:prSet presAssocID="{B914E907-99DD-40B1-B301-E7F43E0CC611}"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Inventory with solid fill"/>
        </a:ext>
      </dgm:extLst>
    </dgm:pt>
    <dgm:pt modelId="{8F193F41-7EFF-4D6B-B98E-675D04C43335}" type="pres">
      <dgm:prSet presAssocID="{B914E907-99DD-40B1-B301-E7F43E0CC611}" presName="spaceRect" presStyleCnt="0"/>
      <dgm:spPr/>
    </dgm:pt>
    <dgm:pt modelId="{A063C924-A29D-44D2-8C11-73DAE316BADB}" type="pres">
      <dgm:prSet presAssocID="{B914E907-99DD-40B1-B301-E7F43E0CC611}" presName="parTx" presStyleLbl="revTx" presStyleIdx="2" presStyleCnt="3">
        <dgm:presLayoutVars>
          <dgm:chMax val="0"/>
          <dgm:chPref val="0"/>
        </dgm:presLayoutVars>
      </dgm:prSet>
      <dgm:spPr/>
    </dgm:pt>
  </dgm:ptLst>
  <dgm:cxnLst>
    <dgm:cxn modelId="{9649B200-268C-419E-9B9B-B645D765BBA7}" type="presOf" srcId="{97329A5C-DD6D-4B24-90A2-E6DA43231FDC}" destId="{EBC6EDF4-01C3-4311-B42B-78D68A9BA792}" srcOrd="0" destOrd="0" presId="urn:microsoft.com/office/officeart/2018/2/layout/IconVerticalSolidList"/>
    <dgm:cxn modelId="{DA9AF301-1ACC-4999-8297-0676B20EFC49}" srcId="{BFA7D316-456C-403C-9102-1A55129D2253}" destId="{B914E907-99DD-40B1-B301-E7F43E0CC611}" srcOrd="2" destOrd="0" parTransId="{DEC8F77B-E43F-4AC4-921D-70EDA3E09146}" sibTransId="{60CCF7FE-392B-4E71-915A-E940091C3152}"/>
    <dgm:cxn modelId="{CBD96005-F139-4430-A8EE-B461C1C6699F}" srcId="{BFA7D316-456C-403C-9102-1A55129D2253}" destId="{97329A5C-DD6D-4B24-90A2-E6DA43231FDC}" srcOrd="0" destOrd="0" parTransId="{8E7DF030-8DF6-495D-BBDA-82CDD5E9D9C3}" sibTransId="{60FB17A8-4F0F-45AF-BEC2-6B3E94E1D240}"/>
    <dgm:cxn modelId="{05C7FD57-5636-4411-8E2A-58AA0F475F10}" type="presOf" srcId="{BFA7D316-456C-403C-9102-1A55129D2253}" destId="{A28DEDE8-C4BB-462F-A0E9-6DA5C03E18F7}" srcOrd="0" destOrd="0" presId="urn:microsoft.com/office/officeart/2018/2/layout/IconVerticalSolidList"/>
    <dgm:cxn modelId="{9BB2CDC5-0017-4148-8B5E-22126EC9960F}" type="presOf" srcId="{B914E907-99DD-40B1-B301-E7F43E0CC611}" destId="{A063C924-A29D-44D2-8C11-73DAE316BADB}" srcOrd="0" destOrd="0" presId="urn:microsoft.com/office/officeart/2018/2/layout/IconVerticalSolidList"/>
    <dgm:cxn modelId="{82DCEBC6-B492-4F35-9474-94B9ABAC5067}" type="presOf" srcId="{B1EB46C5-06D5-423F-A4D0-CCB16F556CDE}" destId="{90C47B3B-5F77-4214-9970-76C2B2608756}" srcOrd="0" destOrd="0" presId="urn:microsoft.com/office/officeart/2018/2/layout/IconVerticalSolidList"/>
    <dgm:cxn modelId="{B1249CD9-3D56-4323-87D6-94ED8E86C9DB}" srcId="{BFA7D316-456C-403C-9102-1A55129D2253}" destId="{B1EB46C5-06D5-423F-A4D0-CCB16F556CDE}" srcOrd="1" destOrd="0" parTransId="{5A5BD989-1063-44C8-9A15-6CB0477FFAD7}" sibTransId="{3014BC68-9FAC-4277-8930-BE4C1E3D05BD}"/>
    <dgm:cxn modelId="{78A8B192-9607-4F0B-BCF7-329A3CB2B2DC}" type="presParOf" srcId="{A28DEDE8-C4BB-462F-A0E9-6DA5C03E18F7}" destId="{41CE6F06-5587-4198-A872-A841B00F6149}" srcOrd="0" destOrd="0" presId="urn:microsoft.com/office/officeart/2018/2/layout/IconVerticalSolidList"/>
    <dgm:cxn modelId="{FDE1F601-6336-42F6-AD18-3C69E98830E5}" type="presParOf" srcId="{41CE6F06-5587-4198-A872-A841B00F6149}" destId="{51AD590E-7B39-4941-B44B-6A04FE46C741}" srcOrd="0" destOrd="0" presId="urn:microsoft.com/office/officeart/2018/2/layout/IconVerticalSolidList"/>
    <dgm:cxn modelId="{A903DA6B-A48B-40C5-A426-B7C80835E539}" type="presParOf" srcId="{41CE6F06-5587-4198-A872-A841B00F6149}" destId="{E285EE71-4C4E-4287-81E6-7E0AC9010E6A}" srcOrd="1" destOrd="0" presId="urn:microsoft.com/office/officeart/2018/2/layout/IconVerticalSolidList"/>
    <dgm:cxn modelId="{DAB606DF-8288-4EC6-92B1-A2BDFFE62BA0}" type="presParOf" srcId="{41CE6F06-5587-4198-A872-A841B00F6149}" destId="{56D92908-A3CE-4760-92EA-54ECFAE8C675}" srcOrd="2" destOrd="0" presId="urn:microsoft.com/office/officeart/2018/2/layout/IconVerticalSolidList"/>
    <dgm:cxn modelId="{92A39F25-DB9A-4D37-AA88-4DB647C4511A}" type="presParOf" srcId="{41CE6F06-5587-4198-A872-A841B00F6149}" destId="{EBC6EDF4-01C3-4311-B42B-78D68A9BA792}" srcOrd="3" destOrd="0" presId="urn:microsoft.com/office/officeart/2018/2/layout/IconVerticalSolidList"/>
    <dgm:cxn modelId="{7C592347-F698-40C2-B8E7-1D92A7EAB3E7}" type="presParOf" srcId="{A28DEDE8-C4BB-462F-A0E9-6DA5C03E18F7}" destId="{08C35010-DCF9-459D-9E2F-F3D30945C509}" srcOrd="1" destOrd="0" presId="urn:microsoft.com/office/officeart/2018/2/layout/IconVerticalSolidList"/>
    <dgm:cxn modelId="{5725C565-842B-4367-8C8C-6696A51AF6A4}" type="presParOf" srcId="{A28DEDE8-C4BB-462F-A0E9-6DA5C03E18F7}" destId="{30F7552B-5B16-4495-9AF2-B905C175853C}" srcOrd="2" destOrd="0" presId="urn:microsoft.com/office/officeart/2018/2/layout/IconVerticalSolidList"/>
    <dgm:cxn modelId="{36EAB8E3-6C5C-4914-A5EB-721D238BE131}" type="presParOf" srcId="{30F7552B-5B16-4495-9AF2-B905C175853C}" destId="{AFCF3D42-BE3B-424B-8355-C1E888BA6079}" srcOrd="0" destOrd="0" presId="urn:microsoft.com/office/officeart/2018/2/layout/IconVerticalSolidList"/>
    <dgm:cxn modelId="{C73E2D58-955F-4E08-9993-4F158CCFB519}" type="presParOf" srcId="{30F7552B-5B16-4495-9AF2-B905C175853C}" destId="{F293D969-5BBC-458E-889E-98947C0D76EC}" srcOrd="1" destOrd="0" presId="urn:microsoft.com/office/officeart/2018/2/layout/IconVerticalSolidList"/>
    <dgm:cxn modelId="{7DFE9853-B561-4C2D-8EEC-6CEA142393D7}" type="presParOf" srcId="{30F7552B-5B16-4495-9AF2-B905C175853C}" destId="{CD162DEA-92E2-46FD-9EAF-8B2E9AF3AF6C}" srcOrd="2" destOrd="0" presId="urn:microsoft.com/office/officeart/2018/2/layout/IconVerticalSolidList"/>
    <dgm:cxn modelId="{69B25E43-88F3-4AD6-8CEF-32830CEDD7E0}" type="presParOf" srcId="{30F7552B-5B16-4495-9AF2-B905C175853C}" destId="{90C47B3B-5F77-4214-9970-76C2B2608756}" srcOrd="3" destOrd="0" presId="urn:microsoft.com/office/officeart/2018/2/layout/IconVerticalSolidList"/>
    <dgm:cxn modelId="{55366D49-7DA3-49F5-980F-D12C908AF794}" type="presParOf" srcId="{A28DEDE8-C4BB-462F-A0E9-6DA5C03E18F7}" destId="{37F93081-5866-430F-B5BA-3BB25A5CBE4A}" srcOrd="3" destOrd="0" presId="urn:microsoft.com/office/officeart/2018/2/layout/IconVerticalSolidList"/>
    <dgm:cxn modelId="{B1B022A8-D688-4530-BD86-3BD40C9D2E9C}" type="presParOf" srcId="{A28DEDE8-C4BB-462F-A0E9-6DA5C03E18F7}" destId="{66D6F7AB-617A-4A6F-94CB-1F60BFD6DDF6}" srcOrd="4" destOrd="0" presId="urn:microsoft.com/office/officeart/2018/2/layout/IconVerticalSolidList"/>
    <dgm:cxn modelId="{794C9390-D535-4C57-A3B8-43538E70EF48}" type="presParOf" srcId="{66D6F7AB-617A-4A6F-94CB-1F60BFD6DDF6}" destId="{75699E47-C709-4E42-B33C-FA9B4C49DC85}" srcOrd="0" destOrd="0" presId="urn:microsoft.com/office/officeart/2018/2/layout/IconVerticalSolidList"/>
    <dgm:cxn modelId="{7C71BDFD-AB62-45AD-B360-EA117CE61638}" type="presParOf" srcId="{66D6F7AB-617A-4A6F-94CB-1F60BFD6DDF6}" destId="{804D93A4-15B6-4EA0-A03E-9544A6C4D7F9}" srcOrd="1" destOrd="0" presId="urn:microsoft.com/office/officeart/2018/2/layout/IconVerticalSolidList"/>
    <dgm:cxn modelId="{1B3B7D6D-C269-4738-B6DA-3114D8AE9BC9}" type="presParOf" srcId="{66D6F7AB-617A-4A6F-94CB-1F60BFD6DDF6}" destId="{8F193F41-7EFF-4D6B-B98E-675D04C43335}" srcOrd="2" destOrd="0" presId="urn:microsoft.com/office/officeart/2018/2/layout/IconVerticalSolidList"/>
    <dgm:cxn modelId="{577BE6EE-F7C5-410B-8C37-459BA57DBA4D}" type="presParOf" srcId="{66D6F7AB-617A-4A6F-94CB-1F60BFD6DDF6}" destId="{A063C924-A29D-44D2-8C11-73DAE316BAD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03D4C38-8D26-7548-97DD-BA5A6A8A47FE}" type="doc">
      <dgm:prSet loTypeId="urn:microsoft.com/office/officeart/2005/8/layout/vList2" loCatId="list" qsTypeId="urn:microsoft.com/office/officeart/2005/8/quickstyle/3d1" qsCatId="3D" csTypeId="urn:microsoft.com/office/officeart/2005/8/colors/accent1_2" csCatId="accent1"/>
      <dgm:spPr/>
      <dgm:t>
        <a:bodyPr/>
        <a:lstStyle/>
        <a:p>
          <a:endParaRPr lang="en-GB"/>
        </a:p>
      </dgm:t>
    </dgm:pt>
    <dgm:pt modelId="{65D45374-AEEC-294B-B1C4-D1E2001CE7EE}">
      <dgm:prSet custT="1"/>
      <dgm:spPr/>
      <dgm:t>
        <a:bodyPr/>
        <a:lstStyle/>
        <a:p>
          <a:r>
            <a:rPr lang="en-US" sz="2800"/>
            <a:t>Plan Summary (DEP-113)</a:t>
          </a:r>
        </a:p>
      </dgm:t>
    </dgm:pt>
    <dgm:pt modelId="{88292304-F4D8-6A41-AB6F-1A909F9AEE71}" type="parTrans" cxnId="{AF375CF6-002A-C24D-A284-2D9C308CD040}">
      <dgm:prSet/>
      <dgm:spPr/>
      <dgm:t>
        <a:bodyPr/>
        <a:lstStyle/>
        <a:p>
          <a:endParaRPr lang="en-GB" sz="1000"/>
        </a:p>
      </dgm:t>
    </dgm:pt>
    <dgm:pt modelId="{40ADA61B-582B-8848-A5F1-21CC027DC9FE}" type="sibTrans" cxnId="{AF375CF6-002A-C24D-A284-2D9C308CD040}">
      <dgm:prSet/>
      <dgm:spPr/>
      <dgm:t>
        <a:bodyPr/>
        <a:lstStyle/>
        <a:p>
          <a:endParaRPr lang="en-GB" sz="1000"/>
        </a:p>
      </dgm:t>
    </dgm:pt>
    <dgm:pt modelId="{D0CE070C-11F0-374E-9FE4-0C16D8DA2D30}">
      <dgm:prSet custT="1"/>
      <dgm:spPr/>
      <dgm:t>
        <a:bodyPr/>
        <a:lstStyle/>
        <a:p>
          <a:r>
            <a:rPr lang="en-US" sz="2800"/>
            <a:t>RPPR (DEQ-114)</a:t>
          </a:r>
        </a:p>
      </dgm:t>
    </dgm:pt>
    <dgm:pt modelId="{E691C59E-5CD6-474B-B34D-BFAAD7F119FB}" type="parTrans" cxnId="{C36D10C2-CF9E-554D-9DD6-3FDE29002646}">
      <dgm:prSet/>
      <dgm:spPr/>
      <dgm:t>
        <a:bodyPr/>
        <a:lstStyle/>
        <a:p>
          <a:endParaRPr lang="en-GB" sz="1000"/>
        </a:p>
      </dgm:t>
    </dgm:pt>
    <dgm:pt modelId="{5BFC92A7-6B0B-4F49-ADF8-79B99C74A646}" type="sibTrans" cxnId="{C36D10C2-CF9E-554D-9DD6-3FDE29002646}">
      <dgm:prSet/>
      <dgm:spPr/>
      <dgm:t>
        <a:bodyPr/>
        <a:lstStyle/>
        <a:p>
          <a:endParaRPr lang="en-GB" sz="1000"/>
        </a:p>
      </dgm:t>
    </dgm:pt>
    <dgm:pt modelId="{CA636799-8270-1447-85ED-775AE3D4F80B}" type="pres">
      <dgm:prSet presAssocID="{703D4C38-8D26-7548-97DD-BA5A6A8A47FE}" presName="linear" presStyleCnt="0">
        <dgm:presLayoutVars>
          <dgm:animLvl val="lvl"/>
          <dgm:resizeHandles val="exact"/>
        </dgm:presLayoutVars>
      </dgm:prSet>
      <dgm:spPr/>
    </dgm:pt>
    <dgm:pt modelId="{E8A37C79-9FA0-DF42-8DA4-ED9D14790710}" type="pres">
      <dgm:prSet presAssocID="{65D45374-AEEC-294B-B1C4-D1E2001CE7EE}" presName="parentText" presStyleLbl="node1" presStyleIdx="0" presStyleCnt="2">
        <dgm:presLayoutVars>
          <dgm:chMax val="0"/>
          <dgm:bulletEnabled val="1"/>
        </dgm:presLayoutVars>
      </dgm:prSet>
      <dgm:spPr/>
    </dgm:pt>
    <dgm:pt modelId="{C0344005-18F8-A544-816E-51D478CA335C}" type="pres">
      <dgm:prSet presAssocID="{40ADA61B-582B-8848-A5F1-21CC027DC9FE}" presName="spacer" presStyleCnt="0"/>
      <dgm:spPr/>
    </dgm:pt>
    <dgm:pt modelId="{88970CD4-406B-D244-B0E1-874890F94726}" type="pres">
      <dgm:prSet presAssocID="{D0CE070C-11F0-374E-9FE4-0C16D8DA2D30}" presName="parentText" presStyleLbl="node1" presStyleIdx="1" presStyleCnt="2">
        <dgm:presLayoutVars>
          <dgm:chMax val="0"/>
          <dgm:bulletEnabled val="1"/>
        </dgm:presLayoutVars>
      </dgm:prSet>
      <dgm:spPr/>
    </dgm:pt>
  </dgm:ptLst>
  <dgm:cxnLst>
    <dgm:cxn modelId="{6BE41470-1A27-634F-A17E-FC3249EB1A49}" type="presOf" srcId="{65D45374-AEEC-294B-B1C4-D1E2001CE7EE}" destId="{E8A37C79-9FA0-DF42-8DA4-ED9D14790710}" srcOrd="0" destOrd="0" presId="urn:microsoft.com/office/officeart/2005/8/layout/vList2"/>
    <dgm:cxn modelId="{C36D10C2-CF9E-554D-9DD6-3FDE29002646}" srcId="{703D4C38-8D26-7548-97DD-BA5A6A8A47FE}" destId="{D0CE070C-11F0-374E-9FE4-0C16D8DA2D30}" srcOrd="1" destOrd="0" parTransId="{E691C59E-5CD6-474B-B34D-BFAAD7F119FB}" sibTransId="{5BFC92A7-6B0B-4F49-ADF8-79B99C74A646}"/>
    <dgm:cxn modelId="{DA555AD0-6A83-2946-B726-B350970CF9B4}" type="presOf" srcId="{703D4C38-8D26-7548-97DD-BA5A6A8A47FE}" destId="{CA636799-8270-1447-85ED-775AE3D4F80B}" srcOrd="0" destOrd="0" presId="urn:microsoft.com/office/officeart/2005/8/layout/vList2"/>
    <dgm:cxn modelId="{109E95DC-5CFD-1740-B90E-F4F5CD5984E8}" type="presOf" srcId="{D0CE070C-11F0-374E-9FE4-0C16D8DA2D30}" destId="{88970CD4-406B-D244-B0E1-874890F94726}" srcOrd="0" destOrd="0" presId="urn:microsoft.com/office/officeart/2005/8/layout/vList2"/>
    <dgm:cxn modelId="{AF375CF6-002A-C24D-A284-2D9C308CD040}" srcId="{703D4C38-8D26-7548-97DD-BA5A6A8A47FE}" destId="{65D45374-AEEC-294B-B1C4-D1E2001CE7EE}" srcOrd="0" destOrd="0" parTransId="{88292304-F4D8-6A41-AB6F-1A909F9AEE71}" sibTransId="{40ADA61B-582B-8848-A5F1-21CC027DC9FE}"/>
    <dgm:cxn modelId="{5E81AE8E-AF9C-4047-81A5-52E6B19DC8BD}" type="presParOf" srcId="{CA636799-8270-1447-85ED-775AE3D4F80B}" destId="{E8A37C79-9FA0-DF42-8DA4-ED9D14790710}" srcOrd="0" destOrd="0" presId="urn:microsoft.com/office/officeart/2005/8/layout/vList2"/>
    <dgm:cxn modelId="{B75E1580-70C7-E841-834F-0BFAEF3CF3DA}" type="presParOf" srcId="{CA636799-8270-1447-85ED-775AE3D4F80B}" destId="{C0344005-18F8-A544-816E-51D478CA335C}" srcOrd="1" destOrd="0" presId="urn:microsoft.com/office/officeart/2005/8/layout/vList2"/>
    <dgm:cxn modelId="{A661CD62-DF61-3246-9822-B6AE4AD20ED9}" type="presParOf" srcId="{CA636799-8270-1447-85ED-775AE3D4F80B}" destId="{88970CD4-406B-D244-B0E1-874890F9472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848DC9A-A107-40FB-88C8-C7AEF53113E3}" type="doc">
      <dgm:prSet loTypeId="urn:microsoft.com/office/officeart/2005/8/layout/list1" loCatId="list" qsTypeId="urn:microsoft.com/office/officeart/2005/8/quickstyle/3d1" qsCatId="3D" csTypeId="urn:microsoft.com/office/officeart/2005/8/colors/accent2_2" csCatId="accent2" phldr="1"/>
      <dgm:spPr/>
      <dgm:t>
        <a:bodyPr/>
        <a:lstStyle/>
        <a:p>
          <a:endParaRPr lang="en-US"/>
        </a:p>
      </dgm:t>
    </dgm:pt>
    <dgm:pt modelId="{92D989E5-EB16-4409-8E97-2ECE8485A1AA}">
      <dgm:prSet custT="1"/>
      <dgm:spPr/>
      <dgm:t>
        <a:bodyPr/>
        <a:lstStyle/>
        <a:p>
          <a:r>
            <a:rPr lang="en-US" sz="2400"/>
            <a:t>Pollution prevention teams do not retire</a:t>
          </a:r>
        </a:p>
      </dgm:t>
    </dgm:pt>
    <dgm:pt modelId="{36417BA4-4AB8-4630-AAFB-A405D703BB28}" type="parTrans" cxnId="{0653C45E-AF33-4007-AA4F-DB90C8329077}">
      <dgm:prSet/>
      <dgm:spPr/>
      <dgm:t>
        <a:bodyPr/>
        <a:lstStyle/>
        <a:p>
          <a:endParaRPr lang="en-US"/>
        </a:p>
      </dgm:t>
    </dgm:pt>
    <dgm:pt modelId="{395D98A6-39AF-4BE0-AEAB-05355E01D5C5}" type="sibTrans" cxnId="{0653C45E-AF33-4007-AA4F-DB90C8329077}">
      <dgm:prSet/>
      <dgm:spPr/>
      <dgm:t>
        <a:bodyPr/>
        <a:lstStyle/>
        <a:p>
          <a:endParaRPr lang="en-US"/>
        </a:p>
      </dgm:t>
    </dgm:pt>
    <dgm:pt modelId="{3F2C434A-6702-4B91-B093-4533161C844E}">
      <dgm:prSet custT="1"/>
      <dgm:spPr/>
      <dgm:t>
        <a:bodyPr/>
        <a:lstStyle/>
        <a:p>
          <a:r>
            <a:rPr lang="en-US" sz="2400"/>
            <a:t>Pollution Prevention Plans are not completed</a:t>
          </a:r>
        </a:p>
      </dgm:t>
    </dgm:pt>
    <dgm:pt modelId="{667A68F7-7AA5-4232-A322-B5A6A6C3CBFB}" type="parTrans" cxnId="{D8049CC7-994D-4214-B0B0-03DF790841A0}">
      <dgm:prSet/>
      <dgm:spPr/>
      <dgm:t>
        <a:bodyPr/>
        <a:lstStyle/>
        <a:p>
          <a:endParaRPr lang="en-US"/>
        </a:p>
      </dgm:t>
    </dgm:pt>
    <dgm:pt modelId="{34A45FD1-A3D4-45B2-9766-42EFE98C87DC}" type="sibTrans" cxnId="{D8049CC7-994D-4214-B0B0-03DF790841A0}">
      <dgm:prSet/>
      <dgm:spPr/>
      <dgm:t>
        <a:bodyPr/>
        <a:lstStyle/>
        <a:p>
          <a:endParaRPr lang="en-US"/>
        </a:p>
      </dgm:t>
    </dgm:pt>
    <dgm:pt modelId="{54D77A1A-EF73-4C2E-9599-C5B25962B2F2}">
      <dgm:prSet custT="1"/>
      <dgm:spPr/>
      <dgm:t>
        <a:bodyPr/>
        <a:lstStyle/>
        <a:p>
          <a:r>
            <a:rPr lang="en-US" sz="2000"/>
            <a:t>Initial successes will provide an incentive to do more</a:t>
          </a:r>
        </a:p>
      </dgm:t>
    </dgm:pt>
    <dgm:pt modelId="{FC023785-5705-4145-BFDD-B2B87B6E3ACD}" type="parTrans" cxnId="{125A0794-66A8-46D7-AE1C-72631AA76587}">
      <dgm:prSet/>
      <dgm:spPr/>
      <dgm:t>
        <a:bodyPr/>
        <a:lstStyle/>
        <a:p>
          <a:endParaRPr lang="en-US"/>
        </a:p>
      </dgm:t>
    </dgm:pt>
    <dgm:pt modelId="{9C5610BC-32FB-4295-B408-EAE63F1F1113}" type="sibTrans" cxnId="{125A0794-66A8-46D7-AE1C-72631AA76587}">
      <dgm:prSet/>
      <dgm:spPr/>
      <dgm:t>
        <a:bodyPr/>
        <a:lstStyle/>
        <a:p>
          <a:endParaRPr lang="en-US"/>
        </a:p>
      </dgm:t>
    </dgm:pt>
    <dgm:pt modelId="{3D10F57B-4704-4E19-AB14-DC925EBE11B9}">
      <dgm:prSet custT="1"/>
      <dgm:spPr/>
      <dgm:t>
        <a:bodyPr/>
        <a:lstStyle/>
        <a:p>
          <a:r>
            <a:rPr lang="en-US" sz="2000"/>
            <a:t>When long-term projects succeed, resources become available to start new projects</a:t>
          </a:r>
        </a:p>
      </dgm:t>
    </dgm:pt>
    <dgm:pt modelId="{7EF371A9-0487-481D-AB74-6983BF8E7E97}" type="parTrans" cxnId="{5E575511-FDAC-4845-874B-7A77F679093B}">
      <dgm:prSet/>
      <dgm:spPr/>
      <dgm:t>
        <a:bodyPr/>
        <a:lstStyle/>
        <a:p>
          <a:endParaRPr lang="en-US"/>
        </a:p>
      </dgm:t>
    </dgm:pt>
    <dgm:pt modelId="{46ECF226-0D6B-4E8B-8D18-0038A2B0D2C6}" type="sibTrans" cxnId="{5E575511-FDAC-4845-874B-7A77F679093B}">
      <dgm:prSet/>
      <dgm:spPr/>
      <dgm:t>
        <a:bodyPr/>
        <a:lstStyle/>
        <a:p>
          <a:endParaRPr lang="en-US"/>
        </a:p>
      </dgm:t>
    </dgm:pt>
    <dgm:pt modelId="{A1D3045A-727C-4227-A05B-BE4874031364}">
      <dgm:prSet custT="1"/>
      <dgm:spPr/>
      <dgm:t>
        <a:bodyPr/>
        <a:lstStyle/>
        <a:p>
          <a:r>
            <a:rPr lang="en-US" sz="2000"/>
            <a:t>If problems arise for one option, a stable planning structure provides a way to look for alternatives</a:t>
          </a:r>
        </a:p>
      </dgm:t>
    </dgm:pt>
    <dgm:pt modelId="{E039B0AE-7019-4B80-A339-7E6B44BD8393}" type="parTrans" cxnId="{A3743C2F-13F8-4F43-B586-59D25D45EE85}">
      <dgm:prSet/>
      <dgm:spPr/>
      <dgm:t>
        <a:bodyPr/>
        <a:lstStyle/>
        <a:p>
          <a:endParaRPr lang="en-US"/>
        </a:p>
      </dgm:t>
    </dgm:pt>
    <dgm:pt modelId="{69AA8076-AAC3-400B-9066-2EB0F5DB87FA}" type="sibTrans" cxnId="{A3743C2F-13F8-4F43-B586-59D25D45EE85}">
      <dgm:prSet/>
      <dgm:spPr/>
      <dgm:t>
        <a:bodyPr/>
        <a:lstStyle/>
        <a:p>
          <a:endParaRPr lang="en-US"/>
        </a:p>
      </dgm:t>
    </dgm:pt>
    <dgm:pt modelId="{DDA9519B-C24C-DF41-B2C2-648634362755}" type="pres">
      <dgm:prSet presAssocID="{6848DC9A-A107-40FB-88C8-C7AEF53113E3}" presName="linear" presStyleCnt="0">
        <dgm:presLayoutVars>
          <dgm:dir/>
          <dgm:animLvl val="lvl"/>
          <dgm:resizeHandles val="exact"/>
        </dgm:presLayoutVars>
      </dgm:prSet>
      <dgm:spPr/>
    </dgm:pt>
    <dgm:pt modelId="{B8C6D942-7EE4-124F-A9A9-27160EEBD0E8}" type="pres">
      <dgm:prSet presAssocID="{92D989E5-EB16-4409-8E97-2ECE8485A1AA}" presName="parentLin" presStyleCnt="0"/>
      <dgm:spPr/>
    </dgm:pt>
    <dgm:pt modelId="{1A27A09E-A914-C148-818D-CB354AA52923}" type="pres">
      <dgm:prSet presAssocID="{92D989E5-EB16-4409-8E97-2ECE8485A1AA}" presName="parentLeftMargin" presStyleLbl="node1" presStyleIdx="0" presStyleCnt="2"/>
      <dgm:spPr/>
    </dgm:pt>
    <dgm:pt modelId="{D5D00742-44F2-5C43-8B91-CA68CE868A5C}" type="pres">
      <dgm:prSet presAssocID="{92D989E5-EB16-4409-8E97-2ECE8485A1AA}" presName="parentText" presStyleLbl="node1" presStyleIdx="0" presStyleCnt="2" custScaleX="125797" custScaleY="75166">
        <dgm:presLayoutVars>
          <dgm:chMax val="0"/>
          <dgm:bulletEnabled val="1"/>
        </dgm:presLayoutVars>
      </dgm:prSet>
      <dgm:spPr/>
    </dgm:pt>
    <dgm:pt modelId="{0C250F48-1AB6-EE41-B41C-F26314A35ACE}" type="pres">
      <dgm:prSet presAssocID="{92D989E5-EB16-4409-8E97-2ECE8485A1AA}" presName="negativeSpace" presStyleCnt="0"/>
      <dgm:spPr/>
    </dgm:pt>
    <dgm:pt modelId="{CC093E23-BD1D-8F44-84CB-E9E577734E47}" type="pres">
      <dgm:prSet presAssocID="{92D989E5-EB16-4409-8E97-2ECE8485A1AA}" presName="childText" presStyleLbl="conFgAcc1" presStyleIdx="0" presStyleCnt="2">
        <dgm:presLayoutVars>
          <dgm:bulletEnabled val="1"/>
        </dgm:presLayoutVars>
      </dgm:prSet>
      <dgm:spPr/>
    </dgm:pt>
    <dgm:pt modelId="{D0AC1065-9931-7144-AEFB-6C65A075C744}" type="pres">
      <dgm:prSet presAssocID="{395D98A6-39AF-4BE0-AEAB-05355E01D5C5}" presName="spaceBetweenRectangles" presStyleCnt="0"/>
      <dgm:spPr/>
    </dgm:pt>
    <dgm:pt modelId="{A8F83F56-93BB-A849-91E8-350E202A2FD2}" type="pres">
      <dgm:prSet presAssocID="{3F2C434A-6702-4B91-B093-4533161C844E}" presName="parentLin" presStyleCnt="0"/>
      <dgm:spPr/>
    </dgm:pt>
    <dgm:pt modelId="{88275D7B-ABE8-B244-A33B-673F01D3899C}" type="pres">
      <dgm:prSet presAssocID="{3F2C434A-6702-4B91-B093-4533161C844E}" presName="parentLeftMargin" presStyleLbl="node1" presStyleIdx="0" presStyleCnt="2"/>
      <dgm:spPr/>
    </dgm:pt>
    <dgm:pt modelId="{3C6D8B08-243B-D54F-B448-1E41AA0A4F20}" type="pres">
      <dgm:prSet presAssocID="{3F2C434A-6702-4B91-B093-4533161C844E}" presName="parentText" presStyleLbl="node1" presStyleIdx="1" presStyleCnt="2" custScaleX="125797" custScaleY="75166">
        <dgm:presLayoutVars>
          <dgm:chMax val="0"/>
          <dgm:bulletEnabled val="1"/>
        </dgm:presLayoutVars>
      </dgm:prSet>
      <dgm:spPr/>
    </dgm:pt>
    <dgm:pt modelId="{53781925-5657-1D4B-B6D1-8FF8A9FD7C35}" type="pres">
      <dgm:prSet presAssocID="{3F2C434A-6702-4B91-B093-4533161C844E}" presName="negativeSpace" presStyleCnt="0"/>
      <dgm:spPr/>
    </dgm:pt>
    <dgm:pt modelId="{C0678A98-426D-6146-AEDC-CBA0D58FED26}" type="pres">
      <dgm:prSet presAssocID="{3F2C434A-6702-4B91-B093-4533161C844E}" presName="childText" presStyleLbl="conFgAcc1" presStyleIdx="1" presStyleCnt="2">
        <dgm:presLayoutVars>
          <dgm:bulletEnabled val="1"/>
        </dgm:presLayoutVars>
      </dgm:prSet>
      <dgm:spPr/>
    </dgm:pt>
  </dgm:ptLst>
  <dgm:cxnLst>
    <dgm:cxn modelId="{8107C20D-F4E0-9D4D-A8BA-4E18944D2540}" type="presOf" srcId="{54D77A1A-EF73-4C2E-9599-C5B25962B2F2}" destId="{C0678A98-426D-6146-AEDC-CBA0D58FED26}" srcOrd="0" destOrd="0" presId="urn:microsoft.com/office/officeart/2005/8/layout/list1"/>
    <dgm:cxn modelId="{5E575511-FDAC-4845-874B-7A77F679093B}" srcId="{3F2C434A-6702-4B91-B093-4533161C844E}" destId="{3D10F57B-4704-4E19-AB14-DC925EBE11B9}" srcOrd="1" destOrd="0" parTransId="{7EF371A9-0487-481D-AB74-6983BF8E7E97}" sibTransId="{46ECF226-0D6B-4E8B-8D18-0038A2B0D2C6}"/>
    <dgm:cxn modelId="{42D24E17-03EC-7140-9F62-529EC082E4E2}" type="presOf" srcId="{3D10F57B-4704-4E19-AB14-DC925EBE11B9}" destId="{C0678A98-426D-6146-AEDC-CBA0D58FED26}" srcOrd="0" destOrd="1" presId="urn:microsoft.com/office/officeart/2005/8/layout/list1"/>
    <dgm:cxn modelId="{37173B1E-EF1D-914F-B5C9-D6B245EB59DD}" type="presOf" srcId="{3F2C434A-6702-4B91-B093-4533161C844E}" destId="{88275D7B-ABE8-B244-A33B-673F01D3899C}" srcOrd="0" destOrd="0" presId="urn:microsoft.com/office/officeart/2005/8/layout/list1"/>
    <dgm:cxn modelId="{A3743C2F-13F8-4F43-B586-59D25D45EE85}" srcId="{3F2C434A-6702-4B91-B093-4533161C844E}" destId="{A1D3045A-727C-4227-A05B-BE4874031364}" srcOrd="2" destOrd="0" parTransId="{E039B0AE-7019-4B80-A339-7E6B44BD8393}" sibTransId="{69AA8076-AAC3-400B-9066-2EB0F5DB87FA}"/>
    <dgm:cxn modelId="{0653C45E-AF33-4007-AA4F-DB90C8329077}" srcId="{6848DC9A-A107-40FB-88C8-C7AEF53113E3}" destId="{92D989E5-EB16-4409-8E97-2ECE8485A1AA}" srcOrd="0" destOrd="0" parTransId="{36417BA4-4AB8-4630-AAFB-A405D703BB28}" sibTransId="{395D98A6-39AF-4BE0-AEAB-05355E01D5C5}"/>
    <dgm:cxn modelId="{4878A346-04E6-BD47-B74B-088B59CFDA79}" type="presOf" srcId="{6848DC9A-A107-40FB-88C8-C7AEF53113E3}" destId="{DDA9519B-C24C-DF41-B2C2-648634362755}" srcOrd="0" destOrd="0" presId="urn:microsoft.com/office/officeart/2005/8/layout/list1"/>
    <dgm:cxn modelId="{063A8F52-F362-9149-8E39-9A41024C6C8C}" type="presOf" srcId="{A1D3045A-727C-4227-A05B-BE4874031364}" destId="{C0678A98-426D-6146-AEDC-CBA0D58FED26}" srcOrd="0" destOrd="2" presId="urn:microsoft.com/office/officeart/2005/8/layout/list1"/>
    <dgm:cxn modelId="{3A2ED97B-33F8-744E-B653-53047C67A9AB}" type="presOf" srcId="{3F2C434A-6702-4B91-B093-4533161C844E}" destId="{3C6D8B08-243B-D54F-B448-1E41AA0A4F20}" srcOrd="1" destOrd="0" presId="urn:microsoft.com/office/officeart/2005/8/layout/list1"/>
    <dgm:cxn modelId="{125A0794-66A8-46D7-AE1C-72631AA76587}" srcId="{3F2C434A-6702-4B91-B093-4533161C844E}" destId="{54D77A1A-EF73-4C2E-9599-C5B25962B2F2}" srcOrd="0" destOrd="0" parTransId="{FC023785-5705-4145-BFDD-B2B87B6E3ACD}" sibTransId="{9C5610BC-32FB-4295-B408-EAE63F1F1113}"/>
    <dgm:cxn modelId="{2EF62FB0-150C-0F48-BBDA-30696B39DCB2}" type="presOf" srcId="{92D989E5-EB16-4409-8E97-2ECE8485A1AA}" destId="{1A27A09E-A914-C148-818D-CB354AA52923}" srcOrd="0" destOrd="0" presId="urn:microsoft.com/office/officeart/2005/8/layout/list1"/>
    <dgm:cxn modelId="{D8049CC7-994D-4214-B0B0-03DF790841A0}" srcId="{6848DC9A-A107-40FB-88C8-C7AEF53113E3}" destId="{3F2C434A-6702-4B91-B093-4533161C844E}" srcOrd="1" destOrd="0" parTransId="{667A68F7-7AA5-4232-A322-B5A6A6C3CBFB}" sibTransId="{34A45FD1-A3D4-45B2-9766-42EFE98C87DC}"/>
    <dgm:cxn modelId="{CEDA9BF9-4251-4846-8A49-D89AEA8C61D0}" type="presOf" srcId="{92D989E5-EB16-4409-8E97-2ECE8485A1AA}" destId="{D5D00742-44F2-5C43-8B91-CA68CE868A5C}" srcOrd="1" destOrd="0" presId="urn:microsoft.com/office/officeart/2005/8/layout/list1"/>
    <dgm:cxn modelId="{54330845-D50B-6549-9D1B-FE4F41669871}" type="presParOf" srcId="{DDA9519B-C24C-DF41-B2C2-648634362755}" destId="{B8C6D942-7EE4-124F-A9A9-27160EEBD0E8}" srcOrd="0" destOrd="0" presId="urn:microsoft.com/office/officeart/2005/8/layout/list1"/>
    <dgm:cxn modelId="{525F1BB7-272C-3947-9B7B-C85FC397C4E8}" type="presParOf" srcId="{B8C6D942-7EE4-124F-A9A9-27160EEBD0E8}" destId="{1A27A09E-A914-C148-818D-CB354AA52923}" srcOrd="0" destOrd="0" presId="urn:microsoft.com/office/officeart/2005/8/layout/list1"/>
    <dgm:cxn modelId="{FC4C73C2-2482-BC41-972A-0962BF578DCB}" type="presParOf" srcId="{B8C6D942-7EE4-124F-A9A9-27160EEBD0E8}" destId="{D5D00742-44F2-5C43-8B91-CA68CE868A5C}" srcOrd="1" destOrd="0" presId="urn:microsoft.com/office/officeart/2005/8/layout/list1"/>
    <dgm:cxn modelId="{80CD9D07-DBB3-FD48-9D3B-AB2AA34FEC98}" type="presParOf" srcId="{DDA9519B-C24C-DF41-B2C2-648634362755}" destId="{0C250F48-1AB6-EE41-B41C-F26314A35ACE}" srcOrd="1" destOrd="0" presId="urn:microsoft.com/office/officeart/2005/8/layout/list1"/>
    <dgm:cxn modelId="{312FCDBB-BB1A-BF4D-A5EF-725940C50D40}" type="presParOf" srcId="{DDA9519B-C24C-DF41-B2C2-648634362755}" destId="{CC093E23-BD1D-8F44-84CB-E9E577734E47}" srcOrd="2" destOrd="0" presId="urn:microsoft.com/office/officeart/2005/8/layout/list1"/>
    <dgm:cxn modelId="{4C14B6F8-1B86-6646-A523-558200DFA8D0}" type="presParOf" srcId="{DDA9519B-C24C-DF41-B2C2-648634362755}" destId="{D0AC1065-9931-7144-AEFB-6C65A075C744}" srcOrd="3" destOrd="0" presId="urn:microsoft.com/office/officeart/2005/8/layout/list1"/>
    <dgm:cxn modelId="{522D3430-E65B-134A-87D2-94AC40D4E4AA}" type="presParOf" srcId="{DDA9519B-C24C-DF41-B2C2-648634362755}" destId="{A8F83F56-93BB-A849-91E8-350E202A2FD2}" srcOrd="4" destOrd="0" presId="urn:microsoft.com/office/officeart/2005/8/layout/list1"/>
    <dgm:cxn modelId="{F3135339-239E-524B-BF25-D60B798A21C7}" type="presParOf" srcId="{A8F83F56-93BB-A849-91E8-350E202A2FD2}" destId="{88275D7B-ABE8-B244-A33B-673F01D3899C}" srcOrd="0" destOrd="0" presId="urn:microsoft.com/office/officeart/2005/8/layout/list1"/>
    <dgm:cxn modelId="{CFEA40C2-7E5D-AA40-B451-658BA5A35D36}" type="presParOf" srcId="{A8F83F56-93BB-A849-91E8-350E202A2FD2}" destId="{3C6D8B08-243B-D54F-B448-1E41AA0A4F20}" srcOrd="1" destOrd="0" presId="urn:microsoft.com/office/officeart/2005/8/layout/list1"/>
    <dgm:cxn modelId="{43D068BC-0B1B-DF4A-85EE-AE338BD047D2}" type="presParOf" srcId="{DDA9519B-C24C-DF41-B2C2-648634362755}" destId="{53781925-5657-1D4B-B6D1-8FF8A9FD7C35}" srcOrd="5" destOrd="0" presId="urn:microsoft.com/office/officeart/2005/8/layout/list1"/>
    <dgm:cxn modelId="{1EB252AB-2CA2-8E40-A11B-74C03C6614CB}" type="presParOf" srcId="{DDA9519B-C24C-DF41-B2C2-648634362755}" destId="{C0678A98-426D-6146-AEDC-CBA0D58FED2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34CEA5-E4CB-4BB4-B911-3E6CFD9A442C}" type="doc">
      <dgm:prSet loTypeId="urn:microsoft.com/office/officeart/2005/8/layout/vList2" loCatId="list" qsTypeId="urn:microsoft.com/office/officeart/2005/8/quickstyle/3d1" qsCatId="3D" csTypeId="urn:microsoft.com/office/officeart/2005/8/colors/colorful2" csCatId="colorful"/>
      <dgm:spPr/>
      <dgm:t>
        <a:bodyPr/>
        <a:lstStyle/>
        <a:p>
          <a:endParaRPr lang="en-US"/>
        </a:p>
      </dgm:t>
    </dgm:pt>
    <dgm:pt modelId="{293BFC6A-C2E3-44F5-9596-4A96E5D7DCED}">
      <dgm:prSet/>
      <dgm:spPr/>
      <dgm:t>
        <a:bodyPr/>
        <a:lstStyle/>
        <a:p>
          <a:r>
            <a:rPr lang="en-US"/>
            <a:t>Input substitution</a:t>
          </a:r>
        </a:p>
      </dgm:t>
    </dgm:pt>
    <dgm:pt modelId="{585B0BD2-15F8-4522-9505-1A25A0B1B48A}" type="parTrans" cxnId="{3DE8D8FD-4652-4490-BDB2-9956C15C6BD1}">
      <dgm:prSet/>
      <dgm:spPr/>
      <dgm:t>
        <a:bodyPr/>
        <a:lstStyle/>
        <a:p>
          <a:endParaRPr lang="en-US"/>
        </a:p>
      </dgm:t>
    </dgm:pt>
    <dgm:pt modelId="{CED3CC9E-B268-4654-B3FD-C83F94D8CCCA}" type="sibTrans" cxnId="{3DE8D8FD-4652-4490-BDB2-9956C15C6BD1}">
      <dgm:prSet/>
      <dgm:spPr/>
      <dgm:t>
        <a:bodyPr/>
        <a:lstStyle/>
        <a:p>
          <a:endParaRPr lang="en-US"/>
        </a:p>
      </dgm:t>
    </dgm:pt>
    <dgm:pt modelId="{EB047F5D-284B-4CAE-9C06-3DB84720F2B3}">
      <dgm:prSet/>
      <dgm:spPr/>
      <dgm:t>
        <a:bodyPr/>
        <a:lstStyle/>
        <a:p>
          <a:r>
            <a:rPr lang="en-US"/>
            <a:t>Product reformulation</a:t>
          </a:r>
        </a:p>
      </dgm:t>
    </dgm:pt>
    <dgm:pt modelId="{B372AFE5-F4E1-453F-B04A-3B08F7A5F333}" type="parTrans" cxnId="{AB6DBDB4-0B23-454B-ADAB-9FA02925F168}">
      <dgm:prSet/>
      <dgm:spPr/>
      <dgm:t>
        <a:bodyPr/>
        <a:lstStyle/>
        <a:p>
          <a:endParaRPr lang="en-US"/>
        </a:p>
      </dgm:t>
    </dgm:pt>
    <dgm:pt modelId="{EEE6C798-7F03-4263-8477-22EDE960394C}" type="sibTrans" cxnId="{AB6DBDB4-0B23-454B-ADAB-9FA02925F168}">
      <dgm:prSet/>
      <dgm:spPr/>
      <dgm:t>
        <a:bodyPr/>
        <a:lstStyle/>
        <a:p>
          <a:endParaRPr lang="en-US"/>
        </a:p>
      </dgm:t>
    </dgm:pt>
    <dgm:pt modelId="{FE008D5A-B215-454E-92CA-A608BE43E7FE}">
      <dgm:prSet/>
      <dgm:spPr/>
      <dgm:t>
        <a:bodyPr/>
        <a:lstStyle/>
        <a:p>
          <a:r>
            <a:rPr lang="en-US"/>
            <a:t>Production process modification</a:t>
          </a:r>
        </a:p>
      </dgm:t>
    </dgm:pt>
    <dgm:pt modelId="{EBF43295-4467-42E0-804F-2831EC1827D5}" type="parTrans" cxnId="{C6B79A93-AF4B-4717-845A-1E5E8506F5CE}">
      <dgm:prSet/>
      <dgm:spPr/>
      <dgm:t>
        <a:bodyPr/>
        <a:lstStyle/>
        <a:p>
          <a:endParaRPr lang="en-US"/>
        </a:p>
      </dgm:t>
    </dgm:pt>
    <dgm:pt modelId="{1CDB0790-FF06-40EA-8770-59EF27F5232A}" type="sibTrans" cxnId="{C6B79A93-AF4B-4717-845A-1E5E8506F5CE}">
      <dgm:prSet/>
      <dgm:spPr/>
      <dgm:t>
        <a:bodyPr/>
        <a:lstStyle/>
        <a:p>
          <a:endParaRPr lang="en-US"/>
        </a:p>
      </dgm:t>
    </dgm:pt>
    <dgm:pt modelId="{C055CDBE-5C51-43EB-98D4-43AFC9C281AD}">
      <dgm:prSet/>
      <dgm:spPr/>
      <dgm:t>
        <a:bodyPr/>
        <a:lstStyle/>
        <a:p>
          <a:r>
            <a:rPr lang="en-US"/>
            <a:t>In-process recycling</a:t>
          </a:r>
        </a:p>
      </dgm:t>
    </dgm:pt>
    <dgm:pt modelId="{41BD2592-48C6-442F-A660-3D04186E6B1F}" type="parTrans" cxnId="{A991341A-A0B7-4DA5-8B7E-02C59B885FA7}">
      <dgm:prSet/>
      <dgm:spPr/>
      <dgm:t>
        <a:bodyPr/>
        <a:lstStyle/>
        <a:p>
          <a:endParaRPr lang="en-US"/>
        </a:p>
      </dgm:t>
    </dgm:pt>
    <dgm:pt modelId="{9A5ED536-C13B-48F3-9E08-27DA8FFCEACE}" type="sibTrans" cxnId="{A991341A-A0B7-4DA5-8B7E-02C59B885FA7}">
      <dgm:prSet/>
      <dgm:spPr/>
      <dgm:t>
        <a:bodyPr/>
        <a:lstStyle/>
        <a:p>
          <a:endParaRPr lang="en-US"/>
        </a:p>
      </dgm:t>
    </dgm:pt>
    <dgm:pt modelId="{91EDEE4B-331D-4EBD-8604-3A8949AA1301}">
      <dgm:prSet/>
      <dgm:spPr/>
      <dgm:t>
        <a:bodyPr/>
        <a:lstStyle/>
        <a:p>
          <a:r>
            <a:rPr lang="en-US"/>
            <a:t>Improved operation and maintenance</a:t>
          </a:r>
        </a:p>
      </dgm:t>
    </dgm:pt>
    <dgm:pt modelId="{C3F1AB02-8C96-444E-AB36-BB79BAC7FF63}" type="parTrans" cxnId="{01B0009A-A7CB-48EE-B6D3-07A82F450722}">
      <dgm:prSet/>
      <dgm:spPr/>
      <dgm:t>
        <a:bodyPr/>
        <a:lstStyle/>
        <a:p>
          <a:endParaRPr lang="en-US"/>
        </a:p>
      </dgm:t>
    </dgm:pt>
    <dgm:pt modelId="{B3CB93CE-825C-423E-825A-BE2F04D300EC}" type="sibTrans" cxnId="{01B0009A-A7CB-48EE-B6D3-07A82F450722}">
      <dgm:prSet/>
      <dgm:spPr/>
      <dgm:t>
        <a:bodyPr/>
        <a:lstStyle/>
        <a:p>
          <a:endParaRPr lang="en-US"/>
        </a:p>
      </dgm:t>
    </dgm:pt>
    <dgm:pt modelId="{47F43830-E83A-6A40-BFF5-5029689B1E71}" type="pres">
      <dgm:prSet presAssocID="{9D34CEA5-E4CB-4BB4-B911-3E6CFD9A442C}" presName="linear" presStyleCnt="0">
        <dgm:presLayoutVars>
          <dgm:animLvl val="lvl"/>
          <dgm:resizeHandles val="exact"/>
        </dgm:presLayoutVars>
      </dgm:prSet>
      <dgm:spPr/>
    </dgm:pt>
    <dgm:pt modelId="{58DE0DF9-FD6B-6E44-95BA-CE82C1BC5669}" type="pres">
      <dgm:prSet presAssocID="{293BFC6A-C2E3-44F5-9596-4A96E5D7DCED}" presName="parentText" presStyleLbl="node1" presStyleIdx="0" presStyleCnt="5">
        <dgm:presLayoutVars>
          <dgm:chMax val="0"/>
          <dgm:bulletEnabled val="1"/>
        </dgm:presLayoutVars>
      </dgm:prSet>
      <dgm:spPr/>
    </dgm:pt>
    <dgm:pt modelId="{57224310-8FAF-8549-8ED8-28316EB0749A}" type="pres">
      <dgm:prSet presAssocID="{CED3CC9E-B268-4654-B3FD-C83F94D8CCCA}" presName="spacer" presStyleCnt="0"/>
      <dgm:spPr/>
    </dgm:pt>
    <dgm:pt modelId="{F8DC5E72-983C-F442-A979-DA5967143095}" type="pres">
      <dgm:prSet presAssocID="{EB047F5D-284B-4CAE-9C06-3DB84720F2B3}" presName="parentText" presStyleLbl="node1" presStyleIdx="1" presStyleCnt="5">
        <dgm:presLayoutVars>
          <dgm:chMax val="0"/>
          <dgm:bulletEnabled val="1"/>
        </dgm:presLayoutVars>
      </dgm:prSet>
      <dgm:spPr/>
    </dgm:pt>
    <dgm:pt modelId="{FD750D79-E4B0-684F-B689-AD7E348B1910}" type="pres">
      <dgm:prSet presAssocID="{EEE6C798-7F03-4263-8477-22EDE960394C}" presName="spacer" presStyleCnt="0"/>
      <dgm:spPr/>
    </dgm:pt>
    <dgm:pt modelId="{05B1222F-F7F1-5240-BC00-537CF4B856A5}" type="pres">
      <dgm:prSet presAssocID="{FE008D5A-B215-454E-92CA-A608BE43E7FE}" presName="parentText" presStyleLbl="node1" presStyleIdx="2" presStyleCnt="5">
        <dgm:presLayoutVars>
          <dgm:chMax val="0"/>
          <dgm:bulletEnabled val="1"/>
        </dgm:presLayoutVars>
      </dgm:prSet>
      <dgm:spPr/>
    </dgm:pt>
    <dgm:pt modelId="{E0381C07-BD36-6B4B-A043-46EB769301E3}" type="pres">
      <dgm:prSet presAssocID="{1CDB0790-FF06-40EA-8770-59EF27F5232A}" presName="spacer" presStyleCnt="0"/>
      <dgm:spPr/>
    </dgm:pt>
    <dgm:pt modelId="{23D1C872-9C9C-1343-AAC9-2FCA68546D23}" type="pres">
      <dgm:prSet presAssocID="{C055CDBE-5C51-43EB-98D4-43AFC9C281AD}" presName="parentText" presStyleLbl="node1" presStyleIdx="3" presStyleCnt="5">
        <dgm:presLayoutVars>
          <dgm:chMax val="0"/>
          <dgm:bulletEnabled val="1"/>
        </dgm:presLayoutVars>
      </dgm:prSet>
      <dgm:spPr/>
    </dgm:pt>
    <dgm:pt modelId="{B938B0F6-4242-D04A-87BA-32472CEF9092}" type="pres">
      <dgm:prSet presAssocID="{9A5ED536-C13B-48F3-9E08-27DA8FFCEACE}" presName="spacer" presStyleCnt="0"/>
      <dgm:spPr/>
    </dgm:pt>
    <dgm:pt modelId="{7DDC2D30-3415-2A4C-8ABC-E213D7CD5C7F}" type="pres">
      <dgm:prSet presAssocID="{91EDEE4B-331D-4EBD-8604-3A8949AA1301}" presName="parentText" presStyleLbl="node1" presStyleIdx="4" presStyleCnt="5">
        <dgm:presLayoutVars>
          <dgm:chMax val="0"/>
          <dgm:bulletEnabled val="1"/>
        </dgm:presLayoutVars>
      </dgm:prSet>
      <dgm:spPr/>
    </dgm:pt>
  </dgm:ptLst>
  <dgm:cxnLst>
    <dgm:cxn modelId="{95B7FE17-9626-884C-A32E-2AFF63891F06}" type="presOf" srcId="{FE008D5A-B215-454E-92CA-A608BE43E7FE}" destId="{05B1222F-F7F1-5240-BC00-537CF4B856A5}" srcOrd="0" destOrd="0" presId="urn:microsoft.com/office/officeart/2005/8/layout/vList2"/>
    <dgm:cxn modelId="{A991341A-A0B7-4DA5-8B7E-02C59B885FA7}" srcId="{9D34CEA5-E4CB-4BB4-B911-3E6CFD9A442C}" destId="{C055CDBE-5C51-43EB-98D4-43AFC9C281AD}" srcOrd="3" destOrd="0" parTransId="{41BD2592-48C6-442F-A660-3D04186E6B1F}" sibTransId="{9A5ED536-C13B-48F3-9E08-27DA8FFCEACE}"/>
    <dgm:cxn modelId="{FADF142B-0C9B-4D42-BC05-239B89234020}" type="presOf" srcId="{C055CDBE-5C51-43EB-98D4-43AFC9C281AD}" destId="{23D1C872-9C9C-1343-AAC9-2FCA68546D23}" srcOrd="0" destOrd="0" presId="urn:microsoft.com/office/officeart/2005/8/layout/vList2"/>
    <dgm:cxn modelId="{54D7AC62-E2D0-CB42-969D-47B92543DB2B}" type="presOf" srcId="{293BFC6A-C2E3-44F5-9596-4A96E5D7DCED}" destId="{58DE0DF9-FD6B-6E44-95BA-CE82C1BC5669}" srcOrd="0" destOrd="0" presId="urn:microsoft.com/office/officeart/2005/8/layout/vList2"/>
    <dgm:cxn modelId="{AB037D78-23A4-A84E-810A-3CDDD94D19A6}" type="presOf" srcId="{9D34CEA5-E4CB-4BB4-B911-3E6CFD9A442C}" destId="{47F43830-E83A-6A40-BFF5-5029689B1E71}" srcOrd="0" destOrd="0" presId="urn:microsoft.com/office/officeart/2005/8/layout/vList2"/>
    <dgm:cxn modelId="{F4AE2388-C0E3-4742-B5E7-E98D8AD65BAE}" type="presOf" srcId="{91EDEE4B-331D-4EBD-8604-3A8949AA1301}" destId="{7DDC2D30-3415-2A4C-8ABC-E213D7CD5C7F}" srcOrd="0" destOrd="0" presId="urn:microsoft.com/office/officeart/2005/8/layout/vList2"/>
    <dgm:cxn modelId="{C6B79A93-AF4B-4717-845A-1E5E8506F5CE}" srcId="{9D34CEA5-E4CB-4BB4-B911-3E6CFD9A442C}" destId="{FE008D5A-B215-454E-92CA-A608BE43E7FE}" srcOrd="2" destOrd="0" parTransId="{EBF43295-4467-42E0-804F-2831EC1827D5}" sibTransId="{1CDB0790-FF06-40EA-8770-59EF27F5232A}"/>
    <dgm:cxn modelId="{01B0009A-A7CB-48EE-B6D3-07A82F450722}" srcId="{9D34CEA5-E4CB-4BB4-B911-3E6CFD9A442C}" destId="{91EDEE4B-331D-4EBD-8604-3A8949AA1301}" srcOrd="4" destOrd="0" parTransId="{C3F1AB02-8C96-444E-AB36-BB79BAC7FF63}" sibTransId="{B3CB93CE-825C-423E-825A-BE2F04D300EC}"/>
    <dgm:cxn modelId="{2B41859D-5BFF-084E-831F-D653722D5919}" type="presOf" srcId="{EB047F5D-284B-4CAE-9C06-3DB84720F2B3}" destId="{F8DC5E72-983C-F442-A979-DA5967143095}" srcOrd="0" destOrd="0" presId="urn:microsoft.com/office/officeart/2005/8/layout/vList2"/>
    <dgm:cxn modelId="{AB6DBDB4-0B23-454B-ADAB-9FA02925F168}" srcId="{9D34CEA5-E4CB-4BB4-B911-3E6CFD9A442C}" destId="{EB047F5D-284B-4CAE-9C06-3DB84720F2B3}" srcOrd="1" destOrd="0" parTransId="{B372AFE5-F4E1-453F-B04A-3B08F7A5F333}" sibTransId="{EEE6C798-7F03-4263-8477-22EDE960394C}"/>
    <dgm:cxn modelId="{3DE8D8FD-4652-4490-BDB2-9956C15C6BD1}" srcId="{9D34CEA5-E4CB-4BB4-B911-3E6CFD9A442C}" destId="{293BFC6A-C2E3-44F5-9596-4A96E5D7DCED}" srcOrd="0" destOrd="0" parTransId="{585B0BD2-15F8-4522-9505-1A25A0B1B48A}" sibTransId="{CED3CC9E-B268-4654-B3FD-C83F94D8CCCA}"/>
    <dgm:cxn modelId="{048949F2-B9D9-8A41-A549-89852C39DC47}" type="presParOf" srcId="{47F43830-E83A-6A40-BFF5-5029689B1E71}" destId="{58DE0DF9-FD6B-6E44-95BA-CE82C1BC5669}" srcOrd="0" destOrd="0" presId="urn:microsoft.com/office/officeart/2005/8/layout/vList2"/>
    <dgm:cxn modelId="{0AF13BF4-CF5C-BE4D-876C-07A72EC2D4C5}" type="presParOf" srcId="{47F43830-E83A-6A40-BFF5-5029689B1E71}" destId="{57224310-8FAF-8549-8ED8-28316EB0749A}" srcOrd="1" destOrd="0" presId="urn:microsoft.com/office/officeart/2005/8/layout/vList2"/>
    <dgm:cxn modelId="{A30E56EC-64DC-3641-8C0C-6C72C489F18D}" type="presParOf" srcId="{47F43830-E83A-6A40-BFF5-5029689B1E71}" destId="{F8DC5E72-983C-F442-A979-DA5967143095}" srcOrd="2" destOrd="0" presId="urn:microsoft.com/office/officeart/2005/8/layout/vList2"/>
    <dgm:cxn modelId="{C2400110-FBE9-AD4B-8361-A2DA9985C7C1}" type="presParOf" srcId="{47F43830-E83A-6A40-BFF5-5029689B1E71}" destId="{FD750D79-E4B0-684F-B689-AD7E348B1910}" srcOrd="3" destOrd="0" presId="urn:microsoft.com/office/officeart/2005/8/layout/vList2"/>
    <dgm:cxn modelId="{666E16FA-F526-7B46-8349-7A863BC1C903}" type="presParOf" srcId="{47F43830-E83A-6A40-BFF5-5029689B1E71}" destId="{05B1222F-F7F1-5240-BC00-537CF4B856A5}" srcOrd="4" destOrd="0" presId="urn:microsoft.com/office/officeart/2005/8/layout/vList2"/>
    <dgm:cxn modelId="{3D8CAD68-F59A-2E44-BFD2-4655608A74A8}" type="presParOf" srcId="{47F43830-E83A-6A40-BFF5-5029689B1E71}" destId="{E0381C07-BD36-6B4B-A043-46EB769301E3}" srcOrd="5" destOrd="0" presId="urn:microsoft.com/office/officeart/2005/8/layout/vList2"/>
    <dgm:cxn modelId="{14EF8D2D-AED0-4A4A-AE42-0E0F69EEAC69}" type="presParOf" srcId="{47F43830-E83A-6A40-BFF5-5029689B1E71}" destId="{23D1C872-9C9C-1343-AAC9-2FCA68546D23}" srcOrd="6" destOrd="0" presId="urn:microsoft.com/office/officeart/2005/8/layout/vList2"/>
    <dgm:cxn modelId="{D935F665-236C-C248-A9E1-688D2B22EAFD}" type="presParOf" srcId="{47F43830-E83A-6A40-BFF5-5029689B1E71}" destId="{B938B0F6-4242-D04A-87BA-32472CEF9092}" srcOrd="7" destOrd="0" presId="urn:microsoft.com/office/officeart/2005/8/layout/vList2"/>
    <dgm:cxn modelId="{C35BC398-CA77-7F43-929B-E952A7F1BB84}" type="presParOf" srcId="{47F43830-E83A-6A40-BFF5-5029689B1E71}" destId="{7DDC2D30-3415-2A4C-8ABC-E213D7CD5C7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E16BCA-BC53-4F73-A033-EDBBD6B91BAC}"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en-US"/>
        </a:p>
      </dgm:t>
    </dgm:pt>
    <dgm:pt modelId="{8BD29EE7-A13F-47AA-A541-9A849AFDA377}">
      <dgm:prSet/>
      <dgm:spPr/>
      <dgm:t>
        <a:bodyPr/>
        <a:lstStyle/>
        <a:p>
          <a:r>
            <a:rPr lang="en-US"/>
            <a:t>Storage &amp; handling</a:t>
          </a:r>
        </a:p>
      </dgm:t>
    </dgm:pt>
    <dgm:pt modelId="{F99DC6C1-62CD-479C-B323-F9C310FEBC4F}" type="parTrans" cxnId="{439E9CE6-5016-41EF-8461-04788976E41D}">
      <dgm:prSet/>
      <dgm:spPr/>
      <dgm:t>
        <a:bodyPr/>
        <a:lstStyle/>
        <a:p>
          <a:endParaRPr lang="en-US"/>
        </a:p>
      </dgm:t>
    </dgm:pt>
    <dgm:pt modelId="{0BD62B06-1E93-459B-9177-E5D7F3FE4FDC}" type="sibTrans" cxnId="{439E9CE6-5016-41EF-8461-04788976E41D}">
      <dgm:prSet/>
      <dgm:spPr/>
      <dgm:t>
        <a:bodyPr/>
        <a:lstStyle/>
        <a:p>
          <a:endParaRPr lang="en-US"/>
        </a:p>
      </dgm:t>
    </dgm:pt>
    <dgm:pt modelId="{B863E928-E48E-4F29-B510-A4E42C4BAE82}">
      <dgm:prSet/>
      <dgm:spPr/>
      <dgm:t>
        <a:bodyPr/>
        <a:lstStyle/>
        <a:p>
          <a:r>
            <a:rPr lang="en-US"/>
            <a:t>Monitoring, tracking, &amp; reporting</a:t>
          </a:r>
        </a:p>
      </dgm:t>
    </dgm:pt>
    <dgm:pt modelId="{0637F368-B418-400E-9DE4-E9E489546D8C}" type="parTrans" cxnId="{225B0F0F-D30C-4C58-BB10-5155B8370400}">
      <dgm:prSet/>
      <dgm:spPr/>
      <dgm:t>
        <a:bodyPr/>
        <a:lstStyle/>
        <a:p>
          <a:endParaRPr lang="en-US"/>
        </a:p>
      </dgm:t>
    </dgm:pt>
    <dgm:pt modelId="{0E189373-6B3C-44EF-B312-642405CA54D7}" type="sibTrans" cxnId="{225B0F0F-D30C-4C58-BB10-5155B8370400}">
      <dgm:prSet/>
      <dgm:spPr/>
      <dgm:t>
        <a:bodyPr/>
        <a:lstStyle/>
        <a:p>
          <a:endParaRPr lang="en-US"/>
        </a:p>
      </dgm:t>
    </dgm:pt>
    <dgm:pt modelId="{60B5B190-1723-40C1-B969-468F808CA8B8}">
      <dgm:prSet/>
      <dgm:spPr/>
      <dgm:t>
        <a:bodyPr/>
        <a:lstStyle/>
        <a:p>
          <a:r>
            <a:rPr lang="en-US"/>
            <a:t>Treatment</a:t>
          </a:r>
        </a:p>
      </dgm:t>
    </dgm:pt>
    <dgm:pt modelId="{7228D92D-411E-416B-8E31-EA2CA68B592D}" type="parTrans" cxnId="{EF80C38C-34FD-4376-A6C0-3B3DDF2D9595}">
      <dgm:prSet/>
      <dgm:spPr/>
      <dgm:t>
        <a:bodyPr/>
        <a:lstStyle/>
        <a:p>
          <a:endParaRPr lang="en-US"/>
        </a:p>
      </dgm:t>
    </dgm:pt>
    <dgm:pt modelId="{4AB3559D-9596-4574-9A1A-945ECB13A315}" type="sibTrans" cxnId="{EF80C38C-34FD-4376-A6C0-3B3DDF2D9595}">
      <dgm:prSet/>
      <dgm:spPr/>
      <dgm:t>
        <a:bodyPr/>
        <a:lstStyle/>
        <a:p>
          <a:endParaRPr lang="en-US"/>
        </a:p>
      </dgm:t>
    </dgm:pt>
    <dgm:pt modelId="{C652FD31-5217-4CF2-A0F3-294EBBE89D29}">
      <dgm:prSet/>
      <dgm:spPr/>
      <dgm:t>
        <a:bodyPr/>
        <a:lstStyle/>
        <a:p>
          <a:r>
            <a:rPr lang="en-US"/>
            <a:t>Transportation &amp; disposal</a:t>
          </a:r>
        </a:p>
      </dgm:t>
    </dgm:pt>
    <dgm:pt modelId="{53A35145-172C-4942-9A94-189BE64D0EC1}" type="parTrans" cxnId="{B4C87060-542B-4738-BBC4-BA62B608EA4D}">
      <dgm:prSet/>
      <dgm:spPr/>
      <dgm:t>
        <a:bodyPr/>
        <a:lstStyle/>
        <a:p>
          <a:endParaRPr lang="en-US"/>
        </a:p>
      </dgm:t>
    </dgm:pt>
    <dgm:pt modelId="{3128DC39-773B-49D6-BC4C-A54FDE1107CB}" type="sibTrans" cxnId="{B4C87060-542B-4738-BBC4-BA62B608EA4D}">
      <dgm:prSet/>
      <dgm:spPr/>
      <dgm:t>
        <a:bodyPr/>
        <a:lstStyle/>
        <a:p>
          <a:endParaRPr lang="en-US"/>
        </a:p>
      </dgm:t>
    </dgm:pt>
    <dgm:pt modelId="{9C475E69-1DC4-4ADC-BBF2-991943DB54D0}">
      <dgm:prSet/>
      <dgm:spPr/>
      <dgm:t>
        <a:bodyPr/>
        <a:lstStyle/>
        <a:p>
          <a:r>
            <a:rPr lang="en-US"/>
            <a:t>Manifest &amp; labeling</a:t>
          </a:r>
        </a:p>
      </dgm:t>
    </dgm:pt>
    <dgm:pt modelId="{7A8BE82B-6E35-4031-852F-A36E17713245}" type="parTrans" cxnId="{B33DBE9D-BF08-4DCC-8F81-37B261A007C5}">
      <dgm:prSet/>
      <dgm:spPr/>
      <dgm:t>
        <a:bodyPr/>
        <a:lstStyle/>
        <a:p>
          <a:endParaRPr lang="en-US"/>
        </a:p>
      </dgm:t>
    </dgm:pt>
    <dgm:pt modelId="{828648F7-544F-439B-8DBB-AB65E961C463}" type="sibTrans" cxnId="{B33DBE9D-BF08-4DCC-8F81-37B261A007C5}">
      <dgm:prSet/>
      <dgm:spPr/>
      <dgm:t>
        <a:bodyPr/>
        <a:lstStyle/>
        <a:p>
          <a:endParaRPr lang="en-US"/>
        </a:p>
      </dgm:t>
    </dgm:pt>
    <dgm:pt modelId="{A3C3837F-4E71-4552-88F4-5D086B954C16}">
      <dgm:prSet/>
      <dgm:spPr/>
      <dgm:t>
        <a:bodyPr/>
        <a:lstStyle/>
        <a:p>
          <a:r>
            <a:rPr lang="en-US"/>
            <a:t>Permit fees</a:t>
          </a:r>
        </a:p>
      </dgm:t>
    </dgm:pt>
    <dgm:pt modelId="{302EFAF0-0DE8-465E-9466-EAB1DE9E16EC}" type="parTrans" cxnId="{07824159-CC31-470A-9C30-DF2F727AFF3E}">
      <dgm:prSet/>
      <dgm:spPr/>
      <dgm:t>
        <a:bodyPr/>
        <a:lstStyle/>
        <a:p>
          <a:endParaRPr lang="en-US"/>
        </a:p>
      </dgm:t>
    </dgm:pt>
    <dgm:pt modelId="{192F0F70-775E-487C-8170-B91AEF4D35E9}" type="sibTrans" cxnId="{07824159-CC31-470A-9C30-DF2F727AFF3E}">
      <dgm:prSet/>
      <dgm:spPr/>
      <dgm:t>
        <a:bodyPr/>
        <a:lstStyle/>
        <a:p>
          <a:endParaRPr lang="en-US"/>
        </a:p>
      </dgm:t>
    </dgm:pt>
    <dgm:pt modelId="{3985026A-F0CE-49C4-BD46-2CB284FF1F4A}">
      <dgm:prSet/>
      <dgm:spPr/>
      <dgm:t>
        <a:bodyPr/>
        <a:lstStyle/>
        <a:p>
          <a:r>
            <a:rPr lang="en-US"/>
            <a:t>Liability insurance</a:t>
          </a:r>
        </a:p>
      </dgm:t>
    </dgm:pt>
    <dgm:pt modelId="{CB605F48-C537-4092-B493-A3AAE9951869}" type="parTrans" cxnId="{21D0DED2-A0B0-4A29-BFAE-224AEA0EC1DA}">
      <dgm:prSet/>
      <dgm:spPr/>
      <dgm:t>
        <a:bodyPr/>
        <a:lstStyle/>
        <a:p>
          <a:endParaRPr lang="en-US"/>
        </a:p>
      </dgm:t>
    </dgm:pt>
    <dgm:pt modelId="{28A6D572-FA67-4A53-9A86-7D5C36109472}" type="sibTrans" cxnId="{21D0DED2-A0B0-4A29-BFAE-224AEA0EC1DA}">
      <dgm:prSet/>
      <dgm:spPr/>
      <dgm:t>
        <a:bodyPr/>
        <a:lstStyle/>
        <a:p>
          <a:endParaRPr lang="en-US"/>
        </a:p>
      </dgm:t>
    </dgm:pt>
    <dgm:pt modelId="{435917EA-6410-4593-A5DD-2692667116DC}">
      <dgm:prSet/>
      <dgm:spPr/>
      <dgm:t>
        <a:bodyPr/>
        <a:lstStyle/>
        <a:p>
          <a:r>
            <a:rPr lang="en-US"/>
            <a:t>Health &amp; safety compliance</a:t>
          </a:r>
        </a:p>
      </dgm:t>
    </dgm:pt>
    <dgm:pt modelId="{B42810D0-A685-4433-95BC-460CCC3D5054}" type="parTrans" cxnId="{B8F2A2C8-0889-4EFA-8B52-C9E59D36B1C0}">
      <dgm:prSet/>
      <dgm:spPr/>
      <dgm:t>
        <a:bodyPr/>
        <a:lstStyle/>
        <a:p>
          <a:endParaRPr lang="en-US"/>
        </a:p>
      </dgm:t>
    </dgm:pt>
    <dgm:pt modelId="{829F09FF-15F1-461D-89B0-92517A7C623A}" type="sibTrans" cxnId="{B8F2A2C8-0889-4EFA-8B52-C9E59D36B1C0}">
      <dgm:prSet/>
      <dgm:spPr/>
      <dgm:t>
        <a:bodyPr/>
        <a:lstStyle/>
        <a:p>
          <a:endParaRPr lang="en-US"/>
        </a:p>
      </dgm:t>
    </dgm:pt>
    <dgm:pt modelId="{572A3D42-371B-4E94-919C-86FB7437F769}">
      <dgm:prSet/>
      <dgm:spPr/>
      <dgm:t>
        <a:bodyPr/>
        <a:lstStyle/>
        <a:p>
          <a:r>
            <a:rPr lang="en-US"/>
            <a:t>Raw material costs</a:t>
          </a:r>
        </a:p>
      </dgm:t>
    </dgm:pt>
    <dgm:pt modelId="{4A3F432B-04D1-4C11-B9FC-753BE13E671A}" type="parTrans" cxnId="{9DDC542F-2504-4C76-B2D6-A7A19F99BD46}">
      <dgm:prSet/>
      <dgm:spPr/>
      <dgm:t>
        <a:bodyPr/>
        <a:lstStyle/>
        <a:p>
          <a:endParaRPr lang="en-US"/>
        </a:p>
      </dgm:t>
    </dgm:pt>
    <dgm:pt modelId="{67AB1E69-AB2D-4022-A60C-6D1CAAE92F4C}" type="sibTrans" cxnId="{9DDC542F-2504-4C76-B2D6-A7A19F99BD46}">
      <dgm:prSet/>
      <dgm:spPr/>
      <dgm:t>
        <a:bodyPr/>
        <a:lstStyle/>
        <a:p>
          <a:endParaRPr lang="en-US"/>
        </a:p>
      </dgm:t>
    </dgm:pt>
    <dgm:pt modelId="{977B7F6A-658B-F944-A75C-D207831479B2}" type="pres">
      <dgm:prSet presAssocID="{8DE16BCA-BC53-4F73-A033-EDBBD6B91BAC}" presName="diagram" presStyleCnt="0">
        <dgm:presLayoutVars>
          <dgm:dir/>
          <dgm:resizeHandles val="exact"/>
        </dgm:presLayoutVars>
      </dgm:prSet>
      <dgm:spPr/>
    </dgm:pt>
    <dgm:pt modelId="{6CBECDE7-6FB9-6249-901B-E984986419C4}" type="pres">
      <dgm:prSet presAssocID="{8BD29EE7-A13F-47AA-A541-9A849AFDA377}" presName="node" presStyleLbl="node1" presStyleIdx="0" presStyleCnt="9">
        <dgm:presLayoutVars>
          <dgm:bulletEnabled val="1"/>
        </dgm:presLayoutVars>
      </dgm:prSet>
      <dgm:spPr/>
    </dgm:pt>
    <dgm:pt modelId="{3F92E339-AEA2-4246-8968-05A9D8E2820E}" type="pres">
      <dgm:prSet presAssocID="{0BD62B06-1E93-459B-9177-E5D7F3FE4FDC}" presName="sibTrans" presStyleCnt="0"/>
      <dgm:spPr/>
    </dgm:pt>
    <dgm:pt modelId="{A60DC2C4-C177-C140-B0DB-2F5686A3DCD3}" type="pres">
      <dgm:prSet presAssocID="{B863E928-E48E-4F29-B510-A4E42C4BAE82}" presName="node" presStyleLbl="node1" presStyleIdx="1" presStyleCnt="9">
        <dgm:presLayoutVars>
          <dgm:bulletEnabled val="1"/>
        </dgm:presLayoutVars>
      </dgm:prSet>
      <dgm:spPr/>
    </dgm:pt>
    <dgm:pt modelId="{EE903553-AA32-7341-915B-F5309454F901}" type="pres">
      <dgm:prSet presAssocID="{0E189373-6B3C-44EF-B312-642405CA54D7}" presName="sibTrans" presStyleCnt="0"/>
      <dgm:spPr/>
    </dgm:pt>
    <dgm:pt modelId="{8BB02CB1-6754-2E43-9BA7-79C448E0F8EC}" type="pres">
      <dgm:prSet presAssocID="{60B5B190-1723-40C1-B969-468F808CA8B8}" presName="node" presStyleLbl="node1" presStyleIdx="2" presStyleCnt="9">
        <dgm:presLayoutVars>
          <dgm:bulletEnabled val="1"/>
        </dgm:presLayoutVars>
      </dgm:prSet>
      <dgm:spPr/>
    </dgm:pt>
    <dgm:pt modelId="{937B5A31-1405-E64F-B871-416AA9D85A3F}" type="pres">
      <dgm:prSet presAssocID="{4AB3559D-9596-4574-9A1A-945ECB13A315}" presName="sibTrans" presStyleCnt="0"/>
      <dgm:spPr/>
    </dgm:pt>
    <dgm:pt modelId="{DAC719A9-318C-2B4C-8A3D-7028F31BE553}" type="pres">
      <dgm:prSet presAssocID="{C652FD31-5217-4CF2-A0F3-294EBBE89D29}" presName="node" presStyleLbl="node1" presStyleIdx="3" presStyleCnt="9">
        <dgm:presLayoutVars>
          <dgm:bulletEnabled val="1"/>
        </dgm:presLayoutVars>
      </dgm:prSet>
      <dgm:spPr/>
    </dgm:pt>
    <dgm:pt modelId="{A44AFC03-C0C3-094E-8E81-B62B387EC8F8}" type="pres">
      <dgm:prSet presAssocID="{3128DC39-773B-49D6-BC4C-A54FDE1107CB}" presName="sibTrans" presStyleCnt="0"/>
      <dgm:spPr/>
    </dgm:pt>
    <dgm:pt modelId="{4D9F3EA4-B8A1-1642-A1F7-3888AFFF324E}" type="pres">
      <dgm:prSet presAssocID="{9C475E69-1DC4-4ADC-BBF2-991943DB54D0}" presName="node" presStyleLbl="node1" presStyleIdx="4" presStyleCnt="9">
        <dgm:presLayoutVars>
          <dgm:bulletEnabled val="1"/>
        </dgm:presLayoutVars>
      </dgm:prSet>
      <dgm:spPr/>
    </dgm:pt>
    <dgm:pt modelId="{941CC41C-0DE5-0644-A9CB-B41839AD4D2A}" type="pres">
      <dgm:prSet presAssocID="{828648F7-544F-439B-8DBB-AB65E961C463}" presName="sibTrans" presStyleCnt="0"/>
      <dgm:spPr/>
    </dgm:pt>
    <dgm:pt modelId="{1E166E45-134F-214D-AD02-D633E0504052}" type="pres">
      <dgm:prSet presAssocID="{A3C3837F-4E71-4552-88F4-5D086B954C16}" presName="node" presStyleLbl="node1" presStyleIdx="5" presStyleCnt="9">
        <dgm:presLayoutVars>
          <dgm:bulletEnabled val="1"/>
        </dgm:presLayoutVars>
      </dgm:prSet>
      <dgm:spPr/>
    </dgm:pt>
    <dgm:pt modelId="{1D9A0EF0-BC8D-4B48-9DE8-9252817950B8}" type="pres">
      <dgm:prSet presAssocID="{192F0F70-775E-487C-8170-B91AEF4D35E9}" presName="sibTrans" presStyleCnt="0"/>
      <dgm:spPr/>
    </dgm:pt>
    <dgm:pt modelId="{2CF7AFEF-64A3-E642-AC23-B8D2F2454E92}" type="pres">
      <dgm:prSet presAssocID="{3985026A-F0CE-49C4-BD46-2CB284FF1F4A}" presName="node" presStyleLbl="node1" presStyleIdx="6" presStyleCnt="9">
        <dgm:presLayoutVars>
          <dgm:bulletEnabled val="1"/>
        </dgm:presLayoutVars>
      </dgm:prSet>
      <dgm:spPr/>
    </dgm:pt>
    <dgm:pt modelId="{9DC92E25-C12A-2846-BEF0-11CCE41FFDFE}" type="pres">
      <dgm:prSet presAssocID="{28A6D572-FA67-4A53-9A86-7D5C36109472}" presName="sibTrans" presStyleCnt="0"/>
      <dgm:spPr/>
    </dgm:pt>
    <dgm:pt modelId="{CF256465-D6F6-A749-AFBB-94488174E443}" type="pres">
      <dgm:prSet presAssocID="{435917EA-6410-4593-A5DD-2692667116DC}" presName="node" presStyleLbl="node1" presStyleIdx="7" presStyleCnt="9">
        <dgm:presLayoutVars>
          <dgm:bulletEnabled val="1"/>
        </dgm:presLayoutVars>
      </dgm:prSet>
      <dgm:spPr/>
    </dgm:pt>
    <dgm:pt modelId="{AA5E19D5-F9B6-484B-8B68-E4EEF911D2EA}" type="pres">
      <dgm:prSet presAssocID="{829F09FF-15F1-461D-89B0-92517A7C623A}" presName="sibTrans" presStyleCnt="0"/>
      <dgm:spPr/>
    </dgm:pt>
    <dgm:pt modelId="{647EF2F4-53E0-9B41-9825-A38657199882}" type="pres">
      <dgm:prSet presAssocID="{572A3D42-371B-4E94-919C-86FB7437F769}" presName="node" presStyleLbl="node1" presStyleIdx="8" presStyleCnt="9">
        <dgm:presLayoutVars>
          <dgm:bulletEnabled val="1"/>
        </dgm:presLayoutVars>
      </dgm:prSet>
      <dgm:spPr/>
    </dgm:pt>
  </dgm:ptLst>
  <dgm:cxnLst>
    <dgm:cxn modelId="{DA1BD400-D0C3-3445-9EF8-C784CA1DEFD6}" type="presOf" srcId="{C652FD31-5217-4CF2-A0F3-294EBBE89D29}" destId="{DAC719A9-318C-2B4C-8A3D-7028F31BE553}" srcOrd="0" destOrd="0" presId="urn:microsoft.com/office/officeart/2005/8/layout/default"/>
    <dgm:cxn modelId="{225B0F0F-D30C-4C58-BB10-5155B8370400}" srcId="{8DE16BCA-BC53-4F73-A033-EDBBD6B91BAC}" destId="{B863E928-E48E-4F29-B510-A4E42C4BAE82}" srcOrd="1" destOrd="0" parTransId="{0637F368-B418-400E-9DE4-E9E489546D8C}" sibTransId="{0E189373-6B3C-44EF-B312-642405CA54D7}"/>
    <dgm:cxn modelId="{17DF9311-A085-8240-A162-9247F526A611}" type="presOf" srcId="{60B5B190-1723-40C1-B969-468F808CA8B8}" destId="{8BB02CB1-6754-2E43-9BA7-79C448E0F8EC}" srcOrd="0" destOrd="0" presId="urn:microsoft.com/office/officeart/2005/8/layout/default"/>
    <dgm:cxn modelId="{9DDC542F-2504-4C76-B2D6-A7A19F99BD46}" srcId="{8DE16BCA-BC53-4F73-A033-EDBBD6B91BAC}" destId="{572A3D42-371B-4E94-919C-86FB7437F769}" srcOrd="8" destOrd="0" parTransId="{4A3F432B-04D1-4C11-B9FC-753BE13E671A}" sibTransId="{67AB1E69-AB2D-4022-A60C-6D1CAAE92F4C}"/>
    <dgm:cxn modelId="{B4C87060-542B-4738-BBC4-BA62B608EA4D}" srcId="{8DE16BCA-BC53-4F73-A033-EDBBD6B91BAC}" destId="{C652FD31-5217-4CF2-A0F3-294EBBE89D29}" srcOrd="3" destOrd="0" parTransId="{53A35145-172C-4942-9A94-189BE64D0EC1}" sibTransId="{3128DC39-773B-49D6-BC4C-A54FDE1107CB}"/>
    <dgm:cxn modelId="{49E7294B-D9AD-304C-9C0E-6D987465DAC9}" type="presOf" srcId="{435917EA-6410-4593-A5DD-2692667116DC}" destId="{CF256465-D6F6-A749-AFBB-94488174E443}" srcOrd="0" destOrd="0" presId="urn:microsoft.com/office/officeart/2005/8/layout/default"/>
    <dgm:cxn modelId="{1451BD4E-B26E-0A46-9B29-D53B81FF7596}" type="presOf" srcId="{3985026A-F0CE-49C4-BD46-2CB284FF1F4A}" destId="{2CF7AFEF-64A3-E642-AC23-B8D2F2454E92}" srcOrd="0" destOrd="0" presId="urn:microsoft.com/office/officeart/2005/8/layout/default"/>
    <dgm:cxn modelId="{57646D76-D24D-7940-85C1-87916AF2EDB5}" type="presOf" srcId="{8DE16BCA-BC53-4F73-A033-EDBBD6B91BAC}" destId="{977B7F6A-658B-F944-A75C-D207831479B2}" srcOrd="0" destOrd="0" presId="urn:microsoft.com/office/officeart/2005/8/layout/default"/>
    <dgm:cxn modelId="{07824159-CC31-470A-9C30-DF2F727AFF3E}" srcId="{8DE16BCA-BC53-4F73-A033-EDBBD6B91BAC}" destId="{A3C3837F-4E71-4552-88F4-5D086B954C16}" srcOrd="5" destOrd="0" parTransId="{302EFAF0-0DE8-465E-9466-EAB1DE9E16EC}" sibTransId="{192F0F70-775E-487C-8170-B91AEF4D35E9}"/>
    <dgm:cxn modelId="{6A8E1A80-FF33-3144-AF3F-AAD4C0BDED41}" type="presOf" srcId="{572A3D42-371B-4E94-919C-86FB7437F769}" destId="{647EF2F4-53E0-9B41-9825-A38657199882}" srcOrd="0" destOrd="0" presId="urn:microsoft.com/office/officeart/2005/8/layout/default"/>
    <dgm:cxn modelId="{179E138A-D520-9649-A750-ED3FFC5B676B}" type="presOf" srcId="{A3C3837F-4E71-4552-88F4-5D086B954C16}" destId="{1E166E45-134F-214D-AD02-D633E0504052}" srcOrd="0" destOrd="0" presId="urn:microsoft.com/office/officeart/2005/8/layout/default"/>
    <dgm:cxn modelId="{EF80C38C-34FD-4376-A6C0-3B3DDF2D9595}" srcId="{8DE16BCA-BC53-4F73-A033-EDBBD6B91BAC}" destId="{60B5B190-1723-40C1-B969-468F808CA8B8}" srcOrd="2" destOrd="0" parTransId="{7228D92D-411E-416B-8E31-EA2CA68B592D}" sibTransId="{4AB3559D-9596-4574-9A1A-945ECB13A315}"/>
    <dgm:cxn modelId="{53FB5A93-602B-C243-92AA-E480B3276C3E}" type="presOf" srcId="{8BD29EE7-A13F-47AA-A541-9A849AFDA377}" destId="{6CBECDE7-6FB9-6249-901B-E984986419C4}" srcOrd="0" destOrd="0" presId="urn:microsoft.com/office/officeart/2005/8/layout/default"/>
    <dgm:cxn modelId="{B33DBE9D-BF08-4DCC-8F81-37B261A007C5}" srcId="{8DE16BCA-BC53-4F73-A033-EDBBD6B91BAC}" destId="{9C475E69-1DC4-4ADC-BBF2-991943DB54D0}" srcOrd="4" destOrd="0" parTransId="{7A8BE82B-6E35-4031-852F-A36E17713245}" sibTransId="{828648F7-544F-439B-8DBB-AB65E961C463}"/>
    <dgm:cxn modelId="{B8F2A2C8-0889-4EFA-8B52-C9E59D36B1C0}" srcId="{8DE16BCA-BC53-4F73-A033-EDBBD6B91BAC}" destId="{435917EA-6410-4593-A5DD-2692667116DC}" srcOrd="7" destOrd="0" parTransId="{B42810D0-A685-4433-95BC-460CCC3D5054}" sibTransId="{829F09FF-15F1-461D-89B0-92517A7C623A}"/>
    <dgm:cxn modelId="{21D0DED2-A0B0-4A29-BFAE-224AEA0EC1DA}" srcId="{8DE16BCA-BC53-4F73-A033-EDBBD6B91BAC}" destId="{3985026A-F0CE-49C4-BD46-2CB284FF1F4A}" srcOrd="6" destOrd="0" parTransId="{CB605F48-C537-4092-B493-A3AAE9951869}" sibTransId="{28A6D572-FA67-4A53-9A86-7D5C36109472}"/>
    <dgm:cxn modelId="{CFD4F2D3-1CCD-704B-B7DA-A00E757BCF2C}" type="presOf" srcId="{B863E928-E48E-4F29-B510-A4E42C4BAE82}" destId="{A60DC2C4-C177-C140-B0DB-2F5686A3DCD3}" srcOrd="0" destOrd="0" presId="urn:microsoft.com/office/officeart/2005/8/layout/default"/>
    <dgm:cxn modelId="{BB2C99DC-4B93-7342-AD60-18F10801EC49}" type="presOf" srcId="{9C475E69-1DC4-4ADC-BBF2-991943DB54D0}" destId="{4D9F3EA4-B8A1-1642-A1F7-3888AFFF324E}" srcOrd="0" destOrd="0" presId="urn:microsoft.com/office/officeart/2005/8/layout/default"/>
    <dgm:cxn modelId="{439E9CE6-5016-41EF-8461-04788976E41D}" srcId="{8DE16BCA-BC53-4F73-A033-EDBBD6B91BAC}" destId="{8BD29EE7-A13F-47AA-A541-9A849AFDA377}" srcOrd="0" destOrd="0" parTransId="{F99DC6C1-62CD-479C-B323-F9C310FEBC4F}" sibTransId="{0BD62B06-1E93-459B-9177-E5D7F3FE4FDC}"/>
    <dgm:cxn modelId="{3DE96CA3-358E-6141-A5A8-42F504785604}" type="presParOf" srcId="{977B7F6A-658B-F944-A75C-D207831479B2}" destId="{6CBECDE7-6FB9-6249-901B-E984986419C4}" srcOrd="0" destOrd="0" presId="urn:microsoft.com/office/officeart/2005/8/layout/default"/>
    <dgm:cxn modelId="{2A88A721-5A8E-294D-83F1-4DF306E9D11B}" type="presParOf" srcId="{977B7F6A-658B-F944-A75C-D207831479B2}" destId="{3F92E339-AEA2-4246-8968-05A9D8E2820E}" srcOrd="1" destOrd="0" presId="urn:microsoft.com/office/officeart/2005/8/layout/default"/>
    <dgm:cxn modelId="{B8434EF5-83A8-C441-99CA-4190E89D6EE0}" type="presParOf" srcId="{977B7F6A-658B-F944-A75C-D207831479B2}" destId="{A60DC2C4-C177-C140-B0DB-2F5686A3DCD3}" srcOrd="2" destOrd="0" presId="urn:microsoft.com/office/officeart/2005/8/layout/default"/>
    <dgm:cxn modelId="{33195231-34C8-F644-8099-78685C62951A}" type="presParOf" srcId="{977B7F6A-658B-F944-A75C-D207831479B2}" destId="{EE903553-AA32-7341-915B-F5309454F901}" srcOrd="3" destOrd="0" presId="urn:microsoft.com/office/officeart/2005/8/layout/default"/>
    <dgm:cxn modelId="{06C3068F-7E9E-1747-B84E-E861412964D4}" type="presParOf" srcId="{977B7F6A-658B-F944-A75C-D207831479B2}" destId="{8BB02CB1-6754-2E43-9BA7-79C448E0F8EC}" srcOrd="4" destOrd="0" presId="urn:microsoft.com/office/officeart/2005/8/layout/default"/>
    <dgm:cxn modelId="{19679C32-F85D-AE4A-98CA-14E8142FC9AA}" type="presParOf" srcId="{977B7F6A-658B-F944-A75C-D207831479B2}" destId="{937B5A31-1405-E64F-B871-416AA9D85A3F}" srcOrd="5" destOrd="0" presId="urn:microsoft.com/office/officeart/2005/8/layout/default"/>
    <dgm:cxn modelId="{E3EC392A-E2DC-A14A-93F4-9F86AEB62D19}" type="presParOf" srcId="{977B7F6A-658B-F944-A75C-D207831479B2}" destId="{DAC719A9-318C-2B4C-8A3D-7028F31BE553}" srcOrd="6" destOrd="0" presId="urn:microsoft.com/office/officeart/2005/8/layout/default"/>
    <dgm:cxn modelId="{1A6EFBC9-7D9C-1042-8651-582E2C9BD8C7}" type="presParOf" srcId="{977B7F6A-658B-F944-A75C-D207831479B2}" destId="{A44AFC03-C0C3-094E-8E81-B62B387EC8F8}" srcOrd="7" destOrd="0" presId="urn:microsoft.com/office/officeart/2005/8/layout/default"/>
    <dgm:cxn modelId="{0B9D6AC5-0259-0E4C-A1EA-AC6DCACD0A63}" type="presParOf" srcId="{977B7F6A-658B-F944-A75C-D207831479B2}" destId="{4D9F3EA4-B8A1-1642-A1F7-3888AFFF324E}" srcOrd="8" destOrd="0" presId="urn:microsoft.com/office/officeart/2005/8/layout/default"/>
    <dgm:cxn modelId="{26274A9C-FB65-FD44-9CF5-38FA116C2465}" type="presParOf" srcId="{977B7F6A-658B-F944-A75C-D207831479B2}" destId="{941CC41C-0DE5-0644-A9CB-B41839AD4D2A}" srcOrd="9" destOrd="0" presId="urn:microsoft.com/office/officeart/2005/8/layout/default"/>
    <dgm:cxn modelId="{0FFEDB98-57D0-094E-9F37-EE25F7F254B8}" type="presParOf" srcId="{977B7F6A-658B-F944-A75C-D207831479B2}" destId="{1E166E45-134F-214D-AD02-D633E0504052}" srcOrd="10" destOrd="0" presId="urn:microsoft.com/office/officeart/2005/8/layout/default"/>
    <dgm:cxn modelId="{EF1FDF8A-EF0B-BB41-BBF9-F56181A54A7F}" type="presParOf" srcId="{977B7F6A-658B-F944-A75C-D207831479B2}" destId="{1D9A0EF0-BC8D-4B48-9DE8-9252817950B8}" srcOrd="11" destOrd="0" presId="urn:microsoft.com/office/officeart/2005/8/layout/default"/>
    <dgm:cxn modelId="{597E543F-8ED7-5F43-BD9E-E6B0BC0D4A7E}" type="presParOf" srcId="{977B7F6A-658B-F944-A75C-D207831479B2}" destId="{2CF7AFEF-64A3-E642-AC23-B8D2F2454E92}" srcOrd="12" destOrd="0" presId="urn:microsoft.com/office/officeart/2005/8/layout/default"/>
    <dgm:cxn modelId="{7C47EC90-262F-3640-8DE7-D338FD12AB3D}" type="presParOf" srcId="{977B7F6A-658B-F944-A75C-D207831479B2}" destId="{9DC92E25-C12A-2846-BEF0-11CCE41FFDFE}" srcOrd="13" destOrd="0" presId="urn:microsoft.com/office/officeart/2005/8/layout/default"/>
    <dgm:cxn modelId="{082F072F-EBD3-D845-BCFB-7F808E0EB1ED}" type="presParOf" srcId="{977B7F6A-658B-F944-A75C-D207831479B2}" destId="{CF256465-D6F6-A749-AFBB-94488174E443}" srcOrd="14" destOrd="0" presId="urn:microsoft.com/office/officeart/2005/8/layout/default"/>
    <dgm:cxn modelId="{533D4AB8-809B-D04B-B34C-0EF60C23134F}" type="presParOf" srcId="{977B7F6A-658B-F944-A75C-D207831479B2}" destId="{AA5E19D5-F9B6-484B-8B68-E4EEF911D2EA}" srcOrd="15" destOrd="0" presId="urn:microsoft.com/office/officeart/2005/8/layout/default"/>
    <dgm:cxn modelId="{D3487ACB-98B0-4648-8D8C-1E9D51742596}" type="presParOf" srcId="{977B7F6A-658B-F944-A75C-D207831479B2}" destId="{647EF2F4-53E0-9B41-9825-A38657199882}"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9A7816-F9E8-A544-9344-182ED3ECE63B}" type="doc">
      <dgm:prSet loTypeId="urn:microsoft.com/office/officeart/2005/8/layout/list1" loCatId="list" qsTypeId="urn:microsoft.com/office/officeart/2005/8/quickstyle/3d1" qsCatId="3D" csTypeId="urn:microsoft.com/office/officeart/2005/8/colors/accent2_2" csCatId="accent2"/>
      <dgm:spPr/>
      <dgm:t>
        <a:bodyPr/>
        <a:lstStyle/>
        <a:p>
          <a:endParaRPr lang="en-GB"/>
        </a:p>
      </dgm:t>
    </dgm:pt>
    <dgm:pt modelId="{49FCD0F8-0620-F549-8664-2BF628A7ECFB}">
      <dgm:prSet/>
      <dgm:spPr/>
      <dgm:t>
        <a:bodyPr/>
        <a:lstStyle/>
        <a:p>
          <a:r>
            <a:rPr lang="en-US"/>
            <a:t>Threshold Triggers</a:t>
          </a:r>
        </a:p>
      </dgm:t>
    </dgm:pt>
    <dgm:pt modelId="{9EF46D29-BC24-8144-8B2F-63BC2ED3C559}" type="parTrans" cxnId="{F19436DD-5888-F349-AD42-3064FDB24C98}">
      <dgm:prSet/>
      <dgm:spPr/>
      <dgm:t>
        <a:bodyPr/>
        <a:lstStyle/>
        <a:p>
          <a:endParaRPr lang="en-GB"/>
        </a:p>
      </dgm:t>
    </dgm:pt>
    <dgm:pt modelId="{6F53418D-FBC9-D541-B920-8B4B1846CD4A}" type="sibTrans" cxnId="{F19436DD-5888-F349-AD42-3064FDB24C98}">
      <dgm:prSet/>
      <dgm:spPr/>
      <dgm:t>
        <a:bodyPr/>
        <a:lstStyle/>
        <a:p>
          <a:endParaRPr lang="en-GB"/>
        </a:p>
      </dgm:t>
    </dgm:pt>
    <dgm:pt modelId="{953E4B19-9413-6749-8247-C7C7200D0128}">
      <dgm:prSet/>
      <dgm:spPr/>
      <dgm:t>
        <a:bodyPr/>
        <a:lstStyle/>
        <a:p>
          <a:r>
            <a:rPr lang="en-US"/>
            <a:t>Definitions</a:t>
          </a:r>
        </a:p>
      </dgm:t>
    </dgm:pt>
    <dgm:pt modelId="{41946578-BF09-634A-9671-3469BF8B003A}" type="parTrans" cxnId="{1CBE3F33-32E3-C445-BA6E-97C07F21D5A8}">
      <dgm:prSet/>
      <dgm:spPr/>
      <dgm:t>
        <a:bodyPr/>
        <a:lstStyle/>
        <a:p>
          <a:endParaRPr lang="en-GB"/>
        </a:p>
      </dgm:t>
    </dgm:pt>
    <dgm:pt modelId="{8F2F23E9-39D5-564C-ABB7-612F0C4334EA}" type="sibTrans" cxnId="{1CBE3F33-32E3-C445-BA6E-97C07F21D5A8}">
      <dgm:prSet/>
      <dgm:spPr/>
      <dgm:t>
        <a:bodyPr/>
        <a:lstStyle/>
        <a:p>
          <a:endParaRPr lang="en-GB"/>
        </a:p>
      </dgm:t>
    </dgm:pt>
    <dgm:pt modelId="{555CDBED-6B48-FA47-A5CB-72CEB255DC19}">
      <dgm:prSet/>
      <dgm:spPr/>
      <dgm:t>
        <a:bodyPr/>
        <a:lstStyle/>
        <a:p>
          <a:r>
            <a:rPr lang="en-US"/>
            <a:t>Policy Statements</a:t>
          </a:r>
        </a:p>
      </dgm:t>
    </dgm:pt>
    <dgm:pt modelId="{1D8371DA-C710-D54C-8F29-BCAA8831F6BE}" type="parTrans" cxnId="{B84B2B21-D1B5-1C42-9484-22F45B6C21BE}">
      <dgm:prSet/>
      <dgm:spPr/>
      <dgm:t>
        <a:bodyPr/>
        <a:lstStyle/>
        <a:p>
          <a:endParaRPr lang="en-GB"/>
        </a:p>
      </dgm:t>
    </dgm:pt>
    <dgm:pt modelId="{2EAF1303-3D2C-214F-8BD5-9FF7443CBDB6}" type="sibTrans" cxnId="{B84B2B21-D1B5-1C42-9484-22F45B6C21BE}">
      <dgm:prSet/>
      <dgm:spPr/>
      <dgm:t>
        <a:bodyPr/>
        <a:lstStyle/>
        <a:p>
          <a:endParaRPr lang="en-GB"/>
        </a:p>
      </dgm:t>
    </dgm:pt>
    <dgm:pt modelId="{2C9CC3AB-3879-0846-A420-942A9D18A545}">
      <dgm:prSet/>
      <dgm:spPr/>
      <dgm:t>
        <a:bodyPr/>
        <a:lstStyle/>
        <a:p>
          <a:r>
            <a:rPr lang="en-US"/>
            <a:t>Leadership</a:t>
          </a:r>
        </a:p>
      </dgm:t>
    </dgm:pt>
    <dgm:pt modelId="{6BB384EA-6415-B444-9B90-93622F040D5C}" type="parTrans" cxnId="{8C5FA979-0889-9947-89A4-5A645DEEDC5D}">
      <dgm:prSet/>
      <dgm:spPr/>
      <dgm:t>
        <a:bodyPr/>
        <a:lstStyle/>
        <a:p>
          <a:endParaRPr lang="en-GB"/>
        </a:p>
      </dgm:t>
    </dgm:pt>
    <dgm:pt modelId="{A5F44E85-FFD1-5149-8897-600B0674B20F}" type="sibTrans" cxnId="{8C5FA979-0889-9947-89A4-5A645DEEDC5D}">
      <dgm:prSet/>
      <dgm:spPr/>
      <dgm:t>
        <a:bodyPr/>
        <a:lstStyle/>
        <a:p>
          <a:endParaRPr lang="en-GB"/>
        </a:p>
      </dgm:t>
    </dgm:pt>
    <dgm:pt modelId="{3542B3EF-7B28-744A-8B4A-1440058C8F57}" type="pres">
      <dgm:prSet presAssocID="{729A7816-F9E8-A544-9344-182ED3ECE63B}" presName="linear" presStyleCnt="0">
        <dgm:presLayoutVars>
          <dgm:dir/>
          <dgm:animLvl val="lvl"/>
          <dgm:resizeHandles val="exact"/>
        </dgm:presLayoutVars>
      </dgm:prSet>
      <dgm:spPr/>
    </dgm:pt>
    <dgm:pt modelId="{6EEC9B29-D2D6-4D40-A01A-56C07B31CBE7}" type="pres">
      <dgm:prSet presAssocID="{49FCD0F8-0620-F549-8664-2BF628A7ECFB}" presName="parentLin" presStyleCnt="0"/>
      <dgm:spPr/>
    </dgm:pt>
    <dgm:pt modelId="{483B2AA1-61D7-E142-AE40-0B0A6F68A0FF}" type="pres">
      <dgm:prSet presAssocID="{49FCD0F8-0620-F549-8664-2BF628A7ECFB}" presName="parentLeftMargin" presStyleLbl="node1" presStyleIdx="0" presStyleCnt="4"/>
      <dgm:spPr/>
    </dgm:pt>
    <dgm:pt modelId="{7BB151C3-E604-0742-B0BE-F2FC702FF812}" type="pres">
      <dgm:prSet presAssocID="{49FCD0F8-0620-F549-8664-2BF628A7ECFB}" presName="parentText" presStyleLbl="node1" presStyleIdx="0" presStyleCnt="4">
        <dgm:presLayoutVars>
          <dgm:chMax val="0"/>
          <dgm:bulletEnabled val="1"/>
        </dgm:presLayoutVars>
      </dgm:prSet>
      <dgm:spPr/>
    </dgm:pt>
    <dgm:pt modelId="{FC289245-3EF4-794B-8938-E1A876C1DC38}" type="pres">
      <dgm:prSet presAssocID="{49FCD0F8-0620-F549-8664-2BF628A7ECFB}" presName="negativeSpace" presStyleCnt="0"/>
      <dgm:spPr/>
    </dgm:pt>
    <dgm:pt modelId="{928482C2-295F-8C45-AF80-CE23D0F2F4FD}" type="pres">
      <dgm:prSet presAssocID="{49FCD0F8-0620-F549-8664-2BF628A7ECFB}" presName="childText" presStyleLbl="conFgAcc1" presStyleIdx="0" presStyleCnt="4">
        <dgm:presLayoutVars>
          <dgm:bulletEnabled val="1"/>
        </dgm:presLayoutVars>
      </dgm:prSet>
      <dgm:spPr/>
    </dgm:pt>
    <dgm:pt modelId="{04B35498-CF00-8642-B98E-7027D4FCBE23}" type="pres">
      <dgm:prSet presAssocID="{6F53418D-FBC9-D541-B920-8B4B1846CD4A}" presName="spaceBetweenRectangles" presStyleCnt="0"/>
      <dgm:spPr/>
    </dgm:pt>
    <dgm:pt modelId="{130A4CC4-987A-9B48-A03B-F75197937E4A}" type="pres">
      <dgm:prSet presAssocID="{953E4B19-9413-6749-8247-C7C7200D0128}" presName="parentLin" presStyleCnt="0"/>
      <dgm:spPr/>
    </dgm:pt>
    <dgm:pt modelId="{C4E20867-FF06-4A42-BEEC-DE4CF82D25B1}" type="pres">
      <dgm:prSet presAssocID="{953E4B19-9413-6749-8247-C7C7200D0128}" presName="parentLeftMargin" presStyleLbl="node1" presStyleIdx="0" presStyleCnt="4"/>
      <dgm:spPr/>
    </dgm:pt>
    <dgm:pt modelId="{1110A22A-C965-8B4C-BD6B-2A8201CB652A}" type="pres">
      <dgm:prSet presAssocID="{953E4B19-9413-6749-8247-C7C7200D0128}" presName="parentText" presStyleLbl="node1" presStyleIdx="1" presStyleCnt="4">
        <dgm:presLayoutVars>
          <dgm:chMax val="0"/>
          <dgm:bulletEnabled val="1"/>
        </dgm:presLayoutVars>
      </dgm:prSet>
      <dgm:spPr/>
    </dgm:pt>
    <dgm:pt modelId="{6AFB500F-35D0-114E-BFBA-873371EB1C68}" type="pres">
      <dgm:prSet presAssocID="{953E4B19-9413-6749-8247-C7C7200D0128}" presName="negativeSpace" presStyleCnt="0"/>
      <dgm:spPr/>
    </dgm:pt>
    <dgm:pt modelId="{1760ACDD-7E71-DD44-8814-92409F7F0542}" type="pres">
      <dgm:prSet presAssocID="{953E4B19-9413-6749-8247-C7C7200D0128}" presName="childText" presStyleLbl="conFgAcc1" presStyleIdx="1" presStyleCnt="4">
        <dgm:presLayoutVars>
          <dgm:bulletEnabled val="1"/>
        </dgm:presLayoutVars>
      </dgm:prSet>
      <dgm:spPr/>
    </dgm:pt>
    <dgm:pt modelId="{EF03735C-7BC6-4E44-8A5E-1D5A75A4B9DC}" type="pres">
      <dgm:prSet presAssocID="{8F2F23E9-39D5-564C-ABB7-612F0C4334EA}" presName="spaceBetweenRectangles" presStyleCnt="0"/>
      <dgm:spPr/>
    </dgm:pt>
    <dgm:pt modelId="{AA444C6C-4B54-9141-9CA0-62F5C1D8A212}" type="pres">
      <dgm:prSet presAssocID="{555CDBED-6B48-FA47-A5CB-72CEB255DC19}" presName="parentLin" presStyleCnt="0"/>
      <dgm:spPr/>
    </dgm:pt>
    <dgm:pt modelId="{48BB6B3A-1A3D-EF4D-BBAC-C5715AB29505}" type="pres">
      <dgm:prSet presAssocID="{555CDBED-6B48-FA47-A5CB-72CEB255DC19}" presName="parentLeftMargin" presStyleLbl="node1" presStyleIdx="1" presStyleCnt="4"/>
      <dgm:spPr/>
    </dgm:pt>
    <dgm:pt modelId="{D4AFEB70-6B6C-A042-8FEC-2D8DA6D83023}" type="pres">
      <dgm:prSet presAssocID="{555CDBED-6B48-FA47-A5CB-72CEB255DC19}" presName="parentText" presStyleLbl="node1" presStyleIdx="2" presStyleCnt="4">
        <dgm:presLayoutVars>
          <dgm:chMax val="0"/>
          <dgm:bulletEnabled val="1"/>
        </dgm:presLayoutVars>
      </dgm:prSet>
      <dgm:spPr/>
    </dgm:pt>
    <dgm:pt modelId="{07E211C6-1562-7E4B-AED7-194461637C18}" type="pres">
      <dgm:prSet presAssocID="{555CDBED-6B48-FA47-A5CB-72CEB255DC19}" presName="negativeSpace" presStyleCnt="0"/>
      <dgm:spPr/>
    </dgm:pt>
    <dgm:pt modelId="{95CAE3B1-70E1-8549-A6D8-F99012F6C6CE}" type="pres">
      <dgm:prSet presAssocID="{555CDBED-6B48-FA47-A5CB-72CEB255DC19}" presName="childText" presStyleLbl="conFgAcc1" presStyleIdx="2" presStyleCnt="4">
        <dgm:presLayoutVars>
          <dgm:bulletEnabled val="1"/>
        </dgm:presLayoutVars>
      </dgm:prSet>
      <dgm:spPr/>
    </dgm:pt>
    <dgm:pt modelId="{60D3FF36-C2DF-4E42-B78E-2F89EEB3FA0D}" type="pres">
      <dgm:prSet presAssocID="{2EAF1303-3D2C-214F-8BD5-9FF7443CBDB6}" presName="spaceBetweenRectangles" presStyleCnt="0"/>
      <dgm:spPr/>
    </dgm:pt>
    <dgm:pt modelId="{7DF48646-DFC1-7F41-9EBC-02FEC8BC8094}" type="pres">
      <dgm:prSet presAssocID="{2C9CC3AB-3879-0846-A420-942A9D18A545}" presName="parentLin" presStyleCnt="0"/>
      <dgm:spPr/>
    </dgm:pt>
    <dgm:pt modelId="{E13210CB-4CFD-214F-897D-309F29A2D9B5}" type="pres">
      <dgm:prSet presAssocID="{2C9CC3AB-3879-0846-A420-942A9D18A545}" presName="parentLeftMargin" presStyleLbl="node1" presStyleIdx="2" presStyleCnt="4"/>
      <dgm:spPr/>
    </dgm:pt>
    <dgm:pt modelId="{EDCFD821-EA44-3149-96B5-B7412002DFD0}" type="pres">
      <dgm:prSet presAssocID="{2C9CC3AB-3879-0846-A420-942A9D18A545}" presName="parentText" presStyleLbl="node1" presStyleIdx="3" presStyleCnt="4">
        <dgm:presLayoutVars>
          <dgm:chMax val="0"/>
          <dgm:bulletEnabled val="1"/>
        </dgm:presLayoutVars>
      </dgm:prSet>
      <dgm:spPr/>
    </dgm:pt>
    <dgm:pt modelId="{F534CC35-DF65-3F42-88E9-1F61F025810C}" type="pres">
      <dgm:prSet presAssocID="{2C9CC3AB-3879-0846-A420-942A9D18A545}" presName="negativeSpace" presStyleCnt="0"/>
      <dgm:spPr/>
    </dgm:pt>
    <dgm:pt modelId="{58C3087F-C5F9-FE41-A1D8-96D40EED0792}" type="pres">
      <dgm:prSet presAssocID="{2C9CC3AB-3879-0846-A420-942A9D18A545}" presName="childText" presStyleLbl="conFgAcc1" presStyleIdx="3" presStyleCnt="4">
        <dgm:presLayoutVars>
          <dgm:bulletEnabled val="1"/>
        </dgm:presLayoutVars>
      </dgm:prSet>
      <dgm:spPr/>
    </dgm:pt>
  </dgm:ptLst>
  <dgm:cxnLst>
    <dgm:cxn modelId="{443C320E-E768-A048-9E8A-FC11AA1E957E}" type="presOf" srcId="{555CDBED-6B48-FA47-A5CB-72CEB255DC19}" destId="{48BB6B3A-1A3D-EF4D-BBAC-C5715AB29505}" srcOrd="0" destOrd="0" presId="urn:microsoft.com/office/officeart/2005/8/layout/list1"/>
    <dgm:cxn modelId="{B84B2B21-D1B5-1C42-9484-22F45B6C21BE}" srcId="{729A7816-F9E8-A544-9344-182ED3ECE63B}" destId="{555CDBED-6B48-FA47-A5CB-72CEB255DC19}" srcOrd="2" destOrd="0" parTransId="{1D8371DA-C710-D54C-8F29-BCAA8831F6BE}" sibTransId="{2EAF1303-3D2C-214F-8BD5-9FF7443CBDB6}"/>
    <dgm:cxn modelId="{1CBE3F33-32E3-C445-BA6E-97C07F21D5A8}" srcId="{729A7816-F9E8-A544-9344-182ED3ECE63B}" destId="{953E4B19-9413-6749-8247-C7C7200D0128}" srcOrd="1" destOrd="0" parTransId="{41946578-BF09-634A-9671-3469BF8B003A}" sibTransId="{8F2F23E9-39D5-564C-ABB7-612F0C4334EA}"/>
    <dgm:cxn modelId="{B1427C35-8540-7E40-BDBB-091FE1B43279}" type="presOf" srcId="{2C9CC3AB-3879-0846-A420-942A9D18A545}" destId="{E13210CB-4CFD-214F-897D-309F29A2D9B5}" srcOrd="0" destOrd="0" presId="urn:microsoft.com/office/officeart/2005/8/layout/list1"/>
    <dgm:cxn modelId="{65D7B66E-C1E6-D64D-BFA2-1ED061B4F005}" type="presOf" srcId="{953E4B19-9413-6749-8247-C7C7200D0128}" destId="{C4E20867-FF06-4A42-BEEC-DE4CF82D25B1}" srcOrd="0" destOrd="0" presId="urn:microsoft.com/office/officeart/2005/8/layout/list1"/>
    <dgm:cxn modelId="{40519951-E758-854E-B912-3A5C559266FB}" type="presOf" srcId="{555CDBED-6B48-FA47-A5CB-72CEB255DC19}" destId="{D4AFEB70-6B6C-A042-8FEC-2D8DA6D83023}" srcOrd="1" destOrd="0" presId="urn:microsoft.com/office/officeart/2005/8/layout/list1"/>
    <dgm:cxn modelId="{8C5FA979-0889-9947-89A4-5A645DEEDC5D}" srcId="{729A7816-F9E8-A544-9344-182ED3ECE63B}" destId="{2C9CC3AB-3879-0846-A420-942A9D18A545}" srcOrd="3" destOrd="0" parTransId="{6BB384EA-6415-B444-9B90-93622F040D5C}" sibTransId="{A5F44E85-FFD1-5149-8897-600B0674B20F}"/>
    <dgm:cxn modelId="{405B7287-E686-394E-B01A-E1676191CDED}" type="presOf" srcId="{729A7816-F9E8-A544-9344-182ED3ECE63B}" destId="{3542B3EF-7B28-744A-8B4A-1440058C8F57}" srcOrd="0" destOrd="0" presId="urn:microsoft.com/office/officeart/2005/8/layout/list1"/>
    <dgm:cxn modelId="{140ED78F-09F2-1A4C-AA7B-5A0F9CA89636}" type="presOf" srcId="{2C9CC3AB-3879-0846-A420-942A9D18A545}" destId="{EDCFD821-EA44-3149-96B5-B7412002DFD0}" srcOrd="1" destOrd="0" presId="urn:microsoft.com/office/officeart/2005/8/layout/list1"/>
    <dgm:cxn modelId="{74C509BC-C161-2F45-A743-9D127268F99E}" type="presOf" srcId="{49FCD0F8-0620-F549-8664-2BF628A7ECFB}" destId="{7BB151C3-E604-0742-B0BE-F2FC702FF812}" srcOrd="1" destOrd="0" presId="urn:microsoft.com/office/officeart/2005/8/layout/list1"/>
    <dgm:cxn modelId="{F19436DD-5888-F349-AD42-3064FDB24C98}" srcId="{729A7816-F9E8-A544-9344-182ED3ECE63B}" destId="{49FCD0F8-0620-F549-8664-2BF628A7ECFB}" srcOrd="0" destOrd="0" parTransId="{9EF46D29-BC24-8144-8B2F-63BC2ED3C559}" sibTransId="{6F53418D-FBC9-D541-B920-8B4B1846CD4A}"/>
    <dgm:cxn modelId="{D98653DF-D784-E142-AB00-58C035096966}" type="presOf" srcId="{953E4B19-9413-6749-8247-C7C7200D0128}" destId="{1110A22A-C965-8B4C-BD6B-2A8201CB652A}" srcOrd="1" destOrd="0" presId="urn:microsoft.com/office/officeart/2005/8/layout/list1"/>
    <dgm:cxn modelId="{C8CF8DFB-DE8A-F14F-8D01-09B1548C404A}" type="presOf" srcId="{49FCD0F8-0620-F549-8664-2BF628A7ECFB}" destId="{483B2AA1-61D7-E142-AE40-0B0A6F68A0FF}" srcOrd="0" destOrd="0" presId="urn:microsoft.com/office/officeart/2005/8/layout/list1"/>
    <dgm:cxn modelId="{7B1D4C68-55E1-944A-ABC0-E1D4F655C48E}" type="presParOf" srcId="{3542B3EF-7B28-744A-8B4A-1440058C8F57}" destId="{6EEC9B29-D2D6-4D40-A01A-56C07B31CBE7}" srcOrd="0" destOrd="0" presId="urn:microsoft.com/office/officeart/2005/8/layout/list1"/>
    <dgm:cxn modelId="{0723F16D-B57A-7546-BCF5-D71CE1A1A5F9}" type="presParOf" srcId="{6EEC9B29-D2D6-4D40-A01A-56C07B31CBE7}" destId="{483B2AA1-61D7-E142-AE40-0B0A6F68A0FF}" srcOrd="0" destOrd="0" presId="urn:microsoft.com/office/officeart/2005/8/layout/list1"/>
    <dgm:cxn modelId="{464B7405-3D76-A945-AE39-F42149BF5003}" type="presParOf" srcId="{6EEC9B29-D2D6-4D40-A01A-56C07B31CBE7}" destId="{7BB151C3-E604-0742-B0BE-F2FC702FF812}" srcOrd="1" destOrd="0" presId="urn:microsoft.com/office/officeart/2005/8/layout/list1"/>
    <dgm:cxn modelId="{90E7EFBE-BA3A-4A44-982E-4F49C7598029}" type="presParOf" srcId="{3542B3EF-7B28-744A-8B4A-1440058C8F57}" destId="{FC289245-3EF4-794B-8938-E1A876C1DC38}" srcOrd="1" destOrd="0" presId="urn:microsoft.com/office/officeart/2005/8/layout/list1"/>
    <dgm:cxn modelId="{5B23CEDA-1509-8C44-977C-39F4AD0C1DCC}" type="presParOf" srcId="{3542B3EF-7B28-744A-8B4A-1440058C8F57}" destId="{928482C2-295F-8C45-AF80-CE23D0F2F4FD}" srcOrd="2" destOrd="0" presId="urn:microsoft.com/office/officeart/2005/8/layout/list1"/>
    <dgm:cxn modelId="{21563B90-8203-B54F-B8BE-D5E29F76A61D}" type="presParOf" srcId="{3542B3EF-7B28-744A-8B4A-1440058C8F57}" destId="{04B35498-CF00-8642-B98E-7027D4FCBE23}" srcOrd="3" destOrd="0" presId="urn:microsoft.com/office/officeart/2005/8/layout/list1"/>
    <dgm:cxn modelId="{465634D8-F2BD-3B4D-BFE6-9D0834CC3A23}" type="presParOf" srcId="{3542B3EF-7B28-744A-8B4A-1440058C8F57}" destId="{130A4CC4-987A-9B48-A03B-F75197937E4A}" srcOrd="4" destOrd="0" presId="urn:microsoft.com/office/officeart/2005/8/layout/list1"/>
    <dgm:cxn modelId="{422139BB-ACBF-E146-A830-974F9E87E6A3}" type="presParOf" srcId="{130A4CC4-987A-9B48-A03B-F75197937E4A}" destId="{C4E20867-FF06-4A42-BEEC-DE4CF82D25B1}" srcOrd="0" destOrd="0" presId="urn:microsoft.com/office/officeart/2005/8/layout/list1"/>
    <dgm:cxn modelId="{7414CA38-A5A3-9C4E-8BD9-CE5D37F6E9BF}" type="presParOf" srcId="{130A4CC4-987A-9B48-A03B-F75197937E4A}" destId="{1110A22A-C965-8B4C-BD6B-2A8201CB652A}" srcOrd="1" destOrd="0" presId="urn:microsoft.com/office/officeart/2005/8/layout/list1"/>
    <dgm:cxn modelId="{AD3D7A6D-DF64-6044-94D1-53B94796D3A6}" type="presParOf" srcId="{3542B3EF-7B28-744A-8B4A-1440058C8F57}" destId="{6AFB500F-35D0-114E-BFBA-873371EB1C68}" srcOrd="5" destOrd="0" presId="urn:microsoft.com/office/officeart/2005/8/layout/list1"/>
    <dgm:cxn modelId="{99954394-421A-9548-8BDF-FC4788567FA2}" type="presParOf" srcId="{3542B3EF-7B28-744A-8B4A-1440058C8F57}" destId="{1760ACDD-7E71-DD44-8814-92409F7F0542}" srcOrd="6" destOrd="0" presId="urn:microsoft.com/office/officeart/2005/8/layout/list1"/>
    <dgm:cxn modelId="{182E6193-C63F-014F-B4D0-8DF90CBFFA79}" type="presParOf" srcId="{3542B3EF-7B28-744A-8B4A-1440058C8F57}" destId="{EF03735C-7BC6-4E44-8A5E-1D5A75A4B9DC}" srcOrd="7" destOrd="0" presId="urn:microsoft.com/office/officeart/2005/8/layout/list1"/>
    <dgm:cxn modelId="{B31AB84F-9C99-4E49-9667-E304E0777869}" type="presParOf" srcId="{3542B3EF-7B28-744A-8B4A-1440058C8F57}" destId="{AA444C6C-4B54-9141-9CA0-62F5C1D8A212}" srcOrd="8" destOrd="0" presId="urn:microsoft.com/office/officeart/2005/8/layout/list1"/>
    <dgm:cxn modelId="{818D5256-AB13-1B4D-B9C4-35AFBCE9FC69}" type="presParOf" srcId="{AA444C6C-4B54-9141-9CA0-62F5C1D8A212}" destId="{48BB6B3A-1A3D-EF4D-BBAC-C5715AB29505}" srcOrd="0" destOrd="0" presId="urn:microsoft.com/office/officeart/2005/8/layout/list1"/>
    <dgm:cxn modelId="{A3C90B1A-277C-A04D-A184-4D1F7EEDD290}" type="presParOf" srcId="{AA444C6C-4B54-9141-9CA0-62F5C1D8A212}" destId="{D4AFEB70-6B6C-A042-8FEC-2D8DA6D83023}" srcOrd="1" destOrd="0" presId="urn:microsoft.com/office/officeart/2005/8/layout/list1"/>
    <dgm:cxn modelId="{E717360B-E2A9-1541-9E48-209F368490C5}" type="presParOf" srcId="{3542B3EF-7B28-744A-8B4A-1440058C8F57}" destId="{07E211C6-1562-7E4B-AED7-194461637C18}" srcOrd="9" destOrd="0" presId="urn:microsoft.com/office/officeart/2005/8/layout/list1"/>
    <dgm:cxn modelId="{D56F628A-7A31-FF44-9AA3-4535D7E60984}" type="presParOf" srcId="{3542B3EF-7B28-744A-8B4A-1440058C8F57}" destId="{95CAE3B1-70E1-8549-A6D8-F99012F6C6CE}" srcOrd="10" destOrd="0" presId="urn:microsoft.com/office/officeart/2005/8/layout/list1"/>
    <dgm:cxn modelId="{86A7E017-F5CF-3340-9B83-F3BDB9F36D8C}" type="presParOf" srcId="{3542B3EF-7B28-744A-8B4A-1440058C8F57}" destId="{60D3FF36-C2DF-4E42-B78E-2F89EEB3FA0D}" srcOrd="11" destOrd="0" presId="urn:microsoft.com/office/officeart/2005/8/layout/list1"/>
    <dgm:cxn modelId="{D2EEB2D2-380A-6946-8FCC-6E81CEBC8BFE}" type="presParOf" srcId="{3542B3EF-7B28-744A-8B4A-1440058C8F57}" destId="{7DF48646-DFC1-7F41-9EBC-02FEC8BC8094}" srcOrd="12" destOrd="0" presId="urn:microsoft.com/office/officeart/2005/8/layout/list1"/>
    <dgm:cxn modelId="{56BDAE46-2125-0541-ABEC-084099B86A32}" type="presParOf" srcId="{7DF48646-DFC1-7F41-9EBC-02FEC8BC8094}" destId="{E13210CB-4CFD-214F-897D-309F29A2D9B5}" srcOrd="0" destOrd="0" presId="urn:microsoft.com/office/officeart/2005/8/layout/list1"/>
    <dgm:cxn modelId="{ABAA6C29-78CC-5749-A450-2D4FD76229AD}" type="presParOf" srcId="{7DF48646-DFC1-7F41-9EBC-02FEC8BC8094}" destId="{EDCFD821-EA44-3149-96B5-B7412002DFD0}" srcOrd="1" destOrd="0" presId="urn:microsoft.com/office/officeart/2005/8/layout/list1"/>
    <dgm:cxn modelId="{A74A46E9-470E-4E48-927D-37300FC7887D}" type="presParOf" srcId="{3542B3EF-7B28-744A-8B4A-1440058C8F57}" destId="{F534CC35-DF65-3F42-88E9-1F61F025810C}" srcOrd="13" destOrd="0" presId="urn:microsoft.com/office/officeart/2005/8/layout/list1"/>
    <dgm:cxn modelId="{D7668886-D9A6-194C-9D63-F70065495983}" type="presParOf" srcId="{3542B3EF-7B28-744A-8B4A-1440058C8F57}" destId="{58C3087F-C5F9-FE41-A1D8-96D40EED0792}"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C1A6DC-95F0-4E69-8836-2CFA19424DB0}"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3D9D8CFF-D45E-446F-A17E-BF102144A199}">
      <dgm:prSet/>
      <dgm:spPr/>
      <dgm:t>
        <a:bodyPr/>
        <a:lstStyle/>
        <a:p>
          <a:r>
            <a:rPr lang="en-US"/>
            <a:t>What is Pollution Prevention?</a:t>
          </a:r>
        </a:p>
      </dgm:t>
    </dgm:pt>
    <dgm:pt modelId="{CFAD5E5B-BEB4-4F8F-A2C2-F31CA7DF19BC}" type="parTrans" cxnId="{0C7F0311-2DC2-4B4A-8BA7-31646872E5D8}">
      <dgm:prSet/>
      <dgm:spPr/>
      <dgm:t>
        <a:bodyPr/>
        <a:lstStyle/>
        <a:p>
          <a:endParaRPr lang="en-US"/>
        </a:p>
      </dgm:t>
    </dgm:pt>
    <dgm:pt modelId="{AADD23A3-852A-4624-8E5B-7EC8D3249626}" type="sibTrans" cxnId="{0C7F0311-2DC2-4B4A-8BA7-31646872E5D8}">
      <dgm:prSet/>
      <dgm:spPr/>
      <dgm:t>
        <a:bodyPr/>
        <a:lstStyle/>
        <a:p>
          <a:endParaRPr lang="en-US"/>
        </a:p>
      </dgm:t>
    </dgm:pt>
    <dgm:pt modelId="{F6A09CE7-5EA1-47DD-A588-5821D68FFA7C}">
      <dgm:prSet/>
      <dgm:spPr/>
      <dgm:t>
        <a:bodyPr/>
        <a:lstStyle/>
        <a:p>
          <a:r>
            <a:rPr lang="en-US"/>
            <a:t>What is </a:t>
          </a:r>
          <a:r>
            <a:rPr lang="en-US" u="sng"/>
            <a:t>NOT</a:t>
          </a:r>
          <a:r>
            <a:rPr lang="en-US"/>
            <a:t> Pollution Prevention?</a:t>
          </a:r>
        </a:p>
      </dgm:t>
    </dgm:pt>
    <dgm:pt modelId="{23626295-0670-4A42-9654-B6BB733674E4}" type="parTrans" cxnId="{57CC49C6-A6B8-4932-B06D-489F755EBC06}">
      <dgm:prSet/>
      <dgm:spPr/>
      <dgm:t>
        <a:bodyPr/>
        <a:lstStyle/>
        <a:p>
          <a:endParaRPr lang="en-US"/>
        </a:p>
      </dgm:t>
    </dgm:pt>
    <dgm:pt modelId="{1C776A20-4C17-4265-9246-42BDB660563D}" type="sibTrans" cxnId="{57CC49C6-A6B8-4932-B06D-489F755EBC06}">
      <dgm:prSet/>
      <dgm:spPr/>
      <dgm:t>
        <a:bodyPr/>
        <a:lstStyle/>
        <a:p>
          <a:endParaRPr lang="en-US"/>
        </a:p>
      </dgm:t>
    </dgm:pt>
    <dgm:pt modelId="{08EEA044-3019-4FBD-81ED-0DF5C6B5F69A}">
      <dgm:prSet/>
      <dgm:spPr/>
      <dgm:t>
        <a:bodyPr/>
        <a:lstStyle/>
        <a:p>
          <a:r>
            <a:rPr lang="en-US"/>
            <a:t>What is Nonproduct Output(NPO)?</a:t>
          </a:r>
        </a:p>
      </dgm:t>
    </dgm:pt>
    <dgm:pt modelId="{FE0D185C-53BA-4540-80D7-8DD3FF5D1EDC}" type="parTrans" cxnId="{89B6A007-10F1-4355-ADEA-6B0DA0F3A6F8}">
      <dgm:prSet/>
      <dgm:spPr/>
      <dgm:t>
        <a:bodyPr/>
        <a:lstStyle/>
        <a:p>
          <a:endParaRPr lang="en-US"/>
        </a:p>
      </dgm:t>
    </dgm:pt>
    <dgm:pt modelId="{0929BD0B-E67E-4E8C-8D12-985D200872D8}" type="sibTrans" cxnId="{89B6A007-10F1-4355-ADEA-6B0DA0F3A6F8}">
      <dgm:prSet/>
      <dgm:spPr/>
      <dgm:t>
        <a:bodyPr/>
        <a:lstStyle/>
        <a:p>
          <a:endParaRPr lang="en-US"/>
        </a:p>
      </dgm:t>
    </dgm:pt>
    <dgm:pt modelId="{DCC52D86-51AF-4E92-87AA-9A093C84CF40}">
      <dgm:prSet/>
      <dgm:spPr/>
      <dgm:t>
        <a:bodyPr/>
        <a:lstStyle/>
        <a:p>
          <a:r>
            <a:rPr lang="en-US"/>
            <a:t>What is a Source of NPO?</a:t>
          </a:r>
        </a:p>
      </dgm:t>
    </dgm:pt>
    <dgm:pt modelId="{D82C6A2D-F686-43DC-8F73-353E159FDE7D}" type="parTrans" cxnId="{A8178767-7D4D-4C41-9042-E107DF0C61C5}">
      <dgm:prSet/>
      <dgm:spPr/>
      <dgm:t>
        <a:bodyPr/>
        <a:lstStyle/>
        <a:p>
          <a:endParaRPr lang="en-US"/>
        </a:p>
      </dgm:t>
    </dgm:pt>
    <dgm:pt modelId="{1CB2F66A-AF01-4624-84B2-DB4F32A73721}" type="sibTrans" cxnId="{A8178767-7D4D-4C41-9042-E107DF0C61C5}">
      <dgm:prSet/>
      <dgm:spPr/>
      <dgm:t>
        <a:bodyPr/>
        <a:lstStyle/>
        <a:p>
          <a:endParaRPr lang="en-US"/>
        </a:p>
      </dgm:t>
    </dgm:pt>
    <dgm:pt modelId="{5FB450B3-4103-48AD-82E8-46F5BE6F831B}">
      <dgm:prSet/>
      <dgm:spPr/>
      <dgm:t>
        <a:bodyPr/>
        <a:lstStyle/>
        <a:p>
          <a:r>
            <a:rPr lang="en-US"/>
            <a:t>What Constitutes In-process Recycling?</a:t>
          </a:r>
        </a:p>
      </dgm:t>
    </dgm:pt>
    <dgm:pt modelId="{CC695EA6-29A5-4D3B-B780-ED30EE295640}" type="parTrans" cxnId="{D8D9AD3B-8FB8-4223-9E2A-7D800F0A7C89}">
      <dgm:prSet/>
      <dgm:spPr/>
      <dgm:t>
        <a:bodyPr/>
        <a:lstStyle/>
        <a:p>
          <a:endParaRPr lang="en-US"/>
        </a:p>
      </dgm:t>
    </dgm:pt>
    <dgm:pt modelId="{AB1B9FC1-0A77-47E3-83B7-2865D474F468}" type="sibTrans" cxnId="{D8D9AD3B-8FB8-4223-9E2A-7D800F0A7C89}">
      <dgm:prSet/>
      <dgm:spPr/>
      <dgm:t>
        <a:bodyPr/>
        <a:lstStyle/>
        <a:p>
          <a:endParaRPr lang="en-US"/>
        </a:p>
      </dgm:t>
    </dgm:pt>
    <dgm:pt modelId="{22E0347C-8564-45FA-9F5A-20FDE82A364E}">
      <dgm:prSet/>
      <dgm:spPr/>
      <dgm:t>
        <a:bodyPr/>
        <a:lstStyle/>
        <a:p>
          <a:r>
            <a:rPr lang="en-US"/>
            <a:t>What is a Product?</a:t>
          </a:r>
        </a:p>
      </dgm:t>
    </dgm:pt>
    <dgm:pt modelId="{A7334DA7-C58E-4CDA-9F07-D105A1990D5B}" type="parTrans" cxnId="{89A3C834-CB5C-4101-BC79-82ADA5DDFE10}">
      <dgm:prSet/>
      <dgm:spPr/>
      <dgm:t>
        <a:bodyPr/>
        <a:lstStyle/>
        <a:p>
          <a:endParaRPr lang="en-US"/>
        </a:p>
      </dgm:t>
    </dgm:pt>
    <dgm:pt modelId="{0A76B5B4-48B0-456F-99B1-B9D6E84504D4}" type="sibTrans" cxnId="{89A3C834-CB5C-4101-BC79-82ADA5DDFE10}">
      <dgm:prSet/>
      <dgm:spPr/>
      <dgm:t>
        <a:bodyPr/>
        <a:lstStyle/>
        <a:p>
          <a:endParaRPr lang="en-US"/>
        </a:p>
      </dgm:t>
    </dgm:pt>
    <dgm:pt modelId="{CFE2AD94-BE81-F94F-AFF6-3A62A121073A}" type="pres">
      <dgm:prSet presAssocID="{F9C1A6DC-95F0-4E69-8836-2CFA19424DB0}" presName="diagram" presStyleCnt="0">
        <dgm:presLayoutVars>
          <dgm:dir/>
          <dgm:resizeHandles val="exact"/>
        </dgm:presLayoutVars>
      </dgm:prSet>
      <dgm:spPr/>
    </dgm:pt>
    <dgm:pt modelId="{9312F8E1-E8D9-F340-A1C7-4CFA321405A4}" type="pres">
      <dgm:prSet presAssocID="{3D9D8CFF-D45E-446F-A17E-BF102144A199}" presName="node" presStyleLbl="node1" presStyleIdx="0" presStyleCnt="6">
        <dgm:presLayoutVars>
          <dgm:bulletEnabled val="1"/>
        </dgm:presLayoutVars>
      </dgm:prSet>
      <dgm:spPr/>
    </dgm:pt>
    <dgm:pt modelId="{B6EBC989-880D-E642-BB2E-F28622091D9C}" type="pres">
      <dgm:prSet presAssocID="{AADD23A3-852A-4624-8E5B-7EC8D3249626}" presName="sibTrans" presStyleCnt="0"/>
      <dgm:spPr/>
    </dgm:pt>
    <dgm:pt modelId="{EF6A96EE-AF6A-D346-96B2-D6BC5E4FC0C7}" type="pres">
      <dgm:prSet presAssocID="{F6A09CE7-5EA1-47DD-A588-5821D68FFA7C}" presName="node" presStyleLbl="node1" presStyleIdx="1" presStyleCnt="6">
        <dgm:presLayoutVars>
          <dgm:bulletEnabled val="1"/>
        </dgm:presLayoutVars>
      </dgm:prSet>
      <dgm:spPr/>
    </dgm:pt>
    <dgm:pt modelId="{D81C20F7-4EEB-8943-8F13-CCC02150A702}" type="pres">
      <dgm:prSet presAssocID="{1C776A20-4C17-4265-9246-42BDB660563D}" presName="sibTrans" presStyleCnt="0"/>
      <dgm:spPr/>
    </dgm:pt>
    <dgm:pt modelId="{4162E00C-B296-C144-BD0C-25601AFCA91E}" type="pres">
      <dgm:prSet presAssocID="{08EEA044-3019-4FBD-81ED-0DF5C6B5F69A}" presName="node" presStyleLbl="node1" presStyleIdx="2" presStyleCnt="6">
        <dgm:presLayoutVars>
          <dgm:bulletEnabled val="1"/>
        </dgm:presLayoutVars>
      </dgm:prSet>
      <dgm:spPr/>
    </dgm:pt>
    <dgm:pt modelId="{E49B8466-27A3-9F46-A02B-14BF3EB778B8}" type="pres">
      <dgm:prSet presAssocID="{0929BD0B-E67E-4E8C-8D12-985D200872D8}" presName="sibTrans" presStyleCnt="0"/>
      <dgm:spPr/>
    </dgm:pt>
    <dgm:pt modelId="{659B20B0-8A4D-2C48-84AB-28A5EF5EF0AF}" type="pres">
      <dgm:prSet presAssocID="{DCC52D86-51AF-4E92-87AA-9A093C84CF40}" presName="node" presStyleLbl="node1" presStyleIdx="3" presStyleCnt="6">
        <dgm:presLayoutVars>
          <dgm:bulletEnabled val="1"/>
        </dgm:presLayoutVars>
      </dgm:prSet>
      <dgm:spPr/>
    </dgm:pt>
    <dgm:pt modelId="{05F80A20-7971-C547-8558-E23D4A2E45B4}" type="pres">
      <dgm:prSet presAssocID="{1CB2F66A-AF01-4624-84B2-DB4F32A73721}" presName="sibTrans" presStyleCnt="0"/>
      <dgm:spPr/>
    </dgm:pt>
    <dgm:pt modelId="{914AC6F7-1C5B-4A4B-961C-FD0616BD13AD}" type="pres">
      <dgm:prSet presAssocID="{5FB450B3-4103-48AD-82E8-46F5BE6F831B}" presName="node" presStyleLbl="node1" presStyleIdx="4" presStyleCnt="6">
        <dgm:presLayoutVars>
          <dgm:bulletEnabled val="1"/>
        </dgm:presLayoutVars>
      </dgm:prSet>
      <dgm:spPr/>
    </dgm:pt>
    <dgm:pt modelId="{FB17D7BC-0647-F049-A984-92EA5DF84BE2}" type="pres">
      <dgm:prSet presAssocID="{AB1B9FC1-0A77-47E3-83B7-2865D474F468}" presName="sibTrans" presStyleCnt="0"/>
      <dgm:spPr/>
    </dgm:pt>
    <dgm:pt modelId="{05302AEA-4DAF-404C-AFEF-3C5236EB795D}" type="pres">
      <dgm:prSet presAssocID="{22E0347C-8564-45FA-9F5A-20FDE82A364E}" presName="node" presStyleLbl="node1" presStyleIdx="5" presStyleCnt="6">
        <dgm:presLayoutVars>
          <dgm:bulletEnabled val="1"/>
        </dgm:presLayoutVars>
      </dgm:prSet>
      <dgm:spPr/>
    </dgm:pt>
  </dgm:ptLst>
  <dgm:cxnLst>
    <dgm:cxn modelId="{89B6A007-10F1-4355-ADEA-6B0DA0F3A6F8}" srcId="{F9C1A6DC-95F0-4E69-8836-2CFA19424DB0}" destId="{08EEA044-3019-4FBD-81ED-0DF5C6B5F69A}" srcOrd="2" destOrd="0" parTransId="{FE0D185C-53BA-4540-80D7-8DD3FF5D1EDC}" sibTransId="{0929BD0B-E67E-4E8C-8D12-985D200872D8}"/>
    <dgm:cxn modelId="{0C7F0311-2DC2-4B4A-8BA7-31646872E5D8}" srcId="{F9C1A6DC-95F0-4E69-8836-2CFA19424DB0}" destId="{3D9D8CFF-D45E-446F-A17E-BF102144A199}" srcOrd="0" destOrd="0" parTransId="{CFAD5E5B-BEB4-4F8F-A2C2-F31CA7DF19BC}" sibTransId="{AADD23A3-852A-4624-8E5B-7EC8D3249626}"/>
    <dgm:cxn modelId="{792C4130-628A-6443-A0DC-DEE7DC15350B}" type="presOf" srcId="{DCC52D86-51AF-4E92-87AA-9A093C84CF40}" destId="{659B20B0-8A4D-2C48-84AB-28A5EF5EF0AF}" srcOrd="0" destOrd="0" presId="urn:microsoft.com/office/officeart/2005/8/layout/default"/>
    <dgm:cxn modelId="{89A3C834-CB5C-4101-BC79-82ADA5DDFE10}" srcId="{F9C1A6DC-95F0-4E69-8836-2CFA19424DB0}" destId="{22E0347C-8564-45FA-9F5A-20FDE82A364E}" srcOrd="5" destOrd="0" parTransId="{A7334DA7-C58E-4CDA-9F07-D105A1990D5B}" sibTransId="{0A76B5B4-48B0-456F-99B1-B9D6E84504D4}"/>
    <dgm:cxn modelId="{D8D9AD3B-8FB8-4223-9E2A-7D800F0A7C89}" srcId="{F9C1A6DC-95F0-4E69-8836-2CFA19424DB0}" destId="{5FB450B3-4103-48AD-82E8-46F5BE6F831B}" srcOrd="4" destOrd="0" parTransId="{CC695EA6-29A5-4D3B-B780-ED30EE295640}" sibTransId="{AB1B9FC1-0A77-47E3-83B7-2865D474F468}"/>
    <dgm:cxn modelId="{A8178767-7D4D-4C41-9042-E107DF0C61C5}" srcId="{F9C1A6DC-95F0-4E69-8836-2CFA19424DB0}" destId="{DCC52D86-51AF-4E92-87AA-9A093C84CF40}" srcOrd="3" destOrd="0" parTransId="{D82C6A2D-F686-43DC-8F73-353E159FDE7D}" sibTransId="{1CB2F66A-AF01-4624-84B2-DB4F32A73721}"/>
    <dgm:cxn modelId="{5E838F6A-DC04-4A4E-8E31-53578604F1BE}" type="presOf" srcId="{F9C1A6DC-95F0-4E69-8836-2CFA19424DB0}" destId="{CFE2AD94-BE81-F94F-AFF6-3A62A121073A}" srcOrd="0" destOrd="0" presId="urn:microsoft.com/office/officeart/2005/8/layout/default"/>
    <dgm:cxn modelId="{08CDB176-8B72-DA41-A0F5-DF68DAE18E69}" type="presOf" srcId="{5FB450B3-4103-48AD-82E8-46F5BE6F831B}" destId="{914AC6F7-1C5B-4A4B-961C-FD0616BD13AD}" srcOrd="0" destOrd="0" presId="urn:microsoft.com/office/officeart/2005/8/layout/default"/>
    <dgm:cxn modelId="{A59B1682-5C13-414D-8313-D207898B9370}" type="presOf" srcId="{F6A09CE7-5EA1-47DD-A588-5821D68FFA7C}" destId="{EF6A96EE-AF6A-D346-96B2-D6BC5E4FC0C7}" srcOrd="0" destOrd="0" presId="urn:microsoft.com/office/officeart/2005/8/layout/default"/>
    <dgm:cxn modelId="{EB8947AA-4174-0546-B7BD-A4E5D5672D77}" type="presOf" srcId="{3D9D8CFF-D45E-446F-A17E-BF102144A199}" destId="{9312F8E1-E8D9-F340-A1C7-4CFA321405A4}" srcOrd="0" destOrd="0" presId="urn:microsoft.com/office/officeart/2005/8/layout/default"/>
    <dgm:cxn modelId="{BBF381AA-9FF3-CE45-80FD-B89488EA9C42}" type="presOf" srcId="{08EEA044-3019-4FBD-81ED-0DF5C6B5F69A}" destId="{4162E00C-B296-C144-BD0C-25601AFCA91E}" srcOrd="0" destOrd="0" presId="urn:microsoft.com/office/officeart/2005/8/layout/default"/>
    <dgm:cxn modelId="{B84BBCC0-AD0B-F345-A131-643A4181ABC9}" type="presOf" srcId="{22E0347C-8564-45FA-9F5A-20FDE82A364E}" destId="{05302AEA-4DAF-404C-AFEF-3C5236EB795D}" srcOrd="0" destOrd="0" presId="urn:microsoft.com/office/officeart/2005/8/layout/default"/>
    <dgm:cxn modelId="{57CC49C6-A6B8-4932-B06D-489F755EBC06}" srcId="{F9C1A6DC-95F0-4E69-8836-2CFA19424DB0}" destId="{F6A09CE7-5EA1-47DD-A588-5821D68FFA7C}" srcOrd="1" destOrd="0" parTransId="{23626295-0670-4A42-9654-B6BB733674E4}" sibTransId="{1C776A20-4C17-4265-9246-42BDB660563D}"/>
    <dgm:cxn modelId="{56C7FFD5-F1E5-BA48-80E3-C0A69CDF2922}" type="presParOf" srcId="{CFE2AD94-BE81-F94F-AFF6-3A62A121073A}" destId="{9312F8E1-E8D9-F340-A1C7-4CFA321405A4}" srcOrd="0" destOrd="0" presId="urn:microsoft.com/office/officeart/2005/8/layout/default"/>
    <dgm:cxn modelId="{C6DE5ECF-C36E-6344-902C-8A1979F9413B}" type="presParOf" srcId="{CFE2AD94-BE81-F94F-AFF6-3A62A121073A}" destId="{B6EBC989-880D-E642-BB2E-F28622091D9C}" srcOrd="1" destOrd="0" presId="urn:microsoft.com/office/officeart/2005/8/layout/default"/>
    <dgm:cxn modelId="{6721550B-5C64-114F-A6E0-7EDA509E6A7D}" type="presParOf" srcId="{CFE2AD94-BE81-F94F-AFF6-3A62A121073A}" destId="{EF6A96EE-AF6A-D346-96B2-D6BC5E4FC0C7}" srcOrd="2" destOrd="0" presId="urn:microsoft.com/office/officeart/2005/8/layout/default"/>
    <dgm:cxn modelId="{10549424-18A6-9549-8261-BE4FCA49C23B}" type="presParOf" srcId="{CFE2AD94-BE81-F94F-AFF6-3A62A121073A}" destId="{D81C20F7-4EEB-8943-8F13-CCC02150A702}" srcOrd="3" destOrd="0" presId="urn:microsoft.com/office/officeart/2005/8/layout/default"/>
    <dgm:cxn modelId="{5B361ED5-76A7-9640-8E31-E5D48163E6CB}" type="presParOf" srcId="{CFE2AD94-BE81-F94F-AFF6-3A62A121073A}" destId="{4162E00C-B296-C144-BD0C-25601AFCA91E}" srcOrd="4" destOrd="0" presId="urn:microsoft.com/office/officeart/2005/8/layout/default"/>
    <dgm:cxn modelId="{B7E7BA56-8DEF-7C41-9A9C-41E86AD6C463}" type="presParOf" srcId="{CFE2AD94-BE81-F94F-AFF6-3A62A121073A}" destId="{E49B8466-27A3-9F46-A02B-14BF3EB778B8}" srcOrd="5" destOrd="0" presId="urn:microsoft.com/office/officeart/2005/8/layout/default"/>
    <dgm:cxn modelId="{0E5CFC58-E0D0-F54A-BB30-D253690702AE}" type="presParOf" srcId="{CFE2AD94-BE81-F94F-AFF6-3A62A121073A}" destId="{659B20B0-8A4D-2C48-84AB-28A5EF5EF0AF}" srcOrd="6" destOrd="0" presId="urn:microsoft.com/office/officeart/2005/8/layout/default"/>
    <dgm:cxn modelId="{B2C184E9-C036-6D49-9017-0C8F02FF1336}" type="presParOf" srcId="{CFE2AD94-BE81-F94F-AFF6-3A62A121073A}" destId="{05F80A20-7971-C547-8558-E23D4A2E45B4}" srcOrd="7" destOrd="0" presId="urn:microsoft.com/office/officeart/2005/8/layout/default"/>
    <dgm:cxn modelId="{0DE0A183-8E7E-2542-A9A1-828421DC9E33}" type="presParOf" srcId="{CFE2AD94-BE81-F94F-AFF6-3A62A121073A}" destId="{914AC6F7-1C5B-4A4B-961C-FD0616BD13AD}" srcOrd="8" destOrd="0" presId="urn:microsoft.com/office/officeart/2005/8/layout/default"/>
    <dgm:cxn modelId="{49E925AE-3548-FF4F-B6E8-510B815FDB88}" type="presParOf" srcId="{CFE2AD94-BE81-F94F-AFF6-3A62A121073A}" destId="{FB17D7BC-0647-F049-A984-92EA5DF84BE2}" srcOrd="9" destOrd="0" presId="urn:microsoft.com/office/officeart/2005/8/layout/default"/>
    <dgm:cxn modelId="{D75ED4F6-6C72-F943-A94C-9D9E1C5EA1E9}" type="presParOf" srcId="{CFE2AD94-BE81-F94F-AFF6-3A62A121073A}" destId="{05302AEA-4DAF-404C-AFEF-3C5236EB795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4A06A31-FF9F-4D6C-B029-8E05B852F44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1878DA4-9C24-4B0D-A7FE-5EAC40021D12}">
      <dgm:prSet/>
      <dgm:spPr/>
      <dgm:t>
        <a:bodyPr/>
        <a:lstStyle/>
        <a:p>
          <a:r>
            <a:rPr lang="en-US"/>
            <a:t>Planned Result</a:t>
          </a:r>
        </a:p>
      </dgm:t>
    </dgm:pt>
    <dgm:pt modelId="{75D0E091-FF60-4437-933E-75DAA15C0D5A}" type="parTrans" cxnId="{46EEB496-10FD-4BB1-B05A-F88ADA544A26}">
      <dgm:prSet/>
      <dgm:spPr/>
      <dgm:t>
        <a:bodyPr/>
        <a:lstStyle/>
        <a:p>
          <a:endParaRPr lang="en-US"/>
        </a:p>
      </dgm:t>
    </dgm:pt>
    <dgm:pt modelId="{47A25646-29A4-43C1-AAB1-58093D8B9664}" type="sibTrans" cxnId="{46EEB496-10FD-4BB1-B05A-F88ADA544A26}">
      <dgm:prSet/>
      <dgm:spPr/>
      <dgm:t>
        <a:bodyPr/>
        <a:lstStyle/>
        <a:p>
          <a:endParaRPr lang="en-US"/>
        </a:p>
      </dgm:t>
    </dgm:pt>
    <dgm:pt modelId="{888A0E2C-C687-4770-A445-589C06EEC900}">
      <dgm:prSet/>
      <dgm:spPr/>
      <dgm:t>
        <a:bodyPr/>
        <a:lstStyle/>
        <a:p>
          <a:r>
            <a:rPr lang="en-US"/>
            <a:t>Used as a Commodity in Trade by the General Public</a:t>
          </a:r>
        </a:p>
      </dgm:t>
    </dgm:pt>
    <dgm:pt modelId="{ED54921A-C2F1-4AA7-B6E9-60E4ECA6AD59}" type="parTrans" cxnId="{0AFBD21C-5D70-40B1-9B14-62283440F66D}">
      <dgm:prSet/>
      <dgm:spPr/>
      <dgm:t>
        <a:bodyPr/>
        <a:lstStyle/>
        <a:p>
          <a:endParaRPr lang="en-US"/>
        </a:p>
      </dgm:t>
    </dgm:pt>
    <dgm:pt modelId="{048A5FB5-BB34-49A4-B0F7-D63AFA58FDEA}" type="sibTrans" cxnId="{0AFBD21C-5D70-40B1-9B14-62283440F66D}">
      <dgm:prSet/>
      <dgm:spPr/>
      <dgm:t>
        <a:bodyPr/>
        <a:lstStyle/>
        <a:p>
          <a:endParaRPr lang="en-US"/>
        </a:p>
      </dgm:t>
    </dgm:pt>
    <dgm:pt modelId="{308B7BBA-9F2C-4D88-AB51-A9E2CEC1051A}">
      <dgm:prSet/>
      <dgm:spPr/>
      <dgm:t>
        <a:bodyPr/>
        <a:lstStyle/>
        <a:p>
          <a:r>
            <a:rPr lang="en-US"/>
            <a:t>More than one Product per Process</a:t>
          </a:r>
        </a:p>
      </dgm:t>
    </dgm:pt>
    <dgm:pt modelId="{DFBBE852-AF3E-4A6B-AFB9-0F115CBF6F25}" type="parTrans" cxnId="{540F3321-CB26-4778-87AF-762588AF64AA}">
      <dgm:prSet/>
      <dgm:spPr/>
      <dgm:t>
        <a:bodyPr/>
        <a:lstStyle/>
        <a:p>
          <a:endParaRPr lang="en-US"/>
        </a:p>
      </dgm:t>
    </dgm:pt>
    <dgm:pt modelId="{0AC6F18B-99C2-46D4-9D43-A1DD6C74AB1C}" type="sibTrans" cxnId="{540F3321-CB26-4778-87AF-762588AF64AA}">
      <dgm:prSet/>
      <dgm:spPr/>
      <dgm:t>
        <a:bodyPr/>
        <a:lstStyle/>
        <a:p>
          <a:endParaRPr lang="en-US"/>
        </a:p>
      </dgm:t>
    </dgm:pt>
    <dgm:pt modelId="{2EF04948-E1E1-4877-98DA-8A11246DFBC3}">
      <dgm:prSet/>
      <dgm:spPr/>
      <dgm:t>
        <a:bodyPr/>
        <a:lstStyle/>
        <a:p>
          <a:r>
            <a:rPr lang="en-US"/>
            <a:t>Intermediate Products (Site Limited)</a:t>
          </a:r>
        </a:p>
      </dgm:t>
    </dgm:pt>
    <dgm:pt modelId="{70468805-E4C6-4B09-9EB0-3E025160591B}" type="parTrans" cxnId="{79A7932F-6A23-4043-8A56-BD1353521BF1}">
      <dgm:prSet/>
      <dgm:spPr/>
      <dgm:t>
        <a:bodyPr/>
        <a:lstStyle/>
        <a:p>
          <a:endParaRPr lang="en-US"/>
        </a:p>
      </dgm:t>
    </dgm:pt>
    <dgm:pt modelId="{B6B96266-D23D-4233-BBA8-96A54BC80D88}" type="sibTrans" cxnId="{79A7932F-6A23-4043-8A56-BD1353521BF1}">
      <dgm:prSet/>
      <dgm:spPr/>
      <dgm:t>
        <a:bodyPr/>
        <a:lstStyle/>
        <a:p>
          <a:endParaRPr lang="en-US"/>
        </a:p>
      </dgm:t>
    </dgm:pt>
    <dgm:pt modelId="{9A2EF82F-970B-4E85-89AE-535D66E9782C}" type="pres">
      <dgm:prSet presAssocID="{54A06A31-FF9F-4D6C-B029-8E05B852F446}" presName="root" presStyleCnt="0">
        <dgm:presLayoutVars>
          <dgm:dir/>
          <dgm:resizeHandles val="exact"/>
        </dgm:presLayoutVars>
      </dgm:prSet>
      <dgm:spPr/>
    </dgm:pt>
    <dgm:pt modelId="{7EBAE857-F786-48E8-9477-EA6B47B828FB}" type="pres">
      <dgm:prSet presAssocID="{61878DA4-9C24-4B0D-A7FE-5EAC40021D12}" presName="compNode" presStyleCnt="0"/>
      <dgm:spPr/>
    </dgm:pt>
    <dgm:pt modelId="{DC8956C9-814E-4C77-AE32-26F4E50E9446}" type="pres">
      <dgm:prSet presAssocID="{61878DA4-9C24-4B0D-A7FE-5EAC40021D1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DD0C2EF8-8C02-4788-958B-BFCCF6727F43}" type="pres">
      <dgm:prSet presAssocID="{61878DA4-9C24-4B0D-A7FE-5EAC40021D12}" presName="spaceRect" presStyleCnt="0"/>
      <dgm:spPr/>
    </dgm:pt>
    <dgm:pt modelId="{391D9F19-2B4C-460C-BBC4-2C1D92F0A4A0}" type="pres">
      <dgm:prSet presAssocID="{61878DA4-9C24-4B0D-A7FE-5EAC40021D12}" presName="textRect" presStyleLbl="revTx" presStyleIdx="0" presStyleCnt="4">
        <dgm:presLayoutVars>
          <dgm:chMax val="1"/>
          <dgm:chPref val="1"/>
        </dgm:presLayoutVars>
      </dgm:prSet>
      <dgm:spPr/>
    </dgm:pt>
    <dgm:pt modelId="{24C39C02-6B6E-4BCB-A257-64CA41DBEB3F}" type="pres">
      <dgm:prSet presAssocID="{47A25646-29A4-43C1-AAB1-58093D8B9664}" presName="sibTrans" presStyleCnt="0"/>
      <dgm:spPr/>
    </dgm:pt>
    <dgm:pt modelId="{CAA4D1D9-0448-4707-95E4-39F8FF69DEC5}" type="pres">
      <dgm:prSet presAssocID="{888A0E2C-C687-4770-A445-589C06EEC900}" presName="compNode" presStyleCnt="0"/>
      <dgm:spPr/>
    </dgm:pt>
    <dgm:pt modelId="{62556E43-867E-42F5-929A-179C8F2EBA5A}" type="pres">
      <dgm:prSet presAssocID="{888A0E2C-C687-4770-A445-589C06EEC90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ins"/>
        </a:ext>
      </dgm:extLst>
    </dgm:pt>
    <dgm:pt modelId="{3275F1C5-4C6A-44A5-92E3-E448F6CE90B3}" type="pres">
      <dgm:prSet presAssocID="{888A0E2C-C687-4770-A445-589C06EEC900}" presName="spaceRect" presStyleCnt="0"/>
      <dgm:spPr/>
    </dgm:pt>
    <dgm:pt modelId="{92E059EC-7D4B-4CA0-805C-BEA46B74F732}" type="pres">
      <dgm:prSet presAssocID="{888A0E2C-C687-4770-A445-589C06EEC900}" presName="textRect" presStyleLbl="revTx" presStyleIdx="1" presStyleCnt="4">
        <dgm:presLayoutVars>
          <dgm:chMax val="1"/>
          <dgm:chPref val="1"/>
        </dgm:presLayoutVars>
      </dgm:prSet>
      <dgm:spPr/>
    </dgm:pt>
    <dgm:pt modelId="{8E54453E-D14A-4209-9887-EE25EFB0A3AD}" type="pres">
      <dgm:prSet presAssocID="{048A5FB5-BB34-49A4-B0F7-D63AFA58FDEA}" presName="sibTrans" presStyleCnt="0"/>
      <dgm:spPr/>
    </dgm:pt>
    <dgm:pt modelId="{DD283553-D772-457F-9D01-EC33630E198E}" type="pres">
      <dgm:prSet presAssocID="{308B7BBA-9F2C-4D88-AB51-A9E2CEC1051A}" presName="compNode" presStyleCnt="0"/>
      <dgm:spPr/>
    </dgm:pt>
    <dgm:pt modelId="{937F2DE2-949C-487D-8E36-D10A926F1EFB}" type="pres">
      <dgm:prSet presAssocID="{308B7BBA-9F2C-4D88-AB51-A9E2CEC1051A}"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Network with solid fill"/>
        </a:ext>
      </dgm:extLst>
    </dgm:pt>
    <dgm:pt modelId="{AB5A7E6B-5C89-40E0-A298-74DBF21CFE80}" type="pres">
      <dgm:prSet presAssocID="{308B7BBA-9F2C-4D88-AB51-A9E2CEC1051A}" presName="spaceRect" presStyleCnt="0"/>
      <dgm:spPr/>
    </dgm:pt>
    <dgm:pt modelId="{7ABAB887-EE23-4F90-A05C-8ABD285116A9}" type="pres">
      <dgm:prSet presAssocID="{308B7BBA-9F2C-4D88-AB51-A9E2CEC1051A}" presName="textRect" presStyleLbl="revTx" presStyleIdx="2" presStyleCnt="4">
        <dgm:presLayoutVars>
          <dgm:chMax val="1"/>
          <dgm:chPref val="1"/>
        </dgm:presLayoutVars>
      </dgm:prSet>
      <dgm:spPr/>
    </dgm:pt>
    <dgm:pt modelId="{3AB2BC19-821B-4049-899C-EF1E6BDBC56A}" type="pres">
      <dgm:prSet presAssocID="{0AC6F18B-99C2-46D4-9D43-A1DD6C74AB1C}" presName="sibTrans" presStyleCnt="0"/>
      <dgm:spPr/>
    </dgm:pt>
    <dgm:pt modelId="{2524E5B4-C578-45DB-A7B9-640D0B4BC41C}" type="pres">
      <dgm:prSet presAssocID="{2EF04948-E1E1-4877-98DA-8A11246DFBC3}" presName="compNode" presStyleCnt="0"/>
      <dgm:spPr/>
    </dgm:pt>
    <dgm:pt modelId="{22CA9B21-E018-4528-B3D1-75E8768EA205}" type="pres">
      <dgm:prSet presAssocID="{2EF04948-E1E1-4877-98DA-8A11246DFBC3}"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ontinuous Improvement with solid fill"/>
        </a:ext>
      </dgm:extLst>
    </dgm:pt>
    <dgm:pt modelId="{5ED40364-9DA2-426B-AD9E-3B44726F12D2}" type="pres">
      <dgm:prSet presAssocID="{2EF04948-E1E1-4877-98DA-8A11246DFBC3}" presName="spaceRect" presStyleCnt="0"/>
      <dgm:spPr/>
    </dgm:pt>
    <dgm:pt modelId="{F61D2DD2-0AD7-4AE7-BB1C-60B7E3E72D49}" type="pres">
      <dgm:prSet presAssocID="{2EF04948-E1E1-4877-98DA-8A11246DFBC3}" presName="textRect" presStyleLbl="revTx" presStyleIdx="3" presStyleCnt="4">
        <dgm:presLayoutVars>
          <dgm:chMax val="1"/>
          <dgm:chPref val="1"/>
        </dgm:presLayoutVars>
      </dgm:prSet>
      <dgm:spPr/>
    </dgm:pt>
  </dgm:ptLst>
  <dgm:cxnLst>
    <dgm:cxn modelId="{0AFBD21C-5D70-40B1-9B14-62283440F66D}" srcId="{54A06A31-FF9F-4D6C-B029-8E05B852F446}" destId="{888A0E2C-C687-4770-A445-589C06EEC900}" srcOrd="1" destOrd="0" parTransId="{ED54921A-C2F1-4AA7-B6E9-60E4ECA6AD59}" sibTransId="{048A5FB5-BB34-49A4-B0F7-D63AFA58FDEA}"/>
    <dgm:cxn modelId="{540F3321-CB26-4778-87AF-762588AF64AA}" srcId="{54A06A31-FF9F-4D6C-B029-8E05B852F446}" destId="{308B7BBA-9F2C-4D88-AB51-A9E2CEC1051A}" srcOrd="2" destOrd="0" parTransId="{DFBBE852-AF3E-4A6B-AFB9-0F115CBF6F25}" sibTransId="{0AC6F18B-99C2-46D4-9D43-A1DD6C74AB1C}"/>
    <dgm:cxn modelId="{79A7932F-6A23-4043-8A56-BD1353521BF1}" srcId="{54A06A31-FF9F-4D6C-B029-8E05B852F446}" destId="{2EF04948-E1E1-4877-98DA-8A11246DFBC3}" srcOrd="3" destOrd="0" parTransId="{70468805-E4C6-4B09-9EB0-3E025160591B}" sibTransId="{B6B96266-D23D-4233-BBA8-96A54BC80D88}"/>
    <dgm:cxn modelId="{3C965E5A-7AEB-4646-9FB5-4E3072A4CDC6}" type="presOf" srcId="{2EF04948-E1E1-4877-98DA-8A11246DFBC3}" destId="{F61D2DD2-0AD7-4AE7-BB1C-60B7E3E72D49}" srcOrd="0" destOrd="0" presId="urn:microsoft.com/office/officeart/2018/2/layout/IconLabelList"/>
    <dgm:cxn modelId="{073CE08D-FCCD-47F8-8EB7-F696700790A7}" type="presOf" srcId="{54A06A31-FF9F-4D6C-B029-8E05B852F446}" destId="{9A2EF82F-970B-4E85-89AE-535D66E9782C}" srcOrd="0" destOrd="0" presId="urn:microsoft.com/office/officeart/2018/2/layout/IconLabelList"/>
    <dgm:cxn modelId="{D54DBF95-4790-4AE6-9B45-8BDFF3FAB3F5}" type="presOf" srcId="{888A0E2C-C687-4770-A445-589C06EEC900}" destId="{92E059EC-7D4B-4CA0-805C-BEA46B74F732}" srcOrd="0" destOrd="0" presId="urn:microsoft.com/office/officeart/2018/2/layout/IconLabelList"/>
    <dgm:cxn modelId="{46EEB496-10FD-4BB1-B05A-F88ADA544A26}" srcId="{54A06A31-FF9F-4D6C-B029-8E05B852F446}" destId="{61878DA4-9C24-4B0D-A7FE-5EAC40021D12}" srcOrd="0" destOrd="0" parTransId="{75D0E091-FF60-4437-933E-75DAA15C0D5A}" sibTransId="{47A25646-29A4-43C1-AAB1-58093D8B9664}"/>
    <dgm:cxn modelId="{7B0D9CBA-12CF-4B46-88A3-49EEB6639EF4}" type="presOf" srcId="{61878DA4-9C24-4B0D-A7FE-5EAC40021D12}" destId="{391D9F19-2B4C-460C-BBC4-2C1D92F0A4A0}" srcOrd="0" destOrd="0" presId="urn:microsoft.com/office/officeart/2018/2/layout/IconLabelList"/>
    <dgm:cxn modelId="{8DF150C0-939C-4071-A72F-83167E1D12CE}" type="presOf" srcId="{308B7BBA-9F2C-4D88-AB51-A9E2CEC1051A}" destId="{7ABAB887-EE23-4F90-A05C-8ABD285116A9}" srcOrd="0" destOrd="0" presId="urn:microsoft.com/office/officeart/2018/2/layout/IconLabelList"/>
    <dgm:cxn modelId="{E5670517-4378-4059-A65A-9E0502DB5D07}" type="presParOf" srcId="{9A2EF82F-970B-4E85-89AE-535D66E9782C}" destId="{7EBAE857-F786-48E8-9477-EA6B47B828FB}" srcOrd="0" destOrd="0" presId="urn:microsoft.com/office/officeart/2018/2/layout/IconLabelList"/>
    <dgm:cxn modelId="{EFE700D0-3047-45FB-8EE4-095A42A05715}" type="presParOf" srcId="{7EBAE857-F786-48E8-9477-EA6B47B828FB}" destId="{DC8956C9-814E-4C77-AE32-26F4E50E9446}" srcOrd="0" destOrd="0" presId="urn:microsoft.com/office/officeart/2018/2/layout/IconLabelList"/>
    <dgm:cxn modelId="{CFAA9E7D-4902-48F7-9074-39150A9D122A}" type="presParOf" srcId="{7EBAE857-F786-48E8-9477-EA6B47B828FB}" destId="{DD0C2EF8-8C02-4788-958B-BFCCF6727F43}" srcOrd="1" destOrd="0" presId="urn:microsoft.com/office/officeart/2018/2/layout/IconLabelList"/>
    <dgm:cxn modelId="{7D26F0C5-5229-41F5-B2EC-B8303DEE0ABB}" type="presParOf" srcId="{7EBAE857-F786-48E8-9477-EA6B47B828FB}" destId="{391D9F19-2B4C-460C-BBC4-2C1D92F0A4A0}" srcOrd="2" destOrd="0" presId="urn:microsoft.com/office/officeart/2018/2/layout/IconLabelList"/>
    <dgm:cxn modelId="{8DEE2826-D4B7-4090-A877-F4469EBBE081}" type="presParOf" srcId="{9A2EF82F-970B-4E85-89AE-535D66E9782C}" destId="{24C39C02-6B6E-4BCB-A257-64CA41DBEB3F}" srcOrd="1" destOrd="0" presId="urn:microsoft.com/office/officeart/2018/2/layout/IconLabelList"/>
    <dgm:cxn modelId="{31C042E1-2BD2-4DE1-9A7A-A33FBD5DAE08}" type="presParOf" srcId="{9A2EF82F-970B-4E85-89AE-535D66E9782C}" destId="{CAA4D1D9-0448-4707-95E4-39F8FF69DEC5}" srcOrd="2" destOrd="0" presId="urn:microsoft.com/office/officeart/2018/2/layout/IconLabelList"/>
    <dgm:cxn modelId="{BD9251C4-432B-4AB0-9E6D-6C99C11B37EA}" type="presParOf" srcId="{CAA4D1D9-0448-4707-95E4-39F8FF69DEC5}" destId="{62556E43-867E-42F5-929A-179C8F2EBA5A}" srcOrd="0" destOrd="0" presId="urn:microsoft.com/office/officeart/2018/2/layout/IconLabelList"/>
    <dgm:cxn modelId="{DF8FD176-AB04-41F2-A557-1F517CD8BA0E}" type="presParOf" srcId="{CAA4D1D9-0448-4707-95E4-39F8FF69DEC5}" destId="{3275F1C5-4C6A-44A5-92E3-E448F6CE90B3}" srcOrd="1" destOrd="0" presId="urn:microsoft.com/office/officeart/2018/2/layout/IconLabelList"/>
    <dgm:cxn modelId="{6A04AE92-33A3-42A8-B95C-C176FACFD911}" type="presParOf" srcId="{CAA4D1D9-0448-4707-95E4-39F8FF69DEC5}" destId="{92E059EC-7D4B-4CA0-805C-BEA46B74F732}" srcOrd="2" destOrd="0" presId="urn:microsoft.com/office/officeart/2018/2/layout/IconLabelList"/>
    <dgm:cxn modelId="{CF4D770A-B794-44F4-A27A-740C8898D9AC}" type="presParOf" srcId="{9A2EF82F-970B-4E85-89AE-535D66E9782C}" destId="{8E54453E-D14A-4209-9887-EE25EFB0A3AD}" srcOrd="3" destOrd="0" presId="urn:microsoft.com/office/officeart/2018/2/layout/IconLabelList"/>
    <dgm:cxn modelId="{34C274F7-67FA-46E9-B2C7-3ED341773B8C}" type="presParOf" srcId="{9A2EF82F-970B-4E85-89AE-535D66E9782C}" destId="{DD283553-D772-457F-9D01-EC33630E198E}" srcOrd="4" destOrd="0" presId="urn:microsoft.com/office/officeart/2018/2/layout/IconLabelList"/>
    <dgm:cxn modelId="{FD22F3CC-2A5D-4700-A74D-499A3EB26A66}" type="presParOf" srcId="{DD283553-D772-457F-9D01-EC33630E198E}" destId="{937F2DE2-949C-487D-8E36-D10A926F1EFB}" srcOrd="0" destOrd="0" presId="urn:microsoft.com/office/officeart/2018/2/layout/IconLabelList"/>
    <dgm:cxn modelId="{B4B706E5-5C15-412C-9058-5C70BD501A8E}" type="presParOf" srcId="{DD283553-D772-457F-9D01-EC33630E198E}" destId="{AB5A7E6B-5C89-40E0-A298-74DBF21CFE80}" srcOrd="1" destOrd="0" presId="urn:microsoft.com/office/officeart/2018/2/layout/IconLabelList"/>
    <dgm:cxn modelId="{BC8D6430-AE51-4E8D-B84C-3A7424D158D1}" type="presParOf" srcId="{DD283553-D772-457F-9D01-EC33630E198E}" destId="{7ABAB887-EE23-4F90-A05C-8ABD285116A9}" srcOrd="2" destOrd="0" presId="urn:microsoft.com/office/officeart/2018/2/layout/IconLabelList"/>
    <dgm:cxn modelId="{F7F6A799-B597-435E-8821-2B98E67E3308}" type="presParOf" srcId="{9A2EF82F-970B-4E85-89AE-535D66E9782C}" destId="{3AB2BC19-821B-4049-899C-EF1E6BDBC56A}" srcOrd="5" destOrd="0" presId="urn:microsoft.com/office/officeart/2018/2/layout/IconLabelList"/>
    <dgm:cxn modelId="{0779DE5B-B48C-4E09-BF91-D83B9EC43166}" type="presParOf" srcId="{9A2EF82F-970B-4E85-89AE-535D66E9782C}" destId="{2524E5B4-C578-45DB-A7B9-640D0B4BC41C}" srcOrd="6" destOrd="0" presId="urn:microsoft.com/office/officeart/2018/2/layout/IconLabelList"/>
    <dgm:cxn modelId="{E9E857C2-8B61-4161-98C7-4DB1D78335C4}" type="presParOf" srcId="{2524E5B4-C578-45DB-A7B9-640D0B4BC41C}" destId="{22CA9B21-E018-4528-B3D1-75E8768EA205}" srcOrd="0" destOrd="0" presId="urn:microsoft.com/office/officeart/2018/2/layout/IconLabelList"/>
    <dgm:cxn modelId="{6BE10A30-9D2A-4CDB-82CC-F6F80012D221}" type="presParOf" srcId="{2524E5B4-C578-45DB-A7B9-640D0B4BC41C}" destId="{5ED40364-9DA2-426B-AD9E-3B44726F12D2}" srcOrd="1" destOrd="0" presId="urn:microsoft.com/office/officeart/2018/2/layout/IconLabelList"/>
    <dgm:cxn modelId="{55EF7544-2F50-4D4C-BE9E-458213DEEE55}" type="presParOf" srcId="{2524E5B4-C578-45DB-A7B9-640D0B4BC41C}" destId="{F61D2DD2-0AD7-4AE7-BB1C-60B7E3E72D4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3E6F89C-3E9D-4E6F-883E-59F9B0295A6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7EC1C08-8FE6-43F8-A710-C73C42C64788}">
      <dgm:prSet/>
      <dgm:spPr/>
      <dgm:t>
        <a:bodyPr/>
        <a:lstStyle/>
        <a:p>
          <a:pPr>
            <a:lnSpc>
              <a:spcPct val="100000"/>
            </a:lnSpc>
          </a:pPr>
          <a:r>
            <a:rPr lang="en-US"/>
            <a:t>Ex 1: You coat paper; use “square feet coated” rather than “pounds of paper.”</a:t>
          </a:r>
        </a:p>
      </dgm:t>
    </dgm:pt>
    <dgm:pt modelId="{465B95B9-921C-4F8C-9C97-A96CA54D5025}" type="parTrans" cxnId="{74AB4AA5-16B8-492C-B514-33E5BAD33CD5}">
      <dgm:prSet/>
      <dgm:spPr/>
      <dgm:t>
        <a:bodyPr/>
        <a:lstStyle/>
        <a:p>
          <a:endParaRPr lang="en-US"/>
        </a:p>
      </dgm:t>
    </dgm:pt>
    <dgm:pt modelId="{658CD070-37FB-407B-B106-937174222B8F}" type="sibTrans" cxnId="{74AB4AA5-16B8-492C-B514-33E5BAD33CD5}">
      <dgm:prSet/>
      <dgm:spPr/>
      <dgm:t>
        <a:bodyPr/>
        <a:lstStyle/>
        <a:p>
          <a:endParaRPr lang="en-US"/>
        </a:p>
      </dgm:t>
    </dgm:pt>
    <dgm:pt modelId="{14EF5D8B-66E9-4AB0-9AF8-8EB8BFF61AC7}">
      <dgm:prSet/>
      <dgm:spPr/>
      <dgm:t>
        <a:bodyPr/>
        <a:lstStyle/>
        <a:p>
          <a:pPr>
            <a:lnSpc>
              <a:spcPct val="100000"/>
            </a:lnSpc>
          </a:pPr>
          <a:r>
            <a:rPr lang="en-US"/>
            <a:t>Ex 2: You use solvent to clean machinery; use pounds of solvent per “widget produced”</a:t>
          </a:r>
        </a:p>
      </dgm:t>
    </dgm:pt>
    <dgm:pt modelId="{1588F48D-BB7A-425A-AA75-D00F4A34C8C8}" type="parTrans" cxnId="{917B73A0-C5D0-4AD0-AF63-83A966BDF9FF}">
      <dgm:prSet/>
      <dgm:spPr/>
      <dgm:t>
        <a:bodyPr/>
        <a:lstStyle/>
        <a:p>
          <a:endParaRPr lang="en-US"/>
        </a:p>
      </dgm:t>
    </dgm:pt>
    <dgm:pt modelId="{27812EF6-55FD-45BC-96E5-24E4B40EE792}" type="sibTrans" cxnId="{917B73A0-C5D0-4AD0-AF63-83A966BDF9FF}">
      <dgm:prSet/>
      <dgm:spPr/>
      <dgm:t>
        <a:bodyPr/>
        <a:lstStyle/>
        <a:p>
          <a:endParaRPr lang="en-US"/>
        </a:p>
      </dgm:t>
    </dgm:pt>
    <dgm:pt modelId="{16C7A6B8-FACE-824A-93E0-1AC5416F0D01}">
      <dgm:prSet/>
      <dgm:spPr/>
      <dgm:t>
        <a:bodyPr/>
        <a:lstStyle/>
        <a:p>
          <a:pPr>
            <a:lnSpc>
              <a:spcPct val="100000"/>
            </a:lnSpc>
          </a:pPr>
          <a:r>
            <a:rPr lang="en-GB"/>
            <a:t>Ex 3: </a:t>
          </a:r>
          <a:r>
            <a:rPr lang="en-US" altLang="en-US">
              <a:solidFill>
                <a:schemeClr val="tx1"/>
              </a:solidFill>
            </a:rPr>
            <a:t>You produce both solvent and latex paint; these are separate products; track Use and NPO per unit of production separately.</a:t>
          </a:r>
          <a:endParaRPr lang="en-GB">
            <a:solidFill>
              <a:schemeClr val="tx1"/>
            </a:solidFill>
          </a:endParaRPr>
        </a:p>
      </dgm:t>
    </dgm:pt>
    <dgm:pt modelId="{8C631D8E-A204-1F43-AD85-EA7A4068C677}" type="parTrans" cxnId="{621B6CD1-9924-6F42-8E01-5BEBD13554DA}">
      <dgm:prSet/>
      <dgm:spPr/>
    </dgm:pt>
    <dgm:pt modelId="{8971142E-E722-814C-BB97-25CC49765E42}" type="sibTrans" cxnId="{621B6CD1-9924-6F42-8E01-5BEBD13554DA}">
      <dgm:prSet/>
      <dgm:spPr/>
    </dgm:pt>
    <dgm:pt modelId="{3F6EC0CA-FD70-483E-8F09-5D6F0E801AF5}" type="pres">
      <dgm:prSet presAssocID="{B3E6F89C-3E9D-4E6F-883E-59F9B0295A63}" presName="root" presStyleCnt="0">
        <dgm:presLayoutVars>
          <dgm:dir/>
          <dgm:resizeHandles val="exact"/>
        </dgm:presLayoutVars>
      </dgm:prSet>
      <dgm:spPr/>
    </dgm:pt>
    <dgm:pt modelId="{77A528AC-2972-464B-BF9C-4ECE970C67FB}" type="pres">
      <dgm:prSet presAssocID="{B7EC1C08-8FE6-43F8-A710-C73C42C64788}" presName="compNode" presStyleCnt="0"/>
      <dgm:spPr/>
    </dgm:pt>
    <dgm:pt modelId="{5BF296F9-3031-4D42-BD80-EF6138DD10B8}" type="pres">
      <dgm:prSet presAssocID="{B7EC1C08-8FE6-43F8-A710-C73C42C64788}" presName="bgRect" presStyleLbl="bgShp" presStyleIdx="0" presStyleCnt="3"/>
      <dgm:spPr/>
    </dgm:pt>
    <dgm:pt modelId="{FCD04C95-8993-473F-ACA9-FC2BFEE44E66}" type="pres">
      <dgm:prSet presAssocID="{B7EC1C08-8FE6-43F8-A710-C73C42C6478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per"/>
        </a:ext>
      </dgm:extLst>
    </dgm:pt>
    <dgm:pt modelId="{9C72A53D-F923-4063-A5BE-7CD1FAAD16A5}" type="pres">
      <dgm:prSet presAssocID="{B7EC1C08-8FE6-43F8-A710-C73C42C64788}" presName="spaceRect" presStyleCnt="0"/>
      <dgm:spPr/>
    </dgm:pt>
    <dgm:pt modelId="{1B0A6C74-5B44-47F2-A629-D90DD6ECE586}" type="pres">
      <dgm:prSet presAssocID="{B7EC1C08-8FE6-43F8-A710-C73C42C64788}" presName="parTx" presStyleLbl="revTx" presStyleIdx="0" presStyleCnt="3">
        <dgm:presLayoutVars>
          <dgm:chMax val="0"/>
          <dgm:chPref val="0"/>
        </dgm:presLayoutVars>
      </dgm:prSet>
      <dgm:spPr/>
    </dgm:pt>
    <dgm:pt modelId="{75F8BB2E-7873-45B7-BDCB-0E592030DAE0}" type="pres">
      <dgm:prSet presAssocID="{658CD070-37FB-407B-B106-937174222B8F}" presName="sibTrans" presStyleCnt="0"/>
      <dgm:spPr/>
    </dgm:pt>
    <dgm:pt modelId="{496CC5CE-A229-4E60-9E9F-D7A6FA33B635}" type="pres">
      <dgm:prSet presAssocID="{14EF5D8B-66E9-4AB0-9AF8-8EB8BFF61AC7}" presName="compNode" presStyleCnt="0"/>
      <dgm:spPr/>
    </dgm:pt>
    <dgm:pt modelId="{60DF1CE5-269E-4EEC-9C4F-4793201A1EEB}" type="pres">
      <dgm:prSet presAssocID="{14EF5D8B-66E9-4AB0-9AF8-8EB8BFF61AC7}" presName="bgRect" presStyleLbl="bgShp" presStyleIdx="1" presStyleCnt="3"/>
      <dgm:spPr/>
    </dgm:pt>
    <dgm:pt modelId="{76B65ED2-8C69-49ED-A17C-8E2BB2A80C54}" type="pres">
      <dgm:prSet presAssocID="{14EF5D8B-66E9-4AB0-9AF8-8EB8BFF61AC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entist"/>
        </a:ext>
      </dgm:extLst>
    </dgm:pt>
    <dgm:pt modelId="{47800876-12DA-48CA-97B3-9B56DCB56EB5}" type="pres">
      <dgm:prSet presAssocID="{14EF5D8B-66E9-4AB0-9AF8-8EB8BFF61AC7}" presName="spaceRect" presStyleCnt="0"/>
      <dgm:spPr/>
    </dgm:pt>
    <dgm:pt modelId="{F0C9DE9F-D380-4A5A-8434-678E073ADFE4}" type="pres">
      <dgm:prSet presAssocID="{14EF5D8B-66E9-4AB0-9AF8-8EB8BFF61AC7}" presName="parTx" presStyleLbl="revTx" presStyleIdx="1" presStyleCnt="3">
        <dgm:presLayoutVars>
          <dgm:chMax val="0"/>
          <dgm:chPref val="0"/>
        </dgm:presLayoutVars>
      </dgm:prSet>
      <dgm:spPr/>
    </dgm:pt>
    <dgm:pt modelId="{6DF51A93-84C3-0F46-8BA3-5E8493E77EF6}" type="pres">
      <dgm:prSet presAssocID="{27812EF6-55FD-45BC-96E5-24E4B40EE792}" presName="sibTrans" presStyleCnt="0"/>
      <dgm:spPr/>
    </dgm:pt>
    <dgm:pt modelId="{617DEBC4-C298-9E48-92EF-75EF65A05C4C}" type="pres">
      <dgm:prSet presAssocID="{16C7A6B8-FACE-824A-93E0-1AC5416F0D01}" presName="compNode" presStyleCnt="0"/>
      <dgm:spPr/>
    </dgm:pt>
    <dgm:pt modelId="{1A575A08-C0DF-8046-B252-052230B8E9DB}" type="pres">
      <dgm:prSet presAssocID="{16C7A6B8-FACE-824A-93E0-1AC5416F0D01}" presName="bgRect" presStyleLbl="bgShp" presStyleIdx="2" presStyleCnt="3"/>
      <dgm:spPr/>
    </dgm:pt>
    <dgm:pt modelId="{50DFBE08-3D53-3C4E-830C-443F86AF675C}" type="pres">
      <dgm:prSet presAssocID="{16C7A6B8-FACE-824A-93E0-1AC5416F0D0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aint with solid fill"/>
        </a:ext>
      </dgm:extLst>
    </dgm:pt>
    <dgm:pt modelId="{F95C13D1-CAB7-BC45-A93B-B1A3F24101CF}" type="pres">
      <dgm:prSet presAssocID="{16C7A6B8-FACE-824A-93E0-1AC5416F0D01}" presName="spaceRect" presStyleCnt="0"/>
      <dgm:spPr/>
    </dgm:pt>
    <dgm:pt modelId="{44759CA4-B622-2048-9574-765E00A0CA8E}" type="pres">
      <dgm:prSet presAssocID="{16C7A6B8-FACE-824A-93E0-1AC5416F0D01}" presName="parTx" presStyleLbl="revTx" presStyleIdx="2" presStyleCnt="3">
        <dgm:presLayoutVars>
          <dgm:chMax val="0"/>
          <dgm:chPref val="0"/>
        </dgm:presLayoutVars>
      </dgm:prSet>
      <dgm:spPr/>
    </dgm:pt>
  </dgm:ptLst>
  <dgm:cxnLst>
    <dgm:cxn modelId="{5DEAD046-AA88-4ADF-850D-AC42D34A826D}" type="presOf" srcId="{B3E6F89C-3E9D-4E6F-883E-59F9B0295A63}" destId="{3F6EC0CA-FD70-483E-8F09-5D6F0E801AF5}" srcOrd="0" destOrd="0" presId="urn:microsoft.com/office/officeart/2018/2/layout/IconVerticalSolidList"/>
    <dgm:cxn modelId="{059B9B7C-10E8-4504-AAFF-66483F928B82}" type="presOf" srcId="{14EF5D8B-66E9-4AB0-9AF8-8EB8BFF61AC7}" destId="{F0C9DE9F-D380-4A5A-8434-678E073ADFE4}" srcOrd="0" destOrd="0" presId="urn:microsoft.com/office/officeart/2018/2/layout/IconVerticalSolidList"/>
    <dgm:cxn modelId="{F3548087-C385-0946-BF25-34A8821AB305}" type="presOf" srcId="{16C7A6B8-FACE-824A-93E0-1AC5416F0D01}" destId="{44759CA4-B622-2048-9574-765E00A0CA8E}" srcOrd="0" destOrd="0" presId="urn:microsoft.com/office/officeart/2018/2/layout/IconVerticalSolidList"/>
    <dgm:cxn modelId="{E4EA7088-E63C-4BCE-AB68-3FC7AD6D0589}" type="presOf" srcId="{B7EC1C08-8FE6-43F8-A710-C73C42C64788}" destId="{1B0A6C74-5B44-47F2-A629-D90DD6ECE586}" srcOrd="0" destOrd="0" presId="urn:microsoft.com/office/officeart/2018/2/layout/IconVerticalSolidList"/>
    <dgm:cxn modelId="{917B73A0-C5D0-4AD0-AF63-83A966BDF9FF}" srcId="{B3E6F89C-3E9D-4E6F-883E-59F9B0295A63}" destId="{14EF5D8B-66E9-4AB0-9AF8-8EB8BFF61AC7}" srcOrd="1" destOrd="0" parTransId="{1588F48D-BB7A-425A-AA75-D00F4A34C8C8}" sibTransId="{27812EF6-55FD-45BC-96E5-24E4B40EE792}"/>
    <dgm:cxn modelId="{74AB4AA5-16B8-492C-B514-33E5BAD33CD5}" srcId="{B3E6F89C-3E9D-4E6F-883E-59F9B0295A63}" destId="{B7EC1C08-8FE6-43F8-A710-C73C42C64788}" srcOrd="0" destOrd="0" parTransId="{465B95B9-921C-4F8C-9C97-A96CA54D5025}" sibTransId="{658CD070-37FB-407B-B106-937174222B8F}"/>
    <dgm:cxn modelId="{621B6CD1-9924-6F42-8E01-5BEBD13554DA}" srcId="{B3E6F89C-3E9D-4E6F-883E-59F9B0295A63}" destId="{16C7A6B8-FACE-824A-93E0-1AC5416F0D01}" srcOrd="2" destOrd="0" parTransId="{8C631D8E-A204-1F43-AD85-EA7A4068C677}" sibTransId="{8971142E-E722-814C-BB97-25CC49765E42}"/>
    <dgm:cxn modelId="{8E7ED5D8-0A84-4554-BEB9-E665F8D770A6}" type="presParOf" srcId="{3F6EC0CA-FD70-483E-8F09-5D6F0E801AF5}" destId="{77A528AC-2972-464B-BF9C-4ECE970C67FB}" srcOrd="0" destOrd="0" presId="urn:microsoft.com/office/officeart/2018/2/layout/IconVerticalSolidList"/>
    <dgm:cxn modelId="{23D99FF7-3F80-47B1-B265-B96D761AF500}" type="presParOf" srcId="{77A528AC-2972-464B-BF9C-4ECE970C67FB}" destId="{5BF296F9-3031-4D42-BD80-EF6138DD10B8}" srcOrd="0" destOrd="0" presId="urn:microsoft.com/office/officeart/2018/2/layout/IconVerticalSolidList"/>
    <dgm:cxn modelId="{121EC0A6-314C-413C-920B-86F29A9ECADF}" type="presParOf" srcId="{77A528AC-2972-464B-BF9C-4ECE970C67FB}" destId="{FCD04C95-8993-473F-ACA9-FC2BFEE44E66}" srcOrd="1" destOrd="0" presId="urn:microsoft.com/office/officeart/2018/2/layout/IconVerticalSolidList"/>
    <dgm:cxn modelId="{F6E5B870-50F6-46EF-AA9A-224A58D9100C}" type="presParOf" srcId="{77A528AC-2972-464B-BF9C-4ECE970C67FB}" destId="{9C72A53D-F923-4063-A5BE-7CD1FAAD16A5}" srcOrd="2" destOrd="0" presId="urn:microsoft.com/office/officeart/2018/2/layout/IconVerticalSolidList"/>
    <dgm:cxn modelId="{AF5C20A0-B801-4A86-BE18-806281B894A5}" type="presParOf" srcId="{77A528AC-2972-464B-BF9C-4ECE970C67FB}" destId="{1B0A6C74-5B44-47F2-A629-D90DD6ECE586}" srcOrd="3" destOrd="0" presId="urn:microsoft.com/office/officeart/2018/2/layout/IconVerticalSolidList"/>
    <dgm:cxn modelId="{51F52832-F8F1-42E0-99A4-F8A5351A1160}" type="presParOf" srcId="{3F6EC0CA-FD70-483E-8F09-5D6F0E801AF5}" destId="{75F8BB2E-7873-45B7-BDCB-0E592030DAE0}" srcOrd="1" destOrd="0" presId="urn:microsoft.com/office/officeart/2018/2/layout/IconVerticalSolidList"/>
    <dgm:cxn modelId="{1B04D12C-51D9-4C54-A8D7-AB351C2EF643}" type="presParOf" srcId="{3F6EC0CA-FD70-483E-8F09-5D6F0E801AF5}" destId="{496CC5CE-A229-4E60-9E9F-D7A6FA33B635}" srcOrd="2" destOrd="0" presId="urn:microsoft.com/office/officeart/2018/2/layout/IconVerticalSolidList"/>
    <dgm:cxn modelId="{8494027C-534A-4755-AF82-8023AE45E8B5}" type="presParOf" srcId="{496CC5CE-A229-4E60-9E9F-D7A6FA33B635}" destId="{60DF1CE5-269E-4EEC-9C4F-4793201A1EEB}" srcOrd="0" destOrd="0" presId="urn:microsoft.com/office/officeart/2018/2/layout/IconVerticalSolidList"/>
    <dgm:cxn modelId="{2643137C-6F7D-485B-8DC8-47BE8ADBBCDB}" type="presParOf" srcId="{496CC5CE-A229-4E60-9E9F-D7A6FA33B635}" destId="{76B65ED2-8C69-49ED-A17C-8E2BB2A80C54}" srcOrd="1" destOrd="0" presId="urn:microsoft.com/office/officeart/2018/2/layout/IconVerticalSolidList"/>
    <dgm:cxn modelId="{8F3E2A63-C4AF-4561-80E0-2D0E4F3E9990}" type="presParOf" srcId="{496CC5CE-A229-4E60-9E9F-D7A6FA33B635}" destId="{47800876-12DA-48CA-97B3-9B56DCB56EB5}" srcOrd="2" destOrd="0" presId="urn:microsoft.com/office/officeart/2018/2/layout/IconVerticalSolidList"/>
    <dgm:cxn modelId="{0D41A54B-B806-4434-A027-5BF757EEAC83}" type="presParOf" srcId="{496CC5CE-A229-4E60-9E9F-D7A6FA33B635}" destId="{F0C9DE9F-D380-4A5A-8434-678E073ADFE4}" srcOrd="3" destOrd="0" presId="urn:microsoft.com/office/officeart/2018/2/layout/IconVerticalSolidList"/>
    <dgm:cxn modelId="{BFDD50AE-1941-D341-9CD9-6D9C9C850F5D}" type="presParOf" srcId="{3F6EC0CA-FD70-483E-8F09-5D6F0E801AF5}" destId="{6DF51A93-84C3-0F46-8BA3-5E8493E77EF6}" srcOrd="3" destOrd="0" presId="urn:microsoft.com/office/officeart/2018/2/layout/IconVerticalSolidList"/>
    <dgm:cxn modelId="{D3251ED6-5D11-6A4A-B9BD-96F14CA519A0}" type="presParOf" srcId="{3F6EC0CA-FD70-483E-8F09-5D6F0E801AF5}" destId="{617DEBC4-C298-9E48-92EF-75EF65A05C4C}" srcOrd="4" destOrd="0" presId="urn:microsoft.com/office/officeart/2018/2/layout/IconVerticalSolidList"/>
    <dgm:cxn modelId="{62F18A86-730B-1B4B-8910-D2411FA3061D}" type="presParOf" srcId="{617DEBC4-C298-9E48-92EF-75EF65A05C4C}" destId="{1A575A08-C0DF-8046-B252-052230B8E9DB}" srcOrd="0" destOrd="0" presId="urn:microsoft.com/office/officeart/2018/2/layout/IconVerticalSolidList"/>
    <dgm:cxn modelId="{D12E3215-5B16-A142-99DF-EBEFD3C3B798}" type="presParOf" srcId="{617DEBC4-C298-9E48-92EF-75EF65A05C4C}" destId="{50DFBE08-3D53-3C4E-830C-443F86AF675C}" srcOrd="1" destOrd="0" presId="urn:microsoft.com/office/officeart/2018/2/layout/IconVerticalSolidList"/>
    <dgm:cxn modelId="{AEFDB150-58E3-7144-859D-9DEA87490B7C}" type="presParOf" srcId="{617DEBC4-C298-9E48-92EF-75EF65A05C4C}" destId="{F95C13D1-CAB7-BC45-A93B-B1A3F24101CF}" srcOrd="2" destOrd="0" presId="urn:microsoft.com/office/officeart/2018/2/layout/IconVerticalSolidList"/>
    <dgm:cxn modelId="{F2DA09C6-4487-2A48-938B-C55F26A273A0}" type="presParOf" srcId="{617DEBC4-C298-9E48-92EF-75EF65A05C4C}" destId="{44759CA4-B622-2048-9574-765E00A0CA8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860D488-3751-4FBA-819F-3CEB68941A2E}" type="doc">
      <dgm:prSet loTypeId="urn:microsoft.com/office/officeart/2005/8/layout/vList2" loCatId="list" qsTypeId="urn:microsoft.com/office/officeart/2005/8/quickstyle/simple4" qsCatId="simple" csTypeId="urn:microsoft.com/office/officeart/2005/8/colors/accent1_1" csCatId="accent1" phldr="1"/>
      <dgm:spPr/>
      <dgm:t>
        <a:bodyPr/>
        <a:lstStyle/>
        <a:p>
          <a:endParaRPr lang="en-US"/>
        </a:p>
      </dgm:t>
    </dgm:pt>
    <dgm:pt modelId="{10171289-AF67-43E7-BA84-F91B11FD2BD6}">
      <dgm:prSet custT="1"/>
      <dgm:spPr/>
      <dgm:t>
        <a:bodyPr/>
        <a:lstStyle/>
        <a:p>
          <a:pPr algn="l"/>
          <a:r>
            <a:rPr lang="en-US" sz="2800"/>
            <a:t>Points Where Nonproduct is Generated </a:t>
          </a:r>
        </a:p>
      </dgm:t>
    </dgm:pt>
    <dgm:pt modelId="{950942CF-B889-4401-8041-8624D04B99D1}" type="parTrans" cxnId="{ADADCD2D-475D-42D6-8CC7-41B22B31BEEF}">
      <dgm:prSet/>
      <dgm:spPr/>
      <dgm:t>
        <a:bodyPr/>
        <a:lstStyle/>
        <a:p>
          <a:pPr algn="l"/>
          <a:endParaRPr lang="en-US" sz="1600"/>
        </a:p>
      </dgm:t>
    </dgm:pt>
    <dgm:pt modelId="{015C288F-C4C9-4387-B909-6F82F9F2F431}" type="sibTrans" cxnId="{ADADCD2D-475D-42D6-8CC7-41B22B31BEEF}">
      <dgm:prSet/>
      <dgm:spPr/>
      <dgm:t>
        <a:bodyPr/>
        <a:lstStyle/>
        <a:p>
          <a:pPr algn="l"/>
          <a:endParaRPr lang="en-US" sz="1600"/>
        </a:p>
      </dgm:t>
    </dgm:pt>
    <dgm:pt modelId="{58649142-007A-425E-801A-CB9250795FE3}">
      <dgm:prSet custT="1"/>
      <dgm:spPr/>
      <dgm:t>
        <a:bodyPr/>
        <a:lstStyle/>
        <a:p>
          <a:pPr algn="l"/>
          <a:r>
            <a:rPr lang="en-US" sz="2800"/>
            <a:t>NOT Releases from Treatment Systems</a:t>
          </a:r>
        </a:p>
      </dgm:t>
    </dgm:pt>
    <dgm:pt modelId="{0953D354-3D44-4DA1-B304-37E39D6304F0}" type="parTrans" cxnId="{7814679C-0CF8-44A7-86B6-8F117AAEFFF8}">
      <dgm:prSet/>
      <dgm:spPr/>
      <dgm:t>
        <a:bodyPr/>
        <a:lstStyle/>
        <a:p>
          <a:pPr algn="l"/>
          <a:endParaRPr lang="en-US" sz="1600"/>
        </a:p>
      </dgm:t>
    </dgm:pt>
    <dgm:pt modelId="{4EE8D1E6-BCDE-459D-87F9-B6A76E149A22}" type="sibTrans" cxnId="{7814679C-0CF8-44A7-86B6-8F117AAEFFF8}">
      <dgm:prSet/>
      <dgm:spPr/>
      <dgm:t>
        <a:bodyPr/>
        <a:lstStyle/>
        <a:p>
          <a:pPr algn="l"/>
          <a:endParaRPr lang="en-US" sz="1600"/>
        </a:p>
      </dgm:t>
    </dgm:pt>
    <dgm:pt modelId="{1F54C13E-9960-44AE-B3B4-E9AB5B6B2BA0}">
      <dgm:prSet custT="1"/>
      <dgm:spPr/>
      <dgm:t>
        <a:bodyPr/>
        <a:lstStyle/>
        <a:p>
          <a:pPr algn="l"/>
          <a:r>
            <a:rPr lang="en-US" sz="2800"/>
            <a:t>⭐️ Facility Walkthrough is Helpful </a:t>
          </a:r>
        </a:p>
      </dgm:t>
    </dgm:pt>
    <dgm:pt modelId="{543B27D6-5D2B-4AA5-A011-E6295D577B59}" type="parTrans" cxnId="{BE8C36D5-23BE-46D3-A6C9-4C3EA4634D34}">
      <dgm:prSet/>
      <dgm:spPr/>
      <dgm:t>
        <a:bodyPr/>
        <a:lstStyle/>
        <a:p>
          <a:pPr algn="l"/>
          <a:endParaRPr lang="en-US" sz="1600"/>
        </a:p>
      </dgm:t>
    </dgm:pt>
    <dgm:pt modelId="{3ABF79B7-5CFE-4E2D-ABEF-3AB61F56B386}" type="sibTrans" cxnId="{BE8C36D5-23BE-46D3-A6C9-4C3EA4634D34}">
      <dgm:prSet/>
      <dgm:spPr/>
      <dgm:t>
        <a:bodyPr/>
        <a:lstStyle/>
        <a:p>
          <a:pPr algn="l"/>
          <a:endParaRPr lang="en-US" sz="1600"/>
        </a:p>
      </dgm:t>
    </dgm:pt>
    <dgm:pt modelId="{A9F94DC8-25AC-4300-83EF-3F55024E161D}">
      <dgm:prSet custT="1"/>
      <dgm:spPr/>
      <dgm:t>
        <a:bodyPr/>
        <a:lstStyle/>
        <a:p>
          <a:pPr algn="l"/>
          <a:r>
            <a:rPr lang="en-US" sz="2800"/>
            <a:t>No Quantities Required for Part I Planning</a:t>
          </a:r>
        </a:p>
      </dgm:t>
    </dgm:pt>
    <dgm:pt modelId="{281D6B0E-D6D7-47EB-8DA5-71AED7A6A06B}" type="parTrans" cxnId="{586745D5-88B8-48F0-84AA-CBEB90C95547}">
      <dgm:prSet/>
      <dgm:spPr/>
      <dgm:t>
        <a:bodyPr/>
        <a:lstStyle/>
        <a:p>
          <a:pPr algn="l"/>
          <a:endParaRPr lang="en-US" sz="1600"/>
        </a:p>
      </dgm:t>
    </dgm:pt>
    <dgm:pt modelId="{73925B57-4782-43FC-9069-BF681C7A794B}" type="sibTrans" cxnId="{586745D5-88B8-48F0-84AA-CBEB90C95547}">
      <dgm:prSet/>
      <dgm:spPr/>
      <dgm:t>
        <a:bodyPr/>
        <a:lstStyle/>
        <a:p>
          <a:pPr algn="l"/>
          <a:endParaRPr lang="en-US" sz="1600"/>
        </a:p>
      </dgm:t>
    </dgm:pt>
    <dgm:pt modelId="{7AEB0C6D-F89A-8649-BD42-52E96A4769E0}" type="pres">
      <dgm:prSet presAssocID="{2860D488-3751-4FBA-819F-3CEB68941A2E}" presName="linear" presStyleCnt="0">
        <dgm:presLayoutVars>
          <dgm:animLvl val="lvl"/>
          <dgm:resizeHandles val="exact"/>
        </dgm:presLayoutVars>
      </dgm:prSet>
      <dgm:spPr/>
    </dgm:pt>
    <dgm:pt modelId="{AD7F42DC-4D62-BE46-ABDA-3E849D9DEC8D}" type="pres">
      <dgm:prSet presAssocID="{10171289-AF67-43E7-BA84-F91B11FD2BD6}" presName="parentText" presStyleLbl="node1" presStyleIdx="0" presStyleCnt="4">
        <dgm:presLayoutVars>
          <dgm:chMax val="0"/>
          <dgm:bulletEnabled val="1"/>
        </dgm:presLayoutVars>
      </dgm:prSet>
      <dgm:spPr/>
    </dgm:pt>
    <dgm:pt modelId="{9166927D-AB9B-634A-B01D-85F1E34D68B8}" type="pres">
      <dgm:prSet presAssocID="{015C288F-C4C9-4387-B909-6F82F9F2F431}" presName="spacer" presStyleCnt="0"/>
      <dgm:spPr/>
    </dgm:pt>
    <dgm:pt modelId="{AC62F436-8E3D-5C48-9B72-32850CF24439}" type="pres">
      <dgm:prSet presAssocID="{58649142-007A-425E-801A-CB9250795FE3}" presName="parentText" presStyleLbl="node1" presStyleIdx="1" presStyleCnt="4">
        <dgm:presLayoutVars>
          <dgm:chMax val="0"/>
          <dgm:bulletEnabled val="1"/>
        </dgm:presLayoutVars>
      </dgm:prSet>
      <dgm:spPr/>
    </dgm:pt>
    <dgm:pt modelId="{3453E323-1824-BD4C-87E5-895CC4CCBC73}" type="pres">
      <dgm:prSet presAssocID="{4EE8D1E6-BCDE-459D-87F9-B6A76E149A22}" presName="spacer" presStyleCnt="0"/>
      <dgm:spPr/>
    </dgm:pt>
    <dgm:pt modelId="{79FE1A9B-A2AA-F94D-99BB-BD86A113766C}" type="pres">
      <dgm:prSet presAssocID="{1F54C13E-9960-44AE-B3B4-E9AB5B6B2BA0}" presName="parentText" presStyleLbl="node1" presStyleIdx="2" presStyleCnt="4">
        <dgm:presLayoutVars>
          <dgm:chMax val="0"/>
          <dgm:bulletEnabled val="1"/>
        </dgm:presLayoutVars>
      </dgm:prSet>
      <dgm:spPr/>
    </dgm:pt>
    <dgm:pt modelId="{8FAFF104-CC8B-AF4C-B623-A6587C349B39}" type="pres">
      <dgm:prSet presAssocID="{3ABF79B7-5CFE-4E2D-ABEF-3AB61F56B386}" presName="spacer" presStyleCnt="0"/>
      <dgm:spPr/>
    </dgm:pt>
    <dgm:pt modelId="{B950E5B6-121F-DD47-8B92-6AF96612728D}" type="pres">
      <dgm:prSet presAssocID="{A9F94DC8-25AC-4300-83EF-3F55024E161D}" presName="parentText" presStyleLbl="node1" presStyleIdx="3" presStyleCnt="4">
        <dgm:presLayoutVars>
          <dgm:chMax val="0"/>
          <dgm:bulletEnabled val="1"/>
        </dgm:presLayoutVars>
      </dgm:prSet>
      <dgm:spPr/>
    </dgm:pt>
  </dgm:ptLst>
  <dgm:cxnLst>
    <dgm:cxn modelId="{32A7AF09-086D-5240-8DD9-86ACAD771054}" type="presOf" srcId="{58649142-007A-425E-801A-CB9250795FE3}" destId="{AC62F436-8E3D-5C48-9B72-32850CF24439}" srcOrd="0" destOrd="0" presId="urn:microsoft.com/office/officeart/2005/8/layout/vList2"/>
    <dgm:cxn modelId="{CFD89C0E-6D0E-7247-950C-76BB575B1B20}" type="presOf" srcId="{10171289-AF67-43E7-BA84-F91B11FD2BD6}" destId="{AD7F42DC-4D62-BE46-ABDA-3E849D9DEC8D}" srcOrd="0" destOrd="0" presId="urn:microsoft.com/office/officeart/2005/8/layout/vList2"/>
    <dgm:cxn modelId="{34549126-4EA0-F149-A80F-DD1F3B8FCC9F}" type="presOf" srcId="{1F54C13E-9960-44AE-B3B4-E9AB5B6B2BA0}" destId="{79FE1A9B-A2AA-F94D-99BB-BD86A113766C}" srcOrd="0" destOrd="0" presId="urn:microsoft.com/office/officeart/2005/8/layout/vList2"/>
    <dgm:cxn modelId="{ADADCD2D-475D-42D6-8CC7-41B22B31BEEF}" srcId="{2860D488-3751-4FBA-819F-3CEB68941A2E}" destId="{10171289-AF67-43E7-BA84-F91B11FD2BD6}" srcOrd="0" destOrd="0" parTransId="{950942CF-B889-4401-8041-8624D04B99D1}" sibTransId="{015C288F-C4C9-4387-B909-6F82F9F2F431}"/>
    <dgm:cxn modelId="{7814679C-0CF8-44A7-86B6-8F117AAEFFF8}" srcId="{2860D488-3751-4FBA-819F-3CEB68941A2E}" destId="{58649142-007A-425E-801A-CB9250795FE3}" srcOrd="1" destOrd="0" parTransId="{0953D354-3D44-4DA1-B304-37E39D6304F0}" sibTransId="{4EE8D1E6-BCDE-459D-87F9-B6A76E149A22}"/>
    <dgm:cxn modelId="{07D06CCE-B3E6-F44D-A2EF-B98B54D74C29}" type="presOf" srcId="{A9F94DC8-25AC-4300-83EF-3F55024E161D}" destId="{B950E5B6-121F-DD47-8B92-6AF96612728D}" srcOrd="0" destOrd="0" presId="urn:microsoft.com/office/officeart/2005/8/layout/vList2"/>
    <dgm:cxn modelId="{BE8C36D5-23BE-46D3-A6C9-4C3EA4634D34}" srcId="{2860D488-3751-4FBA-819F-3CEB68941A2E}" destId="{1F54C13E-9960-44AE-B3B4-E9AB5B6B2BA0}" srcOrd="2" destOrd="0" parTransId="{543B27D6-5D2B-4AA5-A011-E6295D577B59}" sibTransId="{3ABF79B7-5CFE-4E2D-ABEF-3AB61F56B386}"/>
    <dgm:cxn modelId="{586745D5-88B8-48F0-84AA-CBEB90C95547}" srcId="{2860D488-3751-4FBA-819F-3CEB68941A2E}" destId="{A9F94DC8-25AC-4300-83EF-3F55024E161D}" srcOrd="3" destOrd="0" parTransId="{281D6B0E-D6D7-47EB-8DA5-71AED7A6A06B}" sibTransId="{73925B57-4782-43FC-9069-BF681C7A794B}"/>
    <dgm:cxn modelId="{5E26D0EA-E81D-5E4F-ACF5-AACD43F9A6EC}" type="presOf" srcId="{2860D488-3751-4FBA-819F-3CEB68941A2E}" destId="{7AEB0C6D-F89A-8649-BD42-52E96A4769E0}" srcOrd="0" destOrd="0" presId="urn:microsoft.com/office/officeart/2005/8/layout/vList2"/>
    <dgm:cxn modelId="{4991EBE2-A432-574F-9059-0B0590E31515}" type="presParOf" srcId="{7AEB0C6D-F89A-8649-BD42-52E96A4769E0}" destId="{AD7F42DC-4D62-BE46-ABDA-3E849D9DEC8D}" srcOrd="0" destOrd="0" presId="urn:microsoft.com/office/officeart/2005/8/layout/vList2"/>
    <dgm:cxn modelId="{B9CEA7BA-54D3-8942-A535-F7FCBE7216E1}" type="presParOf" srcId="{7AEB0C6D-F89A-8649-BD42-52E96A4769E0}" destId="{9166927D-AB9B-634A-B01D-85F1E34D68B8}" srcOrd="1" destOrd="0" presId="urn:microsoft.com/office/officeart/2005/8/layout/vList2"/>
    <dgm:cxn modelId="{4D96745F-1DEC-6E4D-937F-0D9C56F11C82}" type="presParOf" srcId="{7AEB0C6D-F89A-8649-BD42-52E96A4769E0}" destId="{AC62F436-8E3D-5C48-9B72-32850CF24439}" srcOrd="2" destOrd="0" presId="urn:microsoft.com/office/officeart/2005/8/layout/vList2"/>
    <dgm:cxn modelId="{1B2A2A48-929C-7C41-A803-C23FB2A60498}" type="presParOf" srcId="{7AEB0C6D-F89A-8649-BD42-52E96A4769E0}" destId="{3453E323-1824-BD4C-87E5-895CC4CCBC73}" srcOrd="3" destOrd="0" presId="urn:microsoft.com/office/officeart/2005/8/layout/vList2"/>
    <dgm:cxn modelId="{57BB7E35-8666-A94C-8461-9ACE48E9D18B}" type="presParOf" srcId="{7AEB0C6D-F89A-8649-BD42-52E96A4769E0}" destId="{79FE1A9B-A2AA-F94D-99BB-BD86A113766C}" srcOrd="4" destOrd="0" presId="urn:microsoft.com/office/officeart/2005/8/layout/vList2"/>
    <dgm:cxn modelId="{690A8910-5338-B64D-B494-89F16A8F274F}" type="presParOf" srcId="{7AEB0C6D-F89A-8649-BD42-52E96A4769E0}" destId="{8FAFF104-CC8B-AF4C-B623-A6587C349B39}" srcOrd="5" destOrd="0" presId="urn:microsoft.com/office/officeart/2005/8/layout/vList2"/>
    <dgm:cxn modelId="{93C7AD4B-32C9-794D-B7B7-B7DCA3D53D9E}" type="presParOf" srcId="{7AEB0C6D-F89A-8649-BD42-52E96A4769E0}" destId="{B950E5B6-121F-DD47-8B92-6AF96612728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E00C9-FA1E-47E6-94FD-53E6BE4B545F}">
      <dsp:nvSpPr>
        <dsp:cNvPr id="0" name=""/>
        <dsp:cNvSpPr/>
      </dsp:nvSpPr>
      <dsp:spPr>
        <a:xfrm>
          <a:off x="0" y="607"/>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556FC9-9457-41E3-B818-8FFDBC827610}">
      <dsp:nvSpPr>
        <dsp:cNvPr id="0" name=""/>
        <dsp:cNvSpPr/>
      </dsp:nvSpPr>
      <dsp:spPr>
        <a:xfrm>
          <a:off x="430272" y="320645"/>
          <a:ext cx="782314" cy="7823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2610EF-C2C7-4198-963C-42BA0791D23D}">
      <dsp:nvSpPr>
        <dsp:cNvPr id="0" name=""/>
        <dsp:cNvSpPr/>
      </dsp:nvSpPr>
      <dsp:spPr>
        <a:xfrm>
          <a:off x="1642860" y="607"/>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a:t>Reduce</a:t>
          </a:r>
        </a:p>
      </dsp:txBody>
      <dsp:txXfrm>
        <a:off x="1642860" y="607"/>
        <a:ext cx="4985943" cy="1422390"/>
      </dsp:txXfrm>
    </dsp:sp>
    <dsp:sp modelId="{55A0BDCB-3DA1-481E-9539-7924D24D0AAD}">
      <dsp:nvSpPr>
        <dsp:cNvPr id="0" name=""/>
        <dsp:cNvSpPr/>
      </dsp:nvSpPr>
      <dsp:spPr>
        <a:xfrm>
          <a:off x="0" y="1778595"/>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E7E1A5-513E-4012-B0A0-41634821854A}">
      <dsp:nvSpPr>
        <dsp:cNvPr id="0" name=""/>
        <dsp:cNvSpPr/>
      </dsp:nvSpPr>
      <dsp:spPr>
        <a:xfrm>
          <a:off x="430272" y="2098633"/>
          <a:ext cx="782314" cy="7823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55BAE4B-CE05-4EA5-949E-5BB910D4D5A0}">
      <dsp:nvSpPr>
        <dsp:cNvPr id="0" name=""/>
        <dsp:cNvSpPr/>
      </dsp:nvSpPr>
      <dsp:spPr>
        <a:xfrm>
          <a:off x="1642860" y="1778595"/>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a:t>Reuse</a:t>
          </a:r>
        </a:p>
      </dsp:txBody>
      <dsp:txXfrm>
        <a:off x="1642860" y="1778595"/>
        <a:ext cx="4985943" cy="1422390"/>
      </dsp:txXfrm>
    </dsp:sp>
    <dsp:sp modelId="{2094A044-9D9D-44AC-8001-631813F7F81A}">
      <dsp:nvSpPr>
        <dsp:cNvPr id="0" name=""/>
        <dsp:cNvSpPr/>
      </dsp:nvSpPr>
      <dsp:spPr>
        <a:xfrm>
          <a:off x="0" y="3556583"/>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F0CA2A-D72D-46BD-B89F-F20C50E8FB77}">
      <dsp:nvSpPr>
        <dsp:cNvPr id="0" name=""/>
        <dsp:cNvSpPr/>
      </dsp:nvSpPr>
      <dsp:spPr>
        <a:xfrm>
          <a:off x="430272" y="3876620"/>
          <a:ext cx="782314" cy="7823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42AE767-0192-4A79-959E-C827C417D299}">
      <dsp:nvSpPr>
        <dsp:cNvPr id="0" name=""/>
        <dsp:cNvSpPr/>
      </dsp:nvSpPr>
      <dsp:spPr>
        <a:xfrm>
          <a:off x="1642860" y="3556583"/>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a:t>Recycle (except in-process recycling!)</a:t>
          </a:r>
        </a:p>
      </dsp:txBody>
      <dsp:txXfrm>
        <a:off x="1642860" y="3556583"/>
        <a:ext cx="4985943" cy="14223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038C0-B666-854A-BD45-754E77EA1B78}">
      <dsp:nvSpPr>
        <dsp:cNvPr id="0" name=""/>
        <dsp:cNvSpPr/>
      </dsp:nvSpPr>
      <dsp:spPr>
        <a:xfrm>
          <a:off x="751" y="220798"/>
          <a:ext cx="3043237" cy="3651884"/>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00604" tIns="0" rIns="300604" bIns="330200" numCol="1" spcCol="1270" anchor="t" anchorCtr="0">
          <a:noAutofit/>
        </a:bodyPr>
        <a:lstStyle/>
        <a:p>
          <a:pPr marL="0" lvl="0" indent="0" algn="l" defTabSz="1155700">
            <a:lnSpc>
              <a:spcPct val="90000"/>
            </a:lnSpc>
            <a:spcBef>
              <a:spcPct val="0"/>
            </a:spcBef>
            <a:spcAft>
              <a:spcPct val="35000"/>
            </a:spcAft>
            <a:buNone/>
          </a:pPr>
          <a:r>
            <a:rPr lang="en-US" sz="2600" kern="1200"/>
            <a:t>Quantify Source Level NPO </a:t>
          </a:r>
        </a:p>
        <a:p>
          <a:pPr marL="0" lvl="0" indent="0" algn="l" defTabSz="1155700">
            <a:lnSpc>
              <a:spcPct val="90000"/>
            </a:lnSpc>
            <a:spcBef>
              <a:spcPct val="0"/>
            </a:spcBef>
            <a:spcAft>
              <a:spcPct val="35000"/>
            </a:spcAft>
            <a:buNone/>
          </a:pPr>
          <a:r>
            <a:rPr lang="en-US" sz="2000" kern="1200"/>
            <a:t>(only for targeted processes and sources)</a:t>
          </a:r>
          <a:endParaRPr lang="en-US" sz="2600" kern="1200"/>
        </a:p>
      </dsp:txBody>
      <dsp:txXfrm>
        <a:off x="751" y="1681552"/>
        <a:ext cx="3043237" cy="2191130"/>
      </dsp:txXfrm>
    </dsp:sp>
    <dsp:sp modelId="{C4F50827-C5D4-C143-88ED-40B86F0E553B}">
      <dsp:nvSpPr>
        <dsp:cNvPr id="0" name=""/>
        <dsp:cNvSpPr/>
      </dsp:nvSpPr>
      <dsp:spPr>
        <a:xfrm>
          <a:off x="751" y="220798"/>
          <a:ext cx="3043237" cy="1460753"/>
        </a:xfrm>
        <a:prstGeom prst="rect">
          <a:avLst/>
        </a:prstGeom>
        <a:noFill/>
        <a:ln w="12700" cap="rnd" cmpd="sng" algn="ctr">
          <a:noFill/>
          <a:prstDash val="solid"/>
        </a:ln>
        <a:effectLst>
          <a:outerShdw blurRad="38100" dist="25400" dir="5400000" rotWithShape="0">
            <a:srgbClr val="000000">
              <a:alpha val="35000"/>
            </a:srgbClr>
          </a:outerShdw>
        </a:effectLst>
        <a:scene3d>
          <a:camera prst="orthographicFront"/>
          <a:lightRig rig="flat" dir="t"/>
        </a:scene3d>
        <a:sp3d/>
      </dsp:spPr>
      <dsp:style>
        <a:lnRef idx="1">
          <a:scrgbClr r="0" g="0" b="0"/>
        </a:lnRef>
        <a:fillRef idx="3">
          <a:scrgbClr r="0" g="0" b="0"/>
        </a:fillRef>
        <a:effectRef idx="2">
          <a:scrgbClr r="0" g="0" b="0"/>
        </a:effectRef>
        <a:fontRef idx="minor">
          <a:schemeClr val="lt1"/>
        </a:fontRef>
      </dsp:style>
      <dsp:txBody>
        <a:bodyPr spcFirstLastPara="0" vert="horz" wrap="square" lIns="300604" tIns="165100" rIns="30060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751" y="220798"/>
        <a:ext cx="3043237" cy="1460753"/>
      </dsp:txXfrm>
    </dsp:sp>
    <dsp:sp modelId="{54418465-EB6C-8645-82E8-BC6144A0DEE4}">
      <dsp:nvSpPr>
        <dsp:cNvPr id="0" name=""/>
        <dsp:cNvSpPr/>
      </dsp:nvSpPr>
      <dsp:spPr>
        <a:xfrm>
          <a:off x="3287447" y="220798"/>
          <a:ext cx="3043237" cy="3651884"/>
        </a:xfrm>
        <a:prstGeom prst="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00604" tIns="0" rIns="300604" bIns="330200" numCol="1" spcCol="1270" anchor="t" anchorCtr="0">
          <a:noAutofit/>
        </a:bodyPr>
        <a:lstStyle/>
        <a:p>
          <a:pPr marL="0" lvl="0" indent="0" algn="l" defTabSz="1155700">
            <a:lnSpc>
              <a:spcPct val="90000"/>
            </a:lnSpc>
            <a:spcBef>
              <a:spcPct val="0"/>
            </a:spcBef>
            <a:spcAft>
              <a:spcPct val="35000"/>
            </a:spcAft>
            <a:buNone/>
          </a:pPr>
          <a:r>
            <a:rPr lang="en-US" sz="2600" kern="1200"/>
            <a:t>Identify P2 Options</a:t>
          </a:r>
        </a:p>
      </dsp:txBody>
      <dsp:txXfrm>
        <a:off x="3287447" y="1681552"/>
        <a:ext cx="3043237" cy="2191130"/>
      </dsp:txXfrm>
    </dsp:sp>
    <dsp:sp modelId="{7A7AFB1D-4D99-764B-90DC-3B90A77D8E3A}">
      <dsp:nvSpPr>
        <dsp:cNvPr id="0" name=""/>
        <dsp:cNvSpPr/>
      </dsp:nvSpPr>
      <dsp:spPr>
        <a:xfrm>
          <a:off x="3287447" y="220798"/>
          <a:ext cx="3043237" cy="1460753"/>
        </a:xfrm>
        <a:prstGeom prst="rect">
          <a:avLst/>
        </a:prstGeom>
        <a:noFill/>
        <a:ln w="12700" cap="rnd" cmpd="sng" algn="ctr">
          <a:noFill/>
          <a:prstDash val="solid"/>
        </a:ln>
        <a:effectLst>
          <a:outerShdw blurRad="38100" dist="25400" dir="5400000" rotWithShape="0">
            <a:srgbClr val="000000">
              <a:alpha val="35000"/>
            </a:srgbClr>
          </a:outerShdw>
        </a:effectLst>
        <a:scene3d>
          <a:camera prst="orthographicFront"/>
          <a:lightRig rig="flat" dir="t"/>
        </a:scene3d>
        <a:sp3d/>
      </dsp:spPr>
      <dsp:style>
        <a:lnRef idx="1">
          <a:scrgbClr r="0" g="0" b="0"/>
        </a:lnRef>
        <a:fillRef idx="3">
          <a:scrgbClr r="0" g="0" b="0"/>
        </a:fillRef>
        <a:effectRef idx="2">
          <a:scrgbClr r="0" g="0" b="0"/>
        </a:effectRef>
        <a:fontRef idx="minor">
          <a:schemeClr val="lt1"/>
        </a:fontRef>
      </dsp:style>
      <dsp:txBody>
        <a:bodyPr spcFirstLastPara="0" vert="horz" wrap="square" lIns="300604" tIns="165100" rIns="30060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287447" y="220798"/>
        <a:ext cx="3043237" cy="1460753"/>
      </dsp:txXfrm>
    </dsp:sp>
    <dsp:sp modelId="{A4BAC22D-5098-9244-8EF6-1058D2D6521D}">
      <dsp:nvSpPr>
        <dsp:cNvPr id="0" name=""/>
        <dsp:cNvSpPr/>
      </dsp:nvSpPr>
      <dsp:spPr>
        <a:xfrm>
          <a:off x="6574144" y="220798"/>
          <a:ext cx="3043237" cy="3651884"/>
        </a:xfrm>
        <a:prstGeom prst="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00604" tIns="0" rIns="300604" bIns="330200" numCol="1" spcCol="1270" anchor="t" anchorCtr="0">
          <a:noAutofit/>
        </a:bodyPr>
        <a:lstStyle/>
        <a:p>
          <a:pPr marL="0" lvl="0" indent="0" algn="l" defTabSz="1155700">
            <a:lnSpc>
              <a:spcPct val="90000"/>
            </a:lnSpc>
            <a:spcBef>
              <a:spcPct val="0"/>
            </a:spcBef>
            <a:spcAft>
              <a:spcPct val="35000"/>
            </a:spcAft>
            <a:buNone/>
          </a:pPr>
          <a:r>
            <a:rPr lang="en-US" sz="2600" kern="1200"/>
            <a:t>Set Reduction Goals</a:t>
          </a:r>
        </a:p>
      </dsp:txBody>
      <dsp:txXfrm>
        <a:off x="6574144" y="1681552"/>
        <a:ext cx="3043237" cy="2191130"/>
      </dsp:txXfrm>
    </dsp:sp>
    <dsp:sp modelId="{02907AA5-9DA1-EA47-8F11-750587243210}">
      <dsp:nvSpPr>
        <dsp:cNvPr id="0" name=""/>
        <dsp:cNvSpPr/>
      </dsp:nvSpPr>
      <dsp:spPr>
        <a:xfrm>
          <a:off x="6574144" y="220798"/>
          <a:ext cx="3043237" cy="1460753"/>
        </a:xfrm>
        <a:prstGeom prst="rect">
          <a:avLst/>
        </a:prstGeom>
        <a:noFill/>
        <a:ln w="12700" cap="rnd" cmpd="sng" algn="ctr">
          <a:noFill/>
          <a:prstDash val="solid"/>
        </a:ln>
        <a:effectLst>
          <a:outerShdw blurRad="38100" dist="25400" dir="5400000" rotWithShape="0">
            <a:srgbClr val="000000">
              <a:alpha val="35000"/>
            </a:srgbClr>
          </a:outerShdw>
        </a:effectLst>
        <a:scene3d>
          <a:camera prst="orthographicFront"/>
          <a:lightRig rig="flat" dir="t"/>
        </a:scene3d>
        <a:sp3d/>
      </dsp:spPr>
      <dsp:style>
        <a:lnRef idx="1">
          <a:scrgbClr r="0" g="0" b="0"/>
        </a:lnRef>
        <a:fillRef idx="3">
          <a:scrgbClr r="0" g="0" b="0"/>
        </a:fillRef>
        <a:effectRef idx="2">
          <a:scrgbClr r="0" g="0" b="0"/>
        </a:effectRef>
        <a:fontRef idx="minor">
          <a:schemeClr val="lt1"/>
        </a:fontRef>
      </dsp:style>
      <dsp:txBody>
        <a:bodyPr spcFirstLastPara="0" vert="horz" wrap="square" lIns="300604" tIns="165100" rIns="30060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6574144" y="220798"/>
        <a:ext cx="3043237" cy="14607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CE01D-2E3E-3448-ABCE-A9061490CB30}">
      <dsp:nvSpPr>
        <dsp:cNvPr id="0" name=""/>
        <dsp:cNvSpPr/>
      </dsp:nvSpPr>
      <dsp:spPr>
        <a:xfrm>
          <a:off x="0" y="0"/>
          <a:ext cx="7694506" cy="900566"/>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GB" sz="4000" kern="1200"/>
            <a:t>1. Delivery &amp; Storage</a:t>
          </a:r>
        </a:p>
      </dsp:txBody>
      <dsp:txXfrm>
        <a:off x="26377" y="26377"/>
        <a:ext cx="6646626" cy="847812"/>
      </dsp:txXfrm>
    </dsp:sp>
    <dsp:sp modelId="{5AEC12B0-76D7-4A4E-944E-A3F115A0B0CD}">
      <dsp:nvSpPr>
        <dsp:cNvPr id="0" name=""/>
        <dsp:cNvSpPr/>
      </dsp:nvSpPr>
      <dsp:spPr>
        <a:xfrm>
          <a:off x="644414" y="1064305"/>
          <a:ext cx="7694506" cy="900566"/>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GB" sz="4000" kern="1200"/>
            <a:t>2. Blending</a:t>
          </a:r>
        </a:p>
      </dsp:txBody>
      <dsp:txXfrm>
        <a:off x="670791" y="1090682"/>
        <a:ext cx="6411969" cy="847812"/>
      </dsp:txXfrm>
    </dsp:sp>
    <dsp:sp modelId="{4455D0BF-8F1A-1F49-8365-15543DEAC8CB}">
      <dsp:nvSpPr>
        <dsp:cNvPr id="0" name=""/>
        <dsp:cNvSpPr/>
      </dsp:nvSpPr>
      <dsp:spPr>
        <a:xfrm>
          <a:off x="1279211" y="2128610"/>
          <a:ext cx="7694506" cy="900566"/>
        </a:xfrm>
        <a:prstGeom prst="roundRect">
          <a:avLst>
            <a:gd name="adj" fmla="val 10000"/>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GB" sz="4000" kern="1200"/>
            <a:t>3. Packaging</a:t>
          </a:r>
        </a:p>
      </dsp:txBody>
      <dsp:txXfrm>
        <a:off x="1305588" y="2154987"/>
        <a:ext cx="6421587" cy="847812"/>
      </dsp:txXfrm>
    </dsp:sp>
    <dsp:sp modelId="{282F2591-BAE3-FE46-B51C-3B58C00537D0}">
      <dsp:nvSpPr>
        <dsp:cNvPr id="0" name=""/>
        <dsp:cNvSpPr/>
      </dsp:nvSpPr>
      <dsp:spPr>
        <a:xfrm>
          <a:off x="1923626" y="3192915"/>
          <a:ext cx="7694506" cy="900566"/>
        </a:xfrm>
        <a:prstGeom prst="roundRect">
          <a:avLst>
            <a:gd name="adj" fmla="val 10000"/>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kern="1200"/>
            <a:t>PRODUCT</a:t>
          </a:r>
        </a:p>
      </dsp:txBody>
      <dsp:txXfrm>
        <a:off x="1950003" y="3219292"/>
        <a:ext cx="6411969" cy="847812"/>
      </dsp:txXfrm>
    </dsp:sp>
    <dsp:sp modelId="{7E67E013-C13C-784A-8D91-C8A62A17558A}">
      <dsp:nvSpPr>
        <dsp:cNvPr id="0" name=""/>
        <dsp:cNvSpPr/>
      </dsp:nvSpPr>
      <dsp:spPr>
        <a:xfrm>
          <a:off x="7109138" y="689751"/>
          <a:ext cx="585367" cy="585367"/>
        </a:xfrm>
        <a:prstGeom prst="downArrow">
          <a:avLst>
            <a:gd name="adj1" fmla="val 55000"/>
            <a:gd name="adj2" fmla="val 45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7240846" y="689751"/>
        <a:ext cx="321951" cy="440489"/>
      </dsp:txXfrm>
    </dsp:sp>
    <dsp:sp modelId="{8E683DD1-B50D-C04B-9DC5-92A5F69DE92F}">
      <dsp:nvSpPr>
        <dsp:cNvPr id="0" name=""/>
        <dsp:cNvSpPr/>
      </dsp:nvSpPr>
      <dsp:spPr>
        <a:xfrm>
          <a:off x="7753553" y="1754057"/>
          <a:ext cx="585367" cy="585367"/>
        </a:xfrm>
        <a:prstGeom prst="downArrow">
          <a:avLst>
            <a:gd name="adj1" fmla="val 55000"/>
            <a:gd name="adj2" fmla="val 45000"/>
          </a:avLst>
        </a:prstGeom>
        <a:solidFill>
          <a:schemeClr val="accent3">
            <a:tint val="40000"/>
            <a:alpha val="90000"/>
            <a:hueOff val="0"/>
            <a:satOff val="0"/>
            <a:lumOff val="0"/>
            <a:alphaOff val="0"/>
          </a:schemeClr>
        </a:solidFill>
        <a:ln w="12700" cap="rnd" cmpd="sng" algn="ctr">
          <a:solidFill>
            <a:schemeClr val="accent3">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7885261" y="1754057"/>
        <a:ext cx="321951" cy="440489"/>
      </dsp:txXfrm>
    </dsp:sp>
    <dsp:sp modelId="{3E3461EF-DBC0-364C-AE64-27C31A4E32FD}">
      <dsp:nvSpPr>
        <dsp:cNvPr id="0" name=""/>
        <dsp:cNvSpPr/>
      </dsp:nvSpPr>
      <dsp:spPr>
        <a:xfrm>
          <a:off x="8388350" y="2818362"/>
          <a:ext cx="585367" cy="585367"/>
        </a:xfrm>
        <a:prstGeom prst="downArrow">
          <a:avLst>
            <a:gd name="adj1" fmla="val 55000"/>
            <a:gd name="adj2" fmla="val 45000"/>
          </a:avLst>
        </a:prstGeom>
        <a:solidFill>
          <a:schemeClr val="accent4">
            <a:tint val="40000"/>
            <a:alpha val="90000"/>
            <a:hueOff val="0"/>
            <a:satOff val="0"/>
            <a:lumOff val="0"/>
            <a:alphaOff val="0"/>
          </a:schemeClr>
        </a:solidFill>
        <a:ln w="12700" cap="rnd" cmpd="sng" algn="ctr">
          <a:solidFill>
            <a:schemeClr val="accent4">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8520058" y="2818362"/>
        <a:ext cx="321951" cy="4404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D8366-7387-6C4E-B8DE-D38AF9C8D12C}">
      <dsp:nvSpPr>
        <dsp:cNvPr id="0" name=""/>
        <dsp:cNvSpPr/>
      </dsp:nvSpPr>
      <dsp:spPr>
        <a:xfrm>
          <a:off x="987247" y="39"/>
          <a:ext cx="4513460" cy="1559582"/>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a:t>Find where NPO is Generated</a:t>
          </a:r>
        </a:p>
      </dsp:txBody>
      <dsp:txXfrm>
        <a:off x="1063380" y="76172"/>
        <a:ext cx="4361194" cy="1407316"/>
      </dsp:txXfrm>
    </dsp:sp>
    <dsp:sp modelId="{C230C1C9-F1C3-AC45-AB58-EF2BB93D2606}">
      <dsp:nvSpPr>
        <dsp:cNvPr id="0" name=""/>
        <dsp:cNvSpPr/>
      </dsp:nvSpPr>
      <dsp:spPr>
        <a:xfrm>
          <a:off x="987247" y="1637601"/>
          <a:ext cx="4513460" cy="1559582"/>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a:t>Find P2 Options</a:t>
          </a:r>
        </a:p>
      </dsp:txBody>
      <dsp:txXfrm>
        <a:off x="1063380" y="1713734"/>
        <a:ext cx="4361194" cy="14073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6A5BA-B7F7-404A-A204-665AA7C586F6}">
      <dsp:nvSpPr>
        <dsp:cNvPr id="0" name=""/>
        <dsp:cNvSpPr/>
      </dsp:nvSpPr>
      <dsp:spPr>
        <a:xfrm>
          <a:off x="886271" y="871710"/>
          <a:ext cx="1096734" cy="109673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05E1F5-3042-49EF-8998-5911E94679C2}">
      <dsp:nvSpPr>
        <dsp:cNvPr id="0" name=""/>
        <dsp:cNvSpPr/>
      </dsp:nvSpPr>
      <dsp:spPr>
        <a:xfrm>
          <a:off x="216044" y="2289062"/>
          <a:ext cx="24371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Institute Recirculation within a Process</a:t>
          </a:r>
        </a:p>
      </dsp:txBody>
      <dsp:txXfrm>
        <a:off x="216044" y="2289062"/>
        <a:ext cx="2437187" cy="720000"/>
      </dsp:txXfrm>
    </dsp:sp>
    <dsp:sp modelId="{D1C0B7B3-ED00-46B2-9405-9748488A5475}">
      <dsp:nvSpPr>
        <dsp:cNvPr id="0" name=""/>
        <dsp:cNvSpPr/>
      </dsp:nvSpPr>
      <dsp:spPr>
        <a:xfrm>
          <a:off x="3749966" y="871710"/>
          <a:ext cx="1096734" cy="10967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2B592A-412D-454B-A3CD-58E81DA82607}">
      <dsp:nvSpPr>
        <dsp:cNvPr id="0" name=""/>
        <dsp:cNvSpPr/>
      </dsp:nvSpPr>
      <dsp:spPr>
        <a:xfrm>
          <a:off x="3079740" y="2289062"/>
          <a:ext cx="24371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Modify Equipment Layout or Piping</a:t>
          </a:r>
        </a:p>
      </dsp:txBody>
      <dsp:txXfrm>
        <a:off x="3079740" y="2289062"/>
        <a:ext cx="2437187" cy="720000"/>
      </dsp:txXfrm>
    </dsp:sp>
    <dsp:sp modelId="{329AD1D3-3F91-424C-8916-4B1D2DA33AC3}">
      <dsp:nvSpPr>
        <dsp:cNvPr id="0" name=""/>
        <dsp:cNvSpPr/>
      </dsp:nvSpPr>
      <dsp:spPr>
        <a:xfrm>
          <a:off x="6613662" y="871710"/>
          <a:ext cx="1096734" cy="10967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DB8E69-A863-4FAB-903F-E0B936FC39C1}">
      <dsp:nvSpPr>
        <dsp:cNvPr id="0" name=""/>
        <dsp:cNvSpPr/>
      </dsp:nvSpPr>
      <dsp:spPr>
        <a:xfrm>
          <a:off x="5943435" y="2289062"/>
          <a:ext cx="24371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Use a Different Catalyst</a:t>
          </a:r>
        </a:p>
      </dsp:txBody>
      <dsp:txXfrm>
        <a:off x="5943435" y="2289062"/>
        <a:ext cx="2437187" cy="720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B6C15-C3AA-48B4-ABB0-29BBB384139B}">
      <dsp:nvSpPr>
        <dsp:cNvPr id="0" name=""/>
        <dsp:cNvSpPr/>
      </dsp:nvSpPr>
      <dsp:spPr>
        <a:xfrm>
          <a:off x="1299066" y="479565"/>
          <a:ext cx="1944000" cy="1944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DE2A86A-E61C-41D4-B960-08CF2D2C4BF3}">
      <dsp:nvSpPr>
        <dsp:cNvPr id="0" name=""/>
        <dsp:cNvSpPr/>
      </dsp:nvSpPr>
      <dsp:spPr>
        <a:xfrm>
          <a:off x="111066" y="2893916"/>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pPr>
          <a:r>
            <a:rPr lang="en-US" sz="2700" kern="1200"/>
            <a:t>Use raw materials before their shelf life expires</a:t>
          </a:r>
        </a:p>
      </dsp:txBody>
      <dsp:txXfrm>
        <a:off x="111066" y="2893916"/>
        <a:ext cx="4320000" cy="720000"/>
      </dsp:txXfrm>
    </dsp:sp>
    <dsp:sp modelId="{D9E87FE4-C53E-4C66-9A3D-0AAAAC4F876A}">
      <dsp:nvSpPr>
        <dsp:cNvPr id="0" name=""/>
        <dsp:cNvSpPr/>
      </dsp:nvSpPr>
      <dsp:spPr>
        <a:xfrm>
          <a:off x="6375066" y="479565"/>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F1B6209-9E6F-486C-9695-60CAEDB9812B}">
      <dsp:nvSpPr>
        <dsp:cNvPr id="0" name=""/>
        <dsp:cNvSpPr/>
      </dsp:nvSpPr>
      <dsp:spPr>
        <a:xfrm>
          <a:off x="5187066" y="2893916"/>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pPr>
          <a:r>
            <a:rPr lang="en-US" sz="2700" kern="1200"/>
            <a:t>Ship products before they expire</a:t>
          </a:r>
        </a:p>
      </dsp:txBody>
      <dsp:txXfrm>
        <a:off x="5187066" y="2893916"/>
        <a:ext cx="4320000" cy="7200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4CC9E-6983-4B47-A0CC-1AB9D2506970}">
      <dsp:nvSpPr>
        <dsp:cNvPr id="0" name=""/>
        <dsp:cNvSpPr/>
      </dsp:nvSpPr>
      <dsp:spPr>
        <a:xfrm>
          <a:off x="0" y="809181"/>
          <a:ext cx="6628804" cy="1493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3F6F92-1DC3-4637-B371-1FE5C913B0CC}">
      <dsp:nvSpPr>
        <dsp:cNvPr id="0" name=""/>
        <dsp:cNvSpPr/>
      </dsp:nvSpPr>
      <dsp:spPr>
        <a:xfrm>
          <a:off x="451896" y="1145303"/>
          <a:ext cx="821630" cy="8216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02BB385-2C41-44DB-ABF7-D128F515D30B}">
      <dsp:nvSpPr>
        <dsp:cNvPr id="0" name=""/>
        <dsp:cNvSpPr/>
      </dsp:nvSpPr>
      <dsp:spPr>
        <a:xfrm>
          <a:off x="1725424" y="809181"/>
          <a:ext cx="4903379" cy="1493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02" tIns="158102" rIns="158102" bIns="158102" numCol="1" spcCol="1270" anchor="ctr" anchorCtr="0">
          <a:noAutofit/>
        </a:bodyPr>
        <a:lstStyle/>
        <a:p>
          <a:pPr marL="0" lvl="0" indent="0" algn="l" defTabSz="1111250">
            <a:lnSpc>
              <a:spcPct val="90000"/>
            </a:lnSpc>
            <a:spcBef>
              <a:spcPct val="0"/>
            </a:spcBef>
            <a:spcAft>
              <a:spcPct val="35000"/>
            </a:spcAft>
            <a:buNone/>
          </a:pPr>
          <a:r>
            <a:rPr lang="en-US" sz="2500" kern="1200"/>
            <a:t>Technical Analysis</a:t>
          </a:r>
        </a:p>
      </dsp:txBody>
      <dsp:txXfrm>
        <a:off x="1725424" y="809181"/>
        <a:ext cx="4903379" cy="1493874"/>
      </dsp:txXfrm>
    </dsp:sp>
    <dsp:sp modelId="{E45456DF-90A4-44A1-952E-50A8C79A85C2}">
      <dsp:nvSpPr>
        <dsp:cNvPr id="0" name=""/>
        <dsp:cNvSpPr/>
      </dsp:nvSpPr>
      <dsp:spPr>
        <a:xfrm>
          <a:off x="0" y="2676524"/>
          <a:ext cx="6628804" cy="1493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BF933A-1967-4B4A-8751-873DB3884AF9}">
      <dsp:nvSpPr>
        <dsp:cNvPr id="0" name=""/>
        <dsp:cNvSpPr/>
      </dsp:nvSpPr>
      <dsp:spPr>
        <a:xfrm>
          <a:off x="451896" y="3012646"/>
          <a:ext cx="821630" cy="8216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170EFCE-517A-4BB2-BBEA-941950E24C48}">
      <dsp:nvSpPr>
        <dsp:cNvPr id="0" name=""/>
        <dsp:cNvSpPr/>
      </dsp:nvSpPr>
      <dsp:spPr>
        <a:xfrm>
          <a:off x="1725424" y="2676524"/>
          <a:ext cx="4903379" cy="1493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02" tIns="158102" rIns="158102" bIns="158102" numCol="1" spcCol="1270" anchor="ctr" anchorCtr="0">
          <a:noAutofit/>
        </a:bodyPr>
        <a:lstStyle/>
        <a:p>
          <a:pPr marL="0" lvl="0" indent="0" algn="l" defTabSz="1111250">
            <a:lnSpc>
              <a:spcPct val="90000"/>
            </a:lnSpc>
            <a:spcBef>
              <a:spcPct val="0"/>
            </a:spcBef>
            <a:spcAft>
              <a:spcPct val="35000"/>
            </a:spcAft>
            <a:buNone/>
          </a:pPr>
          <a:r>
            <a:rPr lang="en-US" sz="2500" kern="1200"/>
            <a:t>Financial Analysis</a:t>
          </a:r>
        </a:p>
      </dsp:txBody>
      <dsp:txXfrm>
        <a:off x="1725424" y="2676524"/>
        <a:ext cx="4903379" cy="149387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F115B-FCD0-0942-87B7-0B8C30D3FAA7}">
      <dsp:nvSpPr>
        <dsp:cNvPr id="0" name=""/>
        <dsp:cNvSpPr/>
      </dsp:nvSpPr>
      <dsp:spPr>
        <a:xfrm>
          <a:off x="1908" y="0"/>
          <a:ext cx="2558888" cy="2740487"/>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Technically Feasible</a:t>
          </a:r>
        </a:p>
      </dsp:txBody>
      <dsp:txXfrm>
        <a:off x="76855" y="74947"/>
        <a:ext cx="2408994" cy="2590593"/>
      </dsp:txXfrm>
    </dsp:sp>
    <dsp:sp modelId="{39380E77-AEFC-9842-B109-FBE69084CBF8}">
      <dsp:nvSpPr>
        <dsp:cNvPr id="0" name=""/>
        <dsp:cNvSpPr/>
      </dsp:nvSpPr>
      <dsp:spPr>
        <a:xfrm>
          <a:off x="2962107" y="0"/>
          <a:ext cx="2558888" cy="2740487"/>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Financially Feasible</a:t>
          </a:r>
        </a:p>
      </dsp:txBody>
      <dsp:txXfrm>
        <a:off x="3037054" y="74947"/>
        <a:ext cx="2408994" cy="259059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03422-7102-49AF-9492-6730B9174248}">
      <dsp:nvSpPr>
        <dsp:cNvPr id="0" name=""/>
        <dsp:cNvSpPr/>
      </dsp:nvSpPr>
      <dsp:spPr>
        <a:xfrm>
          <a:off x="0" y="809181"/>
          <a:ext cx="6628804" cy="1493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8B6DD6-3F95-4C4A-96F0-3A7C415AD11C}">
      <dsp:nvSpPr>
        <dsp:cNvPr id="0" name=""/>
        <dsp:cNvSpPr/>
      </dsp:nvSpPr>
      <dsp:spPr>
        <a:xfrm>
          <a:off x="451896" y="1145303"/>
          <a:ext cx="821630" cy="82163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6F603EB-F5C9-4B47-B871-E5BC93C6B75A}">
      <dsp:nvSpPr>
        <dsp:cNvPr id="0" name=""/>
        <dsp:cNvSpPr/>
      </dsp:nvSpPr>
      <dsp:spPr>
        <a:xfrm>
          <a:off x="1725424" y="809181"/>
          <a:ext cx="4903379" cy="1493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02" tIns="158102" rIns="158102" bIns="158102" numCol="1" spcCol="1270" anchor="ctr" anchorCtr="0">
          <a:noAutofit/>
        </a:bodyPr>
        <a:lstStyle/>
        <a:p>
          <a:pPr marL="0" lvl="0" indent="0" algn="l" defTabSz="1111250">
            <a:lnSpc>
              <a:spcPct val="90000"/>
            </a:lnSpc>
            <a:spcBef>
              <a:spcPct val="0"/>
            </a:spcBef>
            <a:spcAft>
              <a:spcPct val="35000"/>
            </a:spcAft>
            <a:buNone/>
          </a:pPr>
          <a:r>
            <a:rPr lang="en-US" sz="2500" kern="1200"/>
            <a:t>Use Reductions</a:t>
          </a:r>
        </a:p>
      </dsp:txBody>
      <dsp:txXfrm>
        <a:off x="1725424" y="809181"/>
        <a:ext cx="4903379" cy="1493874"/>
      </dsp:txXfrm>
    </dsp:sp>
    <dsp:sp modelId="{EDAB44F7-510B-475D-88BD-804A1943FC98}">
      <dsp:nvSpPr>
        <dsp:cNvPr id="0" name=""/>
        <dsp:cNvSpPr/>
      </dsp:nvSpPr>
      <dsp:spPr>
        <a:xfrm>
          <a:off x="0" y="2676524"/>
          <a:ext cx="6628804" cy="1493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FD3166-15D5-4119-A3B8-746C9A25E05D}">
      <dsp:nvSpPr>
        <dsp:cNvPr id="0" name=""/>
        <dsp:cNvSpPr/>
      </dsp:nvSpPr>
      <dsp:spPr>
        <a:xfrm>
          <a:off x="451896" y="3012646"/>
          <a:ext cx="821630" cy="82163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83E4531-7186-499B-8026-154B951E429E}">
      <dsp:nvSpPr>
        <dsp:cNvPr id="0" name=""/>
        <dsp:cNvSpPr/>
      </dsp:nvSpPr>
      <dsp:spPr>
        <a:xfrm>
          <a:off x="1725424" y="2676524"/>
          <a:ext cx="4903379" cy="1493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02" tIns="158102" rIns="158102" bIns="158102" numCol="1" spcCol="1270" anchor="ctr" anchorCtr="0">
          <a:noAutofit/>
        </a:bodyPr>
        <a:lstStyle/>
        <a:p>
          <a:pPr marL="0" lvl="0" indent="0" algn="l" defTabSz="1111250">
            <a:lnSpc>
              <a:spcPct val="90000"/>
            </a:lnSpc>
            <a:spcBef>
              <a:spcPct val="0"/>
            </a:spcBef>
            <a:spcAft>
              <a:spcPct val="35000"/>
            </a:spcAft>
            <a:buNone/>
          </a:pPr>
          <a:r>
            <a:rPr lang="en-US" sz="2500" kern="1200"/>
            <a:t>NPO Reductions</a:t>
          </a:r>
        </a:p>
      </dsp:txBody>
      <dsp:txXfrm>
        <a:off x="1725424" y="2676524"/>
        <a:ext cx="4903379" cy="149387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9C555-6125-4AA8-A123-580891F29745}">
      <dsp:nvSpPr>
        <dsp:cNvPr id="0" name=""/>
        <dsp:cNvSpPr/>
      </dsp:nvSpPr>
      <dsp:spPr>
        <a:xfrm>
          <a:off x="1299066" y="479565"/>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2B499E2-6D1E-40BB-BF85-5B0D6DEE23A0}">
      <dsp:nvSpPr>
        <dsp:cNvPr id="0" name=""/>
        <dsp:cNvSpPr/>
      </dsp:nvSpPr>
      <dsp:spPr>
        <a:xfrm>
          <a:off x="111066" y="2893916"/>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a:t>Fiscal Constraints</a:t>
          </a:r>
        </a:p>
      </dsp:txBody>
      <dsp:txXfrm>
        <a:off x="111066" y="2893916"/>
        <a:ext cx="4320000" cy="720000"/>
      </dsp:txXfrm>
    </dsp:sp>
    <dsp:sp modelId="{8F8C4920-36DC-4334-8D88-59AD3972822D}">
      <dsp:nvSpPr>
        <dsp:cNvPr id="0" name=""/>
        <dsp:cNvSpPr/>
      </dsp:nvSpPr>
      <dsp:spPr>
        <a:xfrm>
          <a:off x="6375066" y="479565"/>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E064491-4817-436D-98A5-4BF05FC1CCA5}">
      <dsp:nvSpPr>
        <dsp:cNvPr id="0" name=""/>
        <dsp:cNvSpPr/>
      </dsp:nvSpPr>
      <dsp:spPr>
        <a:xfrm>
          <a:off x="5187066" y="2893916"/>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a:t>Time Constraints</a:t>
          </a:r>
        </a:p>
      </dsp:txBody>
      <dsp:txXfrm>
        <a:off x="5187066" y="2893916"/>
        <a:ext cx="4320000" cy="720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EBD74-7E40-1040-A9E5-06B95542971C}">
      <dsp:nvSpPr>
        <dsp:cNvPr id="0" name=""/>
        <dsp:cNvSpPr/>
      </dsp:nvSpPr>
      <dsp:spPr>
        <a:xfrm>
          <a:off x="1174" y="673057"/>
          <a:ext cx="4578945" cy="2747367"/>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Process Level</a:t>
          </a:r>
        </a:p>
      </dsp:txBody>
      <dsp:txXfrm>
        <a:off x="1174" y="673057"/>
        <a:ext cx="4578945" cy="2747367"/>
      </dsp:txXfrm>
    </dsp:sp>
    <dsp:sp modelId="{86ADE0FF-8AEA-AB44-A1BC-32B6F6C6CE61}">
      <dsp:nvSpPr>
        <dsp:cNvPr id="0" name=""/>
        <dsp:cNvSpPr/>
      </dsp:nvSpPr>
      <dsp:spPr>
        <a:xfrm>
          <a:off x="5038013" y="673057"/>
          <a:ext cx="4578945" cy="2747367"/>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Facility Level</a:t>
          </a:r>
        </a:p>
      </dsp:txBody>
      <dsp:txXfrm>
        <a:off x="5038013" y="673057"/>
        <a:ext cx="4578945" cy="2747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90D2A-3F17-425D-B073-4508F0F67AEF}">
      <dsp:nvSpPr>
        <dsp:cNvPr id="0" name=""/>
        <dsp:cNvSpPr/>
      </dsp:nvSpPr>
      <dsp:spPr>
        <a:xfrm>
          <a:off x="920893" y="887962"/>
          <a:ext cx="1249769" cy="12497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F4CC13A-F512-48DD-859B-B37C06A5AAFE}">
      <dsp:nvSpPr>
        <dsp:cNvPr id="0" name=""/>
        <dsp:cNvSpPr/>
      </dsp:nvSpPr>
      <dsp:spPr>
        <a:xfrm>
          <a:off x="157144" y="2485519"/>
          <a:ext cx="277726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pPr>
          <a:r>
            <a:rPr lang="en-US" sz="3300" kern="1200"/>
            <a:t>Social </a:t>
          </a:r>
        </a:p>
      </dsp:txBody>
      <dsp:txXfrm>
        <a:off x="157144" y="2485519"/>
        <a:ext cx="2777266" cy="720000"/>
      </dsp:txXfrm>
    </dsp:sp>
    <dsp:sp modelId="{B055C4C9-80A6-479D-9B9F-E1EFE8F50878}">
      <dsp:nvSpPr>
        <dsp:cNvPr id="0" name=""/>
        <dsp:cNvSpPr/>
      </dsp:nvSpPr>
      <dsp:spPr>
        <a:xfrm>
          <a:off x="4184181" y="887962"/>
          <a:ext cx="1249769" cy="12497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6832274-364A-4B3D-A9E0-58AB63D6F6B2}">
      <dsp:nvSpPr>
        <dsp:cNvPr id="0" name=""/>
        <dsp:cNvSpPr/>
      </dsp:nvSpPr>
      <dsp:spPr>
        <a:xfrm>
          <a:off x="3420433" y="2485519"/>
          <a:ext cx="277726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pPr>
          <a:r>
            <a:rPr lang="en-US" sz="3300" kern="1200"/>
            <a:t>Economic </a:t>
          </a:r>
        </a:p>
      </dsp:txBody>
      <dsp:txXfrm>
        <a:off x="3420433" y="2485519"/>
        <a:ext cx="2777266" cy="720000"/>
      </dsp:txXfrm>
    </dsp:sp>
    <dsp:sp modelId="{1BFB3842-9578-4E94-AF4A-4009138C53E3}">
      <dsp:nvSpPr>
        <dsp:cNvPr id="0" name=""/>
        <dsp:cNvSpPr/>
      </dsp:nvSpPr>
      <dsp:spPr>
        <a:xfrm>
          <a:off x="7447469" y="887962"/>
          <a:ext cx="1249769" cy="12497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4A8689B-0A07-4C00-9FA3-6C66CA857177}">
      <dsp:nvSpPr>
        <dsp:cNvPr id="0" name=""/>
        <dsp:cNvSpPr/>
      </dsp:nvSpPr>
      <dsp:spPr>
        <a:xfrm>
          <a:off x="6683721" y="2485519"/>
          <a:ext cx="277726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pPr>
          <a:r>
            <a:rPr lang="en-US" sz="3300" kern="1200"/>
            <a:t>Environmental</a:t>
          </a:r>
        </a:p>
      </dsp:txBody>
      <dsp:txXfrm>
        <a:off x="6683721" y="2485519"/>
        <a:ext cx="2777266" cy="7200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D590E-7B39-4941-B44B-6A04FE46C741}">
      <dsp:nvSpPr>
        <dsp:cNvPr id="0" name=""/>
        <dsp:cNvSpPr/>
      </dsp:nvSpPr>
      <dsp:spPr>
        <a:xfrm>
          <a:off x="0" y="607"/>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85EE71-4C4E-4287-81E6-7E0AC9010E6A}">
      <dsp:nvSpPr>
        <dsp:cNvPr id="0" name=""/>
        <dsp:cNvSpPr/>
      </dsp:nvSpPr>
      <dsp:spPr>
        <a:xfrm>
          <a:off x="430272" y="320645"/>
          <a:ext cx="782314" cy="7823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BC6EDF4-01C3-4311-B42B-78D68A9BA792}">
      <dsp:nvSpPr>
        <dsp:cNvPr id="0" name=""/>
        <dsp:cNvSpPr/>
      </dsp:nvSpPr>
      <dsp:spPr>
        <a:xfrm>
          <a:off x="1642860" y="607"/>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a:t>Use Technical Analysis to estimate reductions</a:t>
          </a:r>
        </a:p>
      </dsp:txBody>
      <dsp:txXfrm>
        <a:off x="1642860" y="607"/>
        <a:ext cx="4985943" cy="1422390"/>
      </dsp:txXfrm>
    </dsp:sp>
    <dsp:sp modelId="{AFCF3D42-BE3B-424B-8355-C1E888BA6079}">
      <dsp:nvSpPr>
        <dsp:cNvPr id="0" name=""/>
        <dsp:cNvSpPr/>
      </dsp:nvSpPr>
      <dsp:spPr>
        <a:xfrm>
          <a:off x="0" y="1778595"/>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93D969-5BBC-458E-889E-98947C0D76EC}">
      <dsp:nvSpPr>
        <dsp:cNvPr id="0" name=""/>
        <dsp:cNvSpPr/>
      </dsp:nvSpPr>
      <dsp:spPr>
        <a:xfrm>
          <a:off x="430272" y="2098633"/>
          <a:ext cx="782314" cy="7823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C47B3B-5F77-4214-9970-76C2B2608756}">
      <dsp:nvSpPr>
        <dsp:cNvPr id="0" name=""/>
        <dsp:cNvSpPr/>
      </dsp:nvSpPr>
      <dsp:spPr>
        <a:xfrm>
          <a:off x="1642860" y="1778595"/>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a:t>5-Year Goals</a:t>
          </a:r>
        </a:p>
      </dsp:txBody>
      <dsp:txXfrm>
        <a:off x="1642860" y="1778595"/>
        <a:ext cx="4985943" cy="1422390"/>
      </dsp:txXfrm>
    </dsp:sp>
    <dsp:sp modelId="{75699E47-C709-4E42-B33C-FA9B4C49DC85}">
      <dsp:nvSpPr>
        <dsp:cNvPr id="0" name=""/>
        <dsp:cNvSpPr/>
      </dsp:nvSpPr>
      <dsp:spPr>
        <a:xfrm>
          <a:off x="0" y="3556583"/>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4D93A4-15B6-4EA0-A03E-9544A6C4D7F9}">
      <dsp:nvSpPr>
        <dsp:cNvPr id="0" name=""/>
        <dsp:cNvSpPr/>
      </dsp:nvSpPr>
      <dsp:spPr>
        <a:xfrm>
          <a:off x="430272" y="3876620"/>
          <a:ext cx="782314" cy="78231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063C924-A29D-44D2-8C11-73DAE316BADB}">
      <dsp:nvSpPr>
        <dsp:cNvPr id="0" name=""/>
        <dsp:cNvSpPr/>
      </dsp:nvSpPr>
      <dsp:spPr>
        <a:xfrm>
          <a:off x="1642860" y="3556583"/>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a:t>Goals indexed to the “Unit of Production”</a:t>
          </a:r>
        </a:p>
      </dsp:txBody>
      <dsp:txXfrm>
        <a:off x="1642860" y="3556583"/>
        <a:ext cx="4985943" cy="142239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37C79-9FA0-DF42-8DA4-ED9D14790710}">
      <dsp:nvSpPr>
        <dsp:cNvPr id="0" name=""/>
        <dsp:cNvSpPr/>
      </dsp:nvSpPr>
      <dsp:spPr>
        <a:xfrm>
          <a:off x="0" y="1301961"/>
          <a:ext cx="4619706" cy="1216800"/>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Plan Summary (DEP-113)</a:t>
          </a:r>
        </a:p>
      </dsp:txBody>
      <dsp:txXfrm>
        <a:off x="59399" y="1361360"/>
        <a:ext cx="4500908" cy="1098002"/>
      </dsp:txXfrm>
    </dsp:sp>
    <dsp:sp modelId="{88970CD4-406B-D244-B0E1-874890F94726}">
      <dsp:nvSpPr>
        <dsp:cNvPr id="0" name=""/>
        <dsp:cNvSpPr/>
      </dsp:nvSpPr>
      <dsp:spPr>
        <a:xfrm>
          <a:off x="0" y="2705961"/>
          <a:ext cx="4619706" cy="1216800"/>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RPPR (DEQ-114)</a:t>
          </a:r>
        </a:p>
      </dsp:txBody>
      <dsp:txXfrm>
        <a:off x="59399" y="2765360"/>
        <a:ext cx="4500908" cy="109800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93E23-BD1D-8F44-84CB-E9E577734E47}">
      <dsp:nvSpPr>
        <dsp:cNvPr id="0" name=""/>
        <dsp:cNvSpPr/>
      </dsp:nvSpPr>
      <dsp:spPr>
        <a:xfrm>
          <a:off x="0" y="304774"/>
          <a:ext cx="8596668" cy="103320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5D00742-44F2-5C43-8B91-CA68CE868A5C}">
      <dsp:nvSpPr>
        <dsp:cNvPr id="0" name=""/>
        <dsp:cNvSpPr/>
      </dsp:nvSpPr>
      <dsp:spPr>
        <a:xfrm>
          <a:off x="429833" y="185"/>
          <a:ext cx="7570045" cy="90974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454" tIns="0" rIns="227454" bIns="0" numCol="1" spcCol="1270" anchor="ctr" anchorCtr="0">
          <a:noAutofit/>
        </a:bodyPr>
        <a:lstStyle/>
        <a:p>
          <a:pPr marL="0" lvl="0" indent="0" algn="l" defTabSz="1066800">
            <a:lnSpc>
              <a:spcPct val="90000"/>
            </a:lnSpc>
            <a:spcBef>
              <a:spcPct val="0"/>
            </a:spcBef>
            <a:spcAft>
              <a:spcPct val="35000"/>
            </a:spcAft>
            <a:buNone/>
          </a:pPr>
          <a:r>
            <a:rPr lang="en-US" sz="2400" kern="1200"/>
            <a:t>Pollution prevention teams do not retire</a:t>
          </a:r>
        </a:p>
      </dsp:txBody>
      <dsp:txXfrm>
        <a:off x="474243" y="44595"/>
        <a:ext cx="7481225" cy="820929"/>
      </dsp:txXfrm>
    </dsp:sp>
    <dsp:sp modelId="{C0678A98-426D-6146-AEDC-CBA0D58FED26}">
      <dsp:nvSpPr>
        <dsp:cNvPr id="0" name=""/>
        <dsp:cNvSpPr/>
      </dsp:nvSpPr>
      <dsp:spPr>
        <a:xfrm>
          <a:off x="0" y="1863963"/>
          <a:ext cx="8596668" cy="245385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67197" tIns="853948" rIns="66719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Initial successes will provide an incentive to do more</a:t>
          </a:r>
        </a:p>
        <a:p>
          <a:pPr marL="228600" lvl="1" indent="-228600" algn="l" defTabSz="889000">
            <a:lnSpc>
              <a:spcPct val="90000"/>
            </a:lnSpc>
            <a:spcBef>
              <a:spcPct val="0"/>
            </a:spcBef>
            <a:spcAft>
              <a:spcPct val="15000"/>
            </a:spcAft>
            <a:buChar char="•"/>
          </a:pPr>
          <a:r>
            <a:rPr lang="en-US" sz="2000" kern="1200"/>
            <a:t>When long-term projects succeed, resources become available to start new projects</a:t>
          </a:r>
        </a:p>
        <a:p>
          <a:pPr marL="228600" lvl="1" indent="-228600" algn="l" defTabSz="889000">
            <a:lnSpc>
              <a:spcPct val="90000"/>
            </a:lnSpc>
            <a:spcBef>
              <a:spcPct val="0"/>
            </a:spcBef>
            <a:spcAft>
              <a:spcPct val="15000"/>
            </a:spcAft>
            <a:buChar char="•"/>
          </a:pPr>
          <a:r>
            <a:rPr lang="en-US" sz="2000" kern="1200"/>
            <a:t>If problems arise for one option, a stable planning structure provides a way to look for alternatives</a:t>
          </a:r>
        </a:p>
      </dsp:txBody>
      <dsp:txXfrm>
        <a:off x="0" y="1863963"/>
        <a:ext cx="8596668" cy="2453850"/>
      </dsp:txXfrm>
    </dsp:sp>
    <dsp:sp modelId="{3C6D8B08-243B-D54F-B448-1E41AA0A4F20}">
      <dsp:nvSpPr>
        <dsp:cNvPr id="0" name=""/>
        <dsp:cNvSpPr/>
      </dsp:nvSpPr>
      <dsp:spPr>
        <a:xfrm>
          <a:off x="429833" y="1559374"/>
          <a:ext cx="7570045" cy="90974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454" tIns="0" rIns="227454" bIns="0" numCol="1" spcCol="1270" anchor="ctr" anchorCtr="0">
          <a:noAutofit/>
        </a:bodyPr>
        <a:lstStyle/>
        <a:p>
          <a:pPr marL="0" lvl="0" indent="0" algn="l" defTabSz="1066800">
            <a:lnSpc>
              <a:spcPct val="90000"/>
            </a:lnSpc>
            <a:spcBef>
              <a:spcPct val="0"/>
            </a:spcBef>
            <a:spcAft>
              <a:spcPct val="35000"/>
            </a:spcAft>
            <a:buNone/>
          </a:pPr>
          <a:r>
            <a:rPr lang="en-US" sz="2400" kern="1200"/>
            <a:t>Pollution Prevention Plans are not completed</a:t>
          </a:r>
        </a:p>
      </dsp:txBody>
      <dsp:txXfrm>
        <a:off x="474243" y="1603784"/>
        <a:ext cx="7481225" cy="8209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E0DF9-FD6B-6E44-95BA-CE82C1BC5669}">
      <dsp:nvSpPr>
        <dsp:cNvPr id="0" name=""/>
        <dsp:cNvSpPr/>
      </dsp:nvSpPr>
      <dsp:spPr>
        <a:xfrm>
          <a:off x="0" y="936809"/>
          <a:ext cx="6628804" cy="6786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Input substitution</a:t>
          </a:r>
        </a:p>
      </dsp:txBody>
      <dsp:txXfrm>
        <a:off x="33127" y="969936"/>
        <a:ext cx="6562550" cy="612346"/>
      </dsp:txXfrm>
    </dsp:sp>
    <dsp:sp modelId="{F8DC5E72-983C-F442-A979-DA5967143095}">
      <dsp:nvSpPr>
        <dsp:cNvPr id="0" name=""/>
        <dsp:cNvSpPr/>
      </dsp:nvSpPr>
      <dsp:spPr>
        <a:xfrm>
          <a:off x="0" y="1698930"/>
          <a:ext cx="6628804" cy="678600"/>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Product reformulation</a:t>
          </a:r>
        </a:p>
      </dsp:txBody>
      <dsp:txXfrm>
        <a:off x="33127" y="1732057"/>
        <a:ext cx="6562550" cy="612346"/>
      </dsp:txXfrm>
    </dsp:sp>
    <dsp:sp modelId="{05B1222F-F7F1-5240-BC00-537CF4B856A5}">
      <dsp:nvSpPr>
        <dsp:cNvPr id="0" name=""/>
        <dsp:cNvSpPr/>
      </dsp:nvSpPr>
      <dsp:spPr>
        <a:xfrm>
          <a:off x="0" y="2461050"/>
          <a:ext cx="6628804" cy="67860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Production process modification</a:t>
          </a:r>
        </a:p>
      </dsp:txBody>
      <dsp:txXfrm>
        <a:off x="33127" y="2494177"/>
        <a:ext cx="6562550" cy="612346"/>
      </dsp:txXfrm>
    </dsp:sp>
    <dsp:sp modelId="{23D1C872-9C9C-1343-AAC9-2FCA68546D23}">
      <dsp:nvSpPr>
        <dsp:cNvPr id="0" name=""/>
        <dsp:cNvSpPr/>
      </dsp:nvSpPr>
      <dsp:spPr>
        <a:xfrm>
          <a:off x="0" y="3223170"/>
          <a:ext cx="6628804" cy="678600"/>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In-process recycling</a:t>
          </a:r>
        </a:p>
      </dsp:txBody>
      <dsp:txXfrm>
        <a:off x="33127" y="3256297"/>
        <a:ext cx="6562550" cy="612346"/>
      </dsp:txXfrm>
    </dsp:sp>
    <dsp:sp modelId="{7DDC2D30-3415-2A4C-8ABC-E213D7CD5C7F}">
      <dsp:nvSpPr>
        <dsp:cNvPr id="0" name=""/>
        <dsp:cNvSpPr/>
      </dsp:nvSpPr>
      <dsp:spPr>
        <a:xfrm>
          <a:off x="0" y="3985290"/>
          <a:ext cx="6628804" cy="67860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Improved operation and maintenance</a:t>
          </a:r>
        </a:p>
      </dsp:txBody>
      <dsp:txXfrm>
        <a:off x="33127" y="4018417"/>
        <a:ext cx="6562550" cy="6123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ECDE7-6FB9-6249-901B-E984986419C4}">
      <dsp:nvSpPr>
        <dsp:cNvPr id="0" name=""/>
        <dsp:cNvSpPr/>
      </dsp:nvSpPr>
      <dsp:spPr>
        <a:xfrm>
          <a:off x="128866" y="1099"/>
          <a:ext cx="1939287" cy="1163572"/>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Storage &amp; handling</a:t>
          </a:r>
        </a:p>
      </dsp:txBody>
      <dsp:txXfrm>
        <a:off x="128866" y="1099"/>
        <a:ext cx="1939287" cy="1163572"/>
      </dsp:txXfrm>
    </dsp:sp>
    <dsp:sp modelId="{A60DC2C4-C177-C140-B0DB-2F5686A3DCD3}">
      <dsp:nvSpPr>
        <dsp:cNvPr id="0" name=""/>
        <dsp:cNvSpPr/>
      </dsp:nvSpPr>
      <dsp:spPr>
        <a:xfrm>
          <a:off x="2262082" y="1099"/>
          <a:ext cx="1939287" cy="1163572"/>
        </a:xfrm>
        <a:prstGeom prst="rect">
          <a:avLst/>
        </a:prstGeom>
        <a:gradFill rotWithShape="0">
          <a:gsLst>
            <a:gs pos="0">
              <a:schemeClr val="accent2">
                <a:hueOff val="-370536"/>
                <a:satOff val="1775"/>
                <a:lumOff val="1642"/>
                <a:alphaOff val="0"/>
                <a:tint val="96000"/>
                <a:lumMod val="100000"/>
              </a:schemeClr>
            </a:gs>
            <a:gs pos="78000">
              <a:schemeClr val="accent2">
                <a:hueOff val="-370536"/>
                <a:satOff val="1775"/>
                <a:lumOff val="1642"/>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Monitoring, tracking, &amp; reporting</a:t>
          </a:r>
        </a:p>
      </dsp:txBody>
      <dsp:txXfrm>
        <a:off x="2262082" y="1099"/>
        <a:ext cx="1939287" cy="1163572"/>
      </dsp:txXfrm>
    </dsp:sp>
    <dsp:sp modelId="{8BB02CB1-6754-2E43-9BA7-79C448E0F8EC}">
      <dsp:nvSpPr>
        <dsp:cNvPr id="0" name=""/>
        <dsp:cNvSpPr/>
      </dsp:nvSpPr>
      <dsp:spPr>
        <a:xfrm>
          <a:off x="4395298" y="1099"/>
          <a:ext cx="1939287" cy="1163572"/>
        </a:xfrm>
        <a:prstGeom prst="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Treatment</a:t>
          </a:r>
        </a:p>
      </dsp:txBody>
      <dsp:txXfrm>
        <a:off x="4395298" y="1099"/>
        <a:ext cx="1939287" cy="1163572"/>
      </dsp:txXfrm>
    </dsp:sp>
    <dsp:sp modelId="{DAC719A9-318C-2B4C-8A3D-7028F31BE553}">
      <dsp:nvSpPr>
        <dsp:cNvPr id="0" name=""/>
        <dsp:cNvSpPr/>
      </dsp:nvSpPr>
      <dsp:spPr>
        <a:xfrm>
          <a:off x="6528514" y="1099"/>
          <a:ext cx="1939287" cy="1163572"/>
        </a:xfrm>
        <a:prstGeom prst="rect">
          <a:avLst/>
        </a:prstGeom>
        <a:gradFill rotWithShape="0">
          <a:gsLst>
            <a:gs pos="0">
              <a:schemeClr val="accent2">
                <a:hueOff val="-1111607"/>
                <a:satOff val="5325"/>
                <a:lumOff val="4926"/>
                <a:alphaOff val="0"/>
                <a:tint val="96000"/>
                <a:lumMod val="100000"/>
              </a:schemeClr>
            </a:gs>
            <a:gs pos="78000">
              <a:schemeClr val="accent2">
                <a:hueOff val="-1111607"/>
                <a:satOff val="5325"/>
                <a:lumOff val="4926"/>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Transportation &amp; disposal</a:t>
          </a:r>
        </a:p>
      </dsp:txBody>
      <dsp:txXfrm>
        <a:off x="6528514" y="1099"/>
        <a:ext cx="1939287" cy="1163572"/>
      </dsp:txXfrm>
    </dsp:sp>
    <dsp:sp modelId="{4D9F3EA4-B8A1-1642-A1F7-3888AFFF324E}">
      <dsp:nvSpPr>
        <dsp:cNvPr id="0" name=""/>
        <dsp:cNvSpPr/>
      </dsp:nvSpPr>
      <dsp:spPr>
        <a:xfrm>
          <a:off x="128866" y="1358600"/>
          <a:ext cx="1939287" cy="1163572"/>
        </a:xfrm>
        <a:prstGeom prst="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Manifest &amp; labeling</a:t>
          </a:r>
        </a:p>
      </dsp:txBody>
      <dsp:txXfrm>
        <a:off x="128866" y="1358600"/>
        <a:ext cx="1939287" cy="1163572"/>
      </dsp:txXfrm>
    </dsp:sp>
    <dsp:sp modelId="{1E166E45-134F-214D-AD02-D633E0504052}">
      <dsp:nvSpPr>
        <dsp:cNvPr id="0" name=""/>
        <dsp:cNvSpPr/>
      </dsp:nvSpPr>
      <dsp:spPr>
        <a:xfrm>
          <a:off x="2262082" y="1358600"/>
          <a:ext cx="1939287" cy="1163572"/>
        </a:xfrm>
        <a:prstGeom prst="rect">
          <a:avLst/>
        </a:prstGeom>
        <a:gradFill rotWithShape="0">
          <a:gsLst>
            <a:gs pos="0">
              <a:schemeClr val="accent2">
                <a:hueOff val="-1852679"/>
                <a:satOff val="8875"/>
                <a:lumOff val="8211"/>
                <a:alphaOff val="0"/>
                <a:tint val="96000"/>
                <a:lumMod val="100000"/>
              </a:schemeClr>
            </a:gs>
            <a:gs pos="78000">
              <a:schemeClr val="accent2">
                <a:hueOff val="-1852679"/>
                <a:satOff val="8875"/>
                <a:lumOff val="8211"/>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Permit fees</a:t>
          </a:r>
        </a:p>
      </dsp:txBody>
      <dsp:txXfrm>
        <a:off x="2262082" y="1358600"/>
        <a:ext cx="1939287" cy="1163572"/>
      </dsp:txXfrm>
    </dsp:sp>
    <dsp:sp modelId="{2CF7AFEF-64A3-E642-AC23-B8D2F2454E92}">
      <dsp:nvSpPr>
        <dsp:cNvPr id="0" name=""/>
        <dsp:cNvSpPr/>
      </dsp:nvSpPr>
      <dsp:spPr>
        <a:xfrm>
          <a:off x="4395298" y="1358600"/>
          <a:ext cx="1939287" cy="1163572"/>
        </a:xfrm>
        <a:prstGeom prst="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Liability insurance</a:t>
          </a:r>
        </a:p>
      </dsp:txBody>
      <dsp:txXfrm>
        <a:off x="4395298" y="1358600"/>
        <a:ext cx="1939287" cy="1163572"/>
      </dsp:txXfrm>
    </dsp:sp>
    <dsp:sp modelId="{CF256465-D6F6-A749-AFBB-94488174E443}">
      <dsp:nvSpPr>
        <dsp:cNvPr id="0" name=""/>
        <dsp:cNvSpPr/>
      </dsp:nvSpPr>
      <dsp:spPr>
        <a:xfrm>
          <a:off x="6528514" y="1358600"/>
          <a:ext cx="1939287" cy="1163572"/>
        </a:xfrm>
        <a:prstGeom prst="rect">
          <a:avLst/>
        </a:prstGeom>
        <a:gradFill rotWithShape="0">
          <a:gsLst>
            <a:gs pos="0">
              <a:schemeClr val="accent2">
                <a:hueOff val="-2593750"/>
                <a:satOff val="12425"/>
                <a:lumOff val="11495"/>
                <a:alphaOff val="0"/>
                <a:tint val="96000"/>
                <a:lumMod val="100000"/>
              </a:schemeClr>
            </a:gs>
            <a:gs pos="78000">
              <a:schemeClr val="accent2">
                <a:hueOff val="-2593750"/>
                <a:satOff val="12425"/>
                <a:lumOff val="11495"/>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Health &amp; safety compliance</a:t>
          </a:r>
        </a:p>
      </dsp:txBody>
      <dsp:txXfrm>
        <a:off x="6528514" y="1358600"/>
        <a:ext cx="1939287" cy="1163572"/>
      </dsp:txXfrm>
    </dsp:sp>
    <dsp:sp modelId="{647EF2F4-53E0-9B41-9825-A38657199882}">
      <dsp:nvSpPr>
        <dsp:cNvPr id="0" name=""/>
        <dsp:cNvSpPr/>
      </dsp:nvSpPr>
      <dsp:spPr>
        <a:xfrm>
          <a:off x="3328690" y="2716101"/>
          <a:ext cx="1939287" cy="1163572"/>
        </a:xfrm>
        <a:prstGeom prst="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Raw material costs</a:t>
          </a:r>
        </a:p>
      </dsp:txBody>
      <dsp:txXfrm>
        <a:off x="3328690" y="2716101"/>
        <a:ext cx="1939287" cy="11635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482C2-295F-8C45-AF80-CE23D0F2F4FD}">
      <dsp:nvSpPr>
        <dsp:cNvPr id="0" name=""/>
        <dsp:cNvSpPr/>
      </dsp:nvSpPr>
      <dsp:spPr>
        <a:xfrm>
          <a:off x="0" y="328666"/>
          <a:ext cx="8596668" cy="55440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BB151C3-E604-0742-B0BE-F2FC702FF812}">
      <dsp:nvSpPr>
        <dsp:cNvPr id="0" name=""/>
        <dsp:cNvSpPr/>
      </dsp:nvSpPr>
      <dsp:spPr>
        <a:xfrm>
          <a:off x="429833" y="3946"/>
          <a:ext cx="6017667" cy="64944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454" tIns="0" rIns="227454" bIns="0" numCol="1" spcCol="1270" anchor="ctr" anchorCtr="0">
          <a:noAutofit/>
        </a:bodyPr>
        <a:lstStyle/>
        <a:p>
          <a:pPr marL="0" lvl="0" indent="0" algn="l" defTabSz="977900">
            <a:lnSpc>
              <a:spcPct val="90000"/>
            </a:lnSpc>
            <a:spcBef>
              <a:spcPct val="0"/>
            </a:spcBef>
            <a:spcAft>
              <a:spcPct val="35000"/>
            </a:spcAft>
            <a:buNone/>
          </a:pPr>
          <a:r>
            <a:rPr lang="en-US" sz="2200" kern="1200"/>
            <a:t>Threshold Triggers</a:t>
          </a:r>
        </a:p>
      </dsp:txBody>
      <dsp:txXfrm>
        <a:off x="461536" y="35649"/>
        <a:ext cx="5954261" cy="586034"/>
      </dsp:txXfrm>
    </dsp:sp>
    <dsp:sp modelId="{1760ACDD-7E71-DD44-8814-92409F7F0542}">
      <dsp:nvSpPr>
        <dsp:cNvPr id="0" name=""/>
        <dsp:cNvSpPr/>
      </dsp:nvSpPr>
      <dsp:spPr>
        <a:xfrm>
          <a:off x="0" y="1326586"/>
          <a:ext cx="8596668" cy="55440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110A22A-C965-8B4C-BD6B-2A8201CB652A}">
      <dsp:nvSpPr>
        <dsp:cNvPr id="0" name=""/>
        <dsp:cNvSpPr/>
      </dsp:nvSpPr>
      <dsp:spPr>
        <a:xfrm>
          <a:off x="429833" y="1001866"/>
          <a:ext cx="6017667" cy="64944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454" tIns="0" rIns="227454" bIns="0" numCol="1" spcCol="1270" anchor="ctr" anchorCtr="0">
          <a:noAutofit/>
        </a:bodyPr>
        <a:lstStyle/>
        <a:p>
          <a:pPr marL="0" lvl="0" indent="0" algn="l" defTabSz="977900">
            <a:lnSpc>
              <a:spcPct val="90000"/>
            </a:lnSpc>
            <a:spcBef>
              <a:spcPct val="0"/>
            </a:spcBef>
            <a:spcAft>
              <a:spcPct val="35000"/>
            </a:spcAft>
            <a:buNone/>
          </a:pPr>
          <a:r>
            <a:rPr lang="en-US" sz="2200" kern="1200"/>
            <a:t>Definitions</a:t>
          </a:r>
        </a:p>
      </dsp:txBody>
      <dsp:txXfrm>
        <a:off x="461536" y="1033569"/>
        <a:ext cx="5954261" cy="586034"/>
      </dsp:txXfrm>
    </dsp:sp>
    <dsp:sp modelId="{95CAE3B1-70E1-8549-A6D8-F99012F6C6CE}">
      <dsp:nvSpPr>
        <dsp:cNvPr id="0" name=""/>
        <dsp:cNvSpPr/>
      </dsp:nvSpPr>
      <dsp:spPr>
        <a:xfrm>
          <a:off x="0" y="2324506"/>
          <a:ext cx="8596668" cy="55440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4AFEB70-6B6C-A042-8FEC-2D8DA6D83023}">
      <dsp:nvSpPr>
        <dsp:cNvPr id="0" name=""/>
        <dsp:cNvSpPr/>
      </dsp:nvSpPr>
      <dsp:spPr>
        <a:xfrm>
          <a:off x="429833" y="1999786"/>
          <a:ext cx="6017667" cy="64944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454" tIns="0" rIns="227454" bIns="0" numCol="1" spcCol="1270" anchor="ctr" anchorCtr="0">
          <a:noAutofit/>
        </a:bodyPr>
        <a:lstStyle/>
        <a:p>
          <a:pPr marL="0" lvl="0" indent="0" algn="l" defTabSz="977900">
            <a:lnSpc>
              <a:spcPct val="90000"/>
            </a:lnSpc>
            <a:spcBef>
              <a:spcPct val="0"/>
            </a:spcBef>
            <a:spcAft>
              <a:spcPct val="35000"/>
            </a:spcAft>
            <a:buNone/>
          </a:pPr>
          <a:r>
            <a:rPr lang="en-US" sz="2200" kern="1200"/>
            <a:t>Policy Statements</a:t>
          </a:r>
        </a:p>
      </dsp:txBody>
      <dsp:txXfrm>
        <a:off x="461536" y="2031489"/>
        <a:ext cx="5954261" cy="586034"/>
      </dsp:txXfrm>
    </dsp:sp>
    <dsp:sp modelId="{58C3087F-C5F9-FE41-A1D8-96D40EED0792}">
      <dsp:nvSpPr>
        <dsp:cNvPr id="0" name=""/>
        <dsp:cNvSpPr/>
      </dsp:nvSpPr>
      <dsp:spPr>
        <a:xfrm>
          <a:off x="0" y="3322426"/>
          <a:ext cx="8596668" cy="55440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DCFD821-EA44-3149-96B5-B7412002DFD0}">
      <dsp:nvSpPr>
        <dsp:cNvPr id="0" name=""/>
        <dsp:cNvSpPr/>
      </dsp:nvSpPr>
      <dsp:spPr>
        <a:xfrm>
          <a:off x="429833" y="2997706"/>
          <a:ext cx="6017667" cy="64944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454" tIns="0" rIns="227454" bIns="0" numCol="1" spcCol="1270" anchor="ctr" anchorCtr="0">
          <a:noAutofit/>
        </a:bodyPr>
        <a:lstStyle/>
        <a:p>
          <a:pPr marL="0" lvl="0" indent="0" algn="l" defTabSz="977900">
            <a:lnSpc>
              <a:spcPct val="90000"/>
            </a:lnSpc>
            <a:spcBef>
              <a:spcPct val="0"/>
            </a:spcBef>
            <a:spcAft>
              <a:spcPct val="35000"/>
            </a:spcAft>
            <a:buNone/>
          </a:pPr>
          <a:r>
            <a:rPr lang="en-US" sz="2200" kern="1200"/>
            <a:t>Leadership</a:t>
          </a:r>
        </a:p>
      </dsp:txBody>
      <dsp:txXfrm>
        <a:off x="461536" y="3029409"/>
        <a:ext cx="5954261" cy="5860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2F8E1-E8D9-F340-A1C7-4CFA321405A4}">
      <dsp:nvSpPr>
        <dsp:cNvPr id="0" name=""/>
        <dsp:cNvSpPr/>
      </dsp:nvSpPr>
      <dsp:spPr>
        <a:xfrm>
          <a:off x="0" y="93057"/>
          <a:ext cx="3005666" cy="1803399"/>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What is Pollution Prevention?</a:t>
          </a:r>
        </a:p>
      </dsp:txBody>
      <dsp:txXfrm>
        <a:off x="0" y="93057"/>
        <a:ext cx="3005666" cy="1803399"/>
      </dsp:txXfrm>
    </dsp:sp>
    <dsp:sp modelId="{EF6A96EE-AF6A-D346-96B2-D6BC5E4FC0C7}">
      <dsp:nvSpPr>
        <dsp:cNvPr id="0" name=""/>
        <dsp:cNvSpPr/>
      </dsp:nvSpPr>
      <dsp:spPr>
        <a:xfrm>
          <a:off x="3306233" y="93057"/>
          <a:ext cx="3005666" cy="1803399"/>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What is </a:t>
          </a:r>
          <a:r>
            <a:rPr lang="en-US" sz="2900" u="sng" kern="1200"/>
            <a:t>NOT</a:t>
          </a:r>
          <a:r>
            <a:rPr lang="en-US" sz="2900" kern="1200"/>
            <a:t> Pollution Prevention?</a:t>
          </a:r>
        </a:p>
      </dsp:txBody>
      <dsp:txXfrm>
        <a:off x="3306233" y="93057"/>
        <a:ext cx="3005666" cy="1803399"/>
      </dsp:txXfrm>
    </dsp:sp>
    <dsp:sp modelId="{4162E00C-B296-C144-BD0C-25601AFCA91E}">
      <dsp:nvSpPr>
        <dsp:cNvPr id="0" name=""/>
        <dsp:cNvSpPr/>
      </dsp:nvSpPr>
      <dsp:spPr>
        <a:xfrm>
          <a:off x="6612466" y="93057"/>
          <a:ext cx="3005666" cy="1803399"/>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What is Nonproduct Output(NPO)?</a:t>
          </a:r>
        </a:p>
      </dsp:txBody>
      <dsp:txXfrm>
        <a:off x="6612466" y="93057"/>
        <a:ext cx="3005666" cy="1803399"/>
      </dsp:txXfrm>
    </dsp:sp>
    <dsp:sp modelId="{659B20B0-8A4D-2C48-84AB-28A5EF5EF0AF}">
      <dsp:nvSpPr>
        <dsp:cNvPr id="0" name=""/>
        <dsp:cNvSpPr/>
      </dsp:nvSpPr>
      <dsp:spPr>
        <a:xfrm>
          <a:off x="0" y="2197024"/>
          <a:ext cx="3005666" cy="1803399"/>
        </a:xfrm>
        <a:prstGeom prst="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What is a Source of NPO?</a:t>
          </a:r>
        </a:p>
      </dsp:txBody>
      <dsp:txXfrm>
        <a:off x="0" y="2197024"/>
        <a:ext cx="3005666" cy="1803399"/>
      </dsp:txXfrm>
    </dsp:sp>
    <dsp:sp modelId="{914AC6F7-1C5B-4A4B-961C-FD0616BD13AD}">
      <dsp:nvSpPr>
        <dsp:cNvPr id="0" name=""/>
        <dsp:cNvSpPr/>
      </dsp:nvSpPr>
      <dsp:spPr>
        <a:xfrm>
          <a:off x="3306233" y="2197024"/>
          <a:ext cx="3005666" cy="1803399"/>
        </a:xfrm>
        <a:prstGeom prst="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What Constitutes In-process Recycling?</a:t>
          </a:r>
        </a:p>
      </dsp:txBody>
      <dsp:txXfrm>
        <a:off x="3306233" y="2197024"/>
        <a:ext cx="3005666" cy="1803399"/>
      </dsp:txXfrm>
    </dsp:sp>
    <dsp:sp modelId="{05302AEA-4DAF-404C-AFEF-3C5236EB795D}">
      <dsp:nvSpPr>
        <dsp:cNvPr id="0" name=""/>
        <dsp:cNvSpPr/>
      </dsp:nvSpPr>
      <dsp:spPr>
        <a:xfrm>
          <a:off x="6612466" y="2197024"/>
          <a:ext cx="3005666" cy="1803399"/>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What is a Product?</a:t>
          </a:r>
        </a:p>
      </dsp:txBody>
      <dsp:txXfrm>
        <a:off x="6612466" y="2197024"/>
        <a:ext cx="3005666" cy="18033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956C9-814E-4C77-AE32-26F4E50E9446}">
      <dsp:nvSpPr>
        <dsp:cNvPr id="0" name=""/>
        <dsp:cNvSpPr/>
      </dsp:nvSpPr>
      <dsp:spPr>
        <a:xfrm>
          <a:off x="745987" y="1082018"/>
          <a:ext cx="919942" cy="9199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91D9F19-2B4C-460C-BBC4-2C1D92F0A4A0}">
      <dsp:nvSpPr>
        <dsp:cNvPr id="0" name=""/>
        <dsp:cNvSpPr/>
      </dsp:nvSpPr>
      <dsp:spPr>
        <a:xfrm>
          <a:off x="183800" y="2291463"/>
          <a:ext cx="204431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Planned Result</a:t>
          </a:r>
        </a:p>
      </dsp:txBody>
      <dsp:txXfrm>
        <a:off x="183800" y="2291463"/>
        <a:ext cx="2044316" cy="720000"/>
      </dsp:txXfrm>
    </dsp:sp>
    <dsp:sp modelId="{62556E43-867E-42F5-929A-179C8F2EBA5A}">
      <dsp:nvSpPr>
        <dsp:cNvPr id="0" name=""/>
        <dsp:cNvSpPr/>
      </dsp:nvSpPr>
      <dsp:spPr>
        <a:xfrm>
          <a:off x="3148059" y="1082018"/>
          <a:ext cx="919942" cy="9199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2E059EC-7D4B-4CA0-805C-BEA46B74F732}">
      <dsp:nvSpPr>
        <dsp:cNvPr id="0" name=""/>
        <dsp:cNvSpPr/>
      </dsp:nvSpPr>
      <dsp:spPr>
        <a:xfrm>
          <a:off x="2585872" y="2291463"/>
          <a:ext cx="204431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Used as a Commodity in Trade by the General Public</a:t>
          </a:r>
        </a:p>
      </dsp:txBody>
      <dsp:txXfrm>
        <a:off x="2585872" y="2291463"/>
        <a:ext cx="2044316" cy="720000"/>
      </dsp:txXfrm>
    </dsp:sp>
    <dsp:sp modelId="{937F2DE2-949C-487D-8E36-D10A926F1EFB}">
      <dsp:nvSpPr>
        <dsp:cNvPr id="0" name=""/>
        <dsp:cNvSpPr/>
      </dsp:nvSpPr>
      <dsp:spPr>
        <a:xfrm>
          <a:off x="5550131" y="1082018"/>
          <a:ext cx="919942" cy="91994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ABAB887-EE23-4F90-A05C-8ABD285116A9}">
      <dsp:nvSpPr>
        <dsp:cNvPr id="0" name=""/>
        <dsp:cNvSpPr/>
      </dsp:nvSpPr>
      <dsp:spPr>
        <a:xfrm>
          <a:off x="4987944" y="2291463"/>
          <a:ext cx="204431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More than one Product per Process</a:t>
          </a:r>
        </a:p>
      </dsp:txBody>
      <dsp:txXfrm>
        <a:off x="4987944" y="2291463"/>
        <a:ext cx="2044316" cy="720000"/>
      </dsp:txXfrm>
    </dsp:sp>
    <dsp:sp modelId="{22CA9B21-E018-4528-B3D1-75E8768EA205}">
      <dsp:nvSpPr>
        <dsp:cNvPr id="0" name=""/>
        <dsp:cNvSpPr/>
      </dsp:nvSpPr>
      <dsp:spPr>
        <a:xfrm>
          <a:off x="7952203" y="1082018"/>
          <a:ext cx="919942" cy="91994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61D2DD2-0AD7-4AE7-BB1C-60B7E3E72D49}">
      <dsp:nvSpPr>
        <dsp:cNvPr id="0" name=""/>
        <dsp:cNvSpPr/>
      </dsp:nvSpPr>
      <dsp:spPr>
        <a:xfrm>
          <a:off x="7390016" y="2291463"/>
          <a:ext cx="204431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Intermediate Products (Site Limited)</a:t>
          </a:r>
        </a:p>
      </dsp:txBody>
      <dsp:txXfrm>
        <a:off x="7390016" y="2291463"/>
        <a:ext cx="2044316"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296F9-3031-4D42-BD80-EF6138DD10B8}">
      <dsp:nvSpPr>
        <dsp:cNvPr id="0" name=""/>
        <dsp:cNvSpPr/>
      </dsp:nvSpPr>
      <dsp:spPr>
        <a:xfrm>
          <a:off x="0" y="607"/>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D04C95-8993-473F-ACA9-FC2BFEE44E66}">
      <dsp:nvSpPr>
        <dsp:cNvPr id="0" name=""/>
        <dsp:cNvSpPr/>
      </dsp:nvSpPr>
      <dsp:spPr>
        <a:xfrm>
          <a:off x="430272" y="320645"/>
          <a:ext cx="782314" cy="7823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B0A6C74-5B44-47F2-A629-D90DD6ECE586}">
      <dsp:nvSpPr>
        <dsp:cNvPr id="0" name=""/>
        <dsp:cNvSpPr/>
      </dsp:nvSpPr>
      <dsp:spPr>
        <a:xfrm>
          <a:off x="1642860" y="607"/>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844550">
            <a:lnSpc>
              <a:spcPct val="100000"/>
            </a:lnSpc>
            <a:spcBef>
              <a:spcPct val="0"/>
            </a:spcBef>
            <a:spcAft>
              <a:spcPct val="35000"/>
            </a:spcAft>
            <a:buNone/>
          </a:pPr>
          <a:r>
            <a:rPr lang="en-US" sz="1900" kern="1200"/>
            <a:t>Ex 1: You coat paper; use “square feet coated” rather than “pounds of paper.”</a:t>
          </a:r>
        </a:p>
      </dsp:txBody>
      <dsp:txXfrm>
        <a:off x="1642860" y="607"/>
        <a:ext cx="4985943" cy="1422390"/>
      </dsp:txXfrm>
    </dsp:sp>
    <dsp:sp modelId="{60DF1CE5-269E-4EEC-9C4F-4793201A1EEB}">
      <dsp:nvSpPr>
        <dsp:cNvPr id="0" name=""/>
        <dsp:cNvSpPr/>
      </dsp:nvSpPr>
      <dsp:spPr>
        <a:xfrm>
          <a:off x="0" y="1778595"/>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B65ED2-8C69-49ED-A17C-8E2BB2A80C54}">
      <dsp:nvSpPr>
        <dsp:cNvPr id="0" name=""/>
        <dsp:cNvSpPr/>
      </dsp:nvSpPr>
      <dsp:spPr>
        <a:xfrm>
          <a:off x="430272" y="2098633"/>
          <a:ext cx="782314" cy="7823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0C9DE9F-D380-4A5A-8434-678E073ADFE4}">
      <dsp:nvSpPr>
        <dsp:cNvPr id="0" name=""/>
        <dsp:cNvSpPr/>
      </dsp:nvSpPr>
      <dsp:spPr>
        <a:xfrm>
          <a:off x="1642860" y="1778595"/>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844550">
            <a:lnSpc>
              <a:spcPct val="100000"/>
            </a:lnSpc>
            <a:spcBef>
              <a:spcPct val="0"/>
            </a:spcBef>
            <a:spcAft>
              <a:spcPct val="35000"/>
            </a:spcAft>
            <a:buNone/>
          </a:pPr>
          <a:r>
            <a:rPr lang="en-US" sz="1900" kern="1200"/>
            <a:t>Ex 2: You use solvent to clean machinery; use pounds of solvent per “widget produced”</a:t>
          </a:r>
        </a:p>
      </dsp:txBody>
      <dsp:txXfrm>
        <a:off x="1642860" y="1778595"/>
        <a:ext cx="4985943" cy="1422390"/>
      </dsp:txXfrm>
    </dsp:sp>
    <dsp:sp modelId="{1A575A08-C0DF-8046-B252-052230B8E9DB}">
      <dsp:nvSpPr>
        <dsp:cNvPr id="0" name=""/>
        <dsp:cNvSpPr/>
      </dsp:nvSpPr>
      <dsp:spPr>
        <a:xfrm>
          <a:off x="0" y="3556583"/>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DFBE08-3D53-3C4E-830C-443F86AF675C}">
      <dsp:nvSpPr>
        <dsp:cNvPr id="0" name=""/>
        <dsp:cNvSpPr/>
      </dsp:nvSpPr>
      <dsp:spPr>
        <a:xfrm>
          <a:off x="430272" y="3876620"/>
          <a:ext cx="782314" cy="7823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759CA4-B622-2048-9574-765E00A0CA8E}">
      <dsp:nvSpPr>
        <dsp:cNvPr id="0" name=""/>
        <dsp:cNvSpPr/>
      </dsp:nvSpPr>
      <dsp:spPr>
        <a:xfrm>
          <a:off x="1642860" y="3556583"/>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844550">
            <a:lnSpc>
              <a:spcPct val="100000"/>
            </a:lnSpc>
            <a:spcBef>
              <a:spcPct val="0"/>
            </a:spcBef>
            <a:spcAft>
              <a:spcPct val="35000"/>
            </a:spcAft>
            <a:buNone/>
          </a:pPr>
          <a:r>
            <a:rPr lang="en-GB" sz="1900" kern="1200"/>
            <a:t>Ex 3: </a:t>
          </a:r>
          <a:r>
            <a:rPr lang="en-US" altLang="en-US" sz="1900" kern="1200">
              <a:solidFill>
                <a:schemeClr val="tx1"/>
              </a:solidFill>
            </a:rPr>
            <a:t>You produce both solvent and latex paint; these are separate products; track Use and NPO per unit of production separately.</a:t>
          </a:r>
          <a:endParaRPr lang="en-GB" sz="1900" kern="1200">
            <a:solidFill>
              <a:schemeClr val="tx1"/>
            </a:solidFill>
          </a:endParaRPr>
        </a:p>
      </dsp:txBody>
      <dsp:txXfrm>
        <a:off x="1642860" y="3556583"/>
        <a:ext cx="4985943" cy="14223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F42DC-4D62-BE46-ABDA-3E849D9DEC8D}">
      <dsp:nvSpPr>
        <dsp:cNvPr id="0" name=""/>
        <dsp:cNvSpPr/>
      </dsp:nvSpPr>
      <dsp:spPr>
        <a:xfrm>
          <a:off x="0" y="25950"/>
          <a:ext cx="6628804" cy="1104480"/>
        </a:xfrm>
        <a:prstGeom prst="roundRect">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Points Where Nonproduct is Generated </a:t>
          </a:r>
        </a:p>
      </dsp:txBody>
      <dsp:txXfrm>
        <a:off x="53916" y="79866"/>
        <a:ext cx="6520972" cy="996648"/>
      </dsp:txXfrm>
    </dsp:sp>
    <dsp:sp modelId="{AC62F436-8E3D-5C48-9B72-32850CF24439}">
      <dsp:nvSpPr>
        <dsp:cNvPr id="0" name=""/>
        <dsp:cNvSpPr/>
      </dsp:nvSpPr>
      <dsp:spPr>
        <a:xfrm>
          <a:off x="0" y="1300350"/>
          <a:ext cx="6628804" cy="1104480"/>
        </a:xfrm>
        <a:prstGeom prst="roundRect">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NOT Releases from Treatment Systems</a:t>
          </a:r>
        </a:p>
      </dsp:txBody>
      <dsp:txXfrm>
        <a:off x="53916" y="1354266"/>
        <a:ext cx="6520972" cy="996648"/>
      </dsp:txXfrm>
    </dsp:sp>
    <dsp:sp modelId="{79FE1A9B-A2AA-F94D-99BB-BD86A113766C}">
      <dsp:nvSpPr>
        <dsp:cNvPr id="0" name=""/>
        <dsp:cNvSpPr/>
      </dsp:nvSpPr>
      <dsp:spPr>
        <a:xfrm>
          <a:off x="0" y="2574750"/>
          <a:ext cx="6628804" cy="1104480"/>
        </a:xfrm>
        <a:prstGeom prst="roundRect">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 Facility Walkthrough is Helpful </a:t>
          </a:r>
        </a:p>
      </dsp:txBody>
      <dsp:txXfrm>
        <a:off x="53916" y="2628666"/>
        <a:ext cx="6520972" cy="996648"/>
      </dsp:txXfrm>
    </dsp:sp>
    <dsp:sp modelId="{B950E5B6-121F-DD47-8B92-6AF96612728D}">
      <dsp:nvSpPr>
        <dsp:cNvPr id="0" name=""/>
        <dsp:cNvSpPr/>
      </dsp:nvSpPr>
      <dsp:spPr>
        <a:xfrm>
          <a:off x="0" y="3849150"/>
          <a:ext cx="6628804" cy="1104480"/>
        </a:xfrm>
        <a:prstGeom prst="roundRect">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No Quantities Required for Part I Planning</a:t>
          </a:r>
        </a:p>
      </dsp:txBody>
      <dsp:txXfrm>
        <a:off x="53916" y="3903066"/>
        <a:ext cx="6520972" cy="99664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3242C-A487-8C42-8238-C7C2DDD7AB67}"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CFD06-A045-7546-AB89-88BDA173FB69}" type="slidenum">
              <a:rPr lang="en-US" smtClean="0"/>
              <a:t>‹#›</a:t>
            </a:fld>
            <a:endParaRPr lang="en-US"/>
          </a:p>
        </p:txBody>
      </p:sp>
    </p:spTree>
    <p:extLst>
      <p:ext uri="{BB962C8B-B14F-4D97-AF65-F5344CB8AC3E}">
        <p14:creationId xmlns:p14="http://schemas.microsoft.com/office/powerpoint/2010/main" val="1240112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CFD06-A045-7546-AB89-88BDA173FB69}" type="slidenum">
              <a:rPr lang="en-US" smtClean="0"/>
              <a:t>6</a:t>
            </a:fld>
            <a:endParaRPr lang="en-US"/>
          </a:p>
        </p:txBody>
      </p:sp>
    </p:spTree>
    <p:extLst>
      <p:ext uri="{BB962C8B-B14F-4D97-AF65-F5344CB8AC3E}">
        <p14:creationId xmlns:p14="http://schemas.microsoft.com/office/powerpoint/2010/main" val="3270667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DD4E3D6-8606-B529-DC40-D7C7B40D8D89}"/>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D40BEB74-6526-58AA-EAAD-359DD15173A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FontTx/>
              <a:buChar char="•"/>
            </a:pPr>
            <a:r>
              <a:rPr lang="en-US" altLang="en-US" sz="1500">
                <a:solidFill>
                  <a:schemeClr val="accent2"/>
                </a:solidFill>
              </a:rPr>
              <a:t>Estimates and Best Engineering Judgment</a:t>
            </a:r>
          </a:p>
          <a:p>
            <a:pPr>
              <a:spcBef>
                <a:spcPct val="50000"/>
              </a:spcBef>
              <a:buFontTx/>
              <a:buChar char="•"/>
            </a:pPr>
            <a:r>
              <a:rPr lang="en-US" altLang="en-US" sz="1500">
                <a:solidFill>
                  <a:schemeClr val="accent2"/>
                </a:solidFill>
              </a:rPr>
              <a:t>Quantities</a:t>
            </a:r>
          </a:p>
          <a:p>
            <a:pPr>
              <a:spcBef>
                <a:spcPct val="50000"/>
              </a:spcBef>
            </a:pPr>
            <a:r>
              <a:rPr lang="en-US" altLang="en-US" sz="1500">
                <a:solidFill>
                  <a:schemeClr val="accent2"/>
                </a:solidFill>
              </a:rPr>
              <a:t>	- Contained in Products</a:t>
            </a:r>
          </a:p>
          <a:p>
            <a:pPr>
              <a:spcBef>
                <a:spcPct val="50000"/>
              </a:spcBef>
            </a:pPr>
            <a:r>
              <a:rPr lang="en-US" altLang="en-US" sz="1500">
                <a:solidFill>
                  <a:schemeClr val="accent2"/>
                </a:solidFill>
              </a:rPr>
              <a:t>	- Consumed</a:t>
            </a:r>
          </a:p>
          <a:p>
            <a:pPr>
              <a:spcBef>
                <a:spcPct val="50000"/>
              </a:spcBef>
            </a:pPr>
            <a:r>
              <a:rPr lang="en-US" altLang="en-US" sz="1500">
                <a:solidFill>
                  <a:schemeClr val="accent2"/>
                </a:solidFill>
              </a:rPr>
              <a:t>	- Used</a:t>
            </a:r>
          </a:p>
          <a:p>
            <a:pPr>
              <a:spcBef>
                <a:spcPct val="50000"/>
              </a:spcBef>
            </a:pPr>
            <a:r>
              <a:rPr lang="en-US" altLang="en-US" sz="1500">
                <a:solidFill>
                  <a:schemeClr val="accent2"/>
                </a:solidFill>
              </a:rPr>
              <a:t>	- Generated as NPO</a:t>
            </a:r>
          </a:p>
          <a:p>
            <a:pPr>
              <a:spcBef>
                <a:spcPct val="50000"/>
              </a:spcBef>
            </a:pPr>
            <a:r>
              <a:rPr lang="en-US" altLang="en-US" sz="1500">
                <a:solidFill>
                  <a:schemeClr val="accent2"/>
                </a:solidFill>
              </a:rPr>
              <a:t>	- Released from each Production 		Process</a:t>
            </a:r>
          </a:p>
          <a:p>
            <a:pPr>
              <a:spcBef>
                <a:spcPct val="50000"/>
              </a:spcBef>
            </a:pPr>
            <a:r>
              <a:rPr lang="en-US" altLang="en-US" sz="1500">
                <a:solidFill>
                  <a:schemeClr val="accent2"/>
                </a:solidFill>
              </a:rPr>
              <a:t>	- Recycled outside of each 	Production 	Process</a:t>
            </a:r>
          </a:p>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9022093-6870-5849-EAB6-AAC4CA1208D7}"/>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204646C1-7293-9BD4-010D-1B1EFE215C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FontTx/>
              <a:buChar char="•"/>
            </a:pPr>
            <a:r>
              <a:rPr lang="en-US" altLang="en-US" sz="1600">
                <a:solidFill>
                  <a:schemeClr val="accent2"/>
                </a:solidFill>
              </a:rPr>
              <a:t>Analyze Total Costs of Hazardous Substance Use and Generation</a:t>
            </a:r>
          </a:p>
          <a:p>
            <a:r>
              <a:rPr lang="en-US" altLang="en-US"/>
              <a:t>Why is there an asterisk after Material Costs?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B201DFB-7DBA-AB52-13C5-3508C368592B}"/>
              </a:ext>
            </a:extLst>
          </p:cNvPr>
          <p:cNvSpPr>
            <a:spLocks noGrp="1" noRot="1" noChangeAspect="1" noChangeArrowheads="1" noTextEdit="1"/>
          </p:cNvSpPr>
          <p:nvPr>
            <p:ph type="sldImg"/>
          </p:nvPr>
        </p:nvSpPr>
        <p:spPr>
          <a:ln/>
        </p:spPr>
      </p:sp>
      <p:sp>
        <p:nvSpPr>
          <p:cNvPr id="3075" name="Rectangle 3">
            <a:extLst>
              <a:ext uri="{FF2B5EF4-FFF2-40B4-BE49-F238E27FC236}">
                <a16:creationId xmlns:a16="http://schemas.microsoft.com/office/drawing/2014/main" id="{1C7AF126-083F-8B4D-A696-0659F6B286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z="1800">
              <a:solidFill>
                <a:schemeClr val="hlink"/>
              </a:solidFill>
            </a:endParaRPr>
          </a:p>
          <a:p>
            <a:endParaRPr lang="en-US" altLang="en-US" sz="1800">
              <a:solidFill>
                <a:schemeClr val="hlink"/>
              </a:solidFill>
            </a:endParaRPr>
          </a:p>
          <a:p>
            <a:endParaRPr lang="en-US" altLang="en-US" sz="1800">
              <a:solidFill>
                <a:schemeClr val="hlink"/>
              </a:solidFill>
            </a:endParaRPr>
          </a:p>
          <a:p>
            <a:endParaRPr lang="en-US" altLang="en-US" sz="1800">
              <a:solidFill>
                <a:schemeClr val="hlink"/>
              </a:solidFill>
            </a:endParaRPr>
          </a:p>
          <a:p>
            <a:r>
              <a:rPr lang="en-US" altLang="en-US" sz="1800">
                <a:solidFill>
                  <a:schemeClr val="hlink"/>
                </a:solidFill>
              </a:rPr>
              <a:t>Part II of the P2 Plan.</a:t>
            </a:r>
          </a:p>
          <a:p>
            <a:endParaRPr lang="en-US" altLang="en-US" sz="1800">
              <a:solidFill>
                <a:schemeClr val="hlink"/>
              </a:solidFill>
            </a:endParaRPr>
          </a:p>
          <a:p>
            <a:endParaRPr lang="en-US" altLang="en-US" sz="1800">
              <a:solidFill>
                <a:schemeClr val="hlink"/>
              </a:solidFill>
            </a:endParaRPr>
          </a:p>
          <a:p>
            <a:r>
              <a:rPr lang="en-US" altLang="en-US" sz="1800">
                <a:solidFill>
                  <a:schemeClr val="hlink"/>
                </a:solidFill>
              </a:rPr>
              <a:t>N.J.A.C. 7:1K- 4.5</a:t>
            </a:r>
          </a:p>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CEEDA0E-8057-6C58-1D5D-5249D30A8E16}"/>
              </a:ext>
            </a:extLst>
          </p:cNvPr>
          <p:cNvSpPr>
            <a:spLocks noGrp="1" noRot="1" noChangeAspect="1" noChangeArrowheads="1" noTextEdit="1"/>
          </p:cNvSpPr>
          <p:nvPr>
            <p:ph type="sldImg"/>
          </p:nvPr>
        </p:nvSpPr>
        <p:spPr>
          <a:ln/>
        </p:spPr>
      </p:sp>
      <p:sp>
        <p:nvSpPr>
          <p:cNvPr id="5123" name="Rectangle 3">
            <a:extLst>
              <a:ext uri="{FF2B5EF4-FFF2-40B4-BE49-F238E27FC236}">
                <a16:creationId xmlns:a16="http://schemas.microsoft.com/office/drawing/2014/main" id="{F782C526-89B7-46A0-D0B3-00C71F16B32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z="1800"/>
          </a:p>
          <a:p>
            <a:endParaRPr lang="en-US" altLang="en-US" sz="1800"/>
          </a:p>
          <a:p>
            <a:endParaRPr lang="en-US" altLang="en-US" sz="1800"/>
          </a:p>
          <a:p>
            <a:pPr>
              <a:buFontTx/>
              <a:buChar char="•"/>
            </a:pPr>
            <a:r>
              <a:rPr lang="en-US" altLang="en-US" sz="1800"/>
              <a:t>  Quantify Source Level NPO.</a:t>
            </a:r>
          </a:p>
          <a:p>
            <a:endParaRPr lang="en-US" altLang="en-US"/>
          </a:p>
          <a:p>
            <a:pPr>
              <a:buFontTx/>
              <a:buChar char="•"/>
            </a:pPr>
            <a:r>
              <a:rPr lang="en-US" altLang="en-US" sz="1800"/>
              <a:t>  Done for Targeted Process &amp; Sources.</a:t>
            </a:r>
          </a:p>
          <a:p>
            <a:endParaRPr lang="en-US" altLang="en-US" sz="1800"/>
          </a:p>
          <a:p>
            <a:endParaRPr lang="en-US" altLang="en-US" sz="1800"/>
          </a:p>
          <a:p>
            <a:endParaRPr lang="en-US" altLang="en-US" sz="1800"/>
          </a:p>
          <a:p>
            <a:endParaRPr lang="en-US" altLang="en-US" sz="1800"/>
          </a:p>
          <a:p>
            <a:r>
              <a:rPr lang="en-US" altLang="en-US" sz="1800">
                <a:solidFill>
                  <a:schemeClr val="hlink"/>
                </a:solidFill>
              </a:rPr>
              <a:t>Required by N.J.A.C. 7:1K- 4.5 (a) 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7B4D382-8A47-D324-1D8F-4F89B7D28ECF}"/>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A107AA89-3B87-1D18-FFB9-3C40CA6B2FA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sz="1800"/>
          </a:p>
          <a:p>
            <a:endParaRPr lang="en-US" altLang="en-US" sz="1800"/>
          </a:p>
          <a:p>
            <a:pPr>
              <a:buFontTx/>
              <a:buChar char="•"/>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7B4D382-8A47-D324-1D8F-4F89B7D28ECF}"/>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A107AA89-3B87-1D18-FFB9-3C40CA6B2FA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sz="1800"/>
          </a:p>
          <a:p>
            <a:endParaRPr lang="en-US" altLang="en-US" sz="1800"/>
          </a:p>
          <a:p>
            <a:pPr>
              <a:buFontTx/>
              <a:buChar char="•"/>
            </a:pPr>
            <a:endParaRPr lang="en-US" altLang="en-US"/>
          </a:p>
        </p:txBody>
      </p:sp>
    </p:spTree>
    <p:extLst>
      <p:ext uri="{BB962C8B-B14F-4D97-AF65-F5344CB8AC3E}">
        <p14:creationId xmlns:p14="http://schemas.microsoft.com/office/powerpoint/2010/main" val="3873383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7B4D382-8A47-D324-1D8F-4F89B7D28ECF}"/>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A107AA89-3B87-1D18-FFB9-3C40CA6B2FA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sz="1800"/>
          </a:p>
          <a:p>
            <a:endParaRPr lang="en-US" altLang="en-US" sz="1800"/>
          </a:p>
          <a:p>
            <a:pPr>
              <a:buFontTx/>
              <a:buChar char="•"/>
            </a:pPr>
            <a:endParaRPr lang="en-US" altLang="en-US"/>
          </a:p>
        </p:txBody>
      </p:sp>
    </p:spTree>
    <p:extLst>
      <p:ext uri="{BB962C8B-B14F-4D97-AF65-F5344CB8AC3E}">
        <p14:creationId xmlns:p14="http://schemas.microsoft.com/office/powerpoint/2010/main" val="2456908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A0883BB-A6E9-BA8F-6706-1E15B18CC187}"/>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9AE347B2-FC38-5D02-CF8B-D616EF83A14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sz="1800"/>
          </a:p>
          <a:p>
            <a:endParaRPr lang="en-US" altLang="en-US" sz="1800"/>
          </a:p>
          <a:p>
            <a:pPr>
              <a:buFontTx/>
              <a:buChar char="•"/>
            </a:pPr>
            <a:r>
              <a:rPr lang="en-US" altLang="en-US" sz="1800"/>
              <a:t>  List all of your Sources.</a:t>
            </a: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7EDD14C-7C9B-1081-A8F7-7257DA96B4DD}"/>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FFDF26AD-E27F-7D45-B3AA-96CCEF62BEA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sz="1800"/>
          </a:p>
          <a:p>
            <a:endParaRPr lang="en-US" altLang="en-US" sz="1800"/>
          </a:p>
          <a:p>
            <a:pPr>
              <a:buFontTx/>
              <a:buChar char="•"/>
            </a:pPr>
            <a:r>
              <a:rPr lang="en-US" altLang="en-US" sz="1800"/>
              <a:t>  Estimate the Quantify of NPO from each Source.</a:t>
            </a:r>
          </a:p>
          <a:p>
            <a:pPr>
              <a:buFontTx/>
              <a:buChar char="•"/>
            </a:pPr>
            <a:endParaRPr lang="en-US" altLang="en-US" sz="1800"/>
          </a:p>
          <a:p>
            <a:pPr>
              <a:buFontTx/>
              <a:buChar char="•"/>
            </a:pPr>
            <a:endParaRPr lang="en-US" altLang="en-US" sz="1800"/>
          </a:p>
          <a:p>
            <a:pPr>
              <a:buFontTx/>
              <a:buChar char="•"/>
            </a:pPr>
            <a:endParaRPr lang="en-US" altLang="en-US" sz="1800"/>
          </a:p>
          <a:p>
            <a:pPr>
              <a:buFontTx/>
              <a:buChar char="•"/>
            </a:pPr>
            <a:endParaRPr lang="en-US" altLang="en-US" sz="1800"/>
          </a:p>
          <a:p>
            <a:pPr>
              <a:buFontTx/>
              <a:buChar char="•"/>
            </a:pPr>
            <a:endParaRPr lang="en-US" altLang="en-US" sz="1800"/>
          </a:p>
          <a:p>
            <a:pPr>
              <a:buFontTx/>
              <a:buChar char="•"/>
            </a:pPr>
            <a:endParaRPr lang="en-US" altLang="en-US" sz="1800"/>
          </a:p>
          <a:p>
            <a:pPr>
              <a:buFontTx/>
              <a:buChar char="•"/>
            </a:pPr>
            <a:r>
              <a:rPr lang="en-US" altLang="en-US" sz="1800">
                <a:solidFill>
                  <a:schemeClr val="hlink"/>
                </a:solidFill>
              </a:rPr>
              <a:t>Required by N.J.A.C. 7:1K- 4.5 (a) 2</a:t>
            </a:r>
            <a:endParaRPr lang="en-US" altLang="en-US" sz="1800"/>
          </a:p>
          <a:p>
            <a:pPr>
              <a:buFontTx/>
              <a:buChar char="•"/>
            </a:pPr>
            <a:endParaRPr lang="en-US" altLang="en-US" sz="18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9A9E6E6-06B8-1B62-B0D6-6E87B8FEAEFB}"/>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3D92F0F3-D968-C6EE-5459-20CFAE2415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a:p>
          <a:p>
            <a:endParaRPr lang="en-US" altLang="en-US"/>
          </a:p>
          <a:p>
            <a:endParaRPr lang="en-US" altLang="en-US"/>
          </a:p>
          <a:p>
            <a:endParaRPr lang="en-US" altLang="en-US"/>
          </a:p>
          <a:p>
            <a:endParaRPr lang="en-US" altLang="en-US"/>
          </a:p>
          <a:p>
            <a:endParaRPr lang="en-US" altLang="en-US"/>
          </a:p>
          <a:p>
            <a:endParaRPr lang="en-US" altLang="en-US"/>
          </a:p>
          <a:p>
            <a:endParaRPr lang="en-US" altLang="en-US"/>
          </a:p>
          <a:p>
            <a:endParaRPr lang="en-US" altLang="en-US"/>
          </a:p>
          <a:p>
            <a:endParaRPr lang="en-US" altLang="en-US"/>
          </a:p>
          <a:p>
            <a:endParaRPr lang="en-US" altLang="en-US"/>
          </a:p>
          <a:p>
            <a:endParaRPr lang="en-US" altLang="en-US"/>
          </a:p>
          <a:p>
            <a:endParaRPr lang="en-US" altLang="en-US"/>
          </a:p>
          <a:p>
            <a:r>
              <a:rPr lang="en-US" altLang="en-US" sz="1800">
                <a:solidFill>
                  <a:schemeClr val="hlink"/>
                </a:solidFill>
              </a:rPr>
              <a:t>(Read the Slide)</a:t>
            </a: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CFD06-A045-7546-AB89-88BDA173FB69}" type="slidenum">
              <a:rPr lang="en-US" smtClean="0"/>
              <a:t>28</a:t>
            </a:fld>
            <a:endParaRPr lang="en-US"/>
          </a:p>
        </p:txBody>
      </p:sp>
    </p:spTree>
    <p:extLst>
      <p:ext uri="{BB962C8B-B14F-4D97-AF65-F5344CB8AC3E}">
        <p14:creationId xmlns:p14="http://schemas.microsoft.com/office/powerpoint/2010/main" val="1125109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CECEEFC-35C3-E347-9026-3BEF8CBF2E7F}"/>
              </a:ext>
            </a:extLst>
          </p:cNvPr>
          <p:cNvSpPr>
            <a:spLocks noGrp="1" noRot="1" noChangeAspect="1" noChangeArrowheads="1" noTextEdit="1"/>
          </p:cNvSpPr>
          <p:nvPr>
            <p:ph type="sldImg"/>
          </p:nvPr>
        </p:nvSpPr>
        <p:spPr>
          <a:xfrm>
            <a:off x="425450" y="693738"/>
            <a:ext cx="6170613" cy="3471862"/>
          </a:xfrm>
          <a:ln/>
        </p:spPr>
      </p:sp>
      <p:sp>
        <p:nvSpPr>
          <p:cNvPr id="19459" name="Rectangle 3">
            <a:extLst>
              <a:ext uri="{FF2B5EF4-FFF2-40B4-BE49-F238E27FC236}">
                <a16:creationId xmlns:a16="http://schemas.microsoft.com/office/drawing/2014/main" id="{3897CEB5-99CC-B308-274E-94422EE8273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a:p>
          <a:p>
            <a:r>
              <a:rPr lang="en-US" altLang="en-US" sz="1800"/>
              <a:t>More on  NJTAP this afternoon.</a:t>
            </a:r>
          </a:p>
          <a:p>
            <a:endParaRPr lang="en-US" altLang="en-US"/>
          </a:p>
          <a:p>
            <a:endParaRPr lang="en-US" altLang="en-US"/>
          </a:p>
          <a:p>
            <a:endParaRPr lang="en-US" altLang="en-US"/>
          </a:p>
          <a:p>
            <a:r>
              <a:rPr lang="en-US" altLang="en-US" sz="1800">
                <a:solidFill>
                  <a:schemeClr val="hlink"/>
                </a:solidFill>
              </a:rPr>
              <a:t>Document ALL Options</a:t>
            </a:r>
            <a:endParaRPr lang="en-US" altLang="en-US" sz="1800"/>
          </a:p>
          <a:p>
            <a:r>
              <a:rPr lang="en-US" altLang="en-US"/>
              <a:t>  </a:t>
            </a:r>
            <a:r>
              <a:rPr lang="en-US" altLang="en-US" sz="1600"/>
              <a:t>you don’t have to institute them  -  just write them down.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F3F796D-3FC3-3F06-E9A2-F0AA143C162E}"/>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25841B2B-8D57-1AD3-E8E4-B3AE7D31F3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a:p>
          <a:p>
            <a:endParaRPr lang="en-US" altLang="en-US">
              <a:solidFill>
                <a:schemeClr val="hlink"/>
              </a:solidFill>
            </a:endParaRPr>
          </a:p>
          <a:p>
            <a:endParaRPr lang="en-US" altLang="en-US">
              <a:solidFill>
                <a:schemeClr val="hlink"/>
              </a:solidFill>
            </a:endParaRPr>
          </a:p>
          <a:p>
            <a:endParaRPr lang="en-US" altLang="en-US">
              <a:solidFill>
                <a:schemeClr val="hlink"/>
              </a:solidFill>
            </a:endParaRPr>
          </a:p>
          <a:p>
            <a:r>
              <a:rPr lang="en-US" altLang="en-US">
                <a:solidFill>
                  <a:schemeClr val="hlink"/>
                </a:solidFill>
              </a:rPr>
              <a:t>Management  approaches</a:t>
            </a:r>
          </a:p>
          <a:p>
            <a:endParaRPr lang="en-US" altLang="en-US">
              <a:solidFill>
                <a:schemeClr val="hlink"/>
              </a:solidFill>
            </a:endParaRPr>
          </a:p>
          <a:p>
            <a:r>
              <a:rPr lang="en-US" altLang="en-US">
                <a:solidFill>
                  <a:schemeClr val="hlink"/>
                </a:solidFill>
              </a:rPr>
              <a:t>Do  not  require  equipment  changes.</a:t>
            </a: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E4F2CF7-1C02-897A-291C-9291A9AECFA4}"/>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3FC5E1B1-44A2-BEF6-F288-3BFDB951701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4AFF387-8A9C-5258-AAF3-83D326226946}"/>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41B8BCC4-E2B2-5FA3-5992-C90FD600727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a:p>
          <a:p>
            <a:endParaRPr lang="en-US" altLang="en-US"/>
          </a:p>
          <a:p>
            <a:r>
              <a:rPr lang="en-US" altLang="en-US" sz="1400"/>
              <a:t>Usually Require Equipment Modifications.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1EFDC87-4E88-1A4B-1FB2-E99FF0928CD3}"/>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F39B8992-3452-0247-0166-778F6C4720A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a:p>
          <a:p>
            <a:r>
              <a:rPr lang="en-US" altLang="en-US" sz="1400"/>
              <a:t>More Management Approaches.</a:t>
            </a: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6DA9BE5-13A2-26E1-76C9-31EFF64A44E9}"/>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AF95FC30-4B9E-2533-3AF6-60DA12B4EDA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C46D39E-3FD2-8BDC-50F0-E76621C4A59B}"/>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1AC31F03-5028-3FCC-B547-A6F30FC2743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a:p>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C46D39E-3FD2-8BDC-50F0-E76621C4A59B}"/>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1AC31F03-5028-3FCC-B547-A6F30FC2743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a:p>
          <a:p>
            <a:endParaRPr lang="en-US" altLang="en-US"/>
          </a:p>
        </p:txBody>
      </p:sp>
    </p:spTree>
    <p:extLst>
      <p:ext uri="{BB962C8B-B14F-4D97-AF65-F5344CB8AC3E}">
        <p14:creationId xmlns:p14="http://schemas.microsoft.com/office/powerpoint/2010/main" val="609138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1E14F914-B45D-51C1-BEAD-082F6DDC5CF9}"/>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615E41CE-CCBC-7FB8-74C7-DE6FE67538D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solidFill>
                  <a:schemeClr val="hlink"/>
                </a:solidFill>
              </a:rPr>
              <a:t>Option = Substitution</a:t>
            </a:r>
            <a:r>
              <a:rPr lang="en-US" altLang="en-US"/>
              <a:t> for non-hazardous chemical.</a:t>
            </a:r>
          </a:p>
          <a:p>
            <a:endParaRPr lang="en-US" altLang="en-US"/>
          </a:p>
          <a:p>
            <a:r>
              <a:rPr lang="en-US" altLang="en-US"/>
              <a:t>Storage  =  </a:t>
            </a:r>
            <a:r>
              <a:rPr lang="en-US" altLang="en-US">
                <a:solidFill>
                  <a:schemeClr val="hlink"/>
                </a:solidFill>
              </a:rPr>
              <a:t>Stays the same</a:t>
            </a:r>
            <a:r>
              <a:rPr lang="en-US" altLang="en-US"/>
              <a:t>.</a:t>
            </a:r>
          </a:p>
          <a:p>
            <a:endParaRPr lang="en-US" altLang="en-US"/>
          </a:p>
          <a:p>
            <a:r>
              <a:rPr lang="en-US" altLang="en-US"/>
              <a:t>S&amp;H  =  </a:t>
            </a:r>
            <a:r>
              <a:rPr lang="en-US" altLang="en-US">
                <a:solidFill>
                  <a:schemeClr val="hlink"/>
                </a:solidFill>
              </a:rPr>
              <a:t>Zero</a:t>
            </a:r>
            <a:endParaRPr lang="en-US" altLang="en-US"/>
          </a:p>
          <a:p>
            <a:r>
              <a:rPr lang="en-US" altLang="en-US"/>
              <a:t>Monitoring/Tracking/ Reporting  =  </a:t>
            </a:r>
            <a:r>
              <a:rPr lang="en-US" altLang="en-US">
                <a:solidFill>
                  <a:schemeClr val="hlink"/>
                </a:solidFill>
              </a:rPr>
              <a:t>Zero</a:t>
            </a:r>
          </a:p>
          <a:p>
            <a:r>
              <a:rPr lang="en-US" altLang="en-US"/>
              <a:t>Manifesting  =  </a:t>
            </a:r>
            <a:r>
              <a:rPr lang="en-US" altLang="en-US">
                <a:solidFill>
                  <a:schemeClr val="hlink"/>
                </a:solidFill>
              </a:rPr>
              <a:t>Zero</a:t>
            </a:r>
            <a:endParaRPr lang="en-US" altLang="en-US"/>
          </a:p>
          <a:p>
            <a:r>
              <a:rPr lang="en-US" altLang="en-US"/>
              <a:t>Liability  =  </a:t>
            </a:r>
            <a:r>
              <a:rPr lang="en-US" altLang="en-US">
                <a:solidFill>
                  <a:schemeClr val="hlink"/>
                </a:solidFill>
              </a:rPr>
              <a:t>Zero</a:t>
            </a:r>
            <a:endParaRPr lang="en-US" altLang="en-US"/>
          </a:p>
          <a:p>
            <a:endParaRPr lang="en-US" altLang="en-US"/>
          </a:p>
          <a:p>
            <a:r>
              <a:rPr lang="en-US" altLang="en-US"/>
              <a:t>Transportation &amp; Disposal  =  </a:t>
            </a:r>
            <a:r>
              <a:rPr lang="en-US" altLang="en-US">
                <a:solidFill>
                  <a:schemeClr val="hlink"/>
                </a:solidFill>
              </a:rPr>
              <a:t>Reduced</a:t>
            </a:r>
            <a:r>
              <a:rPr lang="en-US" altLang="en-US"/>
              <a:t>   (but still have some cost).</a:t>
            </a:r>
          </a:p>
          <a:p>
            <a:r>
              <a:rPr lang="en-US" altLang="en-US"/>
              <a:t>Permit Fees  =  </a:t>
            </a:r>
            <a:r>
              <a:rPr lang="en-US" altLang="en-US">
                <a:solidFill>
                  <a:schemeClr val="hlink"/>
                </a:solidFill>
              </a:rPr>
              <a:t>Increased    </a:t>
            </a:r>
            <a:r>
              <a:rPr lang="en-US" altLang="en-US"/>
              <a:t>(DEP modifications)</a:t>
            </a:r>
          </a:p>
          <a:p>
            <a:endParaRPr lang="en-US" altLang="en-US"/>
          </a:p>
          <a:p>
            <a:endParaRPr lang="en-US" altLang="en-US"/>
          </a:p>
          <a:p>
            <a:r>
              <a:rPr lang="en-US" altLang="en-US">
                <a:solidFill>
                  <a:schemeClr val="hlink"/>
                </a:solidFill>
              </a:rPr>
              <a:t>Savings  = $ 3,900</a:t>
            </a:r>
          </a:p>
          <a:p>
            <a:r>
              <a:rPr lang="en-US" altLang="en-US"/>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B9BA4AA-AFDA-0777-5F44-D358C6BD5040}"/>
              </a:ext>
            </a:extLst>
          </p:cNvPr>
          <p:cNvSpPr>
            <a:spLocks noGrp="1" noRot="1" noChangeAspect="1" noChangeArrowheads="1" noTextEdit="1"/>
          </p:cNvSpPr>
          <p:nvPr>
            <p:ph type="sldImg"/>
          </p:nvPr>
        </p:nvSpPr>
        <p:spPr>
          <a:xfrm>
            <a:off x="501650" y="769938"/>
            <a:ext cx="6173788" cy="3473450"/>
          </a:xfrm>
          <a:ln/>
        </p:spPr>
      </p:sp>
      <p:sp>
        <p:nvSpPr>
          <p:cNvPr id="37891" name="Rectangle 3">
            <a:extLst>
              <a:ext uri="{FF2B5EF4-FFF2-40B4-BE49-F238E27FC236}">
                <a16:creationId xmlns:a16="http://schemas.microsoft.com/office/drawing/2014/main" id="{A87156EC-C61B-BA09-D819-549CE504F95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a:p>
          <a:p>
            <a:endParaRPr lang="en-US" altLang="en-US"/>
          </a:p>
        </p:txBody>
      </p:sp>
      <p:sp>
        <p:nvSpPr>
          <p:cNvPr id="37892" name="Text Box 4">
            <a:extLst>
              <a:ext uri="{FF2B5EF4-FFF2-40B4-BE49-F238E27FC236}">
                <a16:creationId xmlns:a16="http://schemas.microsoft.com/office/drawing/2014/main" id="{CE272301-5DE1-97E0-12DD-B6E90332C07D}"/>
              </a:ext>
            </a:extLst>
          </p:cNvPr>
          <p:cNvSpPr txBox="1">
            <a:spLocks noChangeArrowheads="1"/>
          </p:cNvSpPr>
          <p:nvPr/>
        </p:nvSpPr>
        <p:spPr bwMode="auto">
          <a:xfrm>
            <a:off x="1168400" y="4927600"/>
            <a:ext cx="333375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857" tIns="46429" rIns="92857" bIns="46429">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600"/>
              <a:t>Option not Technically Feasible</a:t>
            </a:r>
          </a:p>
          <a:p>
            <a:endParaRPr lang="en-US" altLang="en-US" sz="1600"/>
          </a:p>
          <a:p>
            <a:r>
              <a:rPr lang="en-US" altLang="en-US" sz="1600"/>
              <a:t>  You don’t need a Financial analysis.</a:t>
            </a:r>
            <a:endParaRPr lang="en-US" altLang="en-US"/>
          </a:p>
        </p:txBody>
      </p:sp>
      <p:sp>
        <p:nvSpPr>
          <p:cNvPr id="37893" name="Text Box 5">
            <a:extLst>
              <a:ext uri="{FF2B5EF4-FFF2-40B4-BE49-F238E27FC236}">
                <a16:creationId xmlns:a16="http://schemas.microsoft.com/office/drawing/2014/main" id="{0BAF3991-D152-0441-5EE8-B38AEBBDA41B}"/>
              </a:ext>
            </a:extLst>
          </p:cNvPr>
          <p:cNvSpPr txBox="1">
            <a:spLocks noChangeArrowheads="1"/>
          </p:cNvSpPr>
          <p:nvPr/>
        </p:nvSpPr>
        <p:spPr bwMode="auto">
          <a:xfrm>
            <a:off x="1090613" y="6391275"/>
            <a:ext cx="4173537"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857" tIns="46429" rIns="92857" bIns="46429">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600"/>
              <a:t>Option  not Technically  &amp; Financially Feasible</a:t>
            </a:r>
          </a:p>
          <a:p>
            <a:endParaRPr lang="en-US" altLang="en-US" sz="1600"/>
          </a:p>
          <a:p>
            <a:r>
              <a:rPr lang="en-US" altLang="en-US" sz="1600"/>
              <a:t>  you don’t have to  implement  it.</a:t>
            </a:r>
            <a:endParaRPr lang="en-US" altLang="en-US"/>
          </a:p>
        </p:txBody>
      </p:sp>
      <p:sp>
        <p:nvSpPr>
          <p:cNvPr id="37894" name="Text Box 9">
            <a:extLst>
              <a:ext uri="{FF2B5EF4-FFF2-40B4-BE49-F238E27FC236}">
                <a16:creationId xmlns:a16="http://schemas.microsoft.com/office/drawing/2014/main" id="{DF02E101-EE0E-F20E-466D-BAD2ECCFB909}"/>
              </a:ext>
            </a:extLst>
          </p:cNvPr>
          <p:cNvSpPr txBox="1">
            <a:spLocks noChangeArrowheads="1"/>
          </p:cNvSpPr>
          <p:nvPr/>
        </p:nvSpPr>
        <p:spPr bwMode="auto">
          <a:xfrm>
            <a:off x="1090613" y="7623175"/>
            <a:ext cx="351313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857" tIns="46429" rIns="92857" bIns="46429">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600">
                <a:solidFill>
                  <a:schemeClr val="hlink"/>
                </a:solidFill>
              </a:rPr>
              <a:t>No options HAVE TO be Implemented</a:t>
            </a:r>
            <a:r>
              <a:rPr lang="en-US" altLang="en-US" sz="1600"/>
              <a:t>.</a:t>
            </a: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A709234-1CC1-DB0F-7101-9FF974E0682C}"/>
              </a:ext>
            </a:extLst>
          </p:cNvPr>
          <p:cNvSpPr>
            <a:spLocks noGrp="1" noRot="1" noChangeAspect="1" noChangeArrowheads="1" noTextEdit="1"/>
          </p:cNvSpPr>
          <p:nvPr>
            <p:ph type="sldImg"/>
          </p:nvPr>
        </p:nvSpPr>
        <p:spPr>
          <a:ln/>
        </p:spPr>
      </p:sp>
      <p:sp>
        <p:nvSpPr>
          <p:cNvPr id="3075" name="Rectangle 3">
            <a:extLst>
              <a:ext uri="{FF2B5EF4-FFF2-40B4-BE49-F238E27FC236}">
                <a16:creationId xmlns:a16="http://schemas.microsoft.com/office/drawing/2014/main" id="{688326BA-4ECB-2E9E-E700-F0B183C1DC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Ken, do you want us to identify the “step number”?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5A10C86-3EF2-B369-CD87-6FD34F1242A9}"/>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5A77A5D8-96B0-3474-BE8B-2759EE49704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sz="1800"/>
          </a:p>
          <a:p>
            <a:r>
              <a:rPr lang="en-US" altLang="en-US" sz="2000"/>
              <a:t>Goals set for each Hazardous Substance.</a:t>
            </a:r>
            <a:endParaRPr lang="en-US" altLang="en-US" sz="18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7D64693-926C-8CE2-3E47-2AC50C892C8B}"/>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46C778B9-7ABB-5BE2-4681-D1D29E82AC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r>
              <a:rPr lang="en-US" altLang="en-US" sz="1800" u="sng"/>
              <a:t>Timing:</a:t>
            </a:r>
            <a:r>
              <a:rPr lang="en-US" altLang="en-US" sz="1800"/>
              <a:t>		</a:t>
            </a:r>
            <a:r>
              <a:rPr lang="en-US" altLang="en-US" sz="1800" u="sng"/>
              <a:t>Option:		Cost:</a:t>
            </a:r>
          </a:p>
          <a:p>
            <a:endParaRPr lang="en-US" altLang="en-US" sz="1800"/>
          </a:p>
          <a:p>
            <a:r>
              <a:rPr lang="en-US" altLang="en-US" sz="1800">
                <a:solidFill>
                  <a:schemeClr val="hlink"/>
                </a:solidFill>
              </a:rPr>
              <a:t>Immediate	Shift Changes	 $ 0.0</a:t>
            </a:r>
            <a:endParaRPr lang="en-US" altLang="en-US" sz="1800"/>
          </a:p>
          <a:p>
            <a:endParaRPr lang="en-US" altLang="en-US" sz="1800"/>
          </a:p>
          <a:p>
            <a:r>
              <a:rPr lang="en-US" altLang="en-US" sz="1800">
                <a:solidFill>
                  <a:schemeClr val="hlink"/>
                </a:solidFill>
              </a:rPr>
              <a:t>Short Range	Repair leaks	  Cheap</a:t>
            </a:r>
          </a:p>
          <a:p>
            <a:endParaRPr lang="en-US" altLang="en-US" sz="1800"/>
          </a:p>
          <a:p>
            <a:r>
              <a:rPr lang="en-US" altLang="en-US" sz="1800">
                <a:solidFill>
                  <a:schemeClr val="accent1"/>
                </a:solidFill>
              </a:rPr>
              <a:t>Mid-Range	Employee Training	   $	</a:t>
            </a:r>
            <a:endParaRPr lang="en-US" altLang="en-US" sz="1800"/>
          </a:p>
          <a:p>
            <a:endParaRPr lang="en-US" altLang="en-US" sz="1800"/>
          </a:p>
          <a:p>
            <a:r>
              <a:rPr lang="en-US" altLang="en-US" sz="1800">
                <a:solidFill>
                  <a:srgbClr val="60C900"/>
                </a:solidFill>
              </a:rPr>
              <a:t>Long Range	Equipment Upgrade    $$$$</a:t>
            </a:r>
          </a:p>
          <a:p>
            <a:endParaRPr lang="en-US" altLang="en-US" sz="1800">
              <a:solidFill>
                <a:srgbClr val="60C900"/>
              </a:solidFill>
            </a:endParaRPr>
          </a:p>
          <a:p>
            <a:r>
              <a:rPr lang="en-US" altLang="en-US">
                <a:solidFill>
                  <a:schemeClr val="hlink"/>
                </a:solidFill>
              </a:rPr>
              <a:t>[ Required by N.J.A.C. 7:1K- 4.5 (a) 11 ]</a:t>
            </a:r>
            <a:endParaRPr lang="en-US" altLang="en-US" sz="1800">
              <a:solidFill>
                <a:schemeClr val="hlin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5610E46-0207-736A-2039-C71B21DFFAAA}"/>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9CDA6761-4BED-81B0-56B3-AEE281E499F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sz="1800">
              <a:solidFill>
                <a:srgbClr val="60C900"/>
              </a:solidFill>
            </a:endParaRPr>
          </a:p>
          <a:p>
            <a:endParaRPr lang="en-US" altLang="en-US" sz="1800">
              <a:solidFill>
                <a:srgbClr val="60C900"/>
              </a:solidFill>
            </a:endParaRPr>
          </a:p>
          <a:p>
            <a:endParaRPr lang="en-US" altLang="en-US" sz="1800">
              <a:solidFill>
                <a:srgbClr val="60C900"/>
              </a:solidFill>
            </a:endParaRPr>
          </a:p>
          <a:p>
            <a:endParaRPr lang="en-US" altLang="en-US" sz="1800">
              <a:solidFill>
                <a:srgbClr val="60C900"/>
              </a:solidFill>
            </a:endParaRPr>
          </a:p>
          <a:p>
            <a:endParaRPr lang="en-US" altLang="en-US" sz="1800">
              <a:solidFill>
                <a:srgbClr val="60C900"/>
              </a:solidFill>
            </a:endParaRPr>
          </a:p>
          <a:p>
            <a:endParaRPr lang="en-US" altLang="en-US" sz="1800">
              <a:solidFill>
                <a:srgbClr val="60C900"/>
              </a:solidFill>
            </a:endParaRPr>
          </a:p>
          <a:p>
            <a:endParaRPr lang="en-US" altLang="en-US" sz="1800">
              <a:solidFill>
                <a:srgbClr val="60C900"/>
              </a:solidFill>
            </a:endParaRPr>
          </a:p>
          <a:p>
            <a:pPr>
              <a:buFontTx/>
              <a:buChar char="•"/>
            </a:pPr>
            <a:r>
              <a:rPr lang="en-US" altLang="en-US" sz="1800">
                <a:solidFill>
                  <a:schemeClr val="hlink"/>
                </a:solidFill>
              </a:rPr>
              <a:t>Required by N.J.A.C. 7:1K- 4.5 (a) 7-10</a:t>
            </a:r>
            <a:endParaRPr lang="en-US" altLang="en-US" sz="1800">
              <a:solidFill>
                <a:srgbClr val="60C9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9C532E0-10F5-9394-8013-C744148425BB}"/>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2B9A27DE-5A8B-71EC-BC5B-E5934E427096}"/>
              </a:ext>
            </a:extLst>
          </p:cNvPr>
          <p:cNvSpPr>
            <a:spLocks noGrp="1" noChangeArrowheads="1"/>
          </p:cNvSpPr>
          <p:nvPr>
            <p:ph type="body" idx="1"/>
          </p:nvPr>
        </p:nvSpPr>
        <p:spPr>
          <a:xfrm>
            <a:off x="779463" y="4465638"/>
            <a:ext cx="5140325" cy="41830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r>
              <a:rPr lang="en-US" altLang="en-US" sz="2400"/>
              <a:t>Projected over 5-years</a:t>
            </a:r>
          </a:p>
          <a:p>
            <a:endParaRPr lang="en-US" altLang="en-US" sz="1800">
              <a:solidFill>
                <a:srgbClr val="60C900"/>
              </a:solidFill>
            </a:endParaRPr>
          </a:p>
          <a:p>
            <a:r>
              <a:rPr lang="en-US" altLang="en-US" sz="2400"/>
              <a:t>Unit of production will separate</a:t>
            </a:r>
          </a:p>
          <a:p>
            <a:r>
              <a:rPr lang="en-US" altLang="en-US" sz="2400"/>
              <a:t> </a:t>
            </a:r>
            <a:r>
              <a:rPr lang="en-US" altLang="en-US" sz="2400">
                <a:solidFill>
                  <a:schemeClr val="hlink"/>
                </a:solidFill>
              </a:rPr>
              <a:t>P2 Changes</a:t>
            </a:r>
            <a:r>
              <a:rPr lang="en-US" altLang="en-US" sz="2400"/>
              <a:t> from </a:t>
            </a:r>
            <a:r>
              <a:rPr lang="en-US" altLang="en-US" sz="2400">
                <a:solidFill>
                  <a:schemeClr val="hlink"/>
                </a:solidFill>
              </a:rPr>
              <a:t>Production Changes</a:t>
            </a:r>
            <a:r>
              <a:rPr lang="en-US" altLang="en-US" sz="2400"/>
              <a:t>.</a:t>
            </a:r>
          </a:p>
          <a:p>
            <a:endParaRPr lang="en-US" altLang="en-US" sz="1800"/>
          </a:p>
          <a:p>
            <a:endParaRPr lang="en-US" altLang="en-US" sz="1800"/>
          </a:p>
          <a:p>
            <a:endParaRPr lang="en-US" altLang="en-US" sz="1800">
              <a:solidFill>
                <a:srgbClr val="60C900"/>
              </a:solidFill>
            </a:endParaRPr>
          </a:p>
          <a:p>
            <a:endParaRPr lang="en-US" altLang="en-US" sz="1800">
              <a:solidFill>
                <a:srgbClr val="60C900"/>
              </a:solidFill>
            </a:endParaRPr>
          </a:p>
          <a:p>
            <a:endParaRPr lang="en-US" altLang="en-US" sz="1800">
              <a:solidFill>
                <a:srgbClr val="60C900"/>
              </a:solidFill>
            </a:endParaRPr>
          </a:p>
          <a:p>
            <a:pPr>
              <a:buFontTx/>
              <a:buChar char="•"/>
            </a:pPr>
            <a:endParaRPr lang="en-US" altLang="en-US" sz="1800">
              <a:solidFill>
                <a:srgbClr val="60C9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D8479653-0166-A529-C9C9-FF061E4A7E8E}"/>
              </a:ext>
            </a:extLst>
          </p:cNvPr>
          <p:cNvSpPr>
            <a:spLocks noGrp="1" noRot="1" noChangeAspect="1" noChangeArrowheads="1" noTextEdit="1"/>
          </p:cNvSpPr>
          <p:nvPr>
            <p:ph type="sldImg"/>
          </p:nvPr>
        </p:nvSpPr>
        <p:spPr>
          <a:xfrm>
            <a:off x="574675" y="704850"/>
            <a:ext cx="5862638" cy="3298825"/>
          </a:xfrm>
          <a:ln/>
        </p:spPr>
      </p:sp>
      <p:sp>
        <p:nvSpPr>
          <p:cNvPr id="48131" name="Rectangle 3">
            <a:extLst>
              <a:ext uri="{FF2B5EF4-FFF2-40B4-BE49-F238E27FC236}">
                <a16:creationId xmlns:a16="http://schemas.microsoft.com/office/drawing/2014/main" id="{DFFB7A46-B487-1B08-A83D-2D6C005F6964}"/>
              </a:ext>
            </a:extLst>
          </p:cNvPr>
          <p:cNvSpPr>
            <a:spLocks noGrp="1" noChangeArrowheads="1"/>
          </p:cNvSpPr>
          <p:nvPr>
            <p:ph type="body" idx="1"/>
          </p:nvPr>
        </p:nvSpPr>
        <p:spPr>
          <a:xfrm>
            <a:off x="857250" y="4235450"/>
            <a:ext cx="5140325" cy="44656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Char char="•"/>
            </a:pPr>
            <a:r>
              <a:rPr lang="en-US" altLang="en-US" sz="2000" i="1">
                <a:solidFill>
                  <a:schemeClr val="hlink"/>
                </a:solidFill>
              </a:rPr>
              <a:t>Base Year</a:t>
            </a:r>
            <a:r>
              <a:rPr lang="en-US" altLang="en-US" sz="2000"/>
              <a:t>  to  </a:t>
            </a:r>
            <a:r>
              <a:rPr lang="en-US" altLang="en-US" sz="2000" i="1">
                <a:solidFill>
                  <a:schemeClr val="hlink"/>
                </a:solidFill>
              </a:rPr>
              <a:t>5th Year</a:t>
            </a:r>
            <a:r>
              <a:rPr lang="en-US" altLang="en-US" sz="2000"/>
              <a:t>.</a:t>
            </a:r>
          </a:p>
          <a:p>
            <a:endParaRPr lang="en-US" altLang="en-US" sz="2000"/>
          </a:p>
          <a:p>
            <a:pPr>
              <a:buFontTx/>
              <a:buChar char="•"/>
            </a:pPr>
            <a:r>
              <a:rPr lang="en-US" altLang="en-US" sz="2000"/>
              <a:t>Goals Expressed in:</a:t>
            </a:r>
          </a:p>
          <a:p>
            <a:pPr>
              <a:spcBef>
                <a:spcPct val="50000"/>
              </a:spcBef>
            </a:pPr>
            <a:r>
              <a:rPr lang="en-US" altLang="en-US" sz="2000"/>
              <a:t>   </a:t>
            </a:r>
            <a:r>
              <a:rPr lang="en-US" altLang="en-US" sz="2000">
                <a:solidFill>
                  <a:schemeClr val="hlink"/>
                </a:solidFill>
              </a:rPr>
              <a:t>Pounds</a:t>
            </a:r>
          </a:p>
          <a:p>
            <a:pPr>
              <a:spcBef>
                <a:spcPct val="50000"/>
              </a:spcBef>
            </a:pPr>
            <a:r>
              <a:rPr lang="en-US" altLang="en-US" sz="2000">
                <a:solidFill>
                  <a:schemeClr val="hlink"/>
                </a:solidFill>
              </a:rPr>
              <a:t>   Percent</a:t>
            </a:r>
          </a:p>
          <a:p>
            <a:pPr>
              <a:spcBef>
                <a:spcPct val="50000"/>
              </a:spcBef>
            </a:pPr>
            <a:endParaRPr lang="en-US" altLang="en-US" sz="2000">
              <a:solidFill>
                <a:schemeClr val="accent2"/>
              </a:solidFill>
            </a:endParaRPr>
          </a:p>
          <a:p>
            <a:pPr>
              <a:spcBef>
                <a:spcPct val="50000"/>
              </a:spcBef>
            </a:pPr>
            <a:r>
              <a:rPr lang="en-US" altLang="en-US" sz="1800"/>
              <a:t>Process Level </a:t>
            </a:r>
            <a:r>
              <a:rPr lang="en-US" altLang="en-US" sz="1800">
                <a:solidFill>
                  <a:schemeClr val="hlink"/>
                </a:solidFill>
              </a:rPr>
              <a:t>does not add to</a:t>
            </a:r>
            <a:r>
              <a:rPr lang="en-US" altLang="en-US" sz="1800"/>
              <a:t> Facility level</a:t>
            </a:r>
          </a:p>
          <a:p>
            <a:pPr>
              <a:spcBef>
                <a:spcPct val="50000"/>
              </a:spcBef>
            </a:pPr>
            <a:endParaRPr lang="en-US" altLang="en-US" sz="1800"/>
          </a:p>
          <a:p>
            <a:pPr>
              <a:spcBef>
                <a:spcPct val="50000"/>
              </a:spcBef>
            </a:pPr>
            <a:r>
              <a:rPr lang="en-US" altLang="en-US" sz="1800"/>
              <a:t>  </a:t>
            </a:r>
            <a:r>
              <a:rPr lang="en-US" altLang="en-US" sz="1800">
                <a:solidFill>
                  <a:schemeClr val="hlink"/>
                </a:solidFill>
              </a:rPr>
              <a:t>Facility</a:t>
            </a:r>
            <a:r>
              <a:rPr lang="en-US" altLang="en-US" sz="1800"/>
              <a:t> based on Cumulative Process Reduction</a:t>
            </a:r>
          </a:p>
          <a:p>
            <a:pPr>
              <a:spcBef>
                <a:spcPct val="50000"/>
              </a:spcBef>
            </a:pPr>
            <a:r>
              <a:rPr lang="en-US" altLang="en-US" sz="1800"/>
              <a:t>		</a:t>
            </a:r>
            <a:r>
              <a:rPr lang="en-US" altLang="en-US" sz="1600">
                <a:solidFill>
                  <a:schemeClr val="hlink"/>
                </a:solidFill>
              </a:rPr>
              <a:t>but</a:t>
            </a:r>
            <a:endParaRPr lang="en-US" altLang="en-US" sz="1800"/>
          </a:p>
          <a:p>
            <a:r>
              <a:rPr lang="en-US" altLang="en-US" sz="1800"/>
              <a:t>  </a:t>
            </a:r>
            <a:r>
              <a:rPr lang="en-US" altLang="en-US" sz="1800">
                <a:solidFill>
                  <a:schemeClr val="hlink"/>
                </a:solidFill>
              </a:rPr>
              <a:t>Process</a:t>
            </a:r>
            <a:r>
              <a:rPr lang="en-US" altLang="en-US" sz="1800"/>
              <a:t> level  reduction </a:t>
            </a:r>
            <a:r>
              <a:rPr lang="en-US" altLang="en-US" sz="1800">
                <a:solidFill>
                  <a:schemeClr val="hlink"/>
                </a:solidFill>
              </a:rPr>
              <a:t>“</a:t>
            </a:r>
            <a:r>
              <a:rPr lang="en-US" altLang="en-US" sz="1800" i="1">
                <a:solidFill>
                  <a:schemeClr val="hlink"/>
                </a:solidFill>
              </a:rPr>
              <a:t>per unit of Product”</a:t>
            </a:r>
            <a:r>
              <a:rPr lang="en-US" altLang="en-US" sz="1800"/>
              <a:t> </a:t>
            </a:r>
          </a:p>
          <a:p>
            <a:pPr>
              <a:buFontTx/>
              <a:buChar char="•"/>
            </a:pPr>
            <a:endParaRPr lang="en-US" altLang="en-US" sz="18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853488B-ECB2-BA8F-1AB2-3551F5301E1F}"/>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FAD18627-1E60-0475-D41C-6303F2A31A4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a:p>
          <a:p>
            <a:endParaRPr lang="en-US" altLang="en-US"/>
          </a:p>
          <a:p>
            <a:r>
              <a:rPr lang="en-US" altLang="en-US" sz="2400">
                <a:solidFill>
                  <a:srgbClr val="DC0081"/>
                </a:solidFill>
              </a:rPr>
              <a:t>Fu’s Presentation.</a:t>
            </a:r>
            <a:endParaRPr lang="en-US" altLang="en-US">
              <a:solidFill>
                <a:srgbClr val="DC008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5610E46-0207-736A-2039-C71B21DFFAAA}"/>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9CDA6761-4BED-81B0-56B3-AEE281E499F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sz="1800">
              <a:solidFill>
                <a:srgbClr val="60C900"/>
              </a:solidFill>
            </a:endParaRPr>
          </a:p>
          <a:p>
            <a:endParaRPr lang="en-US" altLang="en-US" sz="1800">
              <a:solidFill>
                <a:srgbClr val="60C900"/>
              </a:solidFill>
            </a:endParaRPr>
          </a:p>
          <a:p>
            <a:endParaRPr lang="en-US" altLang="en-US" sz="1800">
              <a:solidFill>
                <a:srgbClr val="60C900"/>
              </a:solidFill>
            </a:endParaRPr>
          </a:p>
          <a:p>
            <a:endParaRPr lang="en-US" altLang="en-US" sz="1800">
              <a:solidFill>
                <a:srgbClr val="60C900"/>
              </a:solidFill>
            </a:endParaRPr>
          </a:p>
          <a:p>
            <a:endParaRPr lang="en-US" altLang="en-US" sz="1800">
              <a:solidFill>
                <a:srgbClr val="60C900"/>
              </a:solidFill>
            </a:endParaRPr>
          </a:p>
          <a:p>
            <a:endParaRPr lang="en-US" altLang="en-US" sz="1800">
              <a:solidFill>
                <a:srgbClr val="60C900"/>
              </a:solidFill>
            </a:endParaRPr>
          </a:p>
          <a:p>
            <a:endParaRPr lang="en-US" altLang="en-US" sz="1800">
              <a:solidFill>
                <a:srgbClr val="60C900"/>
              </a:solidFill>
            </a:endParaRPr>
          </a:p>
          <a:p>
            <a:pPr>
              <a:buFontTx/>
              <a:buChar char="•"/>
            </a:pPr>
            <a:r>
              <a:rPr lang="en-US" altLang="en-US" sz="1800">
                <a:solidFill>
                  <a:schemeClr val="hlink"/>
                </a:solidFill>
              </a:rPr>
              <a:t>Required by N.J.A.C. 7:1K- 4.5 (a) 7-10</a:t>
            </a:r>
            <a:endParaRPr lang="en-US" altLang="en-US" sz="1800">
              <a:solidFill>
                <a:srgbClr val="60C900"/>
              </a:solidFill>
            </a:endParaRPr>
          </a:p>
        </p:txBody>
      </p:sp>
    </p:spTree>
    <p:extLst>
      <p:ext uri="{BB962C8B-B14F-4D97-AF65-F5344CB8AC3E}">
        <p14:creationId xmlns:p14="http://schemas.microsoft.com/office/powerpoint/2010/main" val="11230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2EA97609-44D7-A201-6CD5-A91E887ACEC4}"/>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31B69894-B676-8581-1080-2283D9B79C9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2292" name="Slide Number Placeholder 3">
            <a:extLst>
              <a:ext uri="{FF2B5EF4-FFF2-40B4-BE49-F238E27FC236}">
                <a16:creationId xmlns:a16="http://schemas.microsoft.com/office/drawing/2014/main" id="{4E154639-046A-73F7-F51E-689A2957D7D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A25A5DF-ED78-D741-8A28-E09F6CDF4D3F}" type="slidenum">
              <a:rPr lang="en-US" altLang="en-US" sz="1200" smtClean="0"/>
              <a:pPr/>
              <a:t>142</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B7E4A5A-BA58-4FD2-AD04-987A461B4DB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206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7707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F0F8CED-1429-4CB1-D284-1B148A9E4AAE}"/>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37FB991B-839A-B85F-925E-841F448DF8D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679AE83-3EED-E960-A324-64A6BD696435}"/>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B3FFB97A-E854-56C9-8924-994C3A72171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Char char="•"/>
            </a:pPr>
            <a:r>
              <a:rPr lang="en-US" altLang="en-US" sz="1800">
                <a:solidFill>
                  <a:schemeClr val="accent2"/>
                </a:solidFill>
              </a:rPr>
              <a:t>Some Facilities have Data Systems that Track Quantities of Products</a:t>
            </a:r>
          </a:p>
          <a:p>
            <a:pPr lvl="1">
              <a:buFontTx/>
              <a:buChar char="–"/>
            </a:pPr>
            <a:r>
              <a:rPr lang="en-US" altLang="en-US" sz="1800">
                <a:solidFill>
                  <a:schemeClr val="accent2"/>
                </a:solidFill>
              </a:rPr>
              <a:t> May include batch sheets, formulations</a:t>
            </a:r>
          </a:p>
          <a:p>
            <a:pPr lvl="1">
              <a:buFontTx/>
              <a:buChar char="–"/>
            </a:pPr>
            <a:r>
              <a:rPr lang="en-US" altLang="en-US" sz="1800">
                <a:solidFill>
                  <a:schemeClr val="accent2"/>
                </a:solidFill>
              </a:rPr>
              <a:t> Use this Data for Process Level 		Materials Accounting</a:t>
            </a:r>
          </a:p>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D3F197D-DA8F-5AA0-5101-FA486DF0767C}"/>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AAA505E0-3923-AAF0-79CD-1772023047A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600">
                <a:solidFill>
                  <a:schemeClr val="accent2"/>
                </a:solidFill>
              </a:rPr>
              <a:t>Start at Facility Level, Then Move Down to Process Level, Then to Sources.  At this point you’ll be ready for Part II of the Plan.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E752212-40E6-E01D-AE21-5E20B40AE375}"/>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0D8F101B-43CC-2AB5-C816-D24B46B3519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58CEC0A-9327-120C-10BF-CF2A29126F9B}"/>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E91CA31A-181C-9F00-8B8C-7A31E1AA1ED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pPr>
            <a:r>
              <a:rPr lang="en-US" altLang="en-US" sz="1300">
                <a:solidFill>
                  <a:schemeClr val="accent2"/>
                </a:solidFill>
              </a:rPr>
              <a:t>Materials Accounting Method: Find General Balance Between Inputs &amp; Outputs</a:t>
            </a:r>
          </a:p>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B79434FD-33AF-A95F-58F2-A867FF899214}"/>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18B36073-BD1D-F838-93F5-5AAC0CA71C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1C4954D-9DF1-4336-B705-CA4AAF99EABD}"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6DF5-BD92-4F9E-B91D-2F9113B7F236}" type="slidenum">
              <a:rPr lang="en-US" smtClean="0"/>
              <a:t>‹#›</a:t>
            </a:fld>
            <a:endParaRPr lang="en-US"/>
          </a:p>
        </p:txBody>
      </p:sp>
    </p:spTree>
    <p:extLst>
      <p:ext uri="{BB962C8B-B14F-4D97-AF65-F5344CB8AC3E}">
        <p14:creationId xmlns:p14="http://schemas.microsoft.com/office/powerpoint/2010/main" val="3459930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1C4954D-9DF1-4336-B705-CA4AAF99EABD}"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6DF5-BD92-4F9E-B91D-2F9113B7F236}" type="slidenum">
              <a:rPr lang="en-US" smtClean="0"/>
              <a:t>‹#›</a:t>
            </a:fld>
            <a:endParaRPr lang="en-US"/>
          </a:p>
        </p:txBody>
      </p:sp>
    </p:spTree>
    <p:extLst>
      <p:ext uri="{BB962C8B-B14F-4D97-AF65-F5344CB8AC3E}">
        <p14:creationId xmlns:p14="http://schemas.microsoft.com/office/powerpoint/2010/main" val="2553642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1C4954D-9DF1-4336-B705-CA4AAF99EABD}"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6DF5-BD92-4F9E-B91D-2F9113B7F23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777649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1C4954D-9DF1-4336-B705-CA4AAF99EABD}"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6DF5-BD92-4F9E-B91D-2F9113B7F236}" type="slidenum">
              <a:rPr lang="en-US" smtClean="0"/>
              <a:t>‹#›</a:t>
            </a:fld>
            <a:endParaRPr lang="en-US"/>
          </a:p>
        </p:txBody>
      </p:sp>
    </p:spTree>
    <p:extLst>
      <p:ext uri="{BB962C8B-B14F-4D97-AF65-F5344CB8AC3E}">
        <p14:creationId xmlns:p14="http://schemas.microsoft.com/office/powerpoint/2010/main" val="2220418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1C4954D-9DF1-4336-B705-CA4AAF99EABD}"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6DF5-BD92-4F9E-B91D-2F9113B7F23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44688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1C4954D-9DF1-4336-B705-CA4AAF99EABD}"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6DF5-BD92-4F9E-B91D-2F9113B7F236}" type="slidenum">
              <a:rPr lang="en-US" smtClean="0"/>
              <a:t>‹#›</a:t>
            </a:fld>
            <a:endParaRPr lang="en-US"/>
          </a:p>
        </p:txBody>
      </p:sp>
    </p:spTree>
    <p:extLst>
      <p:ext uri="{BB962C8B-B14F-4D97-AF65-F5344CB8AC3E}">
        <p14:creationId xmlns:p14="http://schemas.microsoft.com/office/powerpoint/2010/main" val="4157536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1C4954D-9DF1-4336-B705-CA4AAF99EABD}"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6DF5-BD92-4F9E-B91D-2F9113B7F236}" type="slidenum">
              <a:rPr lang="en-US" smtClean="0"/>
              <a:t>‹#›</a:t>
            </a:fld>
            <a:endParaRPr lang="en-US"/>
          </a:p>
        </p:txBody>
      </p:sp>
    </p:spTree>
    <p:extLst>
      <p:ext uri="{BB962C8B-B14F-4D97-AF65-F5344CB8AC3E}">
        <p14:creationId xmlns:p14="http://schemas.microsoft.com/office/powerpoint/2010/main" val="63489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1C4954D-9DF1-4336-B705-CA4AAF99EABD}"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6DF5-BD92-4F9E-B91D-2F9113B7F236}" type="slidenum">
              <a:rPr lang="en-US" smtClean="0"/>
              <a:t>‹#›</a:t>
            </a:fld>
            <a:endParaRPr lang="en-US"/>
          </a:p>
        </p:txBody>
      </p:sp>
    </p:spTree>
    <p:extLst>
      <p:ext uri="{BB962C8B-B14F-4D97-AF65-F5344CB8AC3E}">
        <p14:creationId xmlns:p14="http://schemas.microsoft.com/office/powerpoint/2010/main" val="4059675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494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CABC1-9A39-4868-BF27-636B7D61EC9D}"/>
              </a:ext>
            </a:extLst>
          </p:cNvPr>
          <p:cNvSpPr>
            <a:spLocks noGrp="1"/>
          </p:cNvSpPr>
          <p:nvPr>
            <p:ph type="title"/>
          </p:nvPr>
        </p:nvSpPr>
        <p:spPr>
          <a:xfrm>
            <a:off x="838200" y="365125"/>
            <a:ext cx="7250084" cy="1325563"/>
          </a:xfrm>
        </p:spPr>
        <p:txBody>
          <a:bodyPr/>
          <a:lstStyle>
            <a:lvl1pPr>
              <a:defRPr>
                <a:solidFill>
                  <a:srgbClr val="603341"/>
                </a:solidFill>
              </a:defRPr>
            </a:lvl1pPr>
          </a:lstStyle>
          <a:p>
            <a:r>
              <a:rPr lang="en-US"/>
              <a:t>Click to edit Master title style</a:t>
            </a:r>
          </a:p>
        </p:txBody>
      </p:sp>
      <p:sp>
        <p:nvSpPr>
          <p:cNvPr id="5" name="Text Placeholder 6">
            <a:extLst>
              <a:ext uri="{FF2B5EF4-FFF2-40B4-BE49-F238E27FC236}">
                <a16:creationId xmlns:a16="http://schemas.microsoft.com/office/drawing/2014/main" id="{796DE208-5FAF-44FF-BDF7-7A3DA655F5EE}"/>
              </a:ext>
            </a:extLst>
          </p:cNvPr>
          <p:cNvSpPr>
            <a:spLocks noGrp="1"/>
          </p:cNvSpPr>
          <p:nvPr>
            <p:ph type="body" sz="quarter" idx="14" hasCustomPrompt="1"/>
          </p:nvPr>
        </p:nvSpPr>
        <p:spPr>
          <a:xfrm>
            <a:off x="838200" y="2054287"/>
            <a:ext cx="7250082" cy="382749"/>
          </a:xfrm>
        </p:spPr>
        <p:txBody>
          <a:bodyPr vert="horz" lIns="0" tIns="45720" rIns="91440" bIns="45720" rtlCol="0" anchor="b">
            <a:noAutofit/>
          </a:bodyPr>
          <a:lstStyle>
            <a:lvl1pPr>
              <a:defRPr lang="en-US" sz="2400" b="1" dirty="0">
                <a:latin typeface="+mj-lt"/>
              </a:defRPr>
            </a:lvl1pPr>
          </a:lstStyle>
          <a:p>
            <a:pPr marL="0" lvl="0" indent="0">
              <a:buNone/>
            </a:pPr>
            <a:r>
              <a:rPr lang="en-US"/>
              <a:t>Click to add title here</a:t>
            </a:r>
          </a:p>
        </p:txBody>
      </p:sp>
      <p:sp>
        <p:nvSpPr>
          <p:cNvPr id="6" name="Text Placeholder 3">
            <a:extLst>
              <a:ext uri="{FF2B5EF4-FFF2-40B4-BE49-F238E27FC236}">
                <a16:creationId xmlns:a16="http://schemas.microsoft.com/office/drawing/2014/main" id="{CA9D27A5-37D5-4E8B-85CC-7D18CC48EC92}"/>
              </a:ext>
            </a:extLst>
          </p:cNvPr>
          <p:cNvSpPr>
            <a:spLocks noGrp="1"/>
          </p:cNvSpPr>
          <p:nvPr>
            <p:ph type="body" sz="quarter" idx="16"/>
          </p:nvPr>
        </p:nvSpPr>
        <p:spPr>
          <a:xfrm>
            <a:off x="838199" y="2437036"/>
            <a:ext cx="7250083" cy="4196520"/>
          </a:xfrm>
        </p:spPr>
        <p:txBody>
          <a:bodyPr lIns="0" tIns="7200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4" title="Decorative">
            <a:extLst>
              <a:ext uri="{FF2B5EF4-FFF2-40B4-BE49-F238E27FC236}">
                <a16:creationId xmlns:a16="http://schemas.microsoft.com/office/drawing/2014/main" id="{6F04DE06-EAFE-4C13-8F7F-93D163421BA4}"/>
              </a:ext>
            </a:extLst>
          </p:cNvPr>
          <p:cNvSpPr>
            <a:spLocks noGrp="1"/>
          </p:cNvSpPr>
          <p:nvPr>
            <p:ph type="pic" sz="quarter" idx="17"/>
          </p:nvPr>
        </p:nvSpPr>
        <p:spPr>
          <a:xfrm>
            <a:off x="8483600" y="340185"/>
            <a:ext cx="3708400" cy="3541857"/>
          </a:xfrm>
          <a:solidFill>
            <a:schemeClr val="bg1">
              <a:lumMod val="95000"/>
            </a:schemeClr>
          </a:solidFill>
        </p:spPr>
        <p:txBody>
          <a:bodyPr/>
          <a:lstStyle/>
          <a:p>
            <a:r>
              <a:rPr lang="en-US"/>
              <a:t>Click icon to add picture</a:t>
            </a:r>
          </a:p>
        </p:txBody>
      </p:sp>
      <p:cxnSp>
        <p:nvCxnSpPr>
          <p:cNvPr id="9" name="Straight Connector 8">
            <a:extLst>
              <a:ext uri="{FF2B5EF4-FFF2-40B4-BE49-F238E27FC236}">
                <a16:creationId xmlns:a16="http://schemas.microsoft.com/office/drawing/2014/main" id="{A71B8E9C-8C34-4AC2-AB60-E13161B79835}"/>
              </a:ext>
            </a:extLst>
          </p:cNvPr>
          <p:cNvCxnSpPr/>
          <p:nvPr userDrawn="1"/>
        </p:nvCxnSpPr>
        <p:spPr>
          <a:xfrm>
            <a:off x="8345978" y="108065"/>
            <a:ext cx="0" cy="664187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Picture Placeholder 4" title="Decorative">
            <a:extLst>
              <a:ext uri="{FF2B5EF4-FFF2-40B4-BE49-F238E27FC236}">
                <a16:creationId xmlns:a16="http://schemas.microsoft.com/office/drawing/2014/main" id="{D3E7A475-8C5F-487D-A1E8-01DDB6673D44}"/>
              </a:ext>
            </a:extLst>
          </p:cNvPr>
          <p:cNvSpPr>
            <a:spLocks noGrp="1"/>
          </p:cNvSpPr>
          <p:nvPr>
            <p:ph type="pic" sz="quarter" idx="18"/>
          </p:nvPr>
        </p:nvSpPr>
        <p:spPr>
          <a:xfrm>
            <a:off x="8483601" y="3990109"/>
            <a:ext cx="1724430" cy="2643446"/>
          </a:xfrm>
          <a:solidFill>
            <a:schemeClr val="bg1">
              <a:lumMod val="95000"/>
            </a:schemeClr>
          </a:solidFill>
        </p:spPr>
        <p:txBody>
          <a:bodyPr/>
          <a:lstStyle/>
          <a:p>
            <a:r>
              <a:rPr lang="en-US"/>
              <a:t>Click icon to add picture</a:t>
            </a:r>
          </a:p>
        </p:txBody>
      </p:sp>
      <p:sp>
        <p:nvSpPr>
          <p:cNvPr id="11" name="Picture Placeholder 4" title="Decorative">
            <a:extLst>
              <a:ext uri="{FF2B5EF4-FFF2-40B4-BE49-F238E27FC236}">
                <a16:creationId xmlns:a16="http://schemas.microsoft.com/office/drawing/2014/main" id="{8CED606E-49E4-4020-AC57-0CBFB65AE911}"/>
              </a:ext>
            </a:extLst>
          </p:cNvPr>
          <p:cNvSpPr>
            <a:spLocks noGrp="1"/>
          </p:cNvSpPr>
          <p:nvPr>
            <p:ph type="pic" sz="quarter" idx="19"/>
          </p:nvPr>
        </p:nvSpPr>
        <p:spPr>
          <a:xfrm>
            <a:off x="10340101" y="3990108"/>
            <a:ext cx="1724430" cy="2643446"/>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200533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solidFill>
            <a:srgbClr val="49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Autofit/>
          </a:bodyPr>
          <a:lstStyle>
            <a:lvl1pPr marL="0" indent="0">
              <a:buNone/>
              <a:defRPr sz="2800" spc="300">
                <a:solidFill>
                  <a:schemeClr val="bg1"/>
                </a:solidFill>
                <a:latin typeface="Calibri" panose="020F0502020204030204" pitchFamily="34" charset="0"/>
                <a:cs typeface="Calibri" panose="020F0502020204030204" pitchFamily="34" charset="0"/>
              </a:defRPr>
            </a:lvl1pPr>
          </a:lstStyle>
          <a:p>
            <a:pPr lvl="0"/>
            <a:r>
              <a:rPr lang="en-US"/>
              <a:t>Subtitle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80314" y="807433"/>
            <a:ext cx="0" cy="10284228"/>
          </a:xfrm>
          <a:prstGeom prst="line">
            <a:avLst/>
          </a:prstGeom>
          <a:ln w="76200">
            <a:solidFill>
              <a:srgbClr val="B5D13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54543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1C4954D-9DF1-4336-B705-CA4AAF99EABD}"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6DF5-BD92-4F9E-B91D-2F9113B7F236}" type="slidenum">
              <a:rPr lang="en-US" smtClean="0"/>
              <a:t>‹#›</a:t>
            </a:fld>
            <a:endParaRPr lang="en-US"/>
          </a:p>
        </p:txBody>
      </p:sp>
    </p:spTree>
    <p:extLst>
      <p:ext uri="{BB962C8B-B14F-4D97-AF65-F5344CB8AC3E}">
        <p14:creationId xmlns:p14="http://schemas.microsoft.com/office/powerpoint/2010/main" val="2287066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Image2">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174567" y="2040520"/>
            <a:ext cx="4744567" cy="1818655"/>
          </a:xfrm>
        </p:spPr>
        <p:txBody>
          <a:bodyPr anchor="b">
            <a:noAutofit/>
          </a:bodyPr>
          <a:lstStyle>
            <a:lvl1pPr algn="l">
              <a:defRPr sz="5000" b="1">
                <a:solidFill>
                  <a:schemeClr val="bg1"/>
                </a:solidFill>
                <a:latin typeface="+mj-lt"/>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241068" y="4031658"/>
            <a:ext cx="4678065"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2680854" y="1419391"/>
            <a:ext cx="0" cy="4879571"/>
          </a:xfrm>
          <a:prstGeom prst="line">
            <a:avLst/>
          </a:prstGeom>
          <a:ln w="57150">
            <a:solidFill>
              <a:srgbClr val="B5D134"/>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259157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Autofit/>
          </a:bodyPr>
          <a:lstStyle>
            <a:lvl1pPr marL="0" indent="0" algn="ctr">
              <a:buNone/>
              <a:defRPr sz="24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9325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Autofit/>
          </a:bodyPr>
          <a:lstStyle>
            <a:lvl1pPr marL="0" indent="0" algn="ctr">
              <a:buNone/>
              <a:defRPr sz="24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rgbClr val="603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4058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Autofit/>
          </a:bodyPr>
          <a:lstStyle>
            <a:lvl1pPr marL="0" indent="0" algn="ctr">
              <a:buNone/>
              <a:defRPr sz="24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rgbClr val="39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547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24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518677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117231"/>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873254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H="1" flipV="1">
            <a:off x="8542368" y="1893391"/>
            <a:ext cx="1" cy="6855914"/>
          </a:xfrm>
          <a:prstGeom prst="line">
            <a:avLst/>
          </a:prstGeom>
          <a:ln w="76200">
            <a:solidFill>
              <a:srgbClr val="B5D13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433908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rgbClr val="B5D13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348821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rgbClr val="603341"/>
                </a:solidFill>
                <a:latin typeface="+mj-lt"/>
              </a:defRPr>
            </a:lvl1pPr>
          </a:lstStyle>
          <a:p>
            <a:pPr marL="0" lvl="0"/>
            <a:r>
              <a:rPr lang="en-US"/>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H="1" flipV="1">
            <a:off x="1868040" y="3823281"/>
            <a:ext cx="1" cy="2082827"/>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418558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2">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2579393" y="-573999"/>
            <a:ext cx="0" cy="3968587"/>
          </a:xfrm>
          <a:prstGeom prst="line">
            <a:avLst/>
          </a:prstGeom>
          <a:ln w="76200">
            <a:solidFill>
              <a:srgbClr val="39BDC7">
                <a:alpha val="97000"/>
              </a:srgb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2165945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1C4954D-9DF1-4336-B705-CA4AAF99EABD}"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6DF5-BD92-4F9E-B91D-2F9113B7F236}" type="slidenum">
              <a:rPr lang="en-US" smtClean="0"/>
              <a:t>‹#›</a:t>
            </a:fld>
            <a:endParaRPr lang="en-US"/>
          </a:p>
        </p:txBody>
      </p:sp>
    </p:spTree>
    <p:extLst>
      <p:ext uri="{BB962C8B-B14F-4D97-AF65-F5344CB8AC3E}">
        <p14:creationId xmlns:p14="http://schemas.microsoft.com/office/powerpoint/2010/main" val="57386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3">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2517048" y="-511653"/>
            <a:ext cx="0" cy="3843896"/>
          </a:xfrm>
          <a:prstGeom prst="line">
            <a:avLst/>
          </a:prstGeom>
          <a:ln w="76200">
            <a:solidFill>
              <a:srgbClr val="B5D134">
                <a:alpha val="97000"/>
              </a:srgb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2603660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4">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24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rgbClr val="603341"/>
                </a:solidFill>
                <a:latin typeface="+mj-lt"/>
              </a:defRPr>
            </a:lvl1pPr>
          </a:lstStyle>
          <a:p>
            <a:pPr marL="0" lvl="0"/>
            <a:r>
              <a:rPr lang="en-US" noProof="0"/>
              <a:t>Agenda</a:t>
            </a:r>
          </a:p>
        </p:txBody>
      </p:sp>
    </p:spTree>
    <p:extLst>
      <p:ext uri="{BB962C8B-B14F-4D97-AF65-F5344CB8AC3E}">
        <p14:creationId xmlns:p14="http://schemas.microsoft.com/office/powerpoint/2010/main" val="2888701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p>
        </p:txBody>
      </p:sp>
    </p:spTree>
    <p:extLst>
      <p:ext uri="{BB962C8B-B14F-4D97-AF65-F5344CB8AC3E}">
        <p14:creationId xmlns:p14="http://schemas.microsoft.com/office/powerpoint/2010/main" val="651054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Autofit/>
          </a:bodyPr>
          <a:lstStyle>
            <a:lvl1pPr>
              <a:defRPr lang="en-US" sz="24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190491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Autofit/>
          </a:bodyPr>
          <a:lstStyle>
            <a:lvl1pPr>
              <a:defRPr lang="en-US" sz="24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6494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p>
        </p:txBody>
      </p:sp>
      <p:sp>
        <p:nvSpPr>
          <p:cNvPr id="11" name="Rectangle 10" title="Decorative"/>
          <p:cNvSpPr/>
          <p:nvPr userDrawn="1"/>
        </p:nvSpPr>
        <p:spPr>
          <a:xfrm>
            <a:off x="3708400" y="-4288"/>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3873729" y="936980"/>
            <a:ext cx="4394165" cy="1466055"/>
          </a:xfrm>
        </p:spPr>
        <p:txBody>
          <a:bodyPr lIns="0" anchor="t">
            <a:normAutofit/>
          </a:bodyPr>
          <a:lstStyle>
            <a:lvl1pPr algn="l">
              <a:defRPr sz="4000">
                <a:solidFill>
                  <a:schemeClr val="bg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3873730" y="2407322"/>
            <a:ext cx="4394164" cy="382749"/>
          </a:xfrm>
        </p:spPr>
        <p:txBody>
          <a:bodyPr lIns="0" anchor="b">
            <a:noAutofit/>
          </a:bodyPr>
          <a:lstStyle>
            <a:lvl1pPr marL="0" indent="0">
              <a:buNone/>
              <a:defRPr sz="2400" b="1">
                <a:solidFill>
                  <a:schemeClr val="bg1"/>
                </a:solidFill>
                <a:latin typeface="+mj-lt"/>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3873729" y="2811606"/>
            <a:ext cx="4394165" cy="3044825"/>
          </a:xfrm>
        </p:spPr>
        <p:txBody>
          <a:bodyPr lIns="0" tIns="72000">
            <a:normAutofit/>
          </a:bodyPr>
          <a:lstStyle>
            <a:lvl1pPr>
              <a:defRPr sz="2400" b="0">
                <a:solidFill>
                  <a:schemeClr val="bg1"/>
                </a:solidFill>
                <a:latin typeface="+mn-lt"/>
              </a:defRPr>
            </a:lvl1pPr>
            <a:lvl2pPr>
              <a:defRPr sz="2800" b="0">
                <a:solidFill>
                  <a:schemeClr val="bg1"/>
                </a:solidFill>
                <a:latin typeface="+mn-lt"/>
              </a:defRPr>
            </a:lvl2pPr>
            <a:lvl3pPr>
              <a:defRPr sz="2400" b="0">
                <a:solidFill>
                  <a:schemeClr val="bg1"/>
                </a:solidFill>
                <a:latin typeface="+mn-lt"/>
              </a:defRPr>
            </a:lvl3pPr>
            <a:lvl4pPr>
              <a:defRPr sz="2000" b="0">
                <a:solidFill>
                  <a:schemeClr val="bg1"/>
                </a:solidFill>
                <a:latin typeface="+mn-lt"/>
              </a:defRPr>
            </a:lvl4pPr>
            <a:lvl5pPr>
              <a:defRPr sz="2000" b="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2688919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Autofit/>
          </a:bodyPr>
          <a:lstStyle>
            <a:lvl1pPr marL="0" indent="0">
              <a:buNone/>
              <a:defRPr sz="28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Autofit/>
          </a:bodyPr>
          <a:lstStyle>
            <a:lvl1pPr marL="0" indent="0">
              <a:buNone/>
              <a:defRPr lang="en-US" sz="28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24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24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291043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tex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20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20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026437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28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28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24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24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2286539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s Text2">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28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28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24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24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826562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1C4954D-9DF1-4336-B705-CA4AAF99EABD}" type="datetimeFigureOut">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356DF5-BD92-4F9E-B91D-2F9113B7F236}" type="slidenum">
              <a:rPr lang="en-US" smtClean="0"/>
              <a:t>‹#›</a:t>
            </a:fld>
            <a:endParaRPr lang="en-US"/>
          </a:p>
        </p:txBody>
      </p:sp>
    </p:spTree>
    <p:extLst>
      <p:ext uri="{BB962C8B-B14F-4D97-AF65-F5344CB8AC3E}">
        <p14:creationId xmlns:p14="http://schemas.microsoft.com/office/powerpoint/2010/main" val="708713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s tex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l">
              <a:defRPr sz="4000">
                <a:solidFill>
                  <a:srgbClr val="603341"/>
                </a:solidFill>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20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2400" b="1">
                <a:solidFill>
                  <a:srgbClr val="603341"/>
                </a:solidFill>
                <a:latin typeface="+mj-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20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2400" b="1">
                <a:solidFill>
                  <a:srgbClr val="603341"/>
                </a:solidFill>
                <a:latin typeface="+mj-lt"/>
                <a:cs typeface="Arial" panose="020B0604020202020204" pitchFamily="34" charset="0"/>
              </a:defRPr>
            </a:lvl1pPr>
          </a:lstStyle>
          <a:p>
            <a:pPr lvl="0"/>
            <a:r>
              <a:rPr lang="en-US"/>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715422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solidFill>
                  <a:srgbClr val="603341"/>
                </a:solidFill>
                <a:latin typeface="+mj-lt"/>
              </a:defRPr>
            </a:lvl1pPr>
          </a:lstStyle>
          <a:p>
            <a:r>
              <a:rPr lang="en-US"/>
              <a:t>Click to </a:t>
            </a:r>
            <a:br>
              <a:rPr lang="en-US"/>
            </a:br>
            <a:r>
              <a:rPr lang="en-US"/>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271934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2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solidFill>
                  <a:srgbClr val="603341"/>
                </a:solidFill>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47177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2280677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a:t>Click to </a:t>
            </a:r>
            <a:br>
              <a:rPr lang="en-US"/>
            </a:br>
            <a:r>
              <a:rPr lang="en-US"/>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2800" b="1">
                <a:solidFill>
                  <a:schemeClr val="tx1"/>
                </a:solidFill>
                <a:latin typeface="+mj-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2400" b="0">
                <a:solidFill>
                  <a:schemeClr val="tx1"/>
                </a:solidFill>
                <a:latin typeface="+mn-lt"/>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8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1573498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_photo">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0485523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_photo2">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16377898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_photo3">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548171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_photo4">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130457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16782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1C4954D-9DF1-4336-B705-CA4AAF99EABD}" type="datetimeFigureOut">
              <a:rPr lang="en-US" smtClean="0"/>
              <a:t>5/9/2023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356DF5-BD92-4F9E-B91D-2F9113B7F236}" type="slidenum">
              <a:rPr lang="en-US" smtClean="0"/>
              <a:t>‹#›</a:t>
            </a:fld>
            <a:endParaRPr lang="en-US"/>
          </a:p>
        </p:txBody>
      </p:sp>
    </p:spTree>
    <p:extLst>
      <p:ext uri="{BB962C8B-B14F-4D97-AF65-F5344CB8AC3E}">
        <p14:creationId xmlns:p14="http://schemas.microsoft.com/office/powerpoint/2010/main" val="24978538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298293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5091868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1251260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3693036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31626726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1">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3" name="Oval 2">
            <a:extLst>
              <a:ext uri="{FF2B5EF4-FFF2-40B4-BE49-F238E27FC236}">
                <a16:creationId xmlns:a16="http://schemas.microsoft.com/office/drawing/2014/main" id="{CF741213-43DF-AA4A-9E7B-6572438B2A9D}"/>
              </a:ext>
            </a:extLst>
          </p:cNvPr>
          <p:cNvSpPr/>
          <p:nvPr userDrawn="1"/>
        </p:nvSpPr>
        <p:spPr>
          <a:xfrm>
            <a:off x="8428892" y="3288323"/>
            <a:ext cx="3300046" cy="33000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9369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2">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5" name="Oval 4">
            <a:extLst>
              <a:ext uri="{FF2B5EF4-FFF2-40B4-BE49-F238E27FC236}">
                <a16:creationId xmlns:a16="http://schemas.microsoft.com/office/drawing/2014/main" id="{61374092-F53E-2F49-A43C-34427B1106CE}"/>
              </a:ext>
            </a:extLst>
          </p:cNvPr>
          <p:cNvSpPr/>
          <p:nvPr userDrawn="1"/>
        </p:nvSpPr>
        <p:spPr>
          <a:xfrm>
            <a:off x="8428892" y="3288323"/>
            <a:ext cx="3300046" cy="3300046"/>
          </a:xfrm>
          <a:prstGeom prst="ellipse">
            <a:avLst/>
          </a:prstGeom>
          <a:solidFill>
            <a:srgbClr val="49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2962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3">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5" name="Oval 4">
            <a:extLst>
              <a:ext uri="{FF2B5EF4-FFF2-40B4-BE49-F238E27FC236}">
                <a16:creationId xmlns:a16="http://schemas.microsoft.com/office/drawing/2014/main" id="{12F1EE07-F7D8-F34D-A3E4-EF380E8FD94B}"/>
              </a:ext>
            </a:extLst>
          </p:cNvPr>
          <p:cNvSpPr/>
          <p:nvPr userDrawn="1"/>
        </p:nvSpPr>
        <p:spPr>
          <a:xfrm>
            <a:off x="8428892" y="3288323"/>
            <a:ext cx="3300046" cy="3300046"/>
          </a:xfrm>
          <a:prstGeom prst="ellipse">
            <a:avLst/>
          </a:prstGeom>
          <a:solidFill>
            <a:srgbClr val="69A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7663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4197927"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5914461" y="1074809"/>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5914461" y="2365537"/>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5914461" y="3656265"/>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5914461" y="4946994"/>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4946055"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4946055"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4946055"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4946055"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341765" y="1100290"/>
            <a:ext cx="3548930" cy="706213"/>
          </a:xfrm>
        </p:spPr>
        <p:txBody>
          <a:bodyPr lIns="0" anchor="b"/>
          <a:lstStyle>
            <a:lvl1pPr>
              <a:defRPr b="1">
                <a:solidFill>
                  <a:schemeClr val="bg1"/>
                </a:solidFill>
              </a:defRPr>
            </a:lvl1pPr>
          </a:lstStyle>
          <a:p>
            <a:r>
              <a:rPr lang="en-US" noProof="0"/>
              <a:t>Title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341766" y="2435633"/>
            <a:ext cx="3548930" cy="443644"/>
          </a:xfrm>
        </p:spPr>
        <p:txBody>
          <a:bodyPr lIns="0" anchor="t">
            <a:noAutofit/>
          </a:bodyPr>
          <a:lstStyle>
            <a:lvl1pPr marL="0" indent="0">
              <a:buNone/>
              <a:defRPr sz="3200" spc="0" baseline="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338907" y="3053749"/>
            <a:ext cx="3548931" cy="2962329"/>
          </a:xfrm>
        </p:spPr>
        <p:txBody>
          <a:bodyPr lIns="0">
            <a:noAutofit/>
          </a:bodyPr>
          <a:lstStyle>
            <a:lvl1pPr marL="0" indent="0">
              <a:lnSpc>
                <a:spcPct val="100000"/>
              </a:lnSpc>
              <a:buNone/>
              <a:defRPr sz="2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2099265" y="1192048"/>
            <a:ext cx="1" cy="3548930"/>
          </a:xfrm>
          <a:prstGeom prst="line">
            <a:avLst/>
          </a:prstGeom>
          <a:ln w="76200">
            <a:solidFill>
              <a:srgbClr val="39BDC7"/>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solidFill>
                <a:schemeClr val="bg1"/>
              </a:solidFill>
            </a:endParaRPr>
          </a:p>
        </p:txBody>
      </p:sp>
    </p:spTree>
    <p:extLst>
      <p:ext uri="{BB962C8B-B14F-4D97-AF65-F5344CB8AC3E}">
        <p14:creationId xmlns:p14="http://schemas.microsoft.com/office/powerpoint/2010/main" val="1368231070"/>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act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Autofit/>
          </a:bodyPr>
          <a:lstStyle>
            <a:lvl1pPr marL="0" indent="0">
              <a:buNone/>
              <a:defRPr sz="2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Autofit/>
          </a:bodyPr>
          <a:lstStyle>
            <a:lvl1pPr marL="0" indent="0">
              <a:buNone/>
              <a:defRPr sz="2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Autofit/>
          </a:bodyPr>
          <a:lstStyle>
            <a:lvl1pPr marL="0" indent="0">
              <a:buNone/>
              <a:defRPr sz="2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Autofit/>
          </a:bodyPr>
          <a:lstStyle>
            <a:lvl1pPr marL="0" indent="0">
              <a:buNone/>
              <a:defRPr sz="2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2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32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2876770" y="1166369"/>
            <a:ext cx="0" cy="4105354"/>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Tree>
    <p:extLst>
      <p:ext uri="{BB962C8B-B14F-4D97-AF65-F5344CB8AC3E}">
        <p14:creationId xmlns:p14="http://schemas.microsoft.com/office/powerpoint/2010/main" val="379269774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1C4954D-9DF1-4336-B705-CA4AAF99EABD}" type="datetimeFigureOut">
              <a:rPr lang="en-US" smtClean="0"/>
              <a:t>5/9/2023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356DF5-BD92-4F9E-B91D-2F9113B7F236}" type="slidenum">
              <a:rPr lang="en-US" smtClean="0"/>
              <a:t>‹#›</a:t>
            </a:fld>
            <a:endParaRPr lang="en-US"/>
          </a:p>
        </p:txBody>
      </p:sp>
    </p:spTree>
    <p:extLst>
      <p:ext uri="{BB962C8B-B14F-4D97-AF65-F5344CB8AC3E}">
        <p14:creationId xmlns:p14="http://schemas.microsoft.com/office/powerpoint/2010/main" val="31113463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9031" y="2843581"/>
            <a:ext cx="10998911" cy="7794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solidFill>
                  <a:srgbClr val="603341"/>
                </a:solidFill>
              </a:defRPr>
            </a:lvl1pPr>
          </a:lstStyle>
          <a:p>
            <a:r>
              <a:rPr lang="en-US" noProof="0"/>
              <a:t>Click to Add Slide Title Here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18062" y="2888439"/>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2827983" y="2891382"/>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5674028" y="2888439"/>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8520074" y="2884256"/>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4277635"/>
            <a:ext cx="0" cy="10854914"/>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17" name="Rectangle 16" title="Decorative">
            <a:extLst>
              <a:ext uri="{FF2B5EF4-FFF2-40B4-BE49-F238E27FC236}">
                <a16:creationId xmlns:a16="http://schemas.microsoft.com/office/drawing/2014/main" id="{3B1EB7FF-0CBE-4D48-BDD5-24B41F1C3104}"/>
              </a:ext>
            </a:extLst>
          </p:cNvPr>
          <p:cNvSpPr/>
          <p:nvPr userDrawn="1"/>
        </p:nvSpPr>
        <p:spPr>
          <a:xfrm>
            <a:off x="1050201" y="5407325"/>
            <a:ext cx="11132767" cy="786621"/>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25" name="Text Placeholder 8">
            <a:extLst>
              <a:ext uri="{FF2B5EF4-FFF2-40B4-BE49-F238E27FC236}">
                <a16:creationId xmlns:a16="http://schemas.microsoft.com/office/drawing/2014/main" id="{62793BD6-90DA-4E45-8EEB-2E42F4710AA2}"/>
              </a:ext>
            </a:extLst>
          </p:cNvPr>
          <p:cNvSpPr>
            <a:spLocks noGrp="1"/>
          </p:cNvSpPr>
          <p:nvPr>
            <p:ph type="body" sz="quarter" idx="25"/>
          </p:nvPr>
        </p:nvSpPr>
        <p:spPr>
          <a:xfrm>
            <a:off x="1175027" y="5459309"/>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26" name="Text Placeholder 8">
            <a:extLst>
              <a:ext uri="{FF2B5EF4-FFF2-40B4-BE49-F238E27FC236}">
                <a16:creationId xmlns:a16="http://schemas.microsoft.com/office/drawing/2014/main" id="{D8FAA7C5-F9FE-4765-95D1-7F3E63A69AD5}"/>
              </a:ext>
            </a:extLst>
          </p:cNvPr>
          <p:cNvSpPr>
            <a:spLocks noGrp="1"/>
          </p:cNvSpPr>
          <p:nvPr>
            <p:ph type="body" sz="quarter" idx="26"/>
          </p:nvPr>
        </p:nvSpPr>
        <p:spPr>
          <a:xfrm>
            <a:off x="4021072" y="5462252"/>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27" name="Text Placeholder 8">
            <a:extLst>
              <a:ext uri="{FF2B5EF4-FFF2-40B4-BE49-F238E27FC236}">
                <a16:creationId xmlns:a16="http://schemas.microsoft.com/office/drawing/2014/main" id="{BB08DAC5-B567-4586-A1E1-ECF2B51DF63A}"/>
              </a:ext>
            </a:extLst>
          </p:cNvPr>
          <p:cNvSpPr>
            <a:spLocks noGrp="1"/>
          </p:cNvSpPr>
          <p:nvPr>
            <p:ph type="body" sz="quarter" idx="27"/>
          </p:nvPr>
        </p:nvSpPr>
        <p:spPr>
          <a:xfrm>
            <a:off x="6867117" y="5459309"/>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28" name="Text Placeholder 8">
            <a:extLst>
              <a:ext uri="{FF2B5EF4-FFF2-40B4-BE49-F238E27FC236}">
                <a16:creationId xmlns:a16="http://schemas.microsoft.com/office/drawing/2014/main" id="{D2596E53-6C31-45B1-B6D1-BA7D831F44B3}"/>
              </a:ext>
            </a:extLst>
          </p:cNvPr>
          <p:cNvSpPr>
            <a:spLocks noGrp="1"/>
          </p:cNvSpPr>
          <p:nvPr>
            <p:ph type="body" sz="quarter" idx="28"/>
          </p:nvPr>
        </p:nvSpPr>
        <p:spPr>
          <a:xfrm>
            <a:off x="9713163" y="5455126"/>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cxnSp>
        <p:nvCxnSpPr>
          <p:cNvPr id="3" name="Straight Arrow Connector 2">
            <a:extLst>
              <a:ext uri="{FF2B5EF4-FFF2-40B4-BE49-F238E27FC236}">
                <a16:creationId xmlns:a16="http://schemas.microsoft.com/office/drawing/2014/main" id="{FCCCF8BC-94FF-4CD5-8998-5415555C5249}"/>
              </a:ext>
            </a:extLst>
          </p:cNvPr>
          <p:cNvCxnSpPr>
            <a:cxnSpLocks/>
          </p:cNvCxnSpPr>
          <p:nvPr userDrawn="1"/>
        </p:nvCxnSpPr>
        <p:spPr>
          <a:xfrm>
            <a:off x="2077019" y="2258242"/>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39A8550-E4C0-4C91-BEF9-B1D67D864F29}"/>
              </a:ext>
            </a:extLst>
          </p:cNvPr>
          <p:cNvCxnSpPr>
            <a:cxnSpLocks/>
          </p:cNvCxnSpPr>
          <p:nvPr userDrawn="1"/>
        </p:nvCxnSpPr>
        <p:spPr>
          <a:xfrm>
            <a:off x="4947240" y="2258242"/>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33F3A91-19AE-492D-81FC-8372DCF51595}"/>
              </a:ext>
            </a:extLst>
          </p:cNvPr>
          <p:cNvCxnSpPr>
            <a:cxnSpLocks/>
          </p:cNvCxnSpPr>
          <p:nvPr userDrawn="1"/>
        </p:nvCxnSpPr>
        <p:spPr>
          <a:xfrm>
            <a:off x="7905178" y="2258242"/>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A244ACF-4B38-4492-BC84-BAB875FA5BF2}"/>
              </a:ext>
            </a:extLst>
          </p:cNvPr>
          <p:cNvCxnSpPr>
            <a:cxnSpLocks/>
          </p:cNvCxnSpPr>
          <p:nvPr userDrawn="1"/>
        </p:nvCxnSpPr>
        <p:spPr>
          <a:xfrm>
            <a:off x="3318723" y="4771451"/>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326032E-DB75-495E-A246-39F7457B9DE8}"/>
              </a:ext>
            </a:extLst>
          </p:cNvPr>
          <p:cNvCxnSpPr>
            <a:cxnSpLocks/>
          </p:cNvCxnSpPr>
          <p:nvPr userDrawn="1"/>
        </p:nvCxnSpPr>
        <p:spPr>
          <a:xfrm>
            <a:off x="6188944" y="4771451"/>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EBEE22E-5C6E-48DF-BB3E-39E987591797}"/>
              </a:ext>
            </a:extLst>
          </p:cNvPr>
          <p:cNvCxnSpPr>
            <a:cxnSpLocks/>
          </p:cNvCxnSpPr>
          <p:nvPr userDrawn="1"/>
        </p:nvCxnSpPr>
        <p:spPr>
          <a:xfrm>
            <a:off x="9146882" y="4771451"/>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152531"/>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292937"/>
            <a:ext cx="2469806" cy="1870746"/>
          </a:xfrm>
        </p:spPr>
        <p:txBody>
          <a:bodyPr anchor="t">
            <a:normAutofit/>
          </a:bodyPr>
          <a:lstStyle>
            <a:lvl1pPr marL="0" indent="0" algn="ctr">
              <a:buNone/>
              <a:defRPr sz="20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295880"/>
            <a:ext cx="2469806" cy="1870746"/>
          </a:xfrm>
        </p:spPr>
        <p:txBody>
          <a:bodyPr anchor="t">
            <a:normAutofit/>
          </a:bodyPr>
          <a:lstStyle>
            <a:lvl1pPr marL="0" indent="0" algn="ctr">
              <a:buNone/>
              <a:defRPr sz="20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292937"/>
            <a:ext cx="2469806" cy="1870746"/>
          </a:xfrm>
        </p:spPr>
        <p:txBody>
          <a:bodyPr anchor="t">
            <a:normAutofit/>
          </a:bodyPr>
          <a:lstStyle>
            <a:lvl1pPr marL="0" indent="0" algn="ctr">
              <a:buNone/>
              <a:defRPr sz="20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288754"/>
            <a:ext cx="2469806" cy="1870746"/>
          </a:xfrm>
        </p:spPr>
        <p:txBody>
          <a:bodyPr anchor="t">
            <a:normAutofit/>
          </a:bodyPr>
          <a:lstStyle>
            <a:lvl1pPr marL="0" indent="0" algn="ctr">
              <a:buNone/>
              <a:defRPr sz="20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solidFill>
                  <a:srgbClr val="603341"/>
                </a:solidFill>
              </a:defRPr>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2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106894" y="-4006099"/>
            <a:ext cx="0" cy="10646170"/>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0" name="Oval 19">
            <a:extLst>
              <a:ext uri="{FF2B5EF4-FFF2-40B4-BE49-F238E27FC236}">
                <a16:creationId xmlns:a16="http://schemas.microsoft.com/office/drawing/2014/main" id="{7D7457D0-C252-49A3-9635-C29B38A49BDC}"/>
              </a:ext>
            </a:extLst>
          </p:cNvPr>
          <p:cNvSpPr/>
          <p:nvPr userDrawn="1"/>
        </p:nvSpPr>
        <p:spPr>
          <a:xfrm>
            <a:off x="916665" y="2281118"/>
            <a:ext cx="1935945" cy="19359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Oval 20">
            <a:extLst>
              <a:ext uri="{FF2B5EF4-FFF2-40B4-BE49-F238E27FC236}">
                <a16:creationId xmlns:a16="http://schemas.microsoft.com/office/drawing/2014/main" id="{566715FF-568E-4151-A75B-79EC2EC52AED}"/>
              </a:ext>
            </a:extLst>
          </p:cNvPr>
          <p:cNvSpPr/>
          <p:nvPr userDrawn="1"/>
        </p:nvSpPr>
        <p:spPr>
          <a:xfrm>
            <a:off x="3762710" y="2281118"/>
            <a:ext cx="1935945" cy="19359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E41CAAB-44C4-48D7-80E1-3BF0D8006A5A}"/>
              </a:ext>
            </a:extLst>
          </p:cNvPr>
          <p:cNvSpPr/>
          <p:nvPr userDrawn="1"/>
        </p:nvSpPr>
        <p:spPr>
          <a:xfrm>
            <a:off x="6608755" y="2281118"/>
            <a:ext cx="1935945" cy="19359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Oval 22">
            <a:extLst>
              <a:ext uri="{FF2B5EF4-FFF2-40B4-BE49-F238E27FC236}">
                <a16:creationId xmlns:a16="http://schemas.microsoft.com/office/drawing/2014/main" id="{3251A171-181E-416A-9BB8-F6DBEB470707}"/>
              </a:ext>
            </a:extLst>
          </p:cNvPr>
          <p:cNvSpPr/>
          <p:nvPr userDrawn="1"/>
        </p:nvSpPr>
        <p:spPr>
          <a:xfrm>
            <a:off x="9454801" y="2281118"/>
            <a:ext cx="1935945" cy="19359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257128" y="2621581"/>
            <a:ext cx="1326710" cy="1326710"/>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076528" y="2621581"/>
            <a:ext cx="1326710" cy="1326710"/>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6959428" y="2621581"/>
            <a:ext cx="1326710" cy="1326710"/>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816928" y="2621581"/>
            <a:ext cx="1326710" cy="1326710"/>
          </a:xfrm>
        </p:spPr>
        <p:txBody>
          <a:bodyPr anchor="t">
            <a:normAutofit/>
          </a:bodyPr>
          <a:lstStyle>
            <a:lvl1pPr marL="0" indent="0" algn="ctr">
              <a:buNone/>
              <a:defRPr sz="1200">
                <a:solidFill>
                  <a:schemeClr val="bg1"/>
                </a:solidFill>
              </a:defRPr>
            </a:lvl1pPr>
          </a:lstStyle>
          <a:p>
            <a:r>
              <a:rPr lang="en-US" noProof="0"/>
              <a:t>Click icon to add picture</a:t>
            </a:r>
          </a:p>
        </p:txBody>
      </p:sp>
    </p:spTree>
    <p:extLst>
      <p:ext uri="{BB962C8B-B14F-4D97-AF65-F5344CB8AC3E}">
        <p14:creationId xmlns:p14="http://schemas.microsoft.com/office/powerpoint/2010/main" val="24834776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ext Steps 3">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8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2000" b="1">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8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2000" b="1">
                <a:latin typeface="+mj-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8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2000" b="1">
                <a:latin typeface="+mj-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8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2000" b="1">
                <a:latin typeface="+mj-lt"/>
                <a:cs typeface="Arial" panose="020B0604020202020204" pitchFamily="34" charset="0"/>
              </a:defRPr>
            </a:lvl1pPr>
          </a:lstStyle>
          <a:p>
            <a:pPr lvl="0"/>
            <a:r>
              <a:rPr lang="en-US"/>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solidFill>
                <a:schemeClr val="bg1"/>
              </a:solidFill>
            </a:endParaRPr>
          </a:p>
        </p:txBody>
      </p:sp>
    </p:spTree>
    <p:extLst>
      <p:ext uri="{BB962C8B-B14F-4D97-AF65-F5344CB8AC3E}">
        <p14:creationId xmlns:p14="http://schemas.microsoft.com/office/powerpoint/2010/main" val="780400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title="Decorative"/>
          <p:cNvSpPr/>
          <p:nvPr userDrawn="1"/>
        </p:nvSpPr>
        <p:spPr>
          <a:xfrm>
            <a:off x="9139272" y="4414498"/>
            <a:ext cx="3052729" cy="2443502"/>
          </a:xfrm>
          <a:prstGeom prst="rect">
            <a:avLst/>
          </a:prstGeom>
          <a:solidFill>
            <a:srgbClr val="B5D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rgbClr val="603341"/>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2745259"/>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2745259"/>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6082589"/>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5186707"/>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6082589"/>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5186707"/>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p>
        </p:txBody>
      </p:sp>
    </p:spTree>
    <p:extLst>
      <p:ext uri="{BB962C8B-B14F-4D97-AF65-F5344CB8AC3E}">
        <p14:creationId xmlns:p14="http://schemas.microsoft.com/office/powerpoint/2010/main" val="4250873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4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768138"/>
            <a:ext cx="4767262" cy="3350367"/>
          </a:xfrm>
        </p:spPr>
        <p:txBody>
          <a:bodyPr lIns="0">
            <a:normAutofit/>
          </a:bodyPr>
          <a:lstStyle>
            <a:lvl1pPr marL="0" indent="0">
              <a:lnSpc>
                <a:spcPct val="100000"/>
              </a:lnSpc>
              <a:buNone/>
              <a:defRPr sz="2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Autofit/>
          </a:bodyPr>
          <a:lstStyle>
            <a:lvl1pPr marL="0" indent="0">
              <a:buNone/>
              <a:defRPr sz="28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960393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rt1">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rgbClr val="60334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809702"/>
            <a:ext cx="4767262" cy="3308803"/>
          </a:xfrm>
        </p:spPr>
        <p:txBody>
          <a:bodyPr lIns="0">
            <a:normAutofit/>
          </a:bodyPr>
          <a:lstStyle>
            <a:lvl1pPr marL="0" indent="0">
              <a:lnSpc>
                <a:spcPct val="100000"/>
              </a:lnSpc>
              <a:buNone/>
              <a:defRPr sz="28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334909"/>
            <a:ext cx="4767262" cy="321901"/>
          </a:xfrm>
        </p:spPr>
        <p:txBody>
          <a:bodyPr lIns="0" anchor="t">
            <a:noAutofit/>
          </a:bodyPr>
          <a:lstStyle>
            <a:lvl1pPr marL="0" indent="0">
              <a:buNone/>
              <a:defRPr sz="28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29897282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rt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rgbClr val="603341"/>
                </a:solidFill>
              </a:defRPr>
            </a:lvl1pPr>
          </a:lstStyle>
          <a:p>
            <a:r>
              <a:rPr lang="en-US" noProof="0"/>
              <a:t>Click to Add </a:t>
            </a:r>
            <a:br>
              <a:rPr lang="en-US" noProof="0"/>
            </a:br>
            <a:r>
              <a:rPr lang="en-US" noProof="0"/>
              <a:t>Slide 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sp>
        <p:nvSpPr>
          <p:cNvPr id="7" name="Text Placeholder 11">
            <a:extLst>
              <a:ext uri="{FF2B5EF4-FFF2-40B4-BE49-F238E27FC236}">
                <a16:creationId xmlns:a16="http://schemas.microsoft.com/office/drawing/2014/main" id="{74885127-2D3B-454A-A38F-FC66FBCCBE98}"/>
              </a:ext>
            </a:extLst>
          </p:cNvPr>
          <p:cNvSpPr>
            <a:spLocks noGrp="1"/>
          </p:cNvSpPr>
          <p:nvPr>
            <p:ph type="body" sz="quarter" idx="11"/>
          </p:nvPr>
        </p:nvSpPr>
        <p:spPr>
          <a:xfrm>
            <a:off x="838200" y="2809702"/>
            <a:ext cx="4767262" cy="3308803"/>
          </a:xfrm>
        </p:spPr>
        <p:txBody>
          <a:bodyPr lIns="0">
            <a:normAutofit/>
          </a:bodyPr>
          <a:lstStyle>
            <a:lvl1pPr marL="0" indent="0">
              <a:lnSpc>
                <a:spcPct val="100000"/>
              </a:lnSpc>
              <a:buNone/>
              <a:defRPr sz="28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8" name="Text Placeholder 11">
            <a:extLst>
              <a:ext uri="{FF2B5EF4-FFF2-40B4-BE49-F238E27FC236}">
                <a16:creationId xmlns:a16="http://schemas.microsoft.com/office/drawing/2014/main" id="{7777E866-00D4-4FF7-A846-668954AF5FCA}"/>
              </a:ext>
            </a:extLst>
          </p:cNvPr>
          <p:cNvSpPr>
            <a:spLocks noGrp="1"/>
          </p:cNvSpPr>
          <p:nvPr>
            <p:ph type="body" sz="quarter" idx="12" hasCustomPrompt="1"/>
          </p:nvPr>
        </p:nvSpPr>
        <p:spPr>
          <a:xfrm>
            <a:off x="838200" y="2334909"/>
            <a:ext cx="4767262" cy="321901"/>
          </a:xfrm>
        </p:spPr>
        <p:txBody>
          <a:bodyPr lIns="0" anchor="t">
            <a:noAutofit/>
          </a:bodyPr>
          <a:lstStyle>
            <a:lvl1pPr marL="0" indent="0">
              <a:buNone/>
              <a:defRPr sz="28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Tree>
    <p:extLst>
      <p:ext uri="{BB962C8B-B14F-4D97-AF65-F5344CB8AC3E}">
        <p14:creationId xmlns:p14="http://schemas.microsoft.com/office/powerpoint/2010/main" val="9229789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rt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rgbClr val="603341"/>
                </a:solidFill>
              </a:defRPr>
            </a:lvl1pPr>
          </a:lstStyle>
          <a:p>
            <a:r>
              <a:rPr lang="en-US" noProof="0"/>
              <a:t>Click to Add </a:t>
            </a:r>
            <a:br>
              <a:rPr lang="en-US" noProof="0"/>
            </a:br>
            <a:r>
              <a:rPr lang="en-US" noProof="0"/>
              <a:t>Slide 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sp>
        <p:nvSpPr>
          <p:cNvPr id="7" name="Text Placeholder 11">
            <a:extLst>
              <a:ext uri="{FF2B5EF4-FFF2-40B4-BE49-F238E27FC236}">
                <a16:creationId xmlns:a16="http://schemas.microsoft.com/office/drawing/2014/main" id="{77E0BD10-6684-445C-B469-F71DFBFACDC1}"/>
              </a:ext>
            </a:extLst>
          </p:cNvPr>
          <p:cNvSpPr>
            <a:spLocks noGrp="1"/>
          </p:cNvSpPr>
          <p:nvPr>
            <p:ph type="body" sz="quarter" idx="11"/>
          </p:nvPr>
        </p:nvSpPr>
        <p:spPr>
          <a:xfrm>
            <a:off x="838200" y="2809702"/>
            <a:ext cx="4767262" cy="3308803"/>
          </a:xfrm>
        </p:spPr>
        <p:txBody>
          <a:bodyPr lIns="0">
            <a:normAutofit/>
          </a:bodyPr>
          <a:lstStyle>
            <a:lvl1pPr marL="0" indent="0">
              <a:lnSpc>
                <a:spcPct val="100000"/>
              </a:lnSpc>
              <a:buNone/>
              <a:defRPr sz="28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8" name="Text Placeholder 11">
            <a:extLst>
              <a:ext uri="{FF2B5EF4-FFF2-40B4-BE49-F238E27FC236}">
                <a16:creationId xmlns:a16="http://schemas.microsoft.com/office/drawing/2014/main" id="{F9FCB1E2-AF91-452C-8A62-2A92EDD12120}"/>
              </a:ext>
            </a:extLst>
          </p:cNvPr>
          <p:cNvSpPr>
            <a:spLocks noGrp="1"/>
          </p:cNvSpPr>
          <p:nvPr>
            <p:ph type="body" sz="quarter" idx="12" hasCustomPrompt="1"/>
          </p:nvPr>
        </p:nvSpPr>
        <p:spPr>
          <a:xfrm>
            <a:off x="838200" y="2334909"/>
            <a:ext cx="4767262" cy="321901"/>
          </a:xfrm>
        </p:spPr>
        <p:txBody>
          <a:bodyPr lIns="0" anchor="t">
            <a:noAutofit/>
          </a:bodyPr>
          <a:lstStyle>
            <a:lvl1pPr marL="0" indent="0">
              <a:buNone/>
              <a:defRPr sz="28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Tree>
    <p:extLst>
      <p:ext uri="{BB962C8B-B14F-4D97-AF65-F5344CB8AC3E}">
        <p14:creationId xmlns:p14="http://schemas.microsoft.com/office/powerpoint/2010/main" val="11208391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rt4">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l">
              <a:defRPr sz="4000">
                <a:solidFill>
                  <a:srgbClr val="60334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p>
        </p:txBody>
      </p:sp>
    </p:spTree>
    <p:extLst>
      <p:ext uri="{BB962C8B-B14F-4D97-AF65-F5344CB8AC3E}">
        <p14:creationId xmlns:p14="http://schemas.microsoft.com/office/powerpoint/2010/main" val="15005588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rt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l">
              <a:defRPr sz="4000">
                <a:solidFill>
                  <a:srgbClr val="60334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p>
        </p:txBody>
      </p:sp>
    </p:spTree>
    <p:extLst>
      <p:ext uri="{BB962C8B-B14F-4D97-AF65-F5344CB8AC3E}">
        <p14:creationId xmlns:p14="http://schemas.microsoft.com/office/powerpoint/2010/main" val="3648417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C4954D-9DF1-4336-B705-CA4AAF99EABD}" type="datetimeFigureOut">
              <a:rPr lang="en-US" smtClean="0"/>
              <a:t>5/9/2023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356DF5-BD92-4F9E-B91D-2F9113B7F236}" type="slidenum">
              <a:rPr lang="en-US" smtClean="0"/>
              <a:t>‹#›</a:t>
            </a:fld>
            <a:endParaRPr lang="en-US"/>
          </a:p>
        </p:txBody>
      </p:sp>
    </p:spTree>
    <p:extLst>
      <p:ext uri="{BB962C8B-B14F-4D97-AF65-F5344CB8AC3E}">
        <p14:creationId xmlns:p14="http://schemas.microsoft.com/office/powerpoint/2010/main" val="22122240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solidFill>
                  <a:srgbClr val="603341"/>
                </a:solidFill>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p>
        </p:txBody>
      </p:sp>
    </p:spTree>
    <p:extLst>
      <p:ext uri="{BB962C8B-B14F-4D97-AF65-F5344CB8AC3E}">
        <p14:creationId xmlns:p14="http://schemas.microsoft.com/office/powerpoint/2010/main" val="22522462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solidFill>
                  <a:srgbClr val="603341"/>
                </a:solidFill>
              </a:defRPr>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18924548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Photos">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solidFill>
                  <a:srgbClr val="603341"/>
                </a:solidFill>
              </a:defRPr>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9200497" y="3637345"/>
            <a:ext cx="0" cy="3478103"/>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38348689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d Thank You">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0877" y="-1"/>
            <a:ext cx="2816352" cy="3182245"/>
          </a:xfrm>
          <a:solidFill>
            <a:schemeClr val="bg1">
              <a:lumMod val="95000"/>
            </a:schemeClr>
          </a:solidFill>
        </p:spPr>
        <p:txBody>
          <a:bodyPr/>
          <a:lstStyle/>
          <a:p>
            <a:r>
              <a:rPr lang="en-US"/>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210877" y="3334454"/>
            <a:ext cx="5884200"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8031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5484185"/>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CAD83AEC-6910-48C2-BF0A-C9D033190B59}"/>
              </a:ext>
            </a:extLst>
          </p:cNvPr>
          <p:cNvSpPr/>
          <p:nvPr userDrawn="1"/>
        </p:nvSpPr>
        <p:spPr>
          <a:xfrm>
            <a:off x="0" y="5488473"/>
            <a:ext cx="12192000" cy="13716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1592755" y="5771106"/>
            <a:ext cx="3893646" cy="891250"/>
          </a:xfrm>
        </p:spPr>
        <p:txBody>
          <a:bodyPr anchor="t">
            <a:noAutofit/>
          </a:bodyPr>
          <a:lstStyle>
            <a:lvl1pP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6176355" y="5601832"/>
            <a:ext cx="5522071" cy="1258242"/>
          </a:xfrm>
        </p:spPr>
        <p:txBody>
          <a:bodyPr>
            <a:normAutofit/>
          </a:bodyPr>
          <a:lstStyle>
            <a:lvl1pPr marL="0" indent="0">
              <a:buNone/>
              <a:defRPr sz="1600" spc="300">
                <a:solidFill>
                  <a:schemeClr val="bg1"/>
                </a:solidFill>
                <a:latin typeface="Calibri" panose="020F0502020204030204" pitchFamily="34" charset="0"/>
                <a:cs typeface="Calibri" panose="020F0502020204030204" pitchFamily="34" charset="0"/>
              </a:defRPr>
            </a:lvl1pPr>
          </a:lstStyle>
          <a:p>
            <a:pPr lvl="0"/>
            <a:r>
              <a:rPr lang="en-US"/>
              <a:t>PROGRAM NAME</a:t>
            </a:r>
          </a:p>
          <a:p>
            <a:pPr lvl="0"/>
            <a:r>
              <a:rPr lang="en-US"/>
              <a:t>Name@dep.nj.gov</a:t>
            </a:r>
            <a:br>
              <a:rPr lang="en-US"/>
            </a:br>
            <a:r>
              <a:rPr lang="en-US"/>
              <a:t>609-xxx-xxxx</a:t>
            </a:r>
          </a:p>
          <a:p>
            <a:pPr lvl="0"/>
            <a:r>
              <a:rPr lang="en-US"/>
              <a:t>NJ.GOV/DEP/</a:t>
            </a:r>
          </a:p>
        </p:txBody>
      </p:sp>
      <p:sp>
        <p:nvSpPr>
          <p:cNvPr id="8" name="Shape 62" title="Decorative">
            <a:extLst>
              <a:ext uri="{FF2B5EF4-FFF2-40B4-BE49-F238E27FC236}">
                <a16:creationId xmlns:a16="http://schemas.microsoft.com/office/drawing/2014/main" id="{C04C9239-55A5-448F-AA1A-63B6460558E9}"/>
              </a:ext>
            </a:extLst>
          </p:cNvPr>
          <p:cNvSpPr/>
          <p:nvPr userDrawn="1"/>
        </p:nvSpPr>
        <p:spPr>
          <a:xfrm rot="16200000" flipV="1">
            <a:off x="5140386" y="6172289"/>
            <a:ext cx="1140914" cy="0"/>
          </a:xfrm>
          <a:prstGeom prst="line">
            <a:avLst/>
          </a:prstGeom>
          <a:ln w="57150">
            <a:solidFill>
              <a:srgbClr val="B5D134"/>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858844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1C4954D-9DF1-4336-B705-CA4AAF99EABD}" type="datetimeFigureOut">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356DF5-BD92-4F9E-B91D-2F9113B7F236}" type="slidenum">
              <a:rPr lang="en-US" smtClean="0"/>
              <a:t>‹#›</a:t>
            </a:fld>
            <a:endParaRPr lang="en-US"/>
          </a:p>
        </p:txBody>
      </p:sp>
    </p:spTree>
    <p:extLst>
      <p:ext uri="{BB962C8B-B14F-4D97-AF65-F5344CB8AC3E}">
        <p14:creationId xmlns:p14="http://schemas.microsoft.com/office/powerpoint/2010/main" val="224593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1C4954D-9DF1-4336-B705-CA4AAF99EABD}" type="datetimeFigureOut">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356DF5-BD92-4F9E-B91D-2F9113B7F236}" type="slidenum">
              <a:rPr lang="en-US" smtClean="0"/>
              <a:t>‹#›</a:t>
            </a:fld>
            <a:endParaRPr lang="en-US"/>
          </a:p>
        </p:txBody>
      </p:sp>
    </p:spTree>
    <p:extLst>
      <p:ext uri="{BB962C8B-B14F-4D97-AF65-F5344CB8AC3E}">
        <p14:creationId xmlns:p14="http://schemas.microsoft.com/office/powerpoint/2010/main" val="3777598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slideLayout" Target="../slideLayouts/slideLayout71.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8" Type="http://schemas.openxmlformats.org/officeDocument/2006/relationships/slideLayout" Target="../slideLayouts/slideLayout74.xml"/><Relationship Id="rId5" Type="http://schemas.openxmlformats.org/officeDocument/2006/relationships/slideLayout" Target="../slideLayouts/slideLayout21.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slideLayout" Target="../slideLayouts/slideLayout72.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59" Type="http://schemas.openxmlformats.org/officeDocument/2006/relationships/theme" Target="../theme/theme2.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slideLayout" Target="../slideLayouts/slideLayout73.xml"/><Relationship Id="rId10" Type="http://schemas.openxmlformats.org/officeDocument/2006/relationships/slideLayout" Target="../slideLayouts/slideLayout26.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1C4954D-9DF1-4336-B705-CA4AAF99EABD}" type="datetimeFigureOut">
              <a:rPr lang="en-US" smtClean="0"/>
              <a:t>5/9/2023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C356DF5-BD92-4F9E-B91D-2F9113B7F236}" type="slidenum">
              <a:rPr lang="en-US" smtClean="0"/>
              <a:t>‹#›</a:t>
            </a:fld>
            <a:endParaRPr lang="en-US"/>
          </a:p>
        </p:txBody>
      </p:sp>
    </p:spTree>
    <p:extLst>
      <p:ext uri="{BB962C8B-B14F-4D97-AF65-F5344CB8AC3E}">
        <p14:creationId xmlns:p14="http://schemas.microsoft.com/office/powerpoint/2010/main" val="4020012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51081836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3" r:id="rId46"/>
    <p:sldLayoutId id="2147483724" r:id="rId47"/>
    <p:sldLayoutId id="2147483725" r:id="rId48"/>
    <p:sldLayoutId id="2147483726" r:id="rId49"/>
    <p:sldLayoutId id="2147483727" r:id="rId50"/>
    <p:sldLayoutId id="2147483728" r:id="rId51"/>
    <p:sldLayoutId id="2147483729" r:id="rId52"/>
    <p:sldLayoutId id="2147483730" r:id="rId53"/>
    <p:sldLayoutId id="2147483731" r:id="rId54"/>
    <p:sldLayoutId id="2147483732" r:id="rId55"/>
    <p:sldLayoutId id="2147483733" r:id="rId56"/>
    <p:sldLayoutId id="2147483734" r:id="rId57"/>
    <p:sldLayoutId id="2147483735" r:id="rId58"/>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b="1"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06.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1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oleObject" Target="../embeddings/oleObject12.bin"/><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oleObject" Target="../embeddings/oleObject13.bin"/><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oleObject" Target="../embeddings/oleObject14.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14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0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8" Type="http://schemas.openxmlformats.org/officeDocument/2006/relationships/image" Target="../media/image190.svg"/><Relationship Id="rId13" Type="http://schemas.openxmlformats.org/officeDocument/2006/relationships/hyperlink" Target="https://www.youtube.com/channel/UC2C01lO4mVInYzqqwevFvSw" TargetMode="External"/><Relationship Id="rId3" Type="http://schemas.openxmlformats.org/officeDocument/2006/relationships/image" Target="../media/image185.png"/><Relationship Id="rId7" Type="http://schemas.openxmlformats.org/officeDocument/2006/relationships/image" Target="../media/image189.png"/><Relationship Id="rId12" Type="http://schemas.openxmlformats.org/officeDocument/2006/relationships/hyperlink" Target="https://www.instagram.com/nj.dep/" TargetMode="External"/><Relationship Id="rId2" Type="http://schemas.openxmlformats.org/officeDocument/2006/relationships/notesSlide" Target="../notesSlides/notesSlide38.xml"/><Relationship Id="rId16" Type="http://schemas.openxmlformats.org/officeDocument/2006/relationships/image" Target="../media/image193.png"/><Relationship Id="rId1" Type="http://schemas.openxmlformats.org/officeDocument/2006/relationships/slideLayout" Target="../slideLayouts/slideLayout58.xml"/><Relationship Id="rId6" Type="http://schemas.openxmlformats.org/officeDocument/2006/relationships/image" Target="../media/image188.svg"/><Relationship Id="rId11" Type="http://schemas.openxmlformats.org/officeDocument/2006/relationships/hyperlink" Target="https://twitter.com/NewJerseyDEP" TargetMode="External"/><Relationship Id="rId5" Type="http://schemas.openxmlformats.org/officeDocument/2006/relationships/image" Target="../media/image187.png"/><Relationship Id="rId15" Type="http://schemas.openxmlformats.org/officeDocument/2006/relationships/image" Target="../media/image192.png"/><Relationship Id="rId10" Type="http://schemas.openxmlformats.org/officeDocument/2006/relationships/image" Target="../media/image191.png"/><Relationship Id="rId4" Type="http://schemas.openxmlformats.org/officeDocument/2006/relationships/image" Target="../media/image186.svg"/><Relationship Id="rId9" Type="http://schemas.openxmlformats.org/officeDocument/2006/relationships/hyperlink" Target="https://www.facebook.com/newjerseydep" TargetMode="External"/><Relationship Id="rId14" Type="http://schemas.openxmlformats.org/officeDocument/2006/relationships/hyperlink" Target="https://www.linkedin.com/company/newjerseyde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5.xml"/><Relationship Id="rId7" Type="http://schemas.openxmlformats.org/officeDocument/2006/relationships/oleObject" Target="../embeddings/oleObject1.bin"/><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8.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0.emf"/><Relationship Id="rId5" Type="http://schemas.openxmlformats.org/officeDocument/2006/relationships/oleObject" Target="../embeddings/oleObject3.bin"/><Relationship Id="rId4" Type="http://schemas.openxmlformats.org/officeDocument/2006/relationships/image" Target="../media/image59.emf"/></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3.emf"/><Relationship Id="rId5" Type="http://schemas.openxmlformats.org/officeDocument/2006/relationships/oleObject" Target="../embeddings/oleObject6.bin"/><Relationship Id="rId4" Type="http://schemas.openxmlformats.org/officeDocument/2006/relationships/image" Target="../media/image62.emf"/></Relationships>
</file>

<file path=ppt/slides/_rels/slide71.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3.emf"/><Relationship Id="rId5" Type="http://schemas.openxmlformats.org/officeDocument/2006/relationships/oleObject" Target="../embeddings/oleObject8.bin"/><Relationship Id="rId10" Type="http://schemas.openxmlformats.org/officeDocument/2006/relationships/oleObject" Target="../embeddings/oleObject11.bin"/><Relationship Id="rId4" Type="http://schemas.openxmlformats.org/officeDocument/2006/relationships/image" Target="../media/image62.emf"/><Relationship Id="rId9" Type="http://schemas.openxmlformats.org/officeDocument/2006/relationships/oleObject" Target="../embeddings/oleObject10.bin"/></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5.jpeg"/><Relationship Id="rId7" Type="http://schemas.openxmlformats.org/officeDocument/2006/relationships/diagramColors" Target="../diagrams/colors1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75.xml.rels><?xml version="1.0" encoding="UTF-8" standalone="yes"?>
<Relationships xmlns="http://schemas.openxmlformats.org/package/2006/relationships"><Relationship Id="rId3" Type="http://schemas.openxmlformats.org/officeDocument/2006/relationships/hyperlink" Target="http://www.newmoa.org/preventio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7.svg"/></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5.svg"/></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7.sv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8.jpeg"/><Relationship Id="rId7" Type="http://schemas.openxmlformats.org/officeDocument/2006/relationships/diagramColors" Target="../diagrams/colors1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4.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njdelponline.com/" TargetMode="External"/><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9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0" name="Straight Connector 9">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Shape 23">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7211263B-C610-4ABE-A78A-FB18ACEE0960}"/>
              </a:ext>
            </a:extLst>
          </p:cNvPr>
          <p:cNvSpPr>
            <a:spLocks noGrp="1"/>
          </p:cNvSpPr>
          <p:nvPr>
            <p:ph type="ctrTitle"/>
          </p:nvPr>
        </p:nvSpPr>
        <p:spPr>
          <a:xfrm>
            <a:off x="4498542" y="2836794"/>
            <a:ext cx="6881353" cy="1935231"/>
          </a:xfrm>
        </p:spPr>
        <p:txBody>
          <a:bodyPr>
            <a:normAutofit/>
          </a:bodyPr>
          <a:lstStyle/>
          <a:p>
            <a:pPr algn="l"/>
            <a:r>
              <a:rPr lang="en-US" sz="6000">
                <a:solidFill>
                  <a:srgbClr val="FFFFFF"/>
                </a:solidFill>
              </a:rPr>
              <a:t>What is Pollution Prevention</a:t>
            </a:r>
          </a:p>
        </p:txBody>
      </p:sp>
      <p:sp>
        <p:nvSpPr>
          <p:cNvPr id="3" name="Subtitle 2">
            <a:extLst>
              <a:ext uri="{FF2B5EF4-FFF2-40B4-BE49-F238E27FC236}">
                <a16:creationId xmlns:a16="http://schemas.microsoft.com/office/drawing/2014/main" id="{C6AAC30F-8D4A-4BAA-93E0-4A4E6F1B9978}"/>
              </a:ext>
            </a:extLst>
          </p:cNvPr>
          <p:cNvSpPr>
            <a:spLocks noGrp="1"/>
          </p:cNvSpPr>
          <p:nvPr>
            <p:ph type="subTitle" idx="1"/>
          </p:nvPr>
        </p:nvSpPr>
        <p:spPr>
          <a:xfrm>
            <a:off x="4548104" y="5592267"/>
            <a:ext cx="6112077" cy="1186108"/>
          </a:xfrm>
        </p:spPr>
        <p:txBody>
          <a:bodyPr>
            <a:normAutofit/>
          </a:bodyPr>
          <a:lstStyle/>
          <a:p>
            <a:pPr algn="l"/>
            <a:endParaRPr lang="en-US">
              <a:solidFill>
                <a:srgbClr val="FFFFFF">
                  <a:alpha val="70000"/>
                </a:srgbClr>
              </a:solidFill>
            </a:endParaRPr>
          </a:p>
          <a:p>
            <a:pPr algn="l"/>
            <a:r>
              <a:rPr lang="en-US">
                <a:solidFill>
                  <a:srgbClr val="FFFFFF">
                    <a:alpha val="70000"/>
                  </a:srgbClr>
                </a:solidFill>
              </a:rPr>
              <a:t>Spring 2023</a:t>
            </a:r>
          </a:p>
          <a:p>
            <a:pPr algn="l"/>
            <a:r>
              <a:rPr lang="en-US">
                <a:solidFill>
                  <a:srgbClr val="FFFFFF">
                    <a:alpha val="70000"/>
                  </a:srgbClr>
                </a:solidFill>
              </a:rPr>
              <a:t>Laura </a:t>
            </a:r>
            <a:r>
              <a:rPr lang="en-US" err="1">
                <a:solidFill>
                  <a:srgbClr val="FFFFFF">
                    <a:alpha val="70000"/>
                  </a:srgbClr>
                </a:solidFill>
              </a:rPr>
              <a:t>Henne</a:t>
            </a:r>
            <a:endParaRPr lang="en-US">
              <a:solidFill>
                <a:srgbClr val="FFFFFF">
                  <a:alpha val="70000"/>
                </a:srgbClr>
              </a:solidFill>
            </a:endParaRPr>
          </a:p>
        </p:txBody>
      </p:sp>
      <p:sp>
        <p:nvSpPr>
          <p:cNvPr id="26" name="Isosceles Triangle 25">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5710463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6626C-D422-BE78-B376-C053042A396A}"/>
              </a:ext>
            </a:extLst>
          </p:cNvPr>
          <p:cNvSpPr>
            <a:spLocks noGrp="1"/>
          </p:cNvSpPr>
          <p:nvPr>
            <p:ph type="title"/>
          </p:nvPr>
        </p:nvSpPr>
        <p:spPr>
          <a:xfrm>
            <a:off x="677334" y="609600"/>
            <a:ext cx="8596668" cy="1320800"/>
          </a:xfrm>
        </p:spPr>
        <p:txBody>
          <a:bodyPr>
            <a:normAutofit/>
          </a:bodyPr>
          <a:lstStyle/>
          <a:p>
            <a:r>
              <a:rPr lang="en-US"/>
              <a:t>Section 313 Chemicals (Non-PBT) &amp; Thresholds</a:t>
            </a:r>
          </a:p>
        </p:txBody>
      </p:sp>
      <p:grpSp>
        <p:nvGrpSpPr>
          <p:cNvPr id="17" name="Group 16">
            <a:extLst>
              <a:ext uri="{FF2B5EF4-FFF2-40B4-BE49-F238E27FC236}">
                <a16:creationId xmlns:a16="http://schemas.microsoft.com/office/drawing/2014/main" id="{04847CB2-8E9A-035F-322D-96D4E1EE337F}"/>
              </a:ext>
              <a:ext uri="{C183D7F6-B498-43B3-948B-1728B52AA6E4}">
                <adec:decorative xmlns:adec="http://schemas.microsoft.com/office/drawing/2017/decorative" val="1"/>
              </a:ext>
            </a:extLst>
          </p:cNvPr>
          <p:cNvGrpSpPr/>
          <p:nvPr/>
        </p:nvGrpSpPr>
        <p:grpSpPr>
          <a:xfrm>
            <a:off x="857248" y="3456743"/>
            <a:ext cx="1216681" cy="1216681"/>
            <a:chOff x="857248" y="3456743"/>
            <a:chExt cx="1216681" cy="1216681"/>
          </a:xfrm>
        </p:grpSpPr>
        <p:sp>
          <p:nvSpPr>
            <p:cNvPr id="7" name="Oval 6">
              <a:extLst>
                <a:ext uri="{FF2B5EF4-FFF2-40B4-BE49-F238E27FC236}">
                  <a16:creationId xmlns:a16="http://schemas.microsoft.com/office/drawing/2014/main" id="{AB23050E-804F-1235-1C6E-F6CB8C678F4B}"/>
                </a:ext>
              </a:extLst>
            </p:cNvPr>
            <p:cNvSpPr/>
            <p:nvPr/>
          </p:nvSpPr>
          <p:spPr>
            <a:xfrm>
              <a:off x="857248" y="3456743"/>
              <a:ext cx="1216681" cy="1216681"/>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8" name="Rectangle 7" descr="Scientist">
              <a:extLst>
                <a:ext uri="{FF2B5EF4-FFF2-40B4-BE49-F238E27FC236}">
                  <a16:creationId xmlns:a16="http://schemas.microsoft.com/office/drawing/2014/main" id="{7067C830-EC26-BB9C-F33A-FC340F47192F}"/>
                </a:ext>
              </a:extLst>
            </p:cNvPr>
            <p:cNvSpPr/>
            <p:nvPr/>
          </p:nvSpPr>
          <p:spPr>
            <a:xfrm>
              <a:off x="1111652" y="3712245"/>
              <a:ext cx="705675" cy="705675"/>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9" name="Freeform 8">
            <a:extLst>
              <a:ext uri="{FF2B5EF4-FFF2-40B4-BE49-F238E27FC236}">
                <a16:creationId xmlns:a16="http://schemas.microsoft.com/office/drawing/2014/main" id="{C3F9F06D-93B0-6031-76FE-737B8E64B2D2}"/>
              </a:ext>
            </a:extLst>
          </p:cNvPr>
          <p:cNvSpPr/>
          <p:nvPr/>
        </p:nvSpPr>
        <p:spPr>
          <a:xfrm>
            <a:off x="2266401" y="3585335"/>
            <a:ext cx="2819296" cy="898195"/>
          </a:xfrm>
          <a:custGeom>
            <a:avLst/>
            <a:gdLst>
              <a:gd name="connsiteX0" fmla="*/ 0 w 2117175"/>
              <a:gd name="connsiteY0" fmla="*/ 0 h 898195"/>
              <a:gd name="connsiteX1" fmla="*/ 2117175 w 2117175"/>
              <a:gd name="connsiteY1" fmla="*/ 0 h 898195"/>
              <a:gd name="connsiteX2" fmla="*/ 2117175 w 2117175"/>
              <a:gd name="connsiteY2" fmla="*/ 898195 h 898195"/>
              <a:gd name="connsiteX3" fmla="*/ 0 w 2117175"/>
              <a:gd name="connsiteY3" fmla="*/ 898195 h 898195"/>
              <a:gd name="connsiteX4" fmla="*/ 0 w 2117175"/>
              <a:gd name="connsiteY4" fmla="*/ 0 h 898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175" h="898195">
                <a:moveTo>
                  <a:pt x="0" y="0"/>
                </a:moveTo>
                <a:lnTo>
                  <a:pt x="2117175" y="0"/>
                </a:lnTo>
                <a:lnTo>
                  <a:pt x="2117175" y="898195"/>
                </a:lnTo>
                <a:lnTo>
                  <a:pt x="0" y="8981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b="1" kern="1200"/>
              <a:t>Manufactured (including imported) </a:t>
            </a:r>
            <a:r>
              <a:rPr lang="en-US" kern="1200"/>
              <a:t>more than 25,000 </a:t>
            </a:r>
            <a:r>
              <a:rPr lang="en-US" kern="1200" err="1"/>
              <a:t>lbs</a:t>
            </a:r>
            <a:r>
              <a:rPr lang="en-US" kern="1200"/>
              <a:t> of the chemical in the reporting year, </a:t>
            </a:r>
            <a:r>
              <a:rPr lang="en-US" i="1" kern="1200"/>
              <a:t>or</a:t>
            </a:r>
            <a:endParaRPr lang="en-US" kern="1200"/>
          </a:p>
        </p:txBody>
      </p:sp>
      <p:grpSp>
        <p:nvGrpSpPr>
          <p:cNvPr id="18" name="Group 17">
            <a:extLst>
              <a:ext uri="{FF2B5EF4-FFF2-40B4-BE49-F238E27FC236}">
                <a16:creationId xmlns:a16="http://schemas.microsoft.com/office/drawing/2014/main" id="{D082E573-F24B-8DCE-EA2A-2DB2FF4D7AB7}"/>
              </a:ext>
              <a:ext uri="{C183D7F6-B498-43B3-948B-1728B52AA6E4}">
                <adec:decorative xmlns:adec="http://schemas.microsoft.com/office/drawing/2017/decorative" val="1"/>
              </a:ext>
            </a:extLst>
          </p:cNvPr>
          <p:cNvGrpSpPr/>
          <p:nvPr/>
        </p:nvGrpSpPr>
        <p:grpSpPr>
          <a:xfrm>
            <a:off x="5342299" y="3456743"/>
            <a:ext cx="1216681" cy="1216681"/>
            <a:chOff x="5342299" y="3456743"/>
            <a:chExt cx="1216681" cy="1216681"/>
          </a:xfrm>
        </p:grpSpPr>
        <p:sp>
          <p:nvSpPr>
            <p:cNvPr id="10" name="Oval 9">
              <a:extLst>
                <a:ext uri="{FF2B5EF4-FFF2-40B4-BE49-F238E27FC236}">
                  <a16:creationId xmlns:a16="http://schemas.microsoft.com/office/drawing/2014/main" id="{47E93CD8-BC57-4423-71A3-B308E5371773}"/>
                </a:ext>
              </a:extLst>
            </p:cNvPr>
            <p:cNvSpPr/>
            <p:nvPr/>
          </p:nvSpPr>
          <p:spPr>
            <a:xfrm>
              <a:off x="5342299" y="3456743"/>
              <a:ext cx="1216681" cy="1216681"/>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1" name="Rectangle 10" descr="Beaker">
              <a:extLst>
                <a:ext uri="{FF2B5EF4-FFF2-40B4-BE49-F238E27FC236}">
                  <a16:creationId xmlns:a16="http://schemas.microsoft.com/office/drawing/2014/main" id="{12BAF18E-372A-0C1B-79FF-2DB5FE3061BA}"/>
                </a:ext>
              </a:extLst>
            </p:cNvPr>
            <p:cNvSpPr/>
            <p:nvPr/>
          </p:nvSpPr>
          <p:spPr>
            <a:xfrm>
              <a:off x="5596703" y="3712245"/>
              <a:ext cx="705675" cy="705675"/>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grpSp>
      <p:sp>
        <p:nvSpPr>
          <p:cNvPr id="12" name="Freeform 11">
            <a:extLst>
              <a:ext uri="{FF2B5EF4-FFF2-40B4-BE49-F238E27FC236}">
                <a16:creationId xmlns:a16="http://schemas.microsoft.com/office/drawing/2014/main" id="{C2CB4DBF-CF99-CB1E-B800-2898547F7B74}"/>
              </a:ext>
            </a:extLst>
          </p:cNvPr>
          <p:cNvSpPr/>
          <p:nvPr/>
        </p:nvSpPr>
        <p:spPr>
          <a:xfrm>
            <a:off x="6751451" y="3585335"/>
            <a:ext cx="2819296" cy="898195"/>
          </a:xfrm>
          <a:custGeom>
            <a:avLst/>
            <a:gdLst>
              <a:gd name="connsiteX0" fmla="*/ 0 w 2117175"/>
              <a:gd name="connsiteY0" fmla="*/ 0 h 898195"/>
              <a:gd name="connsiteX1" fmla="*/ 2117175 w 2117175"/>
              <a:gd name="connsiteY1" fmla="*/ 0 h 898195"/>
              <a:gd name="connsiteX2" fmla="*/ 2117175 w 2117175"/>
              <a:gd name="connsiteY2" fmla="*/ 898195 h 898195"/>
              <a:gd name="connsiteX3" fmla="*/ 0 w 2117175"/>
              <a:gd name="connsiteY3" fmla="*/ 898195 h 898195"/>
              <a:gd name="connsiteX4" fmla="*/ 0 w 2117175"/>
              <a:gd name="connsiteY4" fmla="*/ 0 h 898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175" h="898195">
                <a:moveTo>
                  <a:pt x="0" y="0"/>
                </a:moveTo>
                <a:lnTo>
                  <a:pt x="2117175" y="0"/>
                </a:lnTo>
                <a:lnTo>
                  <a:pt x="2117175" y="898195"/>
                </a:lnTo>
                <a:lnTo>
                  <a:pt x="0" y="8981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b="1" kern="1200"/>
              <a:t>Processed</a:t>
            </a:r>
            <a:r>
              <a:rPr lang="en-US" kern="1200"/>
              <a:t> more than 25,000 </a:t>
            </a:r>
            <a:r>
              <a:rPr lang="en-US" kern="1200" err="1"/>
              <a:t>lbs</a:t>
            </a:r>
            <a:r>
              <a:rPr lang="en-US" kern="1200"/>
              <a:t> of the chemical in the reporting year, </a:t>
            </a:r>
            <a:r>
              <a:rPr lang="en-US" i="1" kern="1200"/>
              <a:t>or</a:t>
            </a:r>
            <a:endParaRPr lang="en-US" kern="1200"/>
          </a:p>
        </p:txBody>
      </p:sp>
      <p:grpSp>
        <p:nvGrpSpPr>
          <p:cNvPr id="19" name="Group 18">
            <a:extLst>
              <a:ext uri="{FF2B5EF4-FFF2-40B4-BE49-F238E27FC236}">
                <a16:creationId xmlns:a16="http://schemas.microsoft.com/office/drawing/2014/main" id="{DA411F0A-32F9-5EC4-C166-5F26D5C73069}"/>
              </a:ext>
              <a:ext uri="{C183D7F6-B498-43B3-948B-1728B52AA6E4}">
                <adec:decorative xmlns:adec="http://schemas.microsoft.com/office/drawing/2017/decorative" val="1"/>
              </a:ext>
            </a:extLst>
          </p:cNvPr>
          <p:cNvGrpSpPr/>
          <p:nvPr/>
        </p:nvGrpSpPr>
        <p:grpSpPr>
          <a:xfrm>
            <a:off x="3014659" y="5174824"/>
            <a:ext cx="1216681" cy="1216681"/>
            <a:chOff x="3014659" y="5174824"/>
            <a:chExt cx="1216681" cy="1216681"/>
          </a:xfrm>
        </p:grpSpPr>
        <p:sp>
          <p:nvSpPr>
            <p:cNvPr id="13" name="Oval 12">
              <a:extLst>
                <a:ext uri="{FF2B5EF4-FFF2-40B4-BE49-F238E27FC236}">
                  <a16:creationId xmlns:a16="http://schemas.microsoft.com/office/drawing/2014/main" id="{C67AE46E-F4C7-FE88-81AE-831A2B2B61D6}"/>
                </a:ext>
              </a:extLst>
            </p:cNvPr>
            <p:cNvSpPr/>
            <p:nvPr/>
          </p:nvSpPr>
          <p:spPr>
            <a:xfrm>
              <a:off x="3014659" y="5174824"/>
              <a:ext cx="1216681" cy="1216681"/>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4" name="Rectangle 13" descr="Flask">
              <a:extLst>
                <a:ext uri="{FF2B5EF4-FFF2-40B4-BE49-F238E27FC236}">
                  <a16:creationId xmlns:a16="http://schemas.microsoft.com/office/drawing/2014/main" id="{711879E9-CF4A-9C44-2D67-409643AEABBB}"/>
                </a:ext>
              </a:extLst>
            </p:cNvPr>
            <p:cNvSpPr/>
            <p:nvPr/>
          </p:nvSpPr>
          <p:spPr>
            <a:xfrm>
              <a:off x="3269064" y="5430326"/>
              <a:ext cx="705675" cy="70567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grpSp>
      <p:sp>
        <p:nvSpPr>
          <p:cNvPr id="15" name="Freeform 14">
            <a:extLst>
              <a:ext uri="{FF2B5EF4-FFF2-40B4-BE49-F238E27FC236}">
                <a16:creationId xmlns:a16="http://schemas.microsoft.com/office/drawing/2014/main" id="{40300995-7881-65E0-8493-88B8ED21F572}"/>
              </a:ext>
            </a:extLst>
          </p:cNvPr>
          <p:cNvSpPr/>
          <p:nvPr/>
        </p:nvSpPr>
        <p:spPr>
          <a:xfrm>
            <a:off x="4423812" y="5303416"/>
            <a:ext cx="2819296" cy="898195"/>
          </a:xfrm>
          <a:custGeom>
            <a:avLst/>
            <a:gdLst>
              <a:gd name="connsiteX0" fmla="*/ 0 w 2117175"/>
              <a:gd name="connsiteY0" fmla="*/ 0 h 898195"/>
              <a:gd name="connsiteX1" fmla="*/ 2117175 w 2117175"/>
              <a:gd name="connsiteY1" fmla="*/ 0 h 898195"/>
              <a:gd name="connsiteX2" fmla="*/ 2117175 w 2117175"/>
              <a:gd name="connsiteY2" fmla="*/ 898195 h 898195"/>
              <a:gd name="connsiteX3" fmla="*/ 0 w 2117175"/>
              <a:gd name="connsiteY3" fmla="*/ 898195 h 898195"/>
              <a:gd name="connsiteX4" fmla="*/ 0 w 2117175"/>
              <a:gd name="connsiteY4" fmla="*/ 0 h 898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175" h="898195">
                <a:moveTo>
                  <a:pt x="0" y="0"/>
                </a:moveTo>
                <a:lnTo>
                  <a:pt x="2117175" y="0"/>
                </a:lnTo>
                <a:lnTo>
                  <a:pt x="2117175" y="898195"/>
                </a:lnTo>
                <a:lnTo>
                  <a:pt x="0" y="8981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b="1" kern="1200"/>
              <a:t>Otherwise used </a:t>
            </a:r>
            <a:r>
              <a:rPr lang="en-US" kern="1200"/>
              <a:t>more than 10,000 </a:t>
            </a:r>
            <a:r>
              <a:rPr lang="en-US" kern="1200" err="1"/>
              <a:t>lbs</a:t>
            </a:r>
            <a:r>
              <a:rPr lang="en-US" kern="1200"/>
              <a:t> of the chemical in the reporting year</a:t>
            </a:r>
          </a:p>
        </p:txBody>
      </p:sp>
      <p:sp>
        <p:nvSpPr>
          <p:cNvPr id="16" name="TextBox 15">
            <a:extLst>
              <a:ext uri="{FF2B5EF4-FFF2-40B4-BE49-F238E27FC236}">
                <a16:creationId xmlns:a16="http://schemas.microsoft.com/office/drawing/2014/main" id="{9FA35820-3E33-BC81-6E0C-8F7A0F252687}"/>
              </a:ext>
            </a:extLst>
          </p:cNvPr>
          <p:cNvSpPr txBox="1"/>
          <p:nvPr/>
        </p:nvSpPr>
        <p:spPr>
          <a:xfrm>
            <a:off x="677334" y="2237226"/>
            <a:ext cx="7437966" cy="1200329"/>
          </a:xfrm>
          <a:prstGeom prst="rect">
            <a:avLst/>
          </a:prstGeom>
          <a:noFill/>
        </p:spPr>
        <p:txBody>
          <a:bodyPr wrap="square" rtlCol="0">
            <a:spAutoFit/>
          </a:bodyPr>
          <a:lstStyle/>
          <a:p>
            <a:r>
              <a:rPr lang="en-US"/>
              <a:t>A facility meeting the first two applicability criteria for reporting must file a TRI Report for a non-PBT Section 313 chemical if the facility:</a:t>
            </a:r>
          </a:p>
          <a:p>
            <a:endParaRPr lang="en-US"/>
          </a:p>
        </p:txBody>
      </p:sp>
    </p:spTree>
    <p:extLst>
      <p:ext uri="{BB962C8B-B14F-4D97-AF65-F5344CB8AC3E}">
        <p14:creationId xmlns:p14="http://schemas.microsoft.com/office/powerpoint/2010/main" val="31763903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9CA9F6-5D3F-AE54-E96B-6148B633503D}"/>
              </a:ext>
            </a:extLst>
          </p:cNvPr>
          <p:cNvGrpSpPr/>
          <p:nvPr/>
        </p:nvGrpSpPr>
        <p:grpSpPr>
          <a:xfrm>
            <a:off x="4551363" y="1516063"/>
            <a:ext cx="6951662" cy="5029201"/>
            <a:chOff x="2579688" y="973138"/>
            <a:chExt cx="6951662" cy="5029201"/>
          </a:xfrm>
        </p:grpSpPr>
        <p:pic>
          <p:nvPicPr>
            <p:cNvPr id="16386" name="Picture 11">
              <a:extLst>
                <a:ext uri="{FF2B5EF4-FFF2-40B4-BE49-F238E27FC236}">
                  <a16:creationId xmlns:a16="http://schemas.microsoft.com/office/drawing/2014/main" id="{CB8E075F-2378-7424-25B4-4B05E3938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688" y="973138"/>
              <a:ext cx="6951662"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2" name="Oval 2">
              <a:extLst>
                <a:ext uri="{FF2B5EF4-FFF2-40B4-BE49-F238E27FC236}">
                  <a16:creationId xmlns:a16="http://schemas.microsoft.com/office/drawing/2014/main" id="{1575AA57-C794-30EB-D4D4-349FA4C955AA}"/>
                </a:ext>
              </a:extLst>
            </p:cNvPr>
            <p:cNvSpPr>
              <a:spLocks noChangeArrowheads="1"/>
            </p:cNvSpPr>
            <p:nvPr/>
          </p:nvSpPr>
          <p:spPr bwMode="auto">
            <a:xfrm>
              <a:off x="3505200" y="4779963"/>
              <a:ext cx="2743200" cy="4572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
          <p:nvSpPr>
            <p:cNvPr id="16393" name="Parallelogram 7">
              <a:extLst>
                <a:ext uri="{FF2B5EF4-FFF2-40B4-BE49-F238E27FC236}">
                  <a16:creationId xmlns:a16="http://schemas.microsoft.com/office/drawing/2014/main" id="{1426C0A8-D9C7-0553-4D05-48F6B5D1C234}"/>
                </a:ext>
              </a:extLst>
            </p:cNvPr>
            <p:cNvSpPr>
              <a:spLocks noChangeArrowheads="1"/>
            </p:cNvSpPr>
            <p:nvPr/>
          </p:nvSpPr>
          <p:spPr bwMode="auto">
            <a:xfrm>
              <a:off x="8153400" y="5732464"/>
              <a:ext cx="762000" cy="269875"/>
            </a:xfrm>
            <a:prstGeom prst="parallelogram">
              <a:avLst>
                <a:gd name="adj" fmla="val 2498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
        <p:nvSpPr>
          <p:cNvPr id="3" name="Title 2">
            <a:extLst>
              <a:ext uri="{FF2B5EF4-FFF2-40B4-BE49-F238E27FC236}">
                <a16:creationId xmlns:a16="http://schemas.microsoft.com/office/drawing/2014/main" id="{77546020-4951-F344-5193-A7FF91CBAF6D}"/>
              </a:ext>
            </a:extLst>
          </p:cNvPr>
          <p:cNvSpPr>
            <a:spLocks noGrp="1"/>
          </p:cNvSpPr>
          <p:nvPr>
            <p:ph type="title"/>
          </p:nvPr>
        </p:nvSpPr>
        <p:spPr/>
        <p:txBody>
          <a:bodyPr/>
          <a:lstStyle/>
          <a:p>
            <a:r>
              <a:rPr lang="en-US"/>
              <a:t>Facility Search</a:t>
            </a:r>
          </a:p>
        </p:txBody>
      </p:sp>
      <p:sp>
        <p:nvSpPr>
          <p:cNvPr id="4" name="Content Placeholder 3">
            <a:extLst>
              <a:ext uri="{FF2B5EF4-FFF2-40B4-BE49-F238E27FC236}">
                <a16:creationId xmlns:a16="http://schemas.microsoft.com/office/drawing/2014/main" id="{CB92415C-ADE0-F2CB-9246-7580DE776A38}"/>
              </a:ext>
            </a:extLst>
          </p:cNvPr>
          <p:cNvSpPr>
            <a:spLocks noGrp="1"/>
          </p:cNvSpPr>
          <p:nvPr>
            <p:ph idx="1"/>
          </p:nvPr>
        </p:nvSpPr>
        <p:spPr>
          <a:xfrm>
            <a:off x="677334" y="1686258"/>
            <a:ext cx="3366029" cy="3880773"/>
          </a:xfrm>
        </p:spPr>
        <p:txBody>
          <a:bodyPr/>
          <a:lstStyle/>
          <a:p>
            <a:r>
              <a:rPr lang="en-US"/>
              <a:t>Enter your facility’s CRTK Facility ID (FACID) number &amp; click Search</a:t>
            </a:r>
          </a:p>
          <a:p>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Box 6">
            <a:extLst>
              <a:ext uri="{FF2B5EF4-FFF2-40B4-BE49-F238E27FC236}">
                <a16:creationId xmlns:a16="http://schemas.microsoft.com/office/drawing/2014/main" id="{64A87A9C-E7FF-FB66-227A-E52959B88052}"/>
              </a:ext>
            </a:extLst>
          </p:cNvPr>
          <p:cNvSpPr txBox="1">
            <a:spLocks noChangeArrowheads="1"/>
          </p:cNvSpPr>
          <p:nvPr/>
        </p:nvSpPr>
        <p:spPr bwMode="auto">
          <a:xfrm>
            <a:off x="2163764" y="-1844674"/>
            <a:ext cx="685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r>
              <a:rPr lang="en-US" altLang="en-US" sz="2800" b="1">
                <a:solidFill>
                  <a:srgbClr val="000000"/>
                </a:solidFill>
                <a:latin typeface="Arial" panose="020B0604020202020204" pitchFamily="34" charset="0"/>
              </a:rPr>
              <a:t>“Add Selected Facilities” screen …</a:t>
            </a:r>
          </a:p>
        </p:txBody>
      </p:sp>
      <p:grpSp>
        <p:nvGrpSpPr>
          <p:cNvPr id="2" name="Group 1">
            <a:extLst>
              <a:ext uri="{FF2B5EF4-FFF2-40B4-BE49-F238E27FC236}">
                <a16:creationId xmlns:a16="http://schemas.microsoft.com/office/drawing/2014/main" id="{39554914-2032-1378-34CC-BC1EC3C4D3C3}"/>
              </a:ext>
            </a:extLst>
          </p:cNvPr>
          <p:cNvGrpSpPr/>
          <p:nvPr/>
        </p:nvGrpSpPr>
        <p:grpSpPr>
          <a:xfrm>
            <a:off x="2917998" y="1930400"/>
            <a:ext cx="8686800" cy="3263900"/>
            <a:chOff x="1744663" y="1219200"/>
            <a:chExt cx="8686800" cy="3263900"/>
          </a:xfrm>
        </p:grpSpPr>
        <p:pic>
          <p:nvPicPr>
            <p:cNvPr id="17411" name="Picture 2">
              <a:extLst>
                <a:ext uri="{FF2B5EF4-FFF2-40B4-BE49-F238E27FC236}">
                  <a16:creationId xmlns:a16="http://schemas.microsoft.com/office/drawing/2014/main" id="{07720FC3-2214-C373-D5C6-7F3FEDE5D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663" y="1219200"/>
              <a:ext cx="8686800" cy="326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6" name="Oval 2">
              <a:extLst>
                <a:ext uri="{FF2B5EF4-FFF2-40B4-BE49-F238E27FC236}">
                  <a16:creationId xmlns:a16="http://schemas.microsoft.com/office/drawing/2014/main" id="{F282F244-1030-3860-3438-49227B54297C}"/>
                </a:ext>
              </a:extLst>
            </p:cNvPr>
            <p:cNvSpPr>
              <a:spLocks noChangeArrowheads="1"/>
            </p:cNvSpPr>
            <p:nvPr/>
          </p:nvSpPr>
          <p:spPr bwMode="auto">
            <a:xfrm>
              <a:off x="3340101" y="3386136"/>
              <a:ext cx="403225" cy="403225"/>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
          <p:nvSpPr>
            <p:cNvPr id="17417" name="Parallelogram 7">
              <a:extLst>
                <a:ext uri="{FF2B5EF4-FFF2-40B4-BE49-F238E27FC236}">
                  <a16:creationId xmlns:a16="http://schemas.microsoft.com/office/drawing/2014/main" id="{DC757B74-B349-A536-731A-2941C4DCE2AE}"/>
                </a:ext>
              </a:extLst>
            </p:cNvPr>
            <p:cNvSpPr>
              <a:spLocks noChangeArrowheads="1"/>
            </p:cNvSpPr>
            <p:nvPr/>
          </p:nvSpPr>
          <p:spPr bwMode="auto">
            <a:xfrm>
              <a:off x="7848600" y="3962400"/>
              <a:ext cx="1752600" cy="381000"/>
            </a:xfrm>
            <a:prstGeom prst="parallelogram">
              <a:avLst>
                <a:gd name="adj" fmla="val 25002"/>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
        <p:nvSpPr>
          <p:cNvPr id="3" name="Title 2">
            <a:extLst>
              <a:ext uri="{FF2B5EF4-FFF2-40B4-BE49-F238E27FC236}">
                <a16:creationId xmlns:a16="http://schemas.microsoft.com/office/drawing/2014/main" id="{91D8E799-ECF9-F293-5522-30B10FF57A40}"/>
              </a:ext>
            </a:extLst>
          </p:cNvPr>
          <p:cNvSpPr>
            <a:spLocks noGrp="1"/>
          </p:cNvSpPr>
          <p:nvPr>
            <p:ph type="title"/>
          </p:nvPr>
        </p:nvSpPr>
        <p:spPr/>
        <p:txBody>
          <a:bodyPr/>
          <a:lstStyle/>
          <a:p>
            <a:r>
              <a:rPr lang="en-US"/>
              <a:t>Add Selected Facilities</a:t>
            </a:r>
          </a:p>
        </p:txBody>
      </p:sp>
      <p:sp>
        <p:nvSpPr>
          <p:cNvPr id="4" name="Content Placeholder 3">
            <a:extLst>
              <a:ext uri="{FF2B5EF4-FFF2-40B4-BE49-F238E27FC236}">
                <a16:creationId xmlns:a16="http://schemas.microsoft.com/office/drawing/2014/main" id="{896BFB9D-2459-921B-803A-4A71E2995485}"/>
              </a:ext>
            </a:extLst>
          </p:cNvPr>
          <p:cNvSpPr>
            <a:spLocks noGrp="1"/>
          </p:cNvSpPr>
          <p:nvPr>
            <p:ph idx="1"/>
          </p:nvPr>
        </p:nvSpPr>
        <p:spPr>
          <a:xfrm>
            <a:off x="677334" y="2160589"/>
            <a:ext cx="2240664" cy="3880773"/>
          </a:xfrm>
        </p:spPr>
        <p:txBody>
          <a:bodyPr/>
          <a:lstStyle/>
          <a:p>
            <a:r>
              <a:rPr lang="en-US"/>
              <a:t>Select your facility using the check box and “Add Selected Facilities”</a:t>
            </a:r>
          </a:p>
          <a:p>
            <a:pPr marL="0" indent="0">
              <a:buNone/>
            </a:pPr>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2">
            <a:extLst>
              <a:ext uri="{FF2B5EF4-FFF2-40B4-BE49-F238E27FC236}">
                <a16:creationId xmlns:a16="http://schemas.microsoft.com/office/drawing/2014/main" id="{EE46BD9A-B808-DC07-7004-B921B1DEC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752600" y="1930400"/>
            <a:ext cx="8686800"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D67682FC-608F-D65A-E79A-474AC83F8675}"/>
              </a:ext>
            </a:extLst>
          </p:cNvPr>
          <p:cNvSpPr>
            <a:spLocks noGrp="1"/>
          </p:cNvSpPr>
          <p:nvPr>
            <p:ph type="title"/>
          </p:nvPr>
        </p:nvSpPr>
        <p:spPr/>
        <p:txBody>
          <a:bodyPr/>
          <a:lstStyle/>
          <a:p>
            <a:r>
              <a:rPr lang="en-US"/>
              <a:t>Facility Selection</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5">
            <a:extLst>
              <a:ext uri="{FF2B5EF4-FFF2-40B4-BE49-F238E27FC236}">
                <a16:creationId xmlns:a16="http://schemas.microsoft.com/office/drawing/2014/main" id="{FAA71F75-AF02-CC3E-020F-A17077579BCD}"/>
              </a:ext>
            </a:extLst>
          </p:cNvPr>
          <p:cNvSpPr txBox="1">
            <a:spLocks noChangeArrowheads="1"/>
          </p:cNvSpPr>
          <p:nvPr/>
        </p:nvSpPr>
        <p:spPr bwMode="auto">
          <a:xfrm>
            <a:off x="2225675" y="-2986087"/>
            <a:ext cx="7285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r>
              <a:rPr lang="en-US" altLang="en-US" sz="2800" b="1">
                <a:solidFill>
                  <a:srgbClr val="000000"/>
                </a:solidFill>
                <a:latin typeface="Arial" panose="020B0604020202020204" pitchFamily="34" charset="0"/>
              </a:rPr>
              <a:t>Your “RPPR &amp; P2 Plan Summary Folder”</a:t>
            </a:r>
          </a:p>
        </p:txBody>
      </p:sp>
      <p:grpSp>
        <p:nvGrpSpPr>
          <p:cNvPr id="2" name="Group 1">
            <a:extLst>
              <a:ext uri="{FF2B5EF4-FFF2-40B4-BE49-F238E27FC236}">
                <a16:creationId xmlns:a16="http://schemas.microsoft.com/office/drawing/2014/main" id="{A62EAA04-0552-CEF8-F712-ED1A6CCB1798}"/>
              </a:ext>
            </a:extLst>
          </p:cNvPr>
          <p:cNvGrpSpPr/>
          <p:nvPr/>
        </p:nvGrpSpPr>
        <p:grpSpPr>
          <a:xfrm>
            <a:off x="2178844" y="1428751"/>
            <a:ext cx="7834312" cy="5295899"/>
            <a:chOff x="2163763" y="904876"/>
            <a:chExt cx="7834312" cy="5295899"/>
          </a:xfrm>
        </p:grpSpPr>
        <p:pic>
          <p:nvPicPr>
            <p:cNvPr id="19458" name="Picture 3">
              <a:extLst>
                <a:ext uri="{FF2B5EF4-FFF2-40B4-BE49-F238E27FC236}">
                  <a16:creationId xmlns:a16="http://schemas.microsoft.com/office/drawing/2014/main" id="{F6CDAEA2-A2C6-079C-725A-56B98AC78D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79" b="7272"/>
            <a:stretch/>
          </p:blipFill>
          <p:spPr bwMode="ltGray">
            <a:xfrm>
              <a:off x="2225675" y="904876"/>
              <a:ext cx="7772400" cy="529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3" name="Right Arrow 10">
              <a:extLst>
                <a:ext uri="{FF2B5EF4-FFF2-40B4-BE49-F238E27FC236}">
                  <a16:creationId xmlns:a16="http://schemas.microsoft.com/office/drawing/2014/main" id="{29FB3BA2-4473-39D1-A63E-FBD6E4801513}"/>
                </a:ext>
              </a:extLst>
            </p:cNvPr>
            <p:cNvSpPr>
              <a:spLocks noChangeArrowheads="1"/>
            </p:cNvSpPr>
            <p:nvPr/>
          </p:nvSpPr>
          <p:spPr bwMode="auto">
            <a:xfrm>
              <a:off x="3113883" y="5121276"/>
              <a:ext cx="456406" cy="380999"/>
            </a:xfrm>
            <a:prstGeom prst="rightArrow">
              <a:avLst>
                <a:gd name="adj1" fmla="val 50000"/>
                <a:gd name="adj2" fmla="val 50000"/>
              </a:avLst>
            </a:prstGeom>
            <a:solidFill>
              <a:srgbClr val="FF0000"/>
            </a:solidFill>
            <a:ln w="9525" algn="ctr">
              <a:solidFill>
                <a:schemeClr val="tx1"/>
              </a:solidFill>
              <a:round/>
              <a:headEnd/>
              <a:tailEnd/>
            </a:ln>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
          <p:nvSpPr>
            <p:cNvPr id="7" name="&quot;No&quot; Symbol 6">
              <a:extLst>
                <a:ext uri="{FF2B5EF4-FFF2-40B4-BE49-F238E27FC236}">
                  <a16:creationId xmlns:a16="http://schemas.microsoft.com/office/drawing/2014/main" id="{02F155D7-02A7-616C-EF0B-3A21E8214CB7}"/>
                </a:ext>
              </a:extLst>
            </p:cNvPr>
            <p:cNvSpPr/>
            <p:nvPr/>
          </p:nvSpPr>
          <p:spPr bwMode="auto">
            <a:xfrm>
              <a:off x="2163763" y="904876"/>
              <a:ext cx="304800" cy="314325"/>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a:lstStyle/>
            <a:p>
              <a:pPr algn="ctr">
                <a:spcBef>
                  <a:spcPct val="20000"/>
                </a:spcBef>
                <a:buClr>
                  <a:schemeClr val="accent1"/>
                </a:buClr>
                <a:buSzPct val="90000"/>
                <a:buFont typeface="Monotype Sorts" pitchFamily="2" charset="2"/>
                <a:buNone/>
                <a:defRPr/>
              </a:pPr>
              <a:endParaRPr lang="en-US">
                <a:latin typeface="Arial" charset="0"/>
              </a:endParaRPr>
            </a:p>
          </p:txBody>
        </p:sp>
        <p:sp>
          <p:nvSpPr>
            <p:cNvPr id="19465" name="Oval 7">
              <a:extLst>
                <a:ext uri="{FF2B5EF4-FFF2-40B4-BE49-F238E27FC236}">
                  <a16:creationId xmlns:a16="http://schemas.microsoft.com/office/drawing/2014/main" id="{D8AAED97-B0CD-6011-85C8-2CB0B6856F35}"/>
                </a:ext>
              </a:extLst>
            </p:cNvPr>
            <p:cNvSpPr>
              <a:spLocks noChangeArrowheads="1"/>
            </p:cNvSpPr>
            <p:nvPr/>
          </p:nvSpPr>
          <p:spPr bwMode="auto">
            <a:xfrm>
              <a:off x="2163764" y="3962400"/>
              <a:ext cx="1406525" cy="3810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
          <p:nvSpPr>
            <p:cNvPr id="19466" name="Up Arrow 2">
              <a:extLst>
                <a:ext uri="{FF2B5EF4-FFF2-40B4-BE49-F238E27FC236}">
                  <a16:creationId xmlns:a16="http://schemas.microsoft.com/office/drawing/2014/main" id="{F7C4676F-14B5-4E88-5E49-6B44562F7527}"/>
                </a:ext>
              </a:extLst>
            </p:cNvPr>
            <p:cNvSpPr>
              <a:spLocks noChangeArrowheads="1"/>
            </p:cNvSpPr>
            <p:nvPr/>
          </p:nvSpPr>
          <p:spPr bwMode="auto">
            <a:xfrm>
              <a:off x="2628108" y="4343400"/>
              <a:ext cx="338932" cy="561974"/>
            </a:xfrm>
            <a:prstGeom prst="upArrow">
              <a:avLst>
                <a:gd name="adj1" fmla="val 50000"/>
                <a:gd name="adj2" fmla="val 50000"/>
              </a:avLst>
            </a:prstGeom>
            <a:solidFill>
              <a:srgbClr val="FF3300"/>
            </a:solidFill>
            <a:ln w="9525" algn="ctr">
              <a:solidFill>
                <a:srgbClr val="000000"/>
              </a:solidFill>
              <a:round/>
              <a:headEnd/>
              <a:tailEnd/>
            </a:ln>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
        <p:nvSpPr>
          <p:cNvPr id="3" name="Title 2">
            <a:extLst>
              <a:ext uri="{FF2B5EF4-FFF2-40B4-BE49-F238E27FC236}">
                <a16:creationId xmlns:a16="http://schemas.microsoft.com/office/drawing/2014/main" id="{0BCF90DF-9829-432E-9CD8-536B81A09329}"/>
              </a:ext>
            </a:extLst>
          </p:cNvPr>
          <p:cNvSpPr>
            <a:spLocks noGrp="1"/>
          </p:cNvSpPr>
          <p:nvPr>
            <p:ph type="title"/>
          </p:nvPr>
        </p:nvSpPr>
        <p:spPr/>
        <p:txBody>
          <a:bodyPr/>
          <a:lstStyle/>
          <a:p>
            <a:r>
              <a:rPr lang="en-US"/>
              <a:t>RPPR &amp; P2 Plan Summary Folder</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2">
            <a:extLst>
              <a:ext uri="{FF2B5EF4-FFF2-40B4-BE49-F238E27FC236}">
                <a16:creationId xmlns:a16="http://schemas.microsoft.com/office/drawing/2014/main" id="{D472A239-415D-2859-3C9B-0F404D446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080" y="1628776"/>
            <a:ext cx="7874000" cy="260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6" name="TextBox 5">
            <a:extLst>
              <a:ext uri="{FF2B5EF4-FFF2-40B4-BE49-F238E27FC236}">
                <a16:creationId xmlns:a16="http://schemas.microsoft.com/office/drawing/2014/main" id="{700F6B71-5E28-3AC0-1F01-634D28104878}"/>
              </a:ext>
            </a:extLst>
          </p:cNvPr>
          <p:cNvSpPr txBox="1">
            <a:spLocks noChangeArrowheads="1"/>
          </p:cNvSpPr>
          <p:nvPr/>
        </p:nvSpPr>
        <p:spPr bwMode="auto">
          <a:xfrm>
            <a:off x="2184400" y="-1935162"/>
            <a:ext cx="7562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r>
              <a:rPr lang="en-US" altLang="en-US" sz="2800" b="1">
                <a:solidFill>
                  <a:srgbClr val="000000"/>
                </a:solidFill>
                <a:latin typeface="Arial" panose="020B0604020202020204" pitchFamily="34" charset="0"/>
              </a:rPr>
              <a:t>“Folder” includes Two Important Buttons</a:t>
            </a:r>
          </a:p>
        </p:txBody>
      </p:sp>
      <p:cxnSp>
        <p:nvCxnSpPr>
          <p:cNvPr id="20489" name="Straight Arrow Connector 8">
            <a:extLst>
              <a:ext uri="{FF2B5EF4-FFF2-40B4-BE49-F238E27FC236}">
                <a16:creationId xmlns:a16="http://schemas.microsoft.com/office/drawing/2014/main" id="{24227FDC-1379-678D-3B97-9427BBFBD3C4}"/>
              </a:ext>
            </a:extLst>
          </p:cNvPr>
          <p:cNvCxnSpPr>
            <a:cxnSpLocks noChangeShapeType="1"/>
          </p:cNvCxnSpPr>
          <p:nvPr/>
        </p:nvCxnSpPr>
        <p:spPr bwMode="auto">
          <a:xfrm flipV="1">
            <a:off x="2666992" y="4246567"/>
            <a:ext cx="0" cy="1294876"/>
          </a:xfrm>
          <a:prstGeom prst="straightConnector1">
            <a:avLst/>
          </a:prstGeom>
          <a:noFill/>
          <a:ln w="28575" algn="ctr">
            <a:solidFill>
              <a:srgbClr val="FF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8">
            <a:extLst>
              <a:ext uri="{FF2B5EF4-FFF2-40B4-BE49-F238E27FC236}">
                <a16:creationId xmlns:a16="http://schemas.microsoft.com/office/drawing/2014/main" id="{D8712F16-AECA-C6FA-0A51-EC34BC98FB5D}"/>
              </a:ext>
            </a:extLst>
          </p:cNvPr>
          <p:cNvCxnSpPr>
            <a:cxnSpLocks noChangeShapeType="1"/>
          </p:cNvCxnSpPr>
          <p:nvPr/>
        </p:nvCxnSpPr>
        <p:spPr bwMode="auto">
          <a:xfrm flipV="1">
            <a:off x="4305287" y="4227118"/>
            <a:ext cx="0" cy="415132"/>
          </a:xfrm>
          <a:prstGeom prst="straightConnector1">
            <a:avLst/>
          </a:prstGeom>
          <a:noFill/>
          <a:ln w="28575" algn="ctr">
            <a:solidFill>
              <a:srgbClr val="FF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itle 2">
            <a:extLst>
              <a:ext uri="{FF2B5EF4-FFF2-40B4-BE49-F238E27FC236}">
                <a16:creationId xmlns:a16="http://schemas.microsoft.com/office/drawing/2014/main" id="{1C95070D-82CB-D6BD-FBB3-A5BE97589DE0}"/>
              </a:ext>
            </a:extLst>
          </p:cNvPr>
          <p:cNvSpPr>
            <a:spLocks noGrp="1"/>
          </p:cNvSpPr>
          <p:nvPr>
            <p:ph type="title"/>
          </p:nvPr>
        </p:nvSpPr>
        <p:spPr/>
        <p:txBody>
          <a:bodyPr/>
          <a:lstStyle/>
          <a:p>
            <a:r>
              <a:rPr lang="en-US"/>
              <a:t>Folder</a:t>
            </a:r>
          </a:p>
        </p:txBody>
      </p:sp>
      <p:sp>
        <p:nvSpPr>
          <p:cNvPr id="4" name="Content Placeholder 3">
            <a:extLst>
              <a:ext uri="{FF2B5EF4-FFF2-40B4-BE49-F238E27FC236}">
                <a16:creationId xmlns:a16="http://schemas.microsoft.com/office/drawing/2014/main" id="{5FF23BF8-DDB7-7B38-ADFC-B398B7F5162E}"/>
              </a:ext>
            </a:extLst>
          </p:cNvPr>
          <p:cNvSpPr>
            <a:spLocks noGrp="1"/>
          </p:cNvSpPr>
          <p:nvPr>
            <p:ph sz="half" idx="1"/>
          </p:nvPr>
        </p:nvSpPr>
        <p:spPr>
          <a:xfrm>
            <a:off x="1567470" y="5541443"/>
            <a:ext cx="4184035" cy="754589"/>
          </a:xfrm>
        </p:spPr>
        <p:txBody>
          <a:bodyPr vert="horz" lIns="91440" tIns="45720" rIns="91440" bIns="45720" rtlCol="0" anchor="t">
            <a:normAutofit/>
          </a:bodyPr>
          <a:lstStyle/>
          <a:p>
            <a:pPr marL="0" indent="0">
              <a:buNone/>
            </a:pPr>
            <a:r>
              <a:rPr lang="en-US"/>
              <a:t>To create the RPPR, click the “Create New Report” button</a:t>
            </a:r>
          </a:p>
        </p:txBody>
      </p:sp>
      <p:sp>
        <p:nvSpPr>
          <p:cNvPr id="5" name="Content Placeholder 4">
            <a:extLst>
              <a:ext uri="{FF2B5EF4-FFF2-40B4-BE49-F238E27FC236}">
                <a16:creationId xmlns:a16="http://schemas.microsoft.com/office/drawing/2014/main" id="{6FD554D0-4295-49E0-99B8-FCA59D5C859D}"/>
              </a:ext>
            </a:extLst>
          </p:cNvPr>
          <p:cNvSpPr>
            <a:spLocks noGrp="1"/>
          </p:cNvSpPr>
          <p:nvPr>
            <p:ph sz="half" idx="2"/>
          </p:nvPr>
        </p:nvSpPr>
        <p:spPr>
          <a:xfrm>
            <a:off x="3766515" y="4642250"/>
            <a:ext cx="4968415" cy="673098"/>
          </a:xfrm>
        </p:spPr>
        <p:txBody>
          <a:bodyPr/>
          <a:lstStyle/>
          <a:p>
            <a:pPr marL="0" indent="0">
              <a:buNone/>
            </a:pPr>
            <a:r>
              <a:rPr lang="en-US"/>
              <a:t>When you are ready to submit the report, click the “Certification and Submittal” button</a:t>
            </a:r>
          </a:p>
        </p:txBody>
      </p:sp>
      <p:sp>
        <p:nvSpPr>
          <p:cNvPr id="2" name="TextBox 1">
            <a:extLst>
              <a:ext uri="{FF2B5EF4-FFF2-40B4-BE49-F238E27FC236}">
                <a16:creationId xmlns:a16="http://schemas.microsoft.com/office/drawing/2014/main" id="{5E53D7EF-053C-9342-05E1-101ABD5D0096}"/>
              </a:ext>
            </a:extLst>
          </p:cNvPr>
          <p:cNvSpPr txBox="1"/>
          <p:nvPr/>
        </p:nvSpPr>
        <p:spPr>
          <a:xfrm>
            <a:off x="5601955" y="3064746"/>
            <a:ext cx="494043"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Times New Roman"/>
                <a:cs typeface="Times New Roman"/>
              </a:rPr>
              <a:t>2021</a:t>
            </a:r>
          </a:p>
        </p:txBody>
      </p:sp>
      <p:sp>
        <p:nvSpPr>
          <p:cNvPr id="6" name="TextBox 5">
            <a:extLst>
              <a:ext uri="{FF2B5EF4-FFF2-40B4-BE49-F238E27FC236}">
                <a16:creationId xmlns:a16="http://schemas.microsoft.com/office/drawing/2014/main" id="{B870B568-485E-14DD-6EB5-308F8A99E611}"/>
              </a:ext>
            </a:extLst>
          </p:cNvPr>
          <p:cNvSpPr txBox="1"/>
          <p:nvPr/>
        </p:nvSpPr>
        <p:spPr>
          <a:xfrm>
            <a:off x="5601954" y="2637690"/>
            <a:ext cx="494043"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Times New Roman"/>
                <a:cs typeface="Times New Roman"/>
              </a:rPr>
              <a:t>2020</a:t>
            </a:r>
          </a:p>
        </p:txBody>
      </p:sp>
      <p:sp>
        <p:nvSpPr>
          <p:cNvPr id="7" name="TextBox 6">
            <a:extLst>
              <a:ext uri="{FF2B5EF4-FFF2-40B4-BE49-F238E27FC236}">
                <a16:creationId xmlns:a16="http://schemas.microsoft.com/office/drawing/2014/main" id="{E3720A4C-C8D7-A9F5-5F71-0608EF3B602C}"/>
              </a:ext>
            </a:extLst>
          </p:cNvPr>
          <p:cNvSpPr txBox="1"/>
          <p:nvPr/>
        </p:nvSpPr>
        <p:spPr>
          <a:xfrm>
            <a:off x="5601953" y="2118525"/>
            <a:ext cx="494043"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Times New Roman"/>
                <a:cs typeface="Times New Roman"/>
              </a:rPr>
              <a:t>2019</a:t>
            </a:r>
          </a:p>
        </p:txBody>
      </p:sp>
      <p:sp>
        <p:nvSpPr>
          <p:cNvPr id="8" name="TextBox 7">
            <a:extLst>
              <a:ext uri="{FF2B5EF4-FFF2-40B4-BE49-F238E27FC236}">
                <a16:creationId xmlns:a16="http://schemas.microsoft.com/office/drawing/2014/main" id="{96EF4F8A-E0B9-3CCD-89BA-5EA46E13DAE6}"/>
              </a:ext>
            </a:extLst>
          </p:cNvPr>
          <p:cNvSpPr txBox="1"/>
          <p:nvPr/>
        </p:nvSpPr>
        <p:spPr>
          <a:xfrm>
            <a:off x="5601952" y="1632854"/>
            <a:ext cx="494043"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Times New Roman"/>
                <a:cs typeface="Times New Roman"/>
              </a:rPr>
              <a:t>2018</a:t>
            </a:r>
          </a:p>
        </p:txBody>
      </p:sp>
      <p:sp>
        <p:nvSpPr>
          <p:cNvPr id="9" name="TextBox 8">
            <a:extLst>
              <a:ext uri="{FF2B5EF4-FFF2-40B4-BE49-F238E27FC236}">
                <a16:creationId xmlns:a16="http://schemas.microsoft.com/office/drawing/2014/main" id="{3EE24D2D-B6F6-3651-3B5D-FC3B6DE641DE}"/>
              </a:ext>
            </a:extLst>
          </p:cNvPr>
          <p:cNvSpPr txBox="1"/>
          <p:nvPr/>
        </p:nvSpPr>
        <p:spPr>
          <a:xfrm>
            <a:off x="8373623" y="1657975"/>
            <a:ext cx="33494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000"/>
          </a:p>
        </p:txBody>
      </p:sp>
      <p:sp>
        <p:nvSpPr>
          <p:cNvPr id="10" name="TextBox 9">
            <a:extLst>
              <a:ext uri="{FF2B5EF4-FFF2-40B4-BE49-F238E27FC236}">
                <a16:creationId xmlns:a16="http://schemas.microsoft.com/office/drawing/2014/main" id="{173B4A42-BE52-111F-9CD8-DEAF22C5D732}"/>
              </a:ext>
            </a:extLst>
          </p:cNvPr>
          <p:cNvSpPr txBox="1"/>
          <p:nvPr/>
        </p:nvSpPr>
        <p:spPr>
          <a:xfrm>
            <a:off x="8281516" y="1641231"/>
            <a:ext cx="4270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Times New Roman"/>
                <a:cs typeface="Times New Roman"/>
              </a:rPr>
              <a:t>19</a:t>
            </a:r>
          </a:p>
        </p:txBody>
      </p:sp>
      <p:sp>
        <p:nvSpPr>
          <p:cNvPr id="13" name="Rectangle 12">
            <a:extLst>
              <a:ext uri="{FF2B5EF4-FFF2-40B4-BE49-F238E27FC236}">
                <a16:creationId xmlns:a16="http://schemas.microsoft.com/office/drawing/2014/main" id="{A292A0FF-29A2-8E9B-559F-2D0D07D2266D}"/>
              </a:ext>
            </a:extLst>
          </p:cNvPr>
          <p:cNvSpPr/>
          <p:nvPr/>
        </p:nvSpPr>
        <p:spPr>
          <a:xfrm>
            <a:off x="9470571" y="1691472"/>
            <a:ext cx="108858" cy="150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3013184-2892-7DD4-F932-AE4225095455}"/>
              </a:ext>
            </a:extLst>
          </p:cNvPr>
          <p:cNvSpPr txBox="1"/>
          <p:nvPr/>
        </p:nvSpPr>
        <p:spPr>
          <a:xfrm>
            <a:off x="9370086" y="1691472"/>
            <a:ext cx="4270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50">
                <a:latin typeface="Times New Roman"/>
                <a:cs typeface="Times New Roman"/>
              </a:rPr>
              <a:t>19</a:t>
            </a:r>
          </a:p>
        </p:txBody>
      </p:sp>
      <p:sp>
        <p:nvSpPr>
          <p:cNvPr id="14" name="Rectangle 13">
            <a:extLst>
              <a:ext uri="{FF2B5EF4-FFF2-40B4-BE49-F238E27FC236}">
                <a16:creationId xmlns:a16="http://schemas.microsoft.com/office/drawing/2014/main" id="{6B9D518C-B934-5F5D-1264-B9ED983A0A96}"/>
              </a:ext>
            </a:extLst>
          </p:cNvPr>
          <p:cNvSpPr/>
          <p:nvPr/>
        </p:nvSpPr>
        <p:spPr>
          <a:xfrm>
            <a:off x="8382000" y="2168768"/>
            <a:ext cx="159098" cy="13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81B7648-02B4-C72E-CDE7-07D55A786772}"/>
              </a:ext>
            </a:extLst>
          </p:cNvPr>
          <p:cNvSpPr/>
          <p:nvPr/>
        </p:nvSpPr>
        <p:spPr>
          <a:xfrm>
            <a:off x="8381999" y="2687932"/>
            <a:ext cx="159098" cy="13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4372311-9EB4-AA45-CD37-2B249EBD1A87}"/>
              </a:ext>
            </a:extLst>
          </p:cNvPr>
          <p:cNvSpPr/>
          <p:nvPr/>
        </p:nvSpPr>
        <p:spPr>
          <a:xfrm>
            <a:off x="8382000" y="3190350"/>
            <a:ext cx="159098" cy="13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1E4FDA-0A23-2078-5A27-6AE283D36687}"/>
              </a:ext>
            </a:extLst>
          </p:cNvPr>
          <p:cNvSpPr/>
          <p:nvPr/>
        </p:nvSpPr>
        <p:spPr>
          <a:xfrm>
            <a:off x="9470571" y="2687932"/>
            <a:ext cx="159098" cy="13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3F7601-AF9A-60BF-06C6-828B022482DD}"/>
              </a:ext>
            </a:extLst>
          </p:cNvPr>
          <p:cNvSpPr/>
          <p:nvPr/>
        </p:nvSpPr>
        <p:spPr>
          <a:xfrm>
            <a:off x="9470571" y="2235756"/>
            <a:ext cx="108857" cy="125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C93C714-0274-E588-2700-AF0E287BDF87}"/>
              </a:ext>
            </a:extLst>
          </p:cNvPr>
          <p:cNvSpPr txBox="1"/>
          <p:nvPr/>
        </p:nvSpPr>
        <p:spPr>
          <a:xfrm>
            <a:off x="8281514" y="2143647"/>
            <a:ext cx="4270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50">
                <a:latin typeface="Times New Roman"/>
                <a:cs typeface="Times New Roman"/>
              </a:rPr>
              <a:t>20</a:t>
            </a:r>
          </a:p>
        </p:txBody>
      </p:sp>
      <p:sp>
        <p:nvSpPr>
          <p:cNvPr id="20" name="TextBox 19">
            <a:extLst>
              <a:ext uri="{FF2B5EF4-FFF2-40B4-BE49-F238E27FC236}">
                <a16:creationId xmlns:a16="http://schemas.microsoft.com/office/drawing/2014/main" id="{2342344D-58DB-4728-48F2-E7EE215D9DEE}"/>
              </a:ext>
            </a:extLst>
          </p:cNvPr>
          <p:cNvSpPr txBox="1"/>
          <p:nvPr/>
        </p:nvSpPr>
        <p:spPr>
          <a:xfrm>
            <a:off x="9370086" y="2168768"/>
            <a:ext cx="4270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50">
                <a:latin typeface="Times New Roman"/>
                <a:cs typeface="Times New Roman"/>
              </a:rPr>
              <a:t>20</a:t>
            </a:r>
          </a:p>
        </p:txBody>
      </p:sp>
      <p:sp>
        <p:nvSpPr>
          <p:cNvPr id="21" name="TextBox 20">
            <a:extLst>
              <a:ext uri="{FF2B5EF4-FFF2-40B4-BE49-F238E27FC236}">
                <a16:creationId xmlns:a16="http://schemas.microsoft.com/office/drawing/2014/main" id="{F8C00F17-C245-6692-30AD-7B1AA8CC343D}"/>
              </a:ext>
            </a:extLst>
          </p:cNvPr>
          <p:cNvSpPr txBox="1"/>
          <p:nvPr/>
        </p:nvSpPr>
        <p:spPr>
          <a:xfrm>
            <a:off x="8281514" y="2637691"/>
            <a:ext cx="4270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50">
                <a:latin typeface="Times New Roman"/>
                <a:cs typeface="Times New Roman"/>
              </a:rPr>
              <a:t>21</a:t>
            </a:r>
          </a:p>
        </p:txBody>
      </p:sp>
      <p:sp>
        <p:nvSpPr>
          <p:cNvPr id="22" name="TextBox 21">
            <a:extLst>
              <a:ext uri="{FF2B5EF4-FFF2-40B4-BE49-F238E27FC236}">
                <a16:creationId xmlns:a16="http://schemas.microsoft.com/office/drawing/2014/main" id="{E5FC0010-09F2-231C-6A0E-CAAF7B1A1CC4}"/>
              </a:ext>
            </a:extLst>
          </p:cNvPr>
          <p:cNvSpPr txBox="1"/>
          <p:nvPr/>
        </p:nvSpPr>
        <p:spPr>
          <a:xfrm>
            <a:off x="9370085" y="2637691"/>
            <a:ext cx="4270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50">
                <a:latin typeface="Times New Roman"/>
                <a:cs typeface="Times New Roman"/>
              </a:rPr>
              <a:t>21</a:t>
            </a:r>
          </a:p>
        </p:txBody>
      </p:sp>
      <p:sp>
        <p:nvSpPr>
          <p:cNvPr id="23" name="TextBox 22">
            <a:extLst>
              <a:ext uri="{FF2B5EF4-FFF2-40B4-BE49-F238E27FC236}">
                <a16:creationId xmlns:a16="http://schemas.microsoft.com/office/drawing/2014/main" id="{04E7263E-E42E-8A6C-DB8B-F4ECF294BB4F}"/>
              </a:ext>
            </a:extLst>
          </p:cNvPr>
          <p:cNvSpPr txBox="1"/>
          <p:nvPr/>
        </p:nvSpPr>
        <p:spPr>
          <a:xfrm>
            <a:off x="8281514" y="3131736"/>
            <a:ext cx="4270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50">
                <a:latin typeface="Times New Roman"/>
                <a:cs typeface="Times New Roman"/>
              </a:rPr>
              <a:t>22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68C861-542B-3981-C891-FBC32CEF4510}"/>
              </a:ext>
            </a:extLst>
          </p:cNvPr>
          <p:cNvGrpSpPr/>
          <p:nvPr/>
        </p:nvGrpSpPr>
        <p:grpSpPr>
          <a:xfrm>
            <a:off x="2995613" y="2247902"/>
            <a:ext cx="8686800" cy="2809875"/>
            <a:chOff x="1751013" y="1690689"/>
            <a:chExt cx="8686800" cy="2809875"/>
          </a:xfrm>
        </p:grpSpPr>
        <p:pic>
          <p:nvPicPr>
            <p:cNvPr id="21506" name="Picture 10">
              <a:extLst>
                <a:ext uri="{FF2B5EF4-FFF2-40B4-BE49-F238E27FC236}">
                  <a16:creationId xmlns:a16="http://schemas.microsoft.com/office/drawing/2014/main" id="{D599B870-1C56-754F-D57E-FF1D0CE71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013" y="1690689"/>
              <a:ext cx="868680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2" name="Oval 2">
              <a:extLst>
                <a:ext uri="{FF2B5EF4-FFF2-40B4-BE49-F238E27FC236}">
                  <a16:creationId xmlns:a16="http://schemas.microsoft.com/office/drawing/2014/main" id="{45D20C6B-D3D3-11A1-4F65-BE841796FFF0}"/>
                </a:ext>
              </a:extLst>
            </p:cNvPr>
            <p:cNvSpPr>
              <a:spLocks noChangeArrowheads="1"/>
            </p:cNvSpPr>
            <p:nvPr/>
          </p:nvSpPr>
          <p:spPr bwMode="auto">
            <a:xfrm>
              <a:off x="3663951" y="3429001"/>
              <a:ext cx="284163" cy="284163"/>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
          <p:nvSpPr>
            <p:cNvPr id="21513" name="Oval 3">
              <a:extLst>
                <a:ext uri="{FF2B5EF4-FFF2-40B4-BE49-F238E27FC236}">
                  <a16:creationId xmlns:a16="http://schemas.microsoft.com/office/drawing/2014/main" id="{967783A1-E3E1-0616-2F22-FC6AA75BB801}"/>
                </a:ext>
              </a:extLst>
            </p:cNvPr>
            <p:cNvSpPr>
              <a:spLocks noChangeArrowheads="1"/>
            </p:cNvSpPr>
            <p:nvPr/>
          </p:nvSpPr>
          <p:spPr bwMode="auto">
            <a:xfrm>
              <a:off x="3276601" y="2622550"/>
              <a:ext cx="2817813" cy="533400"/>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
        <p:nvSpPr>
          <p:cNvPr id="3" name="Title 2">
            <a:extLst>
              <a:ext uri="{FF2B5EF4-FFF2-40B4-BE49-F238E27FC236}">
                <a16:creationId xmlns:a16="http://schemas.microsoft.com/office/drawing/2014/main" id="{027F76D3-07C4-BEC2-7E3E-9A5AD574B025}"/>
              </a:ext>
            </a:extLst>
          </p:cNvPr>
          <p:cNvSpPr>
            <a:spLocks noGrp="1"/>
          </p:cNvSpPr>
          <p:nvPr>
            <p:ph type="title"/>
          </p:nvPr>
        </p:nvSpPr>
        <p:spPr/>
        <p:txBody>
          <a:bodyPr/>
          <a:lstStyle/>
          <a:p>
            <a:r>
              <a:rPr lang="en-US"/>
              <a:t>Create a New Report</a:t>
            </a:r>
          </a:p>
        </p:txBody>
      </p:sp>
      <p:sp>
        <p:nvSpPr>
          <p:cNvPr id="4" name="Content Placeholder 3">
            <a:extLst>
              <a:ext uri="{FF2B5EF4-FFF2-40B4-BE49-F238E27FC236}">
                <a16:creationId xmlns:a16="http://schemas.microsoft.com/office/drawing/2014/main" id="{E237C578-DF5B-34FE-8AD9-CAB789B2A254}"/>
              </a:ext>
            </a:extLst>
          </p:cNvPr>
          <p:cNvSpPr>
            <a:spLocks noGrp="1"/>
          </p:cNvSpPr>
          <p:nvPr>
            <p:ph idx="1"/>
          </p:nvPr>
        </p:nvSpPr>
        <p:spPr>
          <a:xfrm>
            <a:off x="677334" y="2347915"/>
            <a:ext cx="1837267" cy="2197096"/>
          </a:xfrm>
        </p:spPr>
        <p:txBody>
          <a:bodyPr vert="horz" lIns="91440" tIns="45720" rIns="91440" bIns="45720" rtlCol="0" anchor="t">
            <a:normAutofit/>
          </a:bodyPr>
          <a:lstStyle/>
          <a:p>
            <a:r>
              <a:rPr lang="en-US"/>
              <a:t>Enter reporting year “2022” and select the radio button for the RPPR</a:t>
            </a:r>
          </a:p>
        </p:txBody>
      </p:sp>
      <p:sp>
        <p:nvSpPr>
          <p:cNvPr id="5" name="Rectangle 4">
            <a:extLst>
              <a:ext uri="{FF2B5EF4-FFF2-40B4-BE49-F238E27FC236}">
                <a16:creationId xmlns:a16="http://schemas.microsoft.com/office/drawing/2014/main" id="{A3BD8413-012E-5C1F-A9C0-72C26A49CCD5}"/>
              </a:ext>
            </a:extLst>
          </p:cNvPr>
          <p:cNvSpPr/>
          <p:nvPr/>
        </p:nvSpPr>
        <p:spPr>
          <a:xfrm>
            <a:off x="6146241" y="3382945"/>
            <a:ext cx="561032" cy="100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E8FEA11-34F3-AFE7-097E-D48B6B51DA01}"/>
              </a:ext>
            </a:extLst>
          </p:cNvPr>
          <p:cNvSpPr txBox="1"/>
          <p:nvPr/>
        </p:nvSpPr>
        <p:spPr>
          <a:xfrm>
            <a:off x="6096000" y="3307582"/>
            <a:ext cx="8373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Times New Roman"/>
                <a:cs typeface="Times New Roman"/>
              </a:rPr>
              <a:t>2022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A30555-F415-7B75-DB98-41007C27035C}"/>
              </a:ext>
            </a:extLst>
          </p:cNvPr>
          <p:cNvGrpSpPr/>
          <p:nvPr/>
        </p:nvGrpSpPr>
        <p:grpSpPr>
          <a:xfrm>
            <a:off x="1866900" y="2276475"/>
            <a:ext cx="8458200" cy="4208463"/>
            <a:chOff x="1897063" y="1447801"/>
            <a:chExt cx="8458200" cy="4208463"/>
          </a:xfrm>
        </p:grpSpPr>
        <p:pic>
          <p:nvPicPr>
            <p:cNvPr id="22530" name="Picture 9">
              <a:extLst>
                <a:ext uri="{FF2B5EF4-FFF2-40B4-BE49-F238E27FC236}">
                  <a16:creationId xmlns:a16="http://schemas.microsoft.com/office/drawing/2014/main" id="{4D39AE6F-15CA-B829-F080-B476A56F9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063" y="1447801"/>
              <a:ext cx="8458200" cy="420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5" name="TextBox 2">
              <a:extLst>
                <a:ext uri="{FF2B5EF4-FFF2-40B4-BE49-F238E27FC236}">
                  <a16:creationId xmlns:a16="http://schemas.microsoft.com/office/drawing/2014/main" id="{E34F33CC-778A-489E-CC33-624FD827E516}"/>
                </a:ext>
              </a:extLst>
            </p:cNvPr>
            <p:cNvSpPr txBox="1">
              <a:spLocks noChangeArrowheads="1"/>
            </p:cNvSpPr>
            <p:nvPr/>
          </p:nvSpPr>
          <p:spPr bwMode="auto">
            <a:xfrm>
              <a:off x="6553200" y="3124200"/>
              <a:ext cx="3200400" cy="17541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r>
                <a:rPr lang="en-US" altLang="en-US" sz="2000">
                  <a:solidFill>
                    <a:srgbClr val="3333FF"/>
                  </a:solidFill>
                  <a:latin typeface="+mn-lt"/>
                </a:rPr>
                <a:t>This text does not apply to our program for the Release and</a:t>
              </a:r>
            </a:p>
            <a:p>
              <a:pPr algn="ctr">
                <a:buClr>
                  <a:schemeClr val="accent1"/>
                </a:buClr>
                <a:buSzPct val="90000"/>
                <a:buFont typeface="Monotype Sorts" pitchFamily="2" charset="2"/>
                <a:buNone/>
              </a:pPr>
              <a:r>
                <a:rPr lang="en-US" altLang="en-US" sz="2000">
                  <a:solidFill>
                    <a:srgbClr val="3333FF"/>
                  </a:solidFill>
                  <a:latin typeface="+mn-lt"/>
                </a:rPr>
                <a:t>Pollution Prevention</a:t>
              </a:r>
            </a:p>
            <a:p>
              <a:pPr algn="ctr">
                <a:buClr>
                  <a:schemeClr val="accent1"/>
                </a:buClr>
                <a:buSzPct val="90000"/>
                <a:buFont typeface="Monotype Sorts" pitchFamily="2" charset="2"/>
                <a:buNone/>
              </a:pPr>
              <a:r>
                <a:rPr lang="en-US" altLang="en-US" sz="2000">
                  <a:solidFill>
                    <a:srgbClr val="3333FF"/>
                  </a:solidFill>
                  <a:latin typeface="+mn-lt"/>
                </a:rPr>
                <a:t>Report (RPPR)</a:t>
              </a:r>
            </a:p>
          </p:txBody>
        </p:sp>
        <p:sp>
          <p:nvSpPr>
            <p:cNvPr id="22536" name="Line 3077">
              <a:extLst>
                <a:ext uri="{FF2B5EF4-FFF2-40B4-BE49-F238E27FC236}">
                  <a16:creationId xmlns:a16="http://schemas.microsoft.com/office/drawing/2014/main" id="{720E7C78-4BA4-0959-E041-B1E288B0326F}"/>
                </a:ext>
              </a:extLst>
            </p:cNvPr>
            <p:cNvSpPr>
              <a:spLocks noChangeShapeType="1"/>
            </p:cNvSpPr>
            <p:nvPr/>
          </p:nvSpPr>
          <p:spPr bwMode="auto">
            <a:xfrm flipH="1" flipV="1">
              <a:off x="6019800" y="2286000"/>
              <a:ext cx="2133600" cy="838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 name="Title 2">
            <a:extLst>
              <a:ext uri="{FF2B5EF4-FFF2-40B4-BE49-F238E27FC236}">
                <a16:creationId xmlns:a16="http://schemas.microsoft.com/office/drawing/2014/main" id="{E43265CB-AE12-BED6-56EF-6A729F88E2E3}"/>
              </a:ext>
            </a:extLst>
          </p:cNvPr>
          <p:cNvSpPr>
            <a:spLocks noGrp="1"/>
          </p:cNvSpPr>
          <p:nvPr>
            <p:ph type="title"/>
          </p:nvPr>
        </p:nvSpPr>
        <p:spPr/>
        <p:txBody>
          <a:bodyPr/>
          <a:lstStyle/>
          <a:p>
            <a:r>
              <a:rPr lang="en-US"/>
              <a:t>Ignore this Screen</a:t>
            </a:r>
            <a:br>
              <a:rPr lang="en-US"/>
            </a:br>
            <a:r>
              <a:rPr lang="en-US" sz="2800"/>
              <a:t>(Click continue at bottom)</a:t>
            </a:r>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4">
            <a:extLst>
              <a:ext uri="{FF2B5EF4-FFF2-40B4-BE49-F238E27FC236}">
                <a16:creationId xmlns:a16="http://schemas.microsoft.com/office/drawing/2014/main" id="{ECDB0C94-B0F4-8A53-BBA9-FF641BD65A74}"/>
              </a:ext>
            </a:extLst>
          </p:cNvPr>
          <p:cNvSpPr txBox="1">
            <a:spLocks noChangeArrowheads="1"/>
          </p:cNvSpPr>
          <p:nvPr/>
        </p:nvSpPr>
        <p:spPr bwMode="auto">
          <a:xfrm>
            <a:off x="3124200" y="-2938462"/>
            <a:ext cx="655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Tx/>
              <a:buFontTx/>
              <a:buNone/>
            </a:pPr>
            <a:r>
              <a:rPr lang="en-US" altLang="en-US" sz="2800">
                <a:solidFill>
                  <a:srgbClr val="000000"/>
                </a:solidFill>
                <a:latin typeface="Arial" panose="020B0604020202020204" pitchFamily="34" charset="0"/>
              </a:rPr>
              <a:t>Section A. General Facility Information</a:t>
            </a:r>
          </a:p>
        </p:txBody>
      </p:sp>
      <p:pic>
        <p:nvPicPr>
          <p:cNvPr id="23559" name="Picture 9">
            <a:extLst>
              <a:ext uri="{FF2B5EF4-FFF2-40B4-BE49-F238E27FC236}">
                <a16:creationId xmlns:a16="http://schemas.microsoft.com/office/drawing/2014/main" id="{3AF18209-66E2-A874-BBC2-714BED4E6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34" y="2208351"/>
            <a:ext cx="8686800" cy="3779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6328C019-1B5A-442F-106C-9089406AB8A9}"/>
              </a:ext>
            </a:extLst>
          </p:cNvPr>
          <p:cNvSpPr>
            <a:spLocks noGrp="1"/>
          </p:cNvSpPr>
          <p:nvPr>
            <p:ph type="title"/>
          </p:nvPr>
        </p:nvSpPr>
        <p:spPr>
          <a:xfrm>
            <a:off x="677335" y="609600"/>
            <a:ext cx="8596668" cy="1033463"/>
          </a:xfrm>
        </p:spPr>
        <p:txBody>
          <a:bodyPr/>
          <a:lstStyle/>
          <a:p>
            <a:r>
              <a:rPr lang="en-US"/>
              <a:t>RPPR has 5 Different Sections</a:t>
            </a:r>
          </a:p>
        </p:txBody>
      </p:sp>
      <p:sp>
        <p:nvSpPr>
          <p:cNvPr id="3" name="Text Placeholder 2">
            <a:extLst>
              <a:ext uri="{FF2B5EF4-FFF2-40B4-BE49-F238E27FC236}">
                <a16:creationId xmlns:a16="http://schemas.microsoft.com/office/drawing/2014/main" id="{80B6666B-BC3D-4A17-C720-34667D13B0FD}"/>
              </a:ext>
            </a:extLst>
          </p:cNvPr>
          <p:cNvSpPr>
            <a:spLocks noGrp="1"/>
          </p:cNvSpPr>
          <p:nvPr>
            <p:ph type="body" idx="1"/>
          </p:nvPr>
        </p:nvSpPr>
        <p:spPr>
          <a:xfrm>
            <a:off x="677335" y="1643064"/>
            <a:ext cx="8596668" cy="571500"/>
          </a:xfrm>
        </p:spPr>
        <p:txBody>
          <a:bodyPr/>
          <a:lstStyle/>
          <a:p>
            <a:pPr algn="ctr"/>
            <a:r>
              <a:rPr lang="en-US"/>
              <a:t>Section A. General Facility Information</a:t>
            </a:r>
          </a:p>
        </p:txBody>
      </p:sp>
      <p:sp>
        <p:nvSpPr>
          <p:cNvPr id="4" name="Rectangle 3">
            <a:extLst>
              <a:ext uri="{FF2B5EF4-FFF2-40B4-BE49-F238E27FC236}">
                <a16:creationId xmlns:a16="http://schemas.microsoft.com/office/drawing/2014/main" id="{C6206AC8-F864-9F11-378D-44F4BB9C2DF3}"/>
              </a:ext>
            </a:extLst>
          </p:cNvPr>
          <p:cNvSpPr/>
          <p:nvPr/>
        </p:nvSpPr>
        <p:spPr>
          <a:xfrm>
            <a:off x="5133032" y="2553955"/>
            <a:ext cx="360065" cy="92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2E58ADA-591B-5A44-A330-CE344713C770}"/>
              </a:ext>
            </a:extLst>
          </p:cNvPr>
          <p:cNvSpPr txBox="1"/>
          <p:nvPr/>
        </p:nvSpPr>
        <p:spPr>
          <a:xfrm>
            <a:off x="5060079" y="2514418"/>
            <a:ext cx="35659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rgbClr val="0070C0"/>
                </a:solidFill>
                <a:latin typeface="Times New Roman"/>
                <a:cs typeface="Times New Roman"/>
              </a:rPr>
              <a:t>2022</a:t>
            </a:r>
          </a:p>
        </p:txBody>
      </p:sp>
      <p:sp>
        <p:nvSpPr>
          <p:cNvPr id="6" name="Rectangle 5">
            <a:extLst>
              <a:ext uri="{FF2B5EF4-FFF2-40B4-BE49-F238E27FC236}">
                <a16:creationId xmlns:a16="http://schemas.microsoft.com/office/drawing/2014/main" id="{262CD9A5-ED6B-DD71-021E-F1CDCD8790AF}"/>
              </a:ext>
            </a:extLst>
          </p:cNvPr>
          <p:cNvSpPr/>
          <p:nvPr/>
        </p:nvSpPr>
        <p:spPr>
          <a:xfrm>
            <a:off x="3818373" y="5409362"/>
            <a:ext cx="334945" cy="2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081D5C7-8D8D-D2DC-5C3D-F234419DFE37}"/>
              </a:ext>
            </a:extLst>
          </p:cNvPr>
          <p:cNvSpPr txBox="1"/>
          <p:nvPr/>
        </p:nvSpPr>
        <p:spPr>
          <a:xfrm>
            <a:off x="3768131" y="5350747"/>
            <a:ext cx="77037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latin typeface="Times New Roman"/>
                <a:cs typeface="Times New Roman"/>
              </a:rPr>
              <a:t>2022</a:t>
            </a:r>
          </a:p>
        </p:txBody>
      </p:sp>
      <p:sp>
        <p:nvSpPr>
          <p:cNvPr id="8" name="TextBox 7">
            <a:extLst>
              <a:ext uri="{FF2B5EF4-FFF2-40B4-BE49-F238E27FC236}">
                <a16:creationId xmlns:a16="http://schemas.microsoft.com/office/drawing/2014/main" id="{2DBF6C9B-487F-9797-6989-CE1009E86035}"/>
              </a:ext>
            </a:extLst>
          </p:cNvPr>
          <p:cNvSpPr txBox="1"/>
          <p:nvPr/>
        </p:nvSpPr>
        <p:spPr>
          <a:xfrm>
            <a:off x="3768130" y="5501472"/>
            <a:ext cx="77037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latin typeface="Times New Roman"/>
                <a:cs typeface="Times New Roman"/>
              </a:rPr>
              <a:t>2022</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a:extLst>
              <a:ext uri="{FF2B5EF4-FFF2-40B4-BE49-F238E27FC236}">
                <a16:creationId xmlns:a16="http://schemas.microsoft.com/office/drawing/2014/main" id="{4E3DBB6A-A781-5452-D8A2-35A6FF69F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840581"/>
            <a:ext cx="8686800" cy="5176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2FB4A800-342B-9E39-3D93-812167169D5E}"/>
              </a:ext>
            </a:extLst>
          </p:cNvPr>
          <p:cNvSpPr txBox="1"/>
          <p:nvPr/>
        </p:nvSpPr>
        <p:spPr>
          <a:xfrm>
            <a:off x="7821975" y="4544457"/>
            <a:ext cx="85380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latin typeface="Times New Roman"/>
                <a:cs typeface="Times New Roman"/>
              </a:rPr>
              <a:t>2022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1146AA2-F777-398D-0C4E-2B81E018A536}"/>
              </a:ext>
            </a:extLst>
          </p:cNvPr>
          <p:cNvGrpSpPr/>
          <p:nvPr/>
        </p:nvGrpSpPr>
        <p:grpSpPr>
          <a:xfrm>
            <a:off x="541723" y="2359200"/>
            <a:ext cx="8871019" cy="3364383"/>
            <a:chOff x="1752600" y="2146300"/>
            <a:chExt cx="8686800" cy="3263900"/>
          </a:xfrm>
        </p:grpSpPr>
        <p:pic>
          <p:nvPicPr>
            <p:cNvPr id="25602" name="Picture 10">
              <a:extLst>
                <a:ext uri="{FF2B5EF4-FFF2-40B4-BE49-F238E27FC236}">
                  <a16:creationId xmlns:a16="http://schemas.microsoft.com/office/drawing/2014/main" id="{F260D947-366B-7855-228B-E44CE36CA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146300"/>
              <a:ext cx="8686800" cy="326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8" name="Oval 1">
              <a:extLst>
                <a:ext uri="{FF2B5EF4-FFF2-40B4-BE49-F238E27FC236}">
                  <a16:creationId xmlns:a16="http://schemas.microsoft.com/office/drawing/2014/main" id="{D961E478-0A3E-5C70-1642-17E6B73EDE7C}"/>
                </a:ext>
              </a:extLst>
            </p:cNvPr>
            <p:cNvSpPr>
              <a:spLocks noChangeArrowheads="1"/>
            </p:cNvSpPr>
            <p:nvPr/>
          </p:nvSpPr>
          <p:spPr bwMode="auto">
            <a:xfrm>
              <a:off x="1798638" y="3638550"/>
              <a:ext cx="228600" cy="228600"/>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
          <p:nvSpPr>
            <p:cNvPr id="25609" name="Parallelogram 2">
              <a:extLst>
                <a:ext uri="{FF2B5EF4-FFF2-40B4-BE49-F238E27FC236}">
                  <a16:creationId xmlns:a16="http://schemas.microsoft.com/office/drawing/2014/main" id="{8A491953-8F96-A1F5-FA1B-787DCFEF554D}"/>
                </a:ext>
              </a:extLst>
            </p:cNvPr>
            <p:cNvSpPr>
              <a:spLocks noChangeArrowheads="1"/>
            </p:cNvSpPr>
            <p:nvPr/>
          </p:nvSpPr>
          <p:spPr bwMode="auto">
            <a:xfrm>
              <a:off x="2803525" y="4583113"/>
              <a:ext cx="1219200" cy="457200"/>
            </a:xfrm>
            <a:prstGeom prst="parallelogram">
              <a:avLst>
                <a:gd name="adj" fmla="val 0"/>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
        <p:nvSpPr>
          <p:cNvPr id="4" name="Title 3">
            <a:extLst>
              <a:ext uri="{FF2B5EF4-FFF2-40B4-BE49-F238E27FC236}">
                <a16:creationId xmlns:a16="http://schemas.microsoft.com/office/drawing/2014/main" id="{F7A56B9C-BC01-FA35-9893-3ECC91982F38}"/>
              </a:ext>
            </a:extLst>
          </p:cNvPr>
          <p:cNvSpPr>
            <a:spLocks noGrp="1"/>
          </p:cNvSpPr>
          <p:nvPr>
            <p:ph type="title"/>
          </p:nvPr>
        </p:nvSpPr>
        <p:spPr>
          <a:xfrm>
            <a:off x="677335" y="609600"/>
            <a:ext cx="8596668" cy="911225"/>
          </a:xfrm>
        </p:spPr>
        <p:txBody>
          <a:bodyPr/>
          <a:lstStyle/>
          <a:p>
            <a:r>
              <a:rPr lang="en-US"/>
              <a:t>RPPR</a:t>
            </a:r>
          </a:p>
        </p:txBody>
      </p:sp>
      <p:sp>
        <p:nvSpPr>
          <p:cNvPr id="5" name="Text Placeholder 4">
            <a:extLst>
              <a:ext uri="{FF2B5EF4-FFF2-40B4-BE49-F238E27FC236}">
                <a16:creationId xmlns:a16="http://schemas.microsoft.com/office/drawing/2014/main" id="{F143CAFD-68C8-066E-8893-94D9072660E9}"/>
              </a:ext>
            </a:extLst>
          </p:cNvPr>
          <p:cNvSpPr>
            <a:spLocks noGrp="1"/>
          </p:cNvSpPr>
          <p:nvPr>
            <p:ph type="body" idx="1"/>
          </p:nvPr>
        </p:nvSpPr>
        <p:spPr>
          <a:xfrm>
            <a:off x="677335" y="1447800"/>
            <a:ext cx="8596668" cy="566738"/>
          </a:xfrm>
        </p:spPr>
        <p:txBody>
          <a:bodyPr/>
          <a:lstStyle/>
          <a:p>
            <a:pPr algn="ctr"/>
            <a:r>
              <a:rPr lang="en-US"/>
              <a:t>Section B. Facility-Level Substances Folder</a:t>
            </a:r>
          </a:p>
        </p:txBody>
      </p:sp>
      <p:sp>
        <p:nvSpPr>
          <p:cNvPr id="2" name="Rectangle 1">
            <a:extLst>
              <a:ext uri="{FF2B5EF4-FFF2-40B4-BE49-F238E27FC236}">
                <a16:creationId xmlns:a16="http://schemas.microsoft.com/office/drawing/2014/main" id="{FC020EBC-4008-AA2B-8070-9A7EB07023FF}"/>
              </a:ext>
            </a:extLst>
          </p:cNvPr>
          <p:cNvSpPr/>
          <p:nvPr/>
        </p:nvSpPr>
        <p:spPr>
          <a:xfrm>
            <a:off x="4798088" y="2855405"/>
            <a:ext cx="912725" cy="1088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AA6AFF-3B5B-F309-D1EC-EF390F599DD2}"/>
              </a:ext>
            </a:extLst>
          </p:cNvPr>
          <p:cNvSpPr txBox="1"/>
          <p:nvPr/>
        </p:nvSpPr>
        <p:spPr>
          <a:xfrm>
            <a:off x="4756219" y="2788417"/>
            <a:ext cx="70338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rgbClr val="0070C0"/>
                </a:solidFill>
                <a:latin typeface="Times New Roman"/>
                <a:cs typeface="Times New Roman"/>
              </a:rPr>
              <a:t>2022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89-2CF8-EB47-FB84-A2E5988B9CFC}"/>
              </a:ext>
            </a:extLst>
          </p:cNvPr>
          <p:cNvSpPr>
            <a:spLocks noGrp="1"/>
          </p:cNvSpPr>
          <p:nvPr>
            <p:ph type="title"/>
          </p:nvPr>
        </p:nvSpPr>
        <p:spPr>
          <a:xfrm>
            <a:off x="677334" y="609600"/>
            <a:ext cx="8596668" cy="747713"/>
          </a:xfrm>
        </p:spPr>
        <p:txBody>
          <a:bodyPr/>
          <a:lstStyle/>
          <a:p>
            <a:r>
              <a:rPr lang="en-US"/>
              <a:t>PBT Chemicals &amp; Thresholds</a:t>
            </a:r>
          </a:p>
        </p:txBody>
      </p:sp>
      <p:sp>
        <p:nvSpPr>
          <p:cNvPr id="6" name="TextBox 5">
            <a:extLst>
              <a:ext uri="{FF2B5EF4-FFF2-40B4-BE49-F238E27FC236}">
                <a16:creationId xmlns:a16="http://schemas.microsoft.com/office/drawing/2014/main" id="{0C757AA8-2AA1-48F8-0335-FB6409499073}"/>
              </a:ext>
            </a:extLst>
          </p:cNvPr>
          <p:cNvSpPr txBox="1"/>
          <p:nvPr/>
        </p:nvSpPr>
        <p:spPr>
          <a:xfrm>
            <a:off x="721619" y="1514258"/>
            <a:ext cx="8508098" cy="646331"/>
          </a:xfrm>
          <a:prstGeom prst="rect">
            <a:avLst/>
          </a:prstGeom>
          <a:noFill/>
        </p:spPr>
        <p:txBody>
          <a:bodyPr wrap="none" rtlCol="0">
            <a:spAutoFit/>
          </a:bodyPr>
          <a:lstStyle/>
          <a:p>
            <a:r>
              <a:rPr lang="en-US"/>
              <a:t>PBT chemicals are subject to separate and lower thresholds (see 40 CFR 372.28)</a:t>
            </a:r>
          </a:p>
          <a:p>
            <a:endParaRPr lang="en-US"/>
          </a:p>
        </p:txBody>
      </p:sp>
      <p:sp>
        <p:nvSpPr>
          <p:cNvPr id="4" name="Content Placeholder 3">
            <a:extLst>
              <a:ext uri="{FF2B5EF4-FFF2-40B4-BE49-F238E27FC236}">
                <a16:creationId xmlns:a16="http://schemas.microsoft.com/office/drawing/2014/main" id="{A1F488E2-080F-E0CB-0DF1-26F3EC17CE97}"/>
              </a:ext>
            </a:extLst>
          </p:cNvPr>
          <p:cNvSpPr>
            <a:spLocks noGrp="1"/>
          </p:cNvSpPr>
          <p:nvPr>
            <p:ph sz="half" idx="1"/>
          </p:nvPr>
        </p:nvSpPr>
        <p:spPr>
          <a:xfrm>
            <a:off x="677334" y="2160589"/>
            <a:ext cx="3180291" cy="4325936"/>
          </a:xfrm>
        </p:spPr>
        <p:txBody>
          <a:bodyPr>
            <a:normAutofit fontScale="92500" lnSpcReduction="20000"/>
          </a:bodyPr>
          <a:lstStyle/>
          <a:p>
            <a:pPr marL="0" indent="0">
              <a:buNone/>
            </a:pPr>
            <a:r>
              <a:rPr lang="en-US" b="1"/>
              <a:t>100 </a:t>
            </a:r>
            <a:r>
              <a:rPr lang="en-US" b="1" err="1"/>
              <a:t>lbs</a:t>
            </a:r>
            <a:r>
              <a:rPr lang="en-US" b="1"/>
              <a:t>/</a:t>
            </a:r>
            <a:r>
              <a:rPr lang="en-US" b="1" err="1"/>
              <a:t>yr</a:t>
            </a:r>
            <a:r>
              <a:rPr lang="en-US" b="1"/>
              <a:t> (manufactured, processed, or otherwise used)</a:t>
            </a:r>
          </a:p>
          <a:p>
            <a:pPr lvl="1"/>
            <a:r>
              <a:rPr lang="en-US"/>
              <a:t>Aldrin</a:t>
            </a:r>
          </a:p>
          <a:p>
            <a:pPr lvl="1"/>
            <a:r>
              <a:rPr lang="en-US"/>
              <a:t>Lead*</a:t>
            </a:r>
          </a:p>
          <a:p>
            <a:pPr lvl="1"/>
            <a:r>
              <a:rPr lang="en-US"/>
              <a:t>Lead </a:t>
            </a:r>
            <a:r>
              <a:rPr lang="en-US" err="1"/>
              <a:t>compds</a:t>
            </a:r>
            <a:r>
              <a:rPr lang="en-US"/>
              <a:t>.</a:t>
            </a:r>
          </a:p>
          <a:p>
            <a:pPr lvl="1"/>
            <a:r>
              <a:rPr lang="en-US" err="1"/>
              <a:t>Methoxychlor</a:t>
            </a:r>
            <a:endParaRPr lang="en-US"/>
          </a:p>
          <a:p>
            <a:pPr lvl="1"/>
            <a:r>
              <a:rPr lang="en-US"/>
              <a:t>Pendimethalin</a:t>
            </a:r>
          </a:p>
          <a:p>
            <a:pPr lvl="1"/>
            <a:r>
              <a:rPr lang="en-US"/>
              <a:t>Polycyclic Aromatic </a:t>
            </a:r>
            <a:r>
              <a:rPr lang="en-US" err="1"/>
              <a:t>compds</a:t>
            </a:r>
            <a:r>
              <a:rPr lang="en-US"/>
              <a:t>.</a:t>
            </a:r>
          </a:p>
          <a:p>
            <a:pPr lvl="1"/>
            <a:r>
              <a:rPr lang="en-US" err="1"/>
              <a:t>Tetrabromobisphenol</a:t>
            </a:r>
            <a:r>
              <a:rPr lang="en-US"/>
              <a:t> A</a:t>
            </a:r>
          </a:p>
          <a:p>
            <a:pPr lvl="1"/>
            <a:r>
              <a:rPr lang="en-US"/>
              <a:t>Trifluralin</a:t>
            </a:r>
          </a:p>
        </p:txBody>
      </p:sp>
      <p:sp>
        <p:nvSpPr>
          <p:cNvPr id="8" name="TextBox 7">
            <a:extLst>
              <a:ext uri="{FF2B5EF4-FFF2-40B4-BE49-F238E27FC236}">
                <a16:creationId xmlns:a16="http://schemas.microsoft.com/office/drawing/2014/main" id="{92ED1257-44F2-2CDB-14B0-0CE04B057F7C}"/>
              </a:ext>
            </a:extLst>
          </p:cNvPr>
          <p:cNvSpPr txBox="1"/>
          <p:nvPr/>
        </p:nvSpPr>
        <p:spPr>
          <a:xfrm>
            <a:off x="4039186" y="6486525"/>
            <a:ext cx="4113627" cy="276999"/>
          </a:xfrm>
          <a:prstGeom prst="rect">
            <a:avLst/>
          </a:prstGeom>
          <a:noFill/>
        </p:spPr>
        <p:txBody>
          <a:bodyPr wrap="none" rtlCol="0">
            <a:spAutoFit/>
          </a:bodyPr>
          <a:lstStyle/>
          <a:p>
            <a:r>
              <a:rPr lang="en-US" sz="1200"/>
              <a:t>* Excluding lead in stainless steel, brass, or bronze alloys</a:t>
            </a:r>
          </a:p>
        </p:txBody>
      </p:sp>
      <p:sp>
        <p:nvSpPr>
          <p:cNvPr id="5" name="Content Placeholder 4">
            <a:extLst>
              <a:ext uri="{FF2B5EF4-FFF2-40B4-BE49-F238E27FC236}">
                <a16:creationId xmlns:a16="http://schemas.microsoft.com/office/drawing/2014/main" id="{61C325C4-0F9B-A8B2-D78D-74EBE9168E02}"/>
              </a:ext>
            </a:extLst>
          </p:cNvPr>
          <p:cNvSpPr>
            <a:spLocks noGrp="1"/>
          </p:cNvSpPr>
          <p:nvPr>
            <p:ph sz="half" idx="2"/>
          </p:nvPr>
        </p:nvSpPr>
        <p:spPr>
          <a:xfrm>
            <a:off x="3889806" y="2160589"/>
            <a:ext cx="3025330" cy="4325936"/>
          </a:xfrm>
        </p:spPr>
        <p:txBody>
          <a:bodyPr>
            <a:normAutofit fontScale="92500" lnSpcReduction="20000"/>
          </a:bodyPr>
          <a:lstStyle/>
          <a:p>
            <a:pPr marL="0" indent="0">
              <a:buNone/>
            </a:pPr>
            <a:r>
              <a:rPr lang="en-US" b="1"/>
              <a:t>10 </a:t>
            </a:r>
            <a:r>
              <a:rPr lang="en-US" b="1" err="1"/>
              <a:t>lbs</a:t>
            </a:r>
            <a:r>
              <a:rPr lang="en-US" b="1"/>
              <a:t>/</a:t>
            </a:r>
            <a:r>
              <a:rPr lang="en-US" b="1" err="1"/>
              <a:t>yr</a:t>
            </a:r>
            <a:r>
              <a:rPr lang="en-US" b="1"/>
              <a:t> (manufactured, processed, or otherwise used)</a:t>
            </a:r>
          </a:p>
          <a:p>
            <a:pPr lvl="1"/>
            <a:r>
              <a:rPr lang="en-US"/>
              <a:t>Chlordane</a:t>
            </a:r>
          </a:p>
          <a:p>
            <a:pPr lvl="1"/>
            <a:r>
              <a:rPr lang="en-US"/>
              <a:t>Heptachlor</a:t>
            </a:r>
          </a:p>
          <a:p>
            <a:pPr lvl="1"/>
            <a:r>
              <a:rPr lang="en-US"/>
              <a:t>Mercury</a:t>
            </a:r>
          </a:p>
          <a:p>
            <a:pPr lvl="1"/>
            <a:r>
              <a:rPr lang="en-US"/>
              <a:t>Toxaphene</a:t>
            </a:r>
          </a:p>
          <a:p>
            <a:pPr lvl="1"/>
            <a:r>
              <a:rPr lang="en-US" err="1"/>
              <a:t>Isodrin</a:t>
            </a:r>
            <a:endParaRPr lang="en-US"/>
          </a:p>
          <a:p>
            <a:pPr lvl="1"/>
            <a:r>
              <a:rPr lang="en-US"/>
              <a:t>PCBs</a:t>
            </a:r>
          </a:p>
          <a:p>
            <a:pPr lvl="1"/>
            <a:r>
              <a:rPr lang="en-US"/>
              <a:t>Benzo(g, h, </a:t>
            </a:r>
            <a:r>
              <a:rPr lang="en-US" err="1"/>
              <a:t>i</a:t>
            </a:r>
            <a:r>
              <a:rPr lang="en-US"/>
              <a:t>)perylene</a:t>
            </a:r>
          </a:p>
          <a:p>
            <a:pPr lvl="1"/>
            <a:r>
              <a:rPr lang="en-US"/>
              <a:t>Hexachlorobenzene</a:t>
            </a:r>
          </a:p>
          <a:p>
            <a:pPr lvl="1"/>
            <a:r>
              <a:rPr lang="en-US"/>
              <a:t>Mercury </a:t>
            </a:r>
            <a:r>
              <a:rPr lang="en-US" err="1"/>
              <a:t>cmpds</a:t>
            </a:r>
            <a:r>
              <a:rPr lang="en-US"/>
              <a:t>.</a:t>
            </a:r>
          </a:p>
          <a:p>
            <a:pPr lvl="1"/>
            <a:r>
              <a:rPr lang="en-US" err="1"/>
              <a:t>Octachlorostyrene</a:t>
            </a:r>
            <a:endParaRPr lang="en-US"/>
          </a:p>
          <a:p>
            <a:pPr lvl="1"/>
            <a:r>
              <a:rPr lang="en-US" err="1"/>
              <a:t>Pentachlorobenzene</a:t>
            </a:r>
            <a:endParaRPr lang="en-US"/>
          </a:p>
        </p:txBody>
      </p:sp>
      <p:sp>
        <p:nvSpPr>
          <p:cNvPr id="7" name="Content Placeholder 4">
            <a:extLst>
              <a:ext uri="{FF2B5EF4-FFF2-40B4-BE49-F238E27FC236}">
                <a16:creationId xmlns:a16="http://schemas.microsoft.com/office/drawing/2014/main" id="{4AF50568-7394-44AB-5074-212A61C61F5E}"/>
              </a:ext>
            </a:extLst>
          </p:cNvPr>
          <p:cNvSpPr txBox="1">
            <a:spLocks/>
          </p:cNvSpPr>
          <p:nvPr/>
        </p:nvSpPr>
        <p:spPr>
          <a:xfrm>
            <a:off x="6947317" y="2160589"/>
            <a:ext cx="3025330"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1700" b="1"/>
              <a:t>0.1 g/</a:t>
            </a:r>
            <a:r>
              <a:rPr lang="en-US" sz="1700" b="1" err="1"/>
              <a:t>yr</a:t>
            </a:r>
            <a:r>
              <a:rPr lang="en-US" sz="1700" b="1"/>
              <a:t> (manufactured, processed, or otherwise used)</a:t>
            </a:r>
          </a:p>
          <a:p>
            <a:pPr lvl="1"/>
            <a:r>
              <a:rPr lang="en-US" sz="1500"/>
              <a:t>Dioxin &amp; Dioxin-like compounds</a:t>
            </a:r>
          </a:p>
        </p:txBody>
      </p:sp>
    </p:spTree>
    <p:extLst>
      <p:ext uri="{BB962C8B-B14F-4D97-AF65-F5344CB8AC3E}">
        <p14:creationId xmlns:p14="http://schemas.microsoft.com/office/powerpoint/2010/main" val="37580243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1" name="Picture 8">
            <a:extLst>
              <a:ext uri="{FF2B5EF4-FFF2-40B4-BE49-F238E27FC236}">
                <a16:creationId xmlns:a16="http://schemas.microsoft.com/office/drawing/2014/main" id="{5823A5DC-269C-73A2-D3D8-F7A10B7B7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844" y="1796824"/>
            <a:ext cx="8006024" cy="488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3">
            <a:extLst>
              <a:ext uri="{FF2B5EF4-FFF2-40B4-BE49-F238E27FC236}">
                <a16:creationId xmlns:a16="http://schemas.microsoft.com/office/drawing/2014/main" id="{E010D9D3-55D2-7C99-F91F-B4517F68D21C}"/>
              </a:ext>
            </a:extLst>
          </p:cNvPr>
          <p:cNvSpPr>
            <a:spLocks noGrp="1"/>
          </p:cNvSpPr>
          <p:nvPr>
            <p:ph type="title"/>
          </p:nvPr>
        </p:nvSpPr>
        <p:spPr>
          <a:xfrm>
            <a:off x="677335" y="609600"/>
            <a:ext cx="8596668" cy="911225"/>
          </a:xfrm>
        </p:spPr>
        <p:txBody>
          <a:bodyPr/>
          <a:lstStyle/>
          <a:p>
            <a:r>
              <a:rPr lang="en-US"/>
              <a:t>RPPR</a:t>
            </a:r>
          </a:p>
        </p:txBody>
      </p:sp>
      <p:sp>
        <p:nvSpPr>
          <p:cNvPr id="9" name="Text Placeholder 4">
            <a:extLst>
              <a:ext uri="{FF2B5EF4-FFF2-40B4-BE49-F238E27FC236}">
                <a16:creationId xmlns:a16="http://schemas.microsoft.com/office/drawing/2014/main" id="{1D02FC86-6F0C-4803-DBFD-3D3B89C3A04A}"/>
              </a:ext>
            </a:extLst>
          </p:cNvPr>
          <p:cNvSpPr txBox="1">
            <a:spLocks/>
          </p:cNvSpPr>
          <p:nvPr/>
        </p:nvSpPr>
        <p:spPr>
          <a:xfrm>
            <a:off x="677335" y="1447800"/>
            <a:ext cx="8596668" cy="5667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a:t>Section B. Facility-Level Substance-Specific Information</a:t>
            </a:r>
          </a:p>
        </p:txBody>
      </p:sp>
      <p:sp>
        <p:nvSpPr>
          <p:cNvPr id="2" name="Rectangle 1">
            <a:extLst>
              <a:ext uri="{FF2B5EF4-FFF2-40B4-BE49-F238E27FC236}">
                <a16:creationId xmlns:a16="http://schemas.microsoft.com/office/drawing/2014/main" id="{726EDFDF-CB4B-40DD-7E8B-2DEF279B8AA8}"/>
              </a:ext>
            </a:extLst>
          </p:cNvPr>
          <p:cNvSpPr/>
          <p:nvPr/>
        </p:nvSpPr>
        <p:spPr>
          <a:xfrm>
            <a:off x="6707274" y="2185517"/>
            <a:ext cx="351692" cy="133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607FF9-0A44-164F-B573-00C9C4D242C2}"/>
              </a:ext>
            </a:extLst>
          </p:cNvPr>
          <p:cNvSpPr txBox="1"/>
          <p:nvPr/>
        </p:nvSpPr>
        <p:spPr>
          <a:xfrm>
            <a:off x="6657032" y="2143648"/>
            <a:ext cx="80386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rgbClr val="0070C0"/>
                </a:solidFill>
                <a:latin typeface="Times New Roman"/>
                <a:cs typeface="Times New Roman"/>
              </a:rPr>
              <a:t>2022</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a:extLst>
              <a:ext uri="{FF2B5EF4-FFF2-40B4-BE49-F238E27FC236}">
                <a16:creationId xmlns:a16="http://schemas.microsoft.com/office/drawing/2014/main" id="{047A3E66-3742-DB28-D797-1DA162A84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964" y="204787"/>
            <a:ext cx="5400675" cy="644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a:extLst>
              <a:ext uri="{FF2B5EF4-FFF2-40B4-BE49-F238E27FC236}">
                <a16:creationId xmlns:a16="http://schemas.microsoft.com/office/drawing/2014/main" id="{B0B88AF4-AE3D-F217-2375-87B4C276D0E5}"/>
              </a:ext>
            </a:extLst>
          </p:cNvPr>
          <p:cNvSpPr>
            <a:spLocks noGrp="1" noChangeArrowheads="1"/>
          </p:cNvSpPr>
          <p:nvPr>
            <p:ph type="sldNum" sz="quarter" idx="12"/>
          </p:nvPr>
        </p:nvSpPr>
        <p:spPr>
          <a:blipFill>
            <a:blip r:embed="rId2"/>
          </a:blipFill>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44E9BDA-79D8-F242-9799-44C02D4C3036}" type="slidenum">
              <a:rPr lang="en-US" altLang="en-US" sz="1400">
                <a:solidFill>
                  <a:schemeClr val="bg1"/>
                </a:solidFill>
              </a:rPr>
              <a:pPr>
                <a:spcBef>
                  <a:spcPct val="0"/>
                </a:spcBef>
                <a:buSzTx/>
                <a:buFontTx/>
                <a:buNone/>
              </a:pPr>
              <a:t>112</a:t>
            </a:fld>
            <a:endParaRPr lang="en-US" altLang="en-US" sz="1400">
              <a:solidFill>
                <a:schemeClr val="bg1"/>
              </a:solidFill>
            </a:endParaRPr>
          </a:p>
        </p:txBody>
      </p:sp>
      <p:pic>
        <p:nvPicPr>
          <p:cNvPr id="28675" name="Picture 2">
            <a:extLst>
              <a:ext uri="{FF2B5EF4-FFF2-40B4-BE49-F238E27FC236}">
                <a16:creationId xmlns:a16="http://schemas.microsoft.com/office/drawing/2014/main" id="{2D1DD51F-694B-BB11-9023-3C581CCEC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02" y="321468"/>
            <a:ext cx="8686800" cy="621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a:extLst>
              <a:ext uri="{FF2B5EF4-FFF2-40B4-BE49-F238E27FC236}">
                <a16:creationId xmlns:a16="http://schemas.microsoft.com/office/drawing/2014/main" id="{9A2F4C92-FD70-73A6-1382-927EE2CF1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4" y="1328737"/>
            <a:ext cx="8220075"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230CEB9C-B01F-E18B-0383-5E1F077BEC86}"/>
              </a:ext>
            </a:extLst>
          </p:cNvPr>
          <p:cNvSpPr/>
          <p:nvPr/>
        </p:nvSpPr>
        <p:spPr>
          <a:xfrm>
            <a:off x="1297911" y="1842197"/>
            <a:ext cx="318197" cy="184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155B9F-278B-7CE6-2E90-74628B53D85B}"/>
              </a:ext>
            </a:extLst>
          </p:cNvPr>
          <p:cNvSpPr/>
          <p:nvPr/>
        </p:nvSpPr>
        <p:spPr>
          <a:xfrm>
            <a:off x="3650900" y="4329164"/>
            <a:ext cx="276329" cy="13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C242421-E27F-263A-A03D-4A6E81AD5FAB}"/>
              </a:ext>
            </a:extLst>
          </p:cNvPr>
          <p:cNvSpPr/>
          <p:nvPr/>
        </p:nvSpPr>
        <p:spPr>
          <a:xfrm>
            <a:off x="4153318" y="4756220"/>
            <a:ext cx="695010" cy="13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4AB46B8-7DAA-F6A6-1224-C22D558E05D2}"/>
              </a:ext>
            </a:extLst>
          </p:cNvPr>
          <p:cNvSpPr txBox="1"/>
          <p:nvPr/>
        </p:nvSpPr>
        <p:spPr>
          <a:xfrm>
            <a:off x="1205802" y="1808702"/>
            <a:ext cx="5694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latin typeface="Times New Roman"/>
                <a:cs typeface="Times New Roman"/>
              </a:rPr>
              <a:t>2022</a:t>
            </a:r>
          </a:p>
        </p:txBody>
      </p:sp>
      <p:sp>
        <p:nvSpPr>
          <p:cNvPr id="6" name="TextBox 5">
            <a:extLst>
              <a:ext uri="{FF2B5EF4-FFF2-40B4-BE49-F238E27FC236}">
                <a16:creationId xmlns:a16="http://schemas.microsoft.com/office/drawing/2014/main" id="{59E827F1-F295-9AF3-36C0-F2227470F9CE}"/>
              </a:ext>
            </a:extLst>
          </p:cNvPr>
          <p:cNvSpPr txBox="1"/>
          <p:nvPr/>
        </p:nvSpPr>
        <p:spPr>
          <a:xfrm>
            <a:off x="3575539" y="4270549"/>
            <a:ext cx="57777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latin typeface="Times New Roman"/>
                <a:cs typeface="Times New Roman"/>
              </a:rPr>
              <a:t>2022</a:t>
            </a:r>
          </a:p>
        </p:txBody>
      </p:sp>
      <p:sp>
        <p:nvSpPr>
          <p:cNvPr id="7" name="TextBox 6">
            <a:extLst>
              <a:ext uri="{FF2B5EF4-FFF2-40B4-BE49-F238E27FC236}">
                <a16:creationId xmlns:a16="http://schemas.microsoft.com/office/drawing/2014/main" id="{032691BD-0DA6-A95C-C7BC-459C47F5B5E1}"/>
              </a:ext>
            </a:extLst>
          </p:cNvPr>
          <p:cNvSpPr txBox="1"/>
          <p:nvPr/>
        </p:nvSpPr>
        <p:spPr>
          <a:xfrm>
            <a:off x="4069582" y="4705977"/>
            <a:ext cx="87085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latin typeface="Times New Roman"/>
                <a:cs typeface="Times New Roman"/>
              </a:rPr>
              <a:t>2021 to 2022</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a:extLst>
              <a:ext uri="{FF2B5EF4-FFF2-40B4-BE49-F238E27FC236}">
                <a16:creationId xmlns:a16="http://schemas.microsoft.com/office/drawing/2014/main" id="{AD35A6F7-076C-3830-9271-20BBEE3F5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082" y="742950"/>
            <a:ext cx="8096250"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Rounded Corners 1">
            <a:extLst>
              <a:ext uri="{FF2B5EF4-FFF2-40B4-BE49-F238E27FC236}">
                <a16:creationId xmlns:a16="http://schemas.microsoft.com/office/drawing/2014/main" id="{ED7C1F05-FC6F-E274-4643-4CF3DEAE9A79}"/>
              </a:ext>
            </a:extLst>
          </p:cNvPr>
          <p:cNvSpPr/>
          <p:nvPr/>
        </p:nvSpPr>
        <p:spPr>
          <a:xfrm>
            <a:off x="4530132" y="1808703"/>
            <a:ext cx="309824" cy="1674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27510B8A-32DA-6E3E-98D2-313022C91765}"/>
              </a:ext>
            </a:extLst>
          </p:cNvPr>
          <p:cNvSpPr/>
          <p:nvPr/>
        </p:nvSpPr>
        <p:spPr>
          <a:xfrm>
            <a:off x="5409362" y="1775208"/>
            <a:ext cx="309824" cy="1674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12F64C4-0273-770D-29CA-4711C67C2D4E}"/>
              </a:ext>
            </a:extLst>
          </p:cNvPr>
          <p:cNvSpPr txBox="1"/>
          <p:nvPr/>
        </p:nvSpPr>
        <p:spPr>
          <a:xfrm>
            <a:off x="4454768" y="1733341"/>
            <a:ext cx="7201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latin typeface="Times New Roman"/>
                <a:cs typeface="Times New Roman"/>
              </a:rPr>
              <a:t>2022</a:t>
            </a:r>
          </a:p>
        </p:txBody>
      </p:sp>
      <p:sp>
        <p:nvSpPr>
          <p:cNvPr id="5" name="TextBox 4">
            <a:extLst>
              <a:ext uri="{FF2B5EF4-FFF2-40B4-BE49-F238E27FC236}">
                <a16:creationId xmlns:a16="http://schemas.microsoft.com/office/drawing/2014/main" id="{E57E5757-A37D-2907-EA2A-45B0C96D2FB3}"/>
              </a:ext>
            </a:extLst>
          </p:cNvPr>
          <p:cNvSpPr txBox="1"/>
          <p:nvPr/>
        </p:nvSpPr>
        <p:spPr>
          <a:xfrm>
            <a:off x="5359119" y="1733340"/>
            <a:ext cx="7201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latin typeface="Times New Roman"/>
                <a:cs typeface="Times New Roman"/>
              </a:rPr>
              <a:t>2021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895F6-E62F-2093-3018-BEAAACA343CE}"/>
              </a:ext>
            </a:extLst>
          </p:cNvPr>
          <p:cNvSpPr>
            <a:spLocks noGrp="1"/>
          </p:cNvSpPr>
          <p:nvPr>
            <p:ph type="title"/>
          </p:nvPr>
        </p:nvSpPr>
        <p:spPr/>
        <p:txBody>
          <a:bodyPr>
            <a:normAutofit/>
          </a:bodyPr>
          <a:lstStyle/>
          <a:p>
            <a:r>
              <a:rPr lang="en-US"/>
              <a:t>RPPR Data Elements for Materials Accounting</a:t>
            </a:r>
          </a:p>
        </p:txBody>
      </p:sp>
      <p:sp>
        <p:nvSpPr>
          <p:cNvPr id="3" name="Content Placeholder 2">
            <a:extLst>
              <a:ext uri="{FF2B5EF4-FFF2-40B4-BE49-F238E27FC236}">
                <a16:creationId xmlns:a16="http://schemas.microsoft.com/office/drawing/2014/main" id="{BDAF0549-6EDE-74CA-CA63-5E236C1283E6}"/>
              </a:ext>
            </a:extLst>
          </p:cNvPr>
          <p:cNvSpPr>
            <a:spLocks noGrp="1"/>
          </p:cNvSpPr>
          <p:nvPr>
            <p:ph idx="1"/>
          </p:nvPr>
        </p:nvSpPr>
        <p:spPr>
          <a:xfrm>
            <a:off x="677333" y="2160589"/>
            <a:ext cx="8795279" cy="4268786"/>
          </a:xfrm>
        </p:spPr>
        <p:txBody>
          <a:bodyPr>
            <a:normAutofit/>
          </a:bodyPr>
          <a:lstStyle/>
          <a:p>
            <a:pPr lvl="0"/>
            <a:r>
              <a:rPr lang="en-US" b="1"/>
              <a:t>Starting inventory of substance (at the beginning of the year)</a:t>
            </a:r>
            <a:endParaRPr lang="en-US"/>
          </a:p>
          <a:p>
            <a:pPr lvl="0"/>
            <a:r>
              <a:rPr lang="en-US" b="1"/>
              <a:t>Quantity produced on site</a:t>
            </a:r>
            <a:endParaRPr lang="en-US"/>
          </a:p>
          <a:p>
            <a:pPr lvl="0"/>
            <a:r>
              <a:rPr lang="en-US" b="1"/>
              <a:t>Quantity brought on site</a:t>
            </a:r>
            <a:endParaRPr lang="en-US"/>
          </a:p>
          <a:p>
            <a:pPr lvl="0"/>
            <a:r>
              <a:rPr lang="en-US" b="1"/>
              <a:t>Quantity consumed on site (chemically reacted in processes)</a:t>
            </a:r>
            <a:endParaRPr lang="en-US"/>
          </a:p>
          <a:p>
            <a:pPr lvl="1"/>
            <a:r>
              <a:rPr lang="en-US" b="1"/>
              <a:t>NOT metals!</a:t>
            </a:r>
            <a:endParaRPr lang="en-US"/>
          </a:p>
          <a:p>
            <a:pPr lvl="0"/>
            <a:r>
              <a:rPr lang="en-US" b="1"/>
              <a:t>Quantity shipped off site as (or in) product</a:t>
            </a:r>
            <a:endParaRPr lang="en-US"/>
          </a:p>
          <a:p>
            <a:pPr lvl="1"/>
            <a:r>
              <a:rPr lang="en-US" b="1"/>
              <a:t>e.g. mixtures, metals, metal compounds</a:t>
            </a:r>
            <a:endParaRPr lang="en-US"/>
          </a:p>
          <a:p>
            <a:pPr lvl="0"/>
            <a:r>
              <a:rPr lang="en-US" b="1"/>
              <a:t>Ending inventory of substance (at the end of the year, in all forms)</a:t>
            </a:r>
            <a:endParaRPr lang="en-US"/>
          </a:p>
          <a:p>
            <a:pPr lvl="0"/>
            <a:r>
              <a:rPr lang="en-US" b="1"/>
              <a:t>Total Nonproduct Output (NPO)</a:t>
            </a:r>
            <a:endParaRPr lang="en-US"/>
          </a:p>
          <a:p>
            <a:pPr lvl="1"/>
            <a:r>
              <a:rPr lang="en-US" b="1"/>
              <a:t>All releases, on-site waste management and all off-site transfers - that are not product</a:t>
            </a:r>
            <a:endParaRPr lang="en-US"/>
          </a:p>
          <a:p>
            <a:endParaRPr lang="en-US"/>
          </a:p>
        </p:txBody>
      </p:sp>
    </p:spTree>
  </p:cSld>
  <p:clrMapOvr>
    <a:masterClrMapping/>
  </p:clrMapOvr>
  <p:transition>
    <p:cut/>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4" name="Isosceles Triangle 7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3">
            <a:extLst>
              <a:ext uri="{FF2B5EF4-FFF2-40B4-BE49-F238E27FC236}">
                <a16:creationId xmlns:a16="http://schemas.microsoft.com/office/drawing/2014/main" id="{40335200-35C3-568A-5B2A-C261B48AF014}"/>
              </a:ext>
            </a:extLst>
          </p:cNvPr>
          <p:cNvSpPr txBox="1">
            <a:spLocks noChangeArrowheads="1"/>
          </p:cNvSpPr>
          <p:nvPr/>
        </p:nvSpPr>
        <p:spPr bwMode="auto">
          <a:xfrm>
            <a:off x="2095500" y="266700"/>
            <a:ext cx="8001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5000"/>
              <a:buNone/>
              <a:defRPr sz="3200">
                <a:solidFill>
                  <a:schemeClr val="tx1"/>
                </a:solidFill>
                <a:latin typeface="+mn-lt"/>
                <a:ea typeface="+mn-ea"/>
                <a:cs typeface="+mn-cs"/>
              </a:defRPr>
            </a:lvl1pPr>
            <a:lvl2pPr marL="457200" indent="0" algn="ctr" rtl="0" eaLnBrk="0" fontAlgn="base" hangingPunct="0">
              <a:spcBef>
                <a:spcPct val="20000"/>
              </a:spcBef>
              <a:spcAft>
                <a:spcPct val="0"/>
              </a:spcAft>
              <a:buClr>
                <a:schemeClr val="bg2"/>
              </a:buClr>
              <a:buSzPct val="70000"/>
              <a:buFont typeface="Wingdings" pitchFamily="2" charset="2"/>
              <a:buNone/>
              <a:defRPr sz="2800">
                <a:solidFill>
                  <a:schemeClr val="tx1"/>
                </a:solidFill>
                <a:latin typeface="+mn-lt"/>
              </a:defRPr>
            </a:lvl2pPr>
            <a:lvl3pPr marL="914400" indent="0" algn="ctr" rtl="0" eaLnBrk="0" fontAlgn="base" hangingPunct="0">
              <a:spcBef>
                <a:spcPct val="20000"/>
              </a:spcBef>
              <a:spcAft>
                <a:spcPct val="0"/>
              </a:spcAft>
              <a:buSzPct val="70000"/>
              <a:buFont typeface="Wingdings" pitchFamily="2" charset="2"/>
              <a:buNone/>
              <a:defRPr sz="2400">
                <a:solidFill>
                  <a:schemeClr val="tx1"/>
                </a:solidFill>
                <a:latin typeface="+mn-lt"/>
              </a:defRPr>
            </a:lvl3pPr>
            <a:lvl4pPr marL="1371600" indent="0" algn="ctr" rtl="0" eaLnBrk="0" fontAlgn="base" hangingPunct="0">
              <a:spcBef>
                <a:spcPct val="20000"/>
              </a:spcBef>
              <a:spcAft>
                <a:spcPct val="0"/>
              </a:spcAft>
              <a:buSzPct val="70000"/>
              <a:buFont typeface="Wingdings" pitchFamily="2" charset="2"/>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eaLnBrk="0" fontAlgn="base" hangingPunct="0">
              <a:spcBef>
                <a:spcPct val="20000"/>
              </a:spcBef>
              <a:spcAft>
                <a:spcPct val="0"/>
              </a:spcAft>
              <a:buNone/>
              <a:defRPr sz="2000">
                <a:solidFill>
                  <a:schemeClr val="tx1"/>
                </a:solidFill>
                <a:latin typeface="+mn-lt"/>
              </a:defRPr>
            </a:lvl6pPr>
            <a:lvl7pPr marL="2743200" indent="0" algn="ctr" rtl="0" eaLnBrk="0" fontAlgn="base" hangingPunct="0">
              <a:spcBef>
                <a:spcPct val="20000"/>
              </a:spcBef>
              <a:spcAft>
                <a:spcPct val="0"/>
              </a:spcAft>
              <a:buNone/>
              <a:defRPr sz="2000">
                <a:solidFill>
                  <a:schemeClr val="tx1"/>
                </a:solidFill>
                <a:latin typeface="+mn-lt"/>
              </a:defRPr>
            </a:lvl7pPr>
            <a:lvl8pPr marL="3200400" indent="0" algn="ctr" rtl="0" eaLnBrk="0" fontAlgn="base" hangingPunct="0">
              <a:spcBef>
                <a:spcPct val="20000"/>
              </a:spcBef>
              <a:spcAft>
                <a:spcPct val="0"/>
              </a:spcAft>
              <a:buNone/>
              <a:defRPr sz="2000">
                <a:solidFill>
                  <a:schemeClr val="tx1"/>
                </a:solidFill>
                <a:latin typeface="+mn-lt"/>
              </a:defRPr>
            </a:lvl8pPr>
            <a:lvl9pPr marL="3657600" indent="0" algn="ctr" rtl="0" eaLnBrk="0" fontAlgn="base" hangingPunct="0">
              <a:spcBef>
                <a:spcPct val="20000"/>
              </a:spcBef>
              <a:spcAft>
                <a:spcPct val="0"/>
              </a:spcAft>
              <a:buNone/>
              <a:defRPr sz="2000">
                <a:solidFill>
                  <a:schemeClr val="tx1"/>
                </a:solidFill>
                <a:latin typeface="+mn-lt"/>
              </a:defRPr>
            </a:lvl9pPr>
          </a:lstStyle>
          <a:p>
            <a:pPr defTabSz="914400">
              <a:lnSpc>
                <a:spcPct val="90000"/>
              </a:lnSpc>
            </a:pPr>
            <a:r>
              <a:rPr lang="en-US" altLang="en-US" sz="2000" b="1" kern="0">
                <a:solidFill>
                  <a:srgbClr val="000408"/>
                </a:solidFill>
                <a:latin typeface="Arial" panose="020B0604020202020204" pitchFamily="34" charset="0"/>
              </a:rPr>
              <a:t>Release and Pollution Prevention Report</a:t>
            </a:r>
          </a:p>
          <a:p>
            <a:pPr defTabSz="914400">
              <a:lnSpc>
                <a:spcPct val="90000"/>
              </a:lnSpc>
            </a:pPr>
            <a:r>
              <a:rPr lang="en-US" altLang="en-US" sz="2000" b="1" u="sng" kern="0">
                <a:solidFill>
                  <a:srgbClr val="000408"/>
                </a:solidFill>
                <a:latin typeface="Arial" panose="020B0604020202020204" pitchFamily="34" charset="0"/>
              </a:rPr>
              <a:t>Self Verification of Materials Accounting Data Worksheet</a:t>
            </a:r>
            <a:endParaRPr lang="en-US" altLang="en-US" sz="2000" b="1" kern="0">
              <a:solidFill>
                <a:srgbClr val="000408"/>
              </a:solidFill>
              <a:latin typeface="Arial" panose="020B0604020202020204" pitchFamily="34" charset="0"/>
            </a:endParaRPr>
          </a:p>
          <a:p>
            <a:pPr defTabSz="914400">
              <a:lnSpc>
                <a:spcPct val="90000"/>
              </a:lnSpc>
            </a:pPr>
            <a:r>
              <a:rPr lang="en-US" altLang="en-US" sz="1200" kern="0">
                <a:solidFill>
                  <a:srgbClr val="000408"/>
                </a:solidFill>
                <a:latin typeface="Arial" panose="020B0604020202020204" pitchFamily="34" charset="0"/>
              </a:rPr>
              <a:t>(All Quantities Must Be Reported In Pounds except for Dioxin and Dioxin-Like Compounds Reported in Grams)</a:t>
            </a:r>
            <a:endParaRPr lang="en-US" altLang="en-US" sz="1600" kern="0">
              <a:solidFill>
                <a:srgbClr val="000408"/>
              </a:solidFill>
              <a:latin typeface="Arial" panose="020B0604020202020204" pitchFamily="34" charset="0"/>
            </a:endParaRPr>
          </a:p>
          <a:p>
            <a:pPr algn="just" defTabSz="914400">
              <a:lnSpc>
                <a:spcPct val="90000"/>
              </a:lnSpc>
            </a:pPr>
            <a:endParaRPr lang="en-US" altLang="en-US" sz="1400" b="1" kern="0">
              <a:solidFill>
                <a:srgbClr val="000408"/>
              </a:solidFill>
              <a:latin typeface="Arial" panose="020B0604020202020204" pitchFamily="34" charset="0"/>
            </a:endParaRPr>
          </a:p>
          <a:p>
            <a:pPr algn="just" defTabSz="914400">
              <a:lnSpc>
                <a:spcPct val="90000"/>
              </a:lnSpc>
            </a:pPr>
            <a:r>
              <a:rPr lang="en-US" altLang="en-US" sz="1400" b="1" kern="0">
                <a:solidFill>
                  <a:srgbClr val="000408"/>
                </a:solidFill>
                <a:latin typeface="Arial" panose="020B0604020202020204" pitchFamily="34" charset="0"/>
              </a:rPr>
              <a:t>FAC_ID: </a:t>
            </a:r>
            <a:r>
              <a:rPr lang="en-US" altLang="en-US" sz="1400" b="1" u="sng" kern="0">
                <a:solidFill>
                  <a:srgbClr val="000408"/>
                </a:solidFill>
                <a:latin typeface="Arial" panose="020B0604020202020204" pitchFamily="34" charset="0"/>
              </a:rPr>
              <a:t>                           </a:t>
            </a:r>
            <a:r>
              <a:rPr lang="en-US" altLang="en-US" sz="1400" b="1" kern="0">
                <a:solidFill>
                  <a:srgbClr val="000408"/>
                </a:solidFill>
                <a:latin typeface="Arial" panose="020B0604020202020204" pitchFamily="34" charset="0"/>
              </a:rPr>
              <a:t>   CAS#: </a:t>
            </a:r>
            <a:r>
              <a:rPr lang="en-US" altLang="en-US" sz="1400" b="1" u="sng" kern="0">
                <a:solidFill>
                  <a:srgbClr val="000408"/>
                </a:solidFill>
                <a:latin typeface="Arial" panose="020B0604020202020204" pitchFamily="34" charset="0"/>
              </a:rPr>
              <a:t>                            </a:t>
            </a:r>
            <a:r>
              <a:rPr lang="en-US" altLang="en-US" sz="1400" b="1" kern="0">
                <a:solidFill>
                  <a:srgbClr val="000408"/>
                </a:solidFill>
                <a:latin typeface="Arial" panose="020B0604020202020204" pitchFamily="34" charset="0"/>
              </a:rPr>
              <a:t>   Substance: </a:t>
            </a:r>
            <a:r>
              <a:rPr lang="en-US" altLang="en-US" sz="1400" b="1" u="sng" kern="0">
                <a:solidFill>
                  <a:srgbClr val="000408"/>
                </a:solidFill>
                <a:latin typeface="Arial" panose="020B0604020202020204" pitchFamily="34" charset="0"/>
              </a:rPr>
              <a:t>                                                         </a:t>
            </a:r>
          </a:p>
          <a:p>
            <a:pPr algn="just" defTabSz="914400">
              <a:lnSpc>
                <a:spcPct val="90000"/>
              </a:lnSpc>
            </a:pPr>
            <a:endParaRPr lang="en-US" altLang="en-US" sz="1200" b="1" u="sng" kern="0">
              <a:solidFill>
                <a:srgbClr val="000408"/>
              </a:solidFill>
              <a:latin typeface="Arial" panose="020B0604020202020204" pitchFamily="34" charset="0"/>
            </a:endParaRPr>
          </a:p>
          <a:p>
            <a:pPr algn="just" defTabSz="914400">
              <a:lnSpc>
                <a:spcPct val="90000"/>
              </a:lnSpc>
            </a:pPr>
            <a:r>
              <a:rPr lang="en-US" altLang="en-US" sz="1200" b="1" u="sng" kern="0">
                <a:solidFill>
                  <a:srgbClr val="000408"/>
                </a:solidFill>
                <a:latin typeface="Arial" panose="020B0604020202020204" pitchFamily="34" charset="0"/>
              </a:rPr>
              <a:t>Inputs</a:t>
            </a:r>
            <a:r>
              <a:rPr lang="en-US" altLang="en-US" sz="1200" b="1" kern="0">
                <a:solidFill>
                  <a:srgbClr val="000408"/>
                </a:solidFill>
                <a:latin typeface="Arial" panose="020B0604020202020204" pitchFamily="34" charset="0"/>
              </a:rPr>
              <a:t>				</a:t>
            </a:r>
            <a:r>
              <a:rPr lang="en-US" altLang="en-US" sz="1200" b="1" u="sng" kern="0">
                <a:solidFill>
                  <a:srgbClr val="000408"/>
                </a:solidFill>
                <a:latin typeface="Arial" panose="020B0604020202020204" pitchFamily="34" charset="0"/>
              </a:rPr>
              <a:t>Outputs</a:t>
            </a:r>
            <a:endParaRPr lang="en-US" altLang="en-US" sz="1200" b="1" kern="0">
              <a:solidFill>
                <a:srgbClr val="000408"/>
              </a:solidFill>
              <a:latin typeface="Arial" panose="020B0604020202020204" pitchFamily="34" charset="0"/>
            </a:endParaRPr>
          </a:p>
          <a:p>
            <a:pPr algn="l" defTabSz="914400">
              <a:lnSpc>
                <a:spcPct val="90000"/>
              </a:lnSpc>
            </a:pPr>
            <a:r>
              <a:rPr lang="en-US" altLang="en-US" sz="1200" kern="0">
                <a:solidFill>
                  <a:srgbClr val="000408"/>
                </a:solidFill>
                <a:latin typeface="Arial" panose="020B0604020202020204" pitchFamily="34" charset="0"/>
              </a:rPr>
              <a:t>5. Starting Inventory	</a:t>
            </a:r>
            <a:r>
              <a:rPr lang="en-US" altLang="en-US" sz="1200" u="sng" kern="0">
                <a:solidFill>
                  <a:srgbClr val="000408"/>
                </a:solidFill>
                <a:latin typeface="Arial" panose="020B0604020202020204" pitchFamily="34" charset="0"/>
              </a:rPr>
              <a:t>                                    </a:t>
            </a:r>
            <a:r>
              <a:rPr lang="en-US" altLang="en-US" sz="1200" kern="0">
                <a:solidFill>
                  <a:srgbClr val="000408"/>
                </a:solidFill>
                <a:latin typeface="Arial" panose="020B0604020202020204" pitchFamily="34" charset="0"/>
              </a:rPr>
              <a:t>	  8. Quantity Consumed	        </a:t>
            </a:r>
            <a:r>
              <a:rPr lang="en-US" altLang="en-US" sz="1200" u="sng" kern="0">
                <a:solidFill>
                  <a:srgbClr val="000408"/>
                </a:solidFill>
                <a:latin typeface="Arial" panose="020B0604020202020204" pitchFamily="34" charset="0"/>
              </a:rPr>
              <a:t>                                  </a:t>
            </a:r>
            <a:r>
              <a:rPr lang="en-US" altLang="en-US" sz="1200" kern="0">
                <a:solidFill>
                  <a:srgbClr val="000408"/>
                </a:solidFill>
                <a:latin typeface="Arial" panose="020B0604020202020204" pitchFamily="34" charset="0"/>
              </a:rPr>
              <a:t>	</a:t>
            </a:r>
          </a:p>
          <a:p>
            <a:pPr algn="l" defTabSz="914400">
              <a:lnSpc>
                <a:spcPct val="80000"/>
              </a:lnSpc>
            </a:pPr>
            <a:r>
              <a:rPr lang="en-US" altLang="en-US" sz="1200" kern="0">
                <a:solidFill>
                  <a:srgbClr val="000408"/>
                </a:solidFill>
                <a:latin typeface="Arial" panose="020B0604020202020204" pitchFamily="34" charset="0"/>
              </a:rPr>
              <a:t>				          (chemically altered)</a:t>
            </a:r>
          </a:p>
          <a:p>
            <a:pPr algn="l" defTabSz="914400">
              <a:lnSpc>
                <a:spcPct val="80000"/>
              </a:lnSpc>
            </a:pPr>
            <a:r>
              <a:rPr lang="en-US" altLang="en-US" sz="1200" kern="0">
                <a:solidFill>
                  <a:srgbClr val="000408"/>
                </a:solidFill>
                <a:latin typeface="Arial" panose="020B0604020202020204" pitchFamily="34" charset="0"/>
              </a:rPr>
              <a:t>6. Quantity Produced	</a:t>
            </a:r>
            <a:r>
              <a:rPr lang="en-US" altLang="en-US" sz="1200" u="sng" kern="0">
                <a:solidFill>
                  <a:srgbClr val="000408"/>
                </a:solidFill>
                <a:latin typeface="Arial" panose="020B0604020202020204" pitchFamily="34" charset="0"/>
              </a:rPr>
              <a:t>                                    </a:t>
            </a:r>
            <a:r>
              <a:rPr lang="en-US" altLang="en-US" sz="1200" kern="0">
                <a:solidFill>
                  <a:srgbClr val="000408"/>
                </a:solidFill>
                <a:latin typeface="Arial" panose="020B0604020202020204" pitchFamily="34" charset="0"/>
              </a:rPr>
              <a:t>  	  9. Quantity Shipped Off Site     </a:t>
            </a:r>
            <a:r>
              <a:rPr lang="en-US" altLang="en-US" sz="1200" u="sng" kern="0">
                <a:solidFill>
                  <a:srgbClr val="000408"/>
                </a:solidFill>
                <a:latin typeface="Arial" panose="020B0604020202020204" pitchFamily="34" charset="0"/>
              </a:rPr>
              <a:t>                                 </a:t>
            </a:r>
            <a:r>
              <a:rPr lang="en-US" altLang="en-US" sz="1200" kern="0">
                <a:solidFill>
                  <a:srgbClr val="000408"/>
                </a:solidFill>
                <a:latin typeface="Arial" panose="020B0604020202020204" pitchFamily="34" charset="0"/>
              </a:rPr>
              <a:t>	</a:t>
            </a:r>
            <a:r>
              <a:rPr lang="en-US" altLang="en-US" sz="1200" u="sng" kern="0">
                <a:solidFill>
                  <a:srgbClr val="000408"/>
                </a:solidFill>
                <a:latin typeface="Arial" panose="020B0604020202020204" pitchFamily="34" charset="0"/>
              </a:rPr>
              <a:t>                                    </a:t>
            </a:r>
            <a:endParaRPr lang="en-US" altLang="en-US" sz="1200" kern="0">
              <a:solidFill>
                <a:srgbClr val="000408"/>
              </a:solidFill>
              <a:latin typeface="Arial" panose="020B0604020202020204" pitchFamily="34" charset="0"/>
            </a:endParaRPr>
          </a:p>
          <a:p>
            <a:pPr algn="l" defTabSz="914400">
              <a:lnSpc>
                <a:spcPct val="80000"/>
              </a:lnSpc>
            </a:pPr>
            <a:r>
              <a:rPr lang="en-US" altLang="en-US" sz="1200" kern="0">
                <a:solidFill>
                  <a:srgbClr val="000408"/>
                </a:solidFill>
                <a:latin typeface="Arial" panose="020B0604020202020204" pitchFamily="34" charset="0"/>
              </a:rPr>
              <a:t>          On Site			          as (or in) Product</a:t>
            </a:r>
          </a:p>
          <a:p>
            <a:pPr algn="l" defTabSz="914400">
              <a:lnSpc>
                <a:spcPct val="80000"/>
              </a:lnSpc>
            </a:pPr>
            <a:r>
              <a:rPr lang="en-US" altLang="en-US" sz="1200" kern="0">
                <a:solidFill>
                  <a:srgbClr val="000408"/>
                </a:solidFill>
                <a:latin typeface="Arial" panose="020B0604020202020204" pitchFamily="34" charset="0"/>
              </a:rPr>
              <a:t>7. Quantity Brought	</a:t>
            </a:r>
            <a:r>
              <a:rPr lang="en-US" altLang="en-US" sz="1200" u="sng" kern="0">
                <a:solidFill>
                  <a:srgbClr val="000408"/>
                </a:solidFill>
                <a:latin typeface="Arial" panose="020B0604020202020204" pitchFamily="34" charset="0"/>
              </a:rPr>
              <a:t>                                    </a:t>
            </a:r>
            <a:r>
              <a:rPr lang="en-US" altLang="en-US" sz="1200" kern="0">
                <a:solidFill>
                  <a:srgbClr val="000408"/>
                </a:solidFill>
                <a:latin typeface="Arial" panose="020B0604020202020204" pitchFamily="34" charset="0"/>
              </a:rPr>
              <a:t>	10. Ending Inventory                   </a:t>
            </a:r>
            <a:r>
              <a:rPr lang="en-US" altLang="en-US" sz="1200" u="sng" kern="0">
                <a:solidFill>
                  <a:srgbClr val="000408"/>
                </a:solidFill>
                <a:latin typeface="Arial" panose="020B0604020202020204" pitchFamily="34" charset="0"/>
              </a:rPr>
              <a:t>                                </a:t>
            </a:r>
            <a:r>
              <a:rPr lang="en-US" altLang="en-US" sz="1200" kern="0">
                <a:solidFill>
                  <a:srgbClr val="000408"/>
                </a:solidFill>
                <a:latin typeface="Arial" panose="020B0604020202020204" pitchFamily="34" charset="0"/>
              </a:rPr>
              <a:t>	</a:t>
            </a:r>
            <a:r>
              <a:rPr lang="en-US" altLang="en-US" sz="1200" u="sng" kern="0">
                <a:solidFill>
                  <a:srgbClr val="000408"/>
                </a:solidFill>
                <a:latin typeface="Arial" panose="020B0604020202020204" pitchFamily="34" charset="0"/>
              </a:rPr>
              <a:t>                                    </a:t>
            </a:r>
          </a:p>
          <a:p>
            <a:pPr algn="l" defTabSz="914400">
              <a:lnSpc>
                <a:spcPct val="80000"/>
              </a:lnSpc>
            </a:pPr>
            <a:r>
              <a:rPr lang="en-US" altLang="en-US" sz="1200" kern="0">
                <a:solidFill>
                  <a:srgbClr val="000408"/>
                </a:solidFill>
                <a:latin typeface="Arial" panose="020B0604020202020204" pitchFamily="34" charset="0"/>
              </a:rPr>
              <a:t>          On Site</a:t>
            </a:r>
          </a:p>
          <a:p>
            <a:pPr algn="l" defTabSz="914400">
              <a:lnSpc>
                <a:spcPct val="80000"/>
              </a:lnSpc>
            </a:pPr>
            <a:r>
              <a:rPr lang="en-US" altLang="en-US" sz="1200" kern="0">
                <a:solidFill>
                  <a:srgbClr val="000408"/>
                </a:solidFill>
                <a:latin typeface="Arial" panose="020B0604020202020204" pitchFamily="34" charset="0"/>
              </a:rPr>
              <a:t>12. Quantity Recycled	</a:t>
            </a:r>
            <a:r>
              <a:rPr lang="en-US" altLang="en-US" sz="1200" u="sng" kern="0">
                <a:solidFill>
                  <a:srgbClr val="000408"/>
                </a:solidFill>
                <a:latin typeface="Arial" panose="020B0604020202020204" pitchFamily="34" charset="0"/>
              </a:rPr>
              <a:t>                                    </a:t>
            </a:r>
            <a:r>
              <a:rPr lang="en-US" altLang="en-US" sz="1200" kern="0">
                <a:solidFill>
                  <a:srgbClr val="000408"/>
                </a:solidFill>
                <a:latin typeface="Arial" panose="020B0604020202020204" pitchFamily="34" charset="0"/>
              </a:rPr>
              <a:t>	12. Quantity Recycled Out-of      ________________</a:t>
            </a:r>
            <a:r>
              <a:rPr lang="en-US" altLang="en-US" sz="1200" u="sng" kern="0">
                <a:solidFill>
                  <a:srgbClr val="000408"/>
                </a:solidFill>
                <a:latin typeface="Arial" panose="020B0604020202020204" pitchFamily="34" charset="0"/>
              </a:rPr>
              <a:t>                     </a:t>
            </a:r>
            <a:endParaRPr lang="en-US" altLang="en-US" sz="1200" kern="0">
              <a:solidFill>
                <a:srgbClr val="000408"/>
              </a:solidFill>
              <a:latin typeface="Arial" panose="020B0604020202020204" pitchFamily="34" charset="0"/>
            </a:endParaRPr>
          </a:p>
          <a:p>
            <a:pPr algn="l" defTabSz="914400">
              <a:lnSpc>
                <a:spcPct val="80000"/>
              </a:lnSpc>
            </a:pPr>
            <a:r>
              <a:rPr lang="en-US" altLang="en-US" sz="1200" kern="0">
                <a:solidFill>
                  <a:srgbClr val="000408"/>
                </a:solidFill>
                <a:latin typeface="Arial" panose="020B0604020202020204" pitchFamily="34" charset="0"/>
              </a:rPr>
              <a:t>          Out-of Process &amp;			           Process &amp; Re-Used on Site	</a:t>
            </a:r>
          </a:p>
          <a:p>
            <a:pPr algn="l" defTabSz="914400">
              <a:lnSpc>
                <a:spcPct val="80000"/>
              </a:lnSpc>
            </a:pPr>
            <a:r>
              <a:rPr lang="en-US" altLang="en-US" sz="1200" kern="0">
                <a:solidFill>
                  <a:srgbClr val="000408"/>
                </a:solidFill>
                <a:latin typeface="Arial" panose="020B0604020202020204" pitchFamily="34" charset="0"/>
              </a:rPr>
              <a:t>          Re-Used on Site</a:t>
            </a:r>
          </a:p>
          <a:p>
            <a:pPr algn="l" defTabSz="914400">
              <a:lnSpc>
                <a:spcPct val="90000"/>
              </a:lnSpc>
            </a:pPr>
            <a:r>
              <a:rPr lang="en-US" altLang="en-US" sz="1200" kern="0">
                <a:solidFill>
                  <a:srgbClr val="000408"/>
                </a:solidFill>
                <a:latin typeface="Arial" panose="020B0604020202020204" pitchFamily="34" charset="0"/>
              </a:rPr>
              <a:t>				13. Quantity Destroyed through  </a:t>
            </a:r>
            <a:r>
              <a:rPr lang="en-US" altLang="en-US" sz="1200" u="sng" kern="0">
                <a:solidFill>
                  <a:srgbClr val="000408"/>
                </a:solidFill>
                <a:latin typeface="Arial" panose="020B0604020202020204" pitchFamily="34" charset="0"/>
              </a:rPr>
              <a:t>                                </a:t>
            </a:r>
            <a:r>
              <a:rPr lang="en-US" altLang="en-US" sz="1200" kern="0">
                <a:solidFill>
                  <a:srgbClr val="000408"/>
                </a:solidFill>
                <a:latin typeface="Arial" panose="020B0604020202020204" pitchFamily="34" charset="0"/>
              </a:rPr>
              <a:t>		 			          On-Site Treatment</a:t>
            </a:r>
          </a:p>
          <a:p>
            <a:pPr algn="l" defTabSz="914400">
              <a:lnSpc>
                <a:spcPct val="90000"/>
              </a:lnSpc>
            </a:pPr>
            <a:r>
              <a:rPr lang="en-US" altLang="en-US" sz="1200" kern="0">
                <a:solidFill>
                  <a:srgbClr val="000408"/>
                </a:solidFill>
                <a:latin typeface="Arial" panose="020B0604020202020204" pitchFamily="34" charset="0"/>
              </a:rPr>
              <a:t>				14. Quantity Destroyed through  </a:t>
            </a:r>
            <a:r>
              <a:rPr lang="en-US" altLang="en-US" sz="1200" u="sng" kern="0">
                <a:solidFill>
                  <a:srgbClr val="000408"/>
                </a:solidFill>
                <a:latin typeface="Arial" panose="020B0604020202020204" pitchFamily="34" charset="0"/>
              </a:rPr>
              <a:t>                                </a:t>
            </a:r>
            <a:r>
              <a:rPr lang="en-US" altLang="en-US" sz="1200" kern="0">
                <a:solidFill>
                  <a:srgbClr val="000408"/>
                </a:solidFill>
                <a:latin typeface="Arial" panose="020B0604020202020204" pitchFamily="34" charset="0"/>
              </a:rPr>
              <a:t>					          On-Site Energy Recovery</a:t>
            </a:r>
          </a:p>
          <a:p>
            <a:pPr algn="l" defTabSz="914400">
              <a:lnSpc>
                <a:spcPct val="90000"/>
              </a:lnSpc>
            </a:pPr>
            <a:r>
              <a:rPr lang="en-US" altLang="en-US" sz="1200" kern="0">
                <a:solidFill>
                  <a:srgbClr val="000408"/>
                </a:solidFill>
                <a:latin typeface="Arial" panose="020B0604020202020204" pitchFamily="34" charset="0"/>
              </a:rPr>
              <a:t>				15. Stack Air Emissions              </a:t>
            </a:r>
            <a:r>
              <a:rPr lang="en-US" altLang="en-US" sz="1200" u="sng" kern="0">
                <a:solidFill>
                  <a:srgbClr val="000408"/>
                </a:solidFill>
                <a:latin typeface="Arial" panose="020B0604020202020204" pitchFamily="34" charset="0"/>
              </a:rPr>
              <a:t>                                </a:t>
            </a:r>
            <a:r>
              <a:rPr lang="en-US" altLang="en-US" sz="1200" kern="0">
                <a:solidFill>
                  <a:srgbClr val="000408"/>
                </a:solidFill>
                <a:latin typeface="Arial" panose="020B0604020202020204" pitchFamily="34" charset="0"/>
              </a:rPr>
              <a:t>		 			16. Fugitive Air Emissions          </a:t>
            </a:r>
            <a:r>
              <a:rPr lang="en-US" altLang="en-US" sz="1200" u="sng" kern="0">
                <a:solidFill>
                  <a:srgbClr val="000408"/>
                </a:solidFill>
                <a:latin typeface="Arial" panose="020B0604020202020204" pitchFamily="34" charset="0"/>
              </a:rPr>
              <a:t>                                 </a:t>
            </a:r>
            <a:r>
              <a:rPr lang="en-US" altLang="en-US" sz="1200" kern="0">
                <a:solidFill>
                  <a:srgbClr val="000408"/>
                </a:solidFill>
                <a:latin typeface="Arial" panose="020B0604020202020204" pitchFamily="34" charset="0"/>
              </a:rPr>
              <a:t>					17. Discharge to POTWs            </a:t>
            </a:r>
            <a:r>
              <a:rPr lang="en-US" altLang="en-US" sz="1200" u="sng" kern="0">
                <a:solidFill>
                  <a:srgbClr val="000408"/>
                </a:solidFill>
                <a:latin typeface="Arial" panose="020B0604020202020204" pitchFamily="34" charset="0"/>
              </a:rPr>
              <a:t>                                </a:t>
            </a:r>
            <a:r>
              <a:rPr lang="en-US" altLang="en-US" sz="1200" kern="0">
                <a:solidFill>
                  <a:srgbClr val="000408"/>
                </a:solidFill>
                <a:latin typeface="Arial" panose="020B0604020202020204" pitchFamily="34" charset="0"/>
              </a:rPr>
              <a:t>					18. Discharge to Surface Waters</a:t>
            </a:r>
            <a:r>
              <a:rPr lang="en-US" altLang="en-US" sz="1200" u="sng" kern="0">
                <a:solidFill>
                  <a:srgbClr val="000408"/>
                </a:solidFill>
                <a:latin typeface="Arial" panose="020B0604020202020204" pitchFamily="34" charset="0"/>
              </a:rPr>
              <a:t>                                </a:t>
            </a:r>
            <a:r>
              <a:rPr lang="en-US" altLang="en-US" sz="1200" kern="0">
                <a:solidFill>
                  <a:srgbClr val="000408"/>
                </a:solidFill>
                <a:latin typeface="Arial" panose="020B0604020202020204" pitchFamily="34" charset="0"/>
              </a:rPr>
              <a:t>					19. Discharge to Groundwaters  </a:t>
            </a:r>
            <a:r>
              <a:rPr lang="en-US" altLang="en-US" sz="1200" u="sng" kern="0">
                <a:solidFill>
                  <a:srgbClr val="000408"/>
                </a:solidFill>
                <a:latin typeface="Arial" panose="020B0604020202020204" pitchFamily="34" charset="0"/>
              </a:rPr>
              <a:t>                                </a:t>
            </a:r>
            <a:r>
              <a:rPr lang="en-US" altLang="en-US" sz="1200" kern="0">
                <a:solidFill>
                  <a:srgbClr val="000408"/>
                </a:solidFill>
                <a:latin typeface="Arial" panose="020B0604020202020204" pitchFamily="34" charset="0"/>
              </a:rPr>
              <a:t>					20. On-Site Land Disposal          ________________</a:t>
            </a:r>
            <a:r>
              <a:rPr lang="en-US" altLang="en-US" sz="1200" u="sng" kern="0">
                <a:solidFill>
                  <a:srgbClr val="000408"/>
                </a:solidFill>
                <a:latin typeface="Arial" panose="020B0604020202020204" pitchFamily="34" charset="0"/>
              </a:rPr>
              <a:t> </a:t>
            </a:r>
            <a:r>
              <a:rPr lang="en-US" altLang="en-US" sz="1200" kern="0">
                <a:solidFill>
                  <a:srgbClr val="000408"/>
                </a:solidFill>
                <a:latin typeface="Arial" panose="020B0604020202020204" pitchFamily="34" charset="0"/>
              </a:rPr>
              <a:t>                               </a:t>
            </a:r>
          </a:p>
          <a:p>
            <a:pPr algn="l" defTabSz="914400">
              <a:lnSpc>
                <a:spcPct val="90000"/>
              </a:lnSpc>
            </a:pPr>
            <a:r>
              <a:rPr lang="en-US" altLang="en-US" sz="1200" kern="0">
                <a:solidFill>
                  <a:srgbClr val="000408"/>
                </a:solidFill>
                <a:latin typeface="Arial" panose="020B0604020202020204" pitchFamily="34" charset="0"/>
              </a:rPr>
              <a:t>				21. Other Off-Site Transfers       _________________</a:t>
            </a:r>
          </a:p>
          <a:p>
            <a:pPr algn="l" defTabSz="914400">
              <a:lnSpc>
                <a:spcPct val="90000"/>
              </a:lnSpc>
            </a:pPr>
            <a:endParaRPr lang="en-US" altLang="en-US" sz="1200" kern="0">
              <a:solidFill>
                <a:srgbClr val="000408"/>
              </a:solidFill>
              <a:latin typeface="Arial" panose="020B0604020202020204" pitchFamily="34" charset="0"/>
            </a:endParaRPr>
          </a:p>
          <a:p>
            <a:pPr algn="l" defTabSz="914400">
              <a:lnSpc>
                <a:spcPct val="90000"/>
              </a:lnSpc>
            </a:pPr>
            <a:r>
              <a:rPr lang="en-US" altLang="en-US" sz="1200" kern="0">
                <a:solidFill>
                  <a:srgbClr val="000408"/>
                </a:solidFill>
                <a:latin typeface="Arial" panose="020B0604020202020204" pitchFamily="34" charset="0"/>
              </a:rPr>
              <a:t>          </a:t>
            </a:r>
            <a:r>
              <a:rPr lang="en-US" altLang="en-US" sz="1400" b="1" kern="0">
                <a:solidFill>
                  <a:srgbClr val="000408"/>
                </a:solidFill>
                <a:latin typeface="Arial" panose="020B0604020202020204" pitchFamily="34" charset="0"/>
              </a:rPr>
              <a:t>Sum of Inputs:  </a:t>
            </a:r>
            <a:r>
              <a:rPr lang="en-US" altLang="en-US" sz="1400" b="1" u="sng" kern="0">
                <a:solidFill>
                  <a:srgbClr val="000408"/>
                </a:solidFill>
                <a:latin typeface="Arial" panose="020B0604020202020204" pitchFamily="34" charset="0"/>
              </a:rPr>
              <a:t>                              </a:t>
            </a:r>
            <a:r>
              <a:rPr lang="en-US" altLang="en-US" sz="1400" b="1" kern="0">
                <a:solidFill>
                  <a:srgbClr val="000408"/>
                </a:solidFill>
                <a:latin typeface="Arial" panose="020B0604020202020204" pitchFamily="34" charset="0"/>
              </a:rPr>
              <a:t>    </a:t>
            </a:r>
            <a:r>
              <a:rPr lang="en-US" altLang="en-US" sz="1400" b="1" kern="0">
                <a:solidFill>
                  <a:srgbClr val="000408"/>
                </a:solidFill>
                <a:latin typeface="Arial" panose="020B0604020202020204" pitchFamily="34" charset="0"/>
                <a:sym typeface="Symbol" pitchFamily="2" charset="2"/>
              </a:rPr>
              <a:t></a:t>
            </a:r>
            <a:r>
              <a:rPr lang="en-US" altLang="en-US" sz="1400" b="1" kern="0">
                <a:solidFill>
                  <a:srgbClr val="000408"/>
                </a:solidFill>
                <a:latin typeface="Arial" panose="020B0604020202020204" pitchFamily="34" charset="0"/>
              </a:rPr>
              <a:t>	     Sum of Outputs:	       _______________</a:t>
            </a:r>
          </a:p>
        </p:txBody>
      </p:sp>
    </p:spTree>
    <p:extLst>
      <p:ext uri="{BB962C8B-B14F-4D97-AF65-F5344CB8AC3E}">
        <p14:creationId xmlns:p14="http://schemas.microsoft.com/office/powerpoint/2010/main" val="360270935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1EBBEE9-32E5-3C15-6493-360C448CCB6F}"/>
              </a:ext>
            </a:extLst>
          </p:cNvPr>
          <p:cNvGrpSpPr/>
          <p:nvPr/>
        </p:nvGrpSpPr>
        <p:grpSpPr>
          <a:xfrm>
            <a:off x="860868" y="1790700"/>
            <a:ext cx="8229600" cy="4902200"/>
            <a:chOff x="1943100" y="1676400"/>
            <a:chExt cx="8229600" cy="4902200"/>
          </a:xfrm>
        </p:grpSpPr>
        <p:pic>
          <p:nvPicPr>
            <p:cNvPr id="33794" name="Picture 2">
              <a:extLst>
                <a:ext uri="{FF2B5EF4-FFF2-40B4-BE49-F238E27FC236}">
                  <a16:creationId xmlns:a16="http://schemas.microsoft.com/office/drawing/2014/main" id="{8F0529A1-768B-5C90-DA10-601488CBA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943100" y="1676400"/>
              <a:ext cx="8229600"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Rectangle 4">
              <a:extLst>
                <a:ext uri="{FF2B5EF4-FFF2-40B4-BE49-F238E27FC236}">
                  <a16:creationId xmlns:a16="http://schemas.microsoft.com/office/drawing/2014/main" id="{1E149A85-355A-28DC-00C1-FA9D98E8CCFA}"/>
                </a:ext>
              </a:extLst>
            </p:cNvPr>
            <p:cNvSpPr>
              <a:spLocks noChangeArrowheads="1"/>
            </p:cNvSpPr>
            <p:nvPr/>
          </p:nvSpPr>
          <p:spPr bwMode="auto">
            <a:xfrm>
              <a:off x="2468564" y="4995863"/>
              <a:ext cx="5227637" cy="1447800"/>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
        <p:nvSpPr>
          <p:cNvPr id="2" name="Title 1">
            <a:extLst>
              <a:ext uri="{FF2B5EF4-FFF2-40B4-BE49-F238E27FC236}">
                <a16:creationId xmlns:a16="http://schemas.microsoft.com/office/drawing/2014/main" id="{8F1D1EFB-2ADE-FFC2-E57D-EF8009ECF204}"/>
              </a:ext>
            </a:extLst>
          </p:cNvPr>
          <p:cNvSpPr>
            <a:spLocks noGrp="1"/>
          </p:cNvSpPr>
          <p:nvPr>
            <p:ph type="title"/>
          </p:nvPr>
        </p:nvSpPr>
        <p:spPr/>
        <p:txBody>
          <a:bodyPr/>
          <a:lstStyle/>
          <a:p>
            <a:r>
              <a:rPr lang="en-US"/>
              <a:t>End of Section B</a:t>
            </a:r>
            <a:br>
              <a:rPr lang="en-US"/>
            </a:br>
            <a:r>
              <a:rPr lang="en-US" sz="2800"/>
              <a:t>(Important Buttons)</a:t>
            </a:r>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3075">
            <a:extLst>
              <a:ext uri="{FF2B5EF4-FFF2-40B4-BE49-F238E27FC236}">
                <a16:creationId xmlns:a16="http://schemas.microsoft.com/office/drawing/2014/main" id="{DCA762F8-FE42-5843-41E6-2630BCFA5C2B}"/>
              </a:ext>
            </a:extLst>
          </p:cNvPr>
          <p:cNvSpPr txBox="1">
            <a:spLocks noChangeArrowheads="1"/>
          </p:cNvSpPr>
          <p:nvPr/>
        </p:nvSpPr>
        <p:spPr bwMode="auto">
          <a:xfrm>
            <a:off x="1045080" y="5359487"/>
            <a:ext cx="7848600" cy="590550"/>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600">
                <a:solidFill>
                  <a:srgbClr val="00060C"/>
                </a:solidFill>
                <a:latin typeface="+mn-lt"/>
              </a:rPr>
              <a:t>The materials accounting must balance within five percent (± 5%).  In theory, Inputs should equal Outputs. In reality, best estimates prevail.</a:t>
            </a:r>
          </a:p>
        </p:txBody>
      </p:sp>
      <p:grpSp>
        <p:nvGrpSpPr>
          <p:cNvPr id="2" name="Group 1">
            <a:extLst>
              <a:ext uri="{FF2B5EF4-FFF2-40B4-BE49-F238E27FC236}">
                <a16:creationId xmlns:a16="http://schemas.microsoft.com/office/drawing/2014/main" id="{6F769231-F828-2830-3AF5-206773A34737}"/>
              </a:ext>
            </a:extLst>
          </p:cNvPr>
          <p:cNvGrpSpPr/>
          <p:nvPr/>
        </p:nvGrpSpPr>
        <p:grpSpPr>
          <a:xfrm>
            <a:off x="419868" y="894253"/>
            <a:ext cx="9095084" cy="4259210"/>
            <a:chOff x="1822450" y="1600201"/>
            <a:chExt cx="8693150" cy="4016375"/>
          </a:xfrm>
        </p:grpSpPr>
        <p:pic>
          <p:nvPicPr>
            <p:cNvPr id="34818" name="Picture 10">
              <a:extLst>
                <a:ext uri="{FF2B5EF4-FFF2-40B4-BE49-F238E27FC236}">
                  <a16:creationId xmlns:a16="http://schemas.microsoft.com/office/drawing/2014/main" id="{581C1E44-ACD0-236F-AD06-816E75DD3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450" y="1600201"/>
              <a:ext cx="8686800" cy="401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1" name="Rectangle 3076">
              <a:extLst>
                <a:ext uri="{FF2B5EF4-FFF2-40B4-BE49-F238E27FC236}">
                  <a16:creationId xmlns:a16="http://schemas.microsoft.com/office/drawing/2014/main" id="{84389EA6-17D0-E904-89CB-CDA65DA20BD4}"/>
                </a:ext>
              </a:extLst>
            </p:cNvPr>
            <p:cNvSpPr>
              <a:spLocks noChangeArrowheads="1"/>
            </p:cNvSpPr>
            <p:nvPr/>
          </p:nvSpPr>
          <p:spPr bwMode="ltGray">
            <a:xfrm>
              <a:off x="1822450" y="4419601"/>
              <a:ext cx="8693150" cy="1196975"/>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
        <p:nvSpPr>
          <p:cNvPr id="3" name="Rectangle 2">
            <a:extLst>
              <a:ext uri="{FF2B5EF4-FFF2-40B4-BE49-F238E27FC236}">
                <a16:creationId xmlns:a16="http://schemas.microsoft.com/office/drawing/2014/main" id="{C9B640B1-ECF4-4283-DC7C-6E8DA7DF57EC}"/>
              </a:ext>
            </a:extLst>
          </p:cNvPr>
          <p:cNvSpPr/>
          <p:nvPr/>
        </p:nvSpPr>
        <p:spPr>
          <a:xfrm>
            <a:off x="5107911" y="1247671"/>
            <a:ext cx="334945" cy="92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D1FFBA2-0FA8-3390-0920-A61749CB71B9}"/>
              </a:ext>
            </a:extLst>
          </p:cNvPr>
          <p:cNvSpPr txBox="1"/>
          <p:nvPr/>
        </p:nvSpPr>
        <p:spPr>
          <a:xfrm>
            <a:off x="5032550" y="1205802"/>
            <a:ext cx="69501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rgbClr val="0070C0"/>
                </a:solidFill>
                <a:latin typeface="Times New Roman"/>
                <a:cs typeface="Times New Roman"/>
              </a:rPr>
              <a:t>2022</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0D026B6-941D-6A2B-CB56-30CEC9FD28D4}"/>
              </a:ext>
            </a:extLst>
          </p:cNvPr>
          <p:cNvGrpSpPr/>
          <p:nvPr/>
        </p:nvGrpSpPr>
        <p:grpSpPr>
          <a:xfrm>
            <a:off x="833437" y="2442499"/>
            <a:ext cx="8839200" cy="3386138"/>
            <a:chOff x="1676400" y="2330450"/>
            <a:chExt cx="8839200" cy="3386138"/>
          </a:xfrm>
        </p:grpSpPr>
        <p:pic>
          <p:nvPicPr>
            <p:cNvPr id="35842" name="Picture 10">
              <a:extLst>
                <a:ext uri="{FF2B5EF4-FFF2-40B4-BE49-F238E27FC236}">
                  <a16:creationId xmlns:a16="http://schemas.microsoft.com/office/drawing/2014/main" id="{1B37A60C-A88E-898C-377C-BB9501652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330450"/>
              <a:ext cx="8686800" cy="330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8" name="Oval 7">
              <a:extLst>
                <a:ext uri="{FF2B5EF4-FFF2-40B4-BE49-F238E27FC236}">
                  <a16:creationId xmlns:a16="http://schemas.microsoft.com/office/drawing/2014/main" id="{797C5494-4596-2F0C-000E-9FD6957AEB4F}"/>
                </a:ext>
              </a:extLst>
            </p:cNvPr>
            <p:cNvSpPr>
              <a:spLocks noChangeArrowheads="1"/>
            </p:cNvSpPr>
            <p:nvPr/>
          </p:nvSpPr>
          <p:spPr bwMode="auto">
            <a:xfrm>
              <a:off x="8915400" y="3505200"/>
              <a:ext cx="914400" cy="56515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
          <p:nvSpPr>
            <p:cNvPr id="35849" name="Oval 7">
              <a:extLst>
                <a:ext uri="{FF2B5EF4-FFF2-40B4-BE49-F238E27FC236}">
                  <a16:creationId xmlns:a16="http://schemas.microsoft.com/office/drawing/2014/main" id="{7527319A-98FF-FA1D-9EB8-F92D6E2FCA4C}"/>
                </a:ext>
              </a:extLst>
            </p:cNvPr>
            <p:cNvSpPr>
              <a:spLocks noChangeArrowheads="1"/>
            </p:cNvSpPr>
            <p:nvPr/>
          </p:nvSpPr>
          <p:spPr bwMode="auto">
            <a:xfrm>
              <a:off x="1676400" y="5181600"/>
              <a:ext cx="1066800" cy="534988"/>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
        <p:nvSpPr>
          <p:cNvPr id="10" name="Title 3">
            <a:extLst>
              <a:ext uri="{FF2B5EF4-FFF2-40B4-BE49-F238E27FC236}">
                <a16:creationId xmlns:a16="http://schemas.microsoft.com/office/drawing/2014/main" id="{55246DB9-6397-3B6D-3F86-74826C4C1CCE}"/>
              </a:ext>
            </a:extLst>
          </p:cNvPr>
          <p:cNvSpPr txBox="1">
            <a:spLocks/>
          </p:cNvSpPr>
          <p:nvPr/>
        </p:nvSpPr>
        <p:spPr>
          <a:xfrm>
            <a:off x="677335" y="609600"/>
            <a:ext cx="8596668" cy="911225"/>
          </a:xfrm>
          <a:prstGeom prst="rect">
            <a:avLst/>
          </a:prstGeom>
        </p:spPr>
        <p:txBody>
          <a:bodyPr lIns="91440" tIns="45720" rIns="91440" bIns="45720" anchor="t"/>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RPPR</a:t>
            </a:r>
          </a:p>
        </p:txBody>
      </p:sp>
      <p:sp>
        <p:nvSpPr>
          <p:cNvPr id="11" name="Text Placeholder 4">
            <a:extLst>
              <a:ext uri="{FF2B5EF4-FFF2-40B4-BE49-F238E27FC236}">
                <a16:creationId xmlns:a16="http://schemas.microsoft.com/office/drawing/2014/main" id="{A52840BD-9A96-DDF3-7124-4E3A4493FF49}"/>
              </a:ext>
            </a:extLst>
          </p:cNvPr>
          <p:cNvSpPr txBox="1">
            <a:spLocks/>
          </p:cNvSpPr>
          <p:nvPr/>
        </p:nvSpPr>
        <p:spPr>
          <a:xfrm>
            <a:off x="677335" y="1447800"/>
            <a:ext cx="8596668" cy="5667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a:t>Section B. Facility-Level Substances Folder - complete</a:t>
            </a:r>
          </a:p>
        </p:txBody>
      </p:sp>
      <p:sp>
        <p:nvSpPr>
          <p:cNvPr id="5" name="Rectangle 4">
            <a:extLst>
              <a:ext uri="{FF2B5EF4-FFF2-40B4-BE49-F238E27FC236}">
                <a16:creationId xmlns:a16="http://schemas.microsoft.com/office/drawing/2014/main" id="{F96FB022-8756-4425-72DB-60FACBDCD833}"/>
              </a:ext>
            </a:extLst>
          </p:cNvPr>
          <p:cNvSpPr/>
          <p:nvPr/>
        </p:nvSpPr>
        <p:spPr>
          <a:xfrm>
            <a:off x="5191648" y="2897274"/>
            <a:ext cx="368439" cy="142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C812D7-9487-E05D-BE7A-6148724352AB}"/>
              </a:ext>
            </a:extLst>
          </p:cNvPr>
          <p:cNvSpPr txBox="1"/>
          <p:nvPr/>
        </p:nvSpPr>
        <p:spPr>
          <a:xfrm>
            <a:off x="5082792" y="2855407"/>
            <a:ext cx="69501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rgbClr val="0070C0"/>
                </a:solidFill>
                <a:latin typeface="Times New Roman"/>
                <a:cs typeface="Times New Roman"/>
              </a:rPr>
              <a:t>2022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9EF9B-C5A2-358E-C1E1-31F76B8D511E}"/>
              </a:ext>
            </a:extLst>
          </p:cNvPr>
          <p:cNvSpPr>
            <a:spLocks noGrp="1"/>
          </p:cNvSpPr>
          <p:nvPr>
            <p:ph type="title"/>
          </p:nvPr>
        </p:nvSpPr>
        <p:spPr>
          <a:xfrm>
            <a:off x="451247" y="609600"/>
            <a:ext cx="8822755" cy="1320800"/>
          </a:xfrm>
        </p:spPr>
        <p:txBody>
          <a:bodyPr/>
          <a:lstStyle/>
          <a:p>
            <a:r>
              <a:rPr lang="en-US"/>
              <a:t>Per and Polyfluoroalkyl Substances (PFAS) Chemicals and Thresholds</a:t>
            </a:r>
          </a:p>
        </p:txBody>
      </p:sp>
      <p:sp>
        <p:nvSpPr>
          <p:cNvPr id="3" name="Content Placeholder 2">
            <a:extLst>
              <a:ext uri="{FF2B5EF4-FFF2-40B4-BE49-F238E27FC236}">
                <a16:creationId xmlns:a16="http://schemas.microsoft.com/office/drawing/2014/main" id="{1E49B656-7F93-3DD1-592F-0AA22A73CB32}"/>
              </a:ext>
            </a:extLst>
          </p:cNvPr>
          <p:cNvSpPr>
            <a:spLocks noGrp="1"/>
          </p:cNvSpPr>
          <p:nvPr>
            <p:ph sz="half" idx="1"/>
          </p:nvPr>
        </p:nvSpPr>
        <p:spPr>
          <a:xfrm>
            <a:off x="518235" y="2679754"/>
            <a:ext cx="9032364" cy="3880772"/>
          </a:xfrm>
        </p:spPr>
        <p:txBody>
          <a:bodyPr vert="horz" lIns="91440" tIns="45720" rIns="91440" bIns="45720" rtlCol="0" anchor="t">
            <a:normAutofit/>
          </a:bodyPr>
          <a:lstStyle/>
          <a:p>
            <a:r>
              <a:rPr lang="en-US">
                <a:ea typeface="+mn-lt"/>
                <a:cs typeface="+mn-lt"/>
              </a:rPr>
              <a:t>Reporting Year 2021 and 2022 each had 4 additional PFAS added to the TRI List. </a:t>
            </a:r>
            <a:endParaRPr lang="en-US"/>
          </a:p>
          <a:p>
            <a:r>
              <a:rPr lang="en-US">
                <a:ea typeface="+mn-lt"/>
                <a:cs typeface="+mn-lt"/>
              </a:rPr>
              <a:t>Reporting Year 2023 will add 9 more PFAS substances.</a:t>
            </a:r>
          </a:p>
          <a:p>
            <a:r>
              <a:rPr lang="en-US">
                <a:ea typeface="+mn-lt"/>
                <a:cs typeface="+mn-lt"/>
              </a:rPr>
              <a:t>The de minimis level for Perfluorooctanoic acid (PFOA) (CASRN: 335-67-1) is 0.1%. All other PFAS additions have a de minimis level of 1%.</a:t>
            </a:r>
            <a:endParaRPr lang="en-US"/>
          </a:p>
          <a:p>
            <a:r>
              <a:rPr lang="en-US">
                <a:ea typeface="+mn-lt"/>
                <a:cs typeface="+mn-lt"/>
              </a:rPr>
              <a:t>The NDAA establishes TRI manufacturing, processing, and otherwise use reporting thresholds of </a:t>
            </a:r>
            <a:r>
              <a:rPr lang="en-US" b="1">
                <a:ea typeface="+mn-lt"/>
                <a:cs typeface="+mn-lt"/>
              </a:rPr>
              <a:t>100 pounds</a:t>
            </a:r>
            <a:r>
              <a:rPr lang="en-US">
                <a:ea typeface="+mn-lt"/>
                <a:cs typeface="+mn-lt"/>
              </a:rPr>
              <a:t> for each of the listed PFAS.</a:t>
            </a:r>
            <a:endParaRPr lang="en-US"/>
          </a:p>
          <a:p>
            <a:endParaRPr lang="en-US"/>
          </a:p>
        </p:txBody>
      </p:sp>
      <p:sp>
        <p:nvSpPr>
          <p:cNvPr id="4" name="Content Placeholder 3">
            <a:extLst>
              <a:ext uri="{FF2B5EF4-FFF2-40B4-BE49-F238E27FC236}">
                <a16:creationId xmlns:a16="http://schemas.microsoft.com/office/drawing/2014/main" id="{907E1C75-E02E-7E7D-DF85-6DC95974E567}"/>
              </a:ext>
            </a:extLst>
          </p:cNvPr>
          <p:cNvSpPr>
            <a:spLocks noGrp="1"/>
          </p:cNvSpPr>
          <p:nvPr>
            <p:ph sz="half" idx="2"/>
          </p:nvPr>
        </p:nvSpPr>
        <p:spPr>
          <a:xfrm>
            <a:off x="450981" y="1825644"/>
            <a:ext cx="8823023" cy="1117477"/>
          </a:xfrm>
        </p:spPr>
        <p:txBody>
          <a:bodyPr vert="horz" lIns="91440" tIns="45720" rIns="91440" bIns="45720" rtlCol="0" anchor="t">
            <a:normAutofit/>
          </a:bodyPr>
          <a:lstStyle/>
          <a:p>
            <a:pPr marL="0" indent="0">
              <a:buNone/>
            </a:pPr>
            <a:r>
              <a:rPr lang="en-US">
                <a:ea typeface="+mn-lt"/>
                <a:cs typeface="+mn-lt"/>
              </a:rPr>
              <a:t>The National Defense Authorization Act (NDAA) for fiscal year 2020 added 172 PFAS to the list of chemicals covered by TRI.</a:t>
            </a:r>
            <a:endParaRPr lang="en-US"/>
          </a:p>
        </p:txBody>
      </p:sp>
    </p:spTree>
    <p:extLst>
      <p:ext uri="{BB962C8B-B14F-4D97-AF65-F5344CB8AC3E}">
        <p14:creationId xmlns:p14="http://schemas.microsoft.com/office/powerpoint/2010/main" val="41277950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10">
            <a:extLst>
              <a:ext uri="{FF2B5EF4-FFF2-40B4-BE49-F238E27FC236}">
                <a16:creationId xmlns:a16="http://schemas.microsoft.com/office/drawing/2014/main" id="{F82AB77E-901F-AE10-D6F1-6B420681C4E3}"/>
              </a:ext>
            </a:extLst>
          </p:cNvPr>
          <p:cNvSpPr txBox="1">
            <a:spLocks noChangeArrowheads="1"/>
          </p:cNvSpPr>
          <p:nvPr/>
        </p:nvSpPr>
        <p:spPr bwMode="ltGray">
          <a:xfrm>
            <a:off x="422718" y="5789612"/>
            <a:ext cx="856411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Clr>
                <a:schemeClr val="accent1"/>
              </a:buClr>
              <a:buSzPct val="90000"/>
              <a:buFont typeface="Monotype Sorts" pitchFamily="2" charset="2"/>
              <a:buNone/>
            </a:pPr>
            <a:r>
              <a:rPr lang="en-US" altLang="en-US" sz="2000" i="1">
                <a:solidFill>
                  <a:srgbClr val="000000"/>
                </a:solidFill>
                <a:latin typeface="+mn-lt"/>
              </a:rPr>
              <a:t>P2-115 process-level data worksheet is the recommended approach for P2 Progress Reporting because they are required to be in your P2 Plan!</a:t>
            </a:r>
          </a:p>
        </p:txBody>
      </p:sp>
      <p:pic>
        <p:nvPicPr>
          <p:cNvPr id="36872" name="Picture 9">
            <a:extLst>
              <a:ext uri="{FF2B5EF4-FFF2-40B4-BE49-F238E27FC236}">
                <a16:creationId xmlns:a16="http://schemas.microsoft.com/office/drawing/2014/main" id="{6A5654A5-ED7C-9003-40AF-9F9A92904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203" y="2143125"/>
            <a:ext cx="8686800"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3">
            <a:extLst>
              <a:ext uri="{FF2B5EF4-FFF2-40B4-BE49-F238E27FC236}">
                <a16:creationId xmlns:a16="http://schemas.microsoft.com/office/drawing/2014/main" id="{C0F07DED-1DFD-67EA-0E4D-608F5A3F68EF}"/>
              </a:ext>
            </a:extLst>
          </p:cNvPr>
          <p:cNvSpPr>
            <a:spLocks noGrp="1"/>
          </p:cNvSpPr>
          <p:nvPr>
            <p:ph type="title"/>
          </p:nvPr>
        </p:nvSpPr>
        <p:spPr>
          <a:xfrm>
            <a:off x="677335" y="609600"/>
            <a:ext cx="8596668" cy="911225"/>
          </a:xfrm>
        </p:spPr>
        <p:txBody>
          <a:bodyPr/>
          <a:lstStyle/>
          <a:p>
            <a:r>
              <a:rPr lang="en-US"/>
              <a:t>RPPR</a:t>
            </a:r>
          </a:p>
        </p:txBody>
      </p:sp>
      <p:sp>
        <p:nvSpPr>
          <p:cNvPr id="10" name="Text Placeholder 4">
            <a:extLst>
              <a:ext uri="{FF2B5EF4-FFF2-40B4-BE49-F238E27FC236}">
                <a16:creationId xmlns:a16="http://schemas.microsoft.com/office/drawing/2014/main" id="{913A7801-9E2E-D9A4-A3D9-B3F7DDDDF055}"/>
              </a:ext>
            </a:extLst>
          </p:cNvPr>
          <p:cNvSpPr txBox="1">
            <a:spLocks/>
          </p:cNvSpPr>
          <p:nvPr/>
        </p:nvSpPr>
        <p:spPr>
          <a:xfrm>
            <a:off x="677335" y="1447800"/>
            <a:ext cx="8596668" cy="5667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a:t>P2-115 / Sections C &amp; D Selection screen</a:t>
            </a:r>
          </a:p>
        </p:txBody>
      </p:sp>
      <p:sp>
        <p:nvSpPr>
          <p:cNvPr id="2" name="Rectangle 1">
            <a:extLst>
              <a:ext uri="{FF2B5EF4-FFF2-40B4-BE49-F238E27FC236}">
                <a16:creationId xmlns:a16="http://schemas.microsoft.com/office/drawing/2014/main" id="{43789AE0-664E-A433-2D35-0237AD97F377}"/>
              </a:ext>
            </a:extLst>
          </p:cNvPr>
          <p:cNvSpPr/>
          <p:nvPr/>
        </p:nvSpPr>
        <p:spPr>
          <a:xfrm>
            <a:off x="5066043" y="2704681"/>
            <a:ext cx="393560" cy="117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A5C81A9-106D-D840-1656-9A165E8D7CF0}"/>
              </a:ext>
            </a:extLst>
          </p:cNvPr>
          <p:cNvSpPr txBox="1"/>
          <p:nvPr/>
        </p:nvSpPr>
        <p:spPr>
          <a:xfrm>
            <a:off x="4973933" y="2704680"/>
            <a:ext cx="91272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rgbClr val="0070C0"/>
                </a:solidFill>
                <a:latin typeface="Times New Roman"/>
                <a:cs typeface="Times New Roman"/>
              </a:rPr>
              <a:t>2022</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9">
            <a:extLst>
              <a:ext uri="{FF2B5EF4-FFF2-40B4-BE49-F238E27FC236}">
                <a16:creationId xmlns:a16="http://schemas.microsoft.com/office/drawing/2014/main" id="{23B9F13D-6496-42DD-C735-5775EB749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586231" y="2292349"/>
            <a:ext cx="8778875"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3">
            <a:extLst>
              <a:ext uri="{FF2B5EF4-FFF2-40B4-BE49-F238E27FC236}">
                <a16:creationId xmlns:a16="http://schemas.microsoft.com/office/drawing/2014/main" id="{CB5EBA83-0285-4B69-7ACF-2E748A77C394}"/>
              </a:ext>
            </a:extLst>
          </p:cNvPr>
          <p:cNvSpPr>
            <a:spLocks noGrp="1"/>
          </p:cNvSpPr>
          <p:nvPr>
            <p:ph type="title"/>
          </p:nvPr>
        </p:nvSpPr>
        <p:spPr>
          <a:xfrm>
            <a:off x="677335" y="609600"/>
            <a:ext cx="8596668" cy="911225"/>
          </a:xfrm>
        </p:spPr>
        <p:txBody>
          <a:bodyPr/>
          <a:lstStyle/>
          <a:p>
            <a:r>
              <a:rPr lang="en-US"/>
              <a:t>RPPR</a:t>
            </a:r>
          </a:p>
        </p:txBody>
      </p:sp>
      <p:sp>
        <p:nvSpPr>
          <p:cNvPr id="9" name="Text Placeholder 4">
            <a:extLst>
              <a:ext uri="{FF2B5EF4-FFF2-40B4-BE49-F238E27FC236}">
                <a16:creationId xmlns:a16="http://schemas.microsoft.com/office/drawing/2014/main" id="{365BFE33-4276-071A-F9A3-D152BFD792D4}"/>
              </a:ext>
            </a:extLst>
          </p:cNvPr>
          <p:cNvSpPr txBox="1">
            <a:spLocks/>
          </p:cNvSpPr>
          <p:nvPr/>
        </p:nvSpPr>
        <p:spPr>
          <a:xfrm>
            <a:off x="677335" y="1447800"/>
            <a:ext cx="8596668" cy="5667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a:t>P2-115 / Sections C &amp; D Selection screen (continued)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a:extLst>
              <a:ext uri="{FF2B5EF4-FFF2-40B4-BE49-F238E27FC236}">
                <a16:creationId xmlns:a16="http://schemas.microsoft.com/office/drawing/2014/main" id="{68EF17F5-94DE-EE65-A498-B3A929420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7" y="1761331"/>
            <a:ext cx="8686800" cy="362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20" name="Text Box 3075">
            <a:extLst>
              <a:ext uri="{FF2B5EF4-FFF2-40B4-BE49-F238E27FC236}">
                <a16:creationId xmlns:a16="http://schemas.microsoft.com/office/drawing/2014/main" id="{8E3B1F5D-862E-5DE4-06A8-3E9F97288EBC}"/>
              </a:ext>
            </a:extLst>
          </p:cNvPr>
          <p:cNvSpPr txBox="1">
            <a:spLocks noChangeArrowheads="1"/>
          </p:cNvSpPr>
          <p:nvPr/>
        </p:nvSpPr>
        <p:spPr bwMode="auto">
          <a:xfrm>
            <a:off x="642937" y="5910262"/>
            <a:ext cx="8686800" cy="338138"/>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600" b="1">
                <a:solidFill>
                  <a:srgbClr val="00060C"/>
                </a:solidFill>
                <a:latin typeface="+mn-lt"/>
              </a:rPr>
              <a:t>If you are in Report Year 1 or Report Year 2 of reporting, you will select “No.”</a:t>
            </a:r>
          </a:p>
        </p:txBody>
      </p:sp>
      <p:sp>
        <p:nvSpPr>
          <p:cNvPr id="2" name="Title 1">
            <a:extLst>
              <a:ext uri="{FF2B5EF4-FFF2-40B4-BE49-F238E27FC236}">
                <a16:creationId xmlns:a16="http://schemas.microsoft.com/office/drawing/2014/main" id="{CD9A5C46-83F8-1CE6-9553-ACA29EAE1F8B}"/>
              </a:ext>
            </a:extLst>
          </p:cNvPr>
          <p:cNvSpPr>
            <a:spLocks noGrp="1"/>
          </p:cNvSpPr>
          <p:nvPr>
            <p:ph type="title"/>
          </p:nvPr>
        </p:nvSpPr>
        <p:spPr/>
        <p:txBody>
          <a:bodyPr/>
          <a:lstStyle/>
          <a:p>
            <a:r>
              <a:rPr lang="en-US"/>
              <a:t>P2 Progress Reporting</a:t>
            </a:r>
          </a:p>
        </p:txBody>
      </p:sp>
      <p:sp>
        <p:nvSpPr>
          <p:cNvPr id="3" name="Rectangle 2">
            <a:extLst>
              <a:ext uri="{FF2B5EF4-FFF2-40B4-BE49-F238E27FC236}">
                <a16:creationId xmlns:a16="http://schemas.microsoft.com/office/drawing/2014/main" id="{A277089E-9D0D-DB4E-FA83-D47BC9AB8EC5}"/>
              </a:ext>
            </a:extLst>
          </p:cNvPr>
          <p:cNvSpPr/>
          <p:nvPr/>
        </p:nvSpPr>
        <p:spPr>
          <a:xfrm>
            <a:off x="5174901" y="3165230"/>
            <a:ext cx="410307" cy="108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4EF846-D327-EB0E-E5DD-AB9392B7ED9E}"/>
              </a:ext>
            </a:extLst>
          </p:cNvPr>
          <p:cNvSpPr txBox="1"/>
          <p:nvPr/>
        </p:nvSpPr>
        <p:spPr>
          <a:xfrm>
            <a:off x="5141406" y="3089868"/>
            <a:ext cx="88760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solidFill>
                  <a:srgbClr val="0070C0"/>
                </a:solidFill>
                <a:latin typeface="Times New Roman"/>
                <a:cs typeface="Times New Roman"/>
              </a:rPr>
              <a:t>2022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39AFE4-F59C-7E98-F1B7-C594E798FA48}"/>
              </a:ext>
            </a:extLst>
          </p:cNvPr>
          <p:cNvGrpSpPr/>
          <p:nvPr/>
        </p:nvGrpSpPr>
        <p:grpSpPr>
          <a:xfrm>
            <a:off x="814387" y="2198687"/>
            <a:ext cx="8686800" cy="4049713"/>
            <a:chOff x="1828800" y="1981201"/>
            <a:chExt cx="8686800" cy="4049713"/>
          </a:xfrm>
        </p:grpSpPr>
        <p:pic>
          <p:nvPicPr>
            <p:cNvPr id="39943" name="Picture 8">
              <a:extLst>
                <a:ext uri="{FF2B5EF4-FFF2-40B4-BE49-F238E27FC236}">
                  <a16:creationId xmlns:a16="http://schemas.microsoft.com/office/drawing/2014/main" id="{66E61290-5032-6551-A2E0-79DCC796E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81201"/>
              <a:ext cx="8686800" cy="404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4" name="Oval 8">
              <a:extLst>
                <a:ext uri="{FF2B5EF4-FFF2-40B4-BE49-F238E27FC236}">
                  <a16:creationId xmlns:a16="http://schemas.microsoft.com/office/drawing/2014/main" id="{DDB7FB5D-3ECB-0038-53C3-9BA0F4C1D3EA}"/>
                </a:ext>
              </a:extLst>
            </p:cNvPr>
            <p:cNvSpPr>
              <a:spLocks noChangeArrowheads="1"/>
            </p:cNvSpPr>
            <p:nvPr/>
          </p:nvSpPr>
          <p:spPr bwMode="auto">
            <a:xfrm>
              <a:off x="3422651" y="3397251"/>
              <a:ext cx="228600" cy="2286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
          <p:nvSpPr>
            <p:cNvPr id="39945" name="Parallelogram 9">
              <a:extLst>
                <a:ext uri="{FF2B5EF4-FFF2-40B4-BE49-F238E27FC236}">
                  <a16:creationId xmlns:a16="http://schemas.microsoft.com/office/drawing/2014/main" id="{5DD3D591-DA08-D49A-E938-3CA55DDCB5DC}"/>
                </a:ext>
              </a:extLst>
            </p:cNvPr>
            <p:cNvSpPr>
              <a:spLocks noChangeArrowheads="1"/>
            </p:cNvSpPr>
            <p:nvPr/>
          </p:nvSpPr>
          <p:spPr bwMode="auto">
            <a:xfrm>
              <a:off x="4572000" y="4876800"/>
              <a:ext cx="1295400" cy="457200"/>
            </a:xfrm>
            <a:prstGeom prst="parallelogram">
              <a:avLst>
                <a:gd name="adj" fmla="val 0"/>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
        <p:nvSpPr>
          <p:cNvPr id="10" name="Title 3">
            <a:extLst>
              <a:ext uri="{FF2B5EF4-FFF2-40B4-BE49-F238E27FC236}">
                <a16:creationId xmlns:a16="http://schemas.microsoft.com/office/drawing/2014/main" id="{522EF022-DB08-9DDF-EDF9-A425EEAAC58E}"/>
              </a:ext>
            </a:extLst>
          </p:cNvPr>
          <p:cNvSpPr>
            <a:spLocks noGrp="1"/>
          </p:cNvSpPr>
          <p:nvPr>
            <p:ph type="title"/>
          </p:nvPr>
        </p:nvSpPr>
        <p:spPr>
          <a:xfrm>
            <a:off x="677335" y="609600"/>
            <a:ext cx="8596668" cy="911225"/>
          </a:xfrm>
        </p:spPr>
        <p:txBody>
          <a:bodyPr/>
          <a:lstStyle/>
          <a:p>
            <a:r>
              <a:rPr lang="en-US"/>
              <a:t>RPPR</a:t>
            </a:r>
          </a:p>
        </p:txBody>
      </p:sp>
      <p:sp>
        <p:nvSpPr>
          <p:cNvPr id="11" name="Text Placeholder 4">
            <a:extLst>
              <a:ext uri="{FF2B5EF4-FFF2-40B4-BE49-F238E27FC236}">
                <a16:creationId xmlns:a16="http://schemas.microsoft.com/office/drawing/2014/main" id="{DBC01AD3-3F50-8BF7-79A5-6F6AACEB86F2}"/>
              </a:ext>
            </a:extLst>
          </p:cNvPr>
          <p:cNvSpPr txBox="1">
            <a:spLocks/>
          </p:cNvSpPr>
          <p:nvPr/>
        </p:nvSpPr>
        <p:spPr>
          <a:xfrm>
            <a:off x="677335" y="1447800"/>
            <a:ext cx="8596668" cy="5667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a:t>P2-115 Folder - Select Process</a:t>
            </a:r>
          </a:p>
        </p:txBody>
      </p:sp>
      <p:sp>
        <p:nvSpPr>
          <p:cNvPr id="3" name="Rectangle 2">
            <a:extLst>
              <a:ext uri="{FF2B5EF4-FFF2-40B4-BE49-F238E27FC236}">
                <a16:creationId xmlns:a16="http://schemas.microsoft.com/office/drawing/2014/main" id="{58E076A2-58F6-82B9-DE9D-2F58ACD02094}"/>
              </a:ext>
            </a:extLst>
          </p:cNvPr>
          <p:cNvSpPr/>
          <p:nvPr/>
        </p:nvSpPr>
        <p:spPr>
          <a:xfrm>
            <a:off x="5292132" y="2763297"/>
            <a:ext cx="494043" cy="13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4F3CA26-70B3-4881-041C-CB609C29DCE0}"/>
              </a:ext>
            </a:extLst>
          </p:cNvPr>
          <p:cNvSpPr txBox="1"/>
          <p:nvPr/>
        </p:nvSpPr>
        <p:spPr>
          <a:xfrm>
            <a:off x="5241890" y="2704682"/>
            <a:ext cx="6782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rgbClr val="0070C0"/>
                </a:solidFill>
                <a:latin typeface="Times New Roman"/>
                <a:cs typeface="Times New Roman"/>
              </a:rPr>
              <a:t>2022</a:t>
            </a:r>
          </a:p>
        </p:txBody>
      </p:sp>
      <p:sp>
        <p:nvSpPr>
          <p:cNvPr id="5" name="Rectangle 4">
            <a:extLst>
              <a:ext uri="{FF2B5EF4-FFF2-40B4-BE49-F238E27FC236}">
                <a16:creationId xmlns:a16="http://schemas.microsoft.com/office/drawing/2014/main" id="{105630C5-0515-C3DF-BBBF-D83B47CB2C7E}"/>
              </a:ext>
            </a:extLst>
          </p:cNvPr>
          <p:cNvSpPr/>
          <p:nvPr/>
        </p:nvSpPr>
        <p:spPr>
          <a:xfrm>
            <a:off x="7318550" y="3667648"/>
            <a:ext cx="443802" cy="125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C2641C-3DFB-BA62-B719-5BCC63F92102}"/>
              </a:ext>
            </a:extLst>
          </p:cNvPr>
          <p:cNvSpPr txBox="1"/>
          <p:nvPr/>
        </p:nvSpPr>
        <p:spPr>
          <a:xfrm>
            <a:off x="7318549" y="3609032"/>
            <a:ext cx="82898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latin typeface="Times New Roman"/>
                <a:cs typeface="Times New Roman"/>
              </a:rPr>
              <a:t>2021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AD4F03-F9A9-2B05-6F45-E67C37B0722C}"/>
              </a:ext>
            </a:extLst>
          </p:cNvPr>
          <p:cNvGrpSpPr/>
          <p:nvPr/>
        </p:nvGrpSpPr>
        <p:grpSpPr>
          <a:xfrm>
            <a:off x="860869" y="2014538"/>
            <a:ext cx="8229600" cy="4737100"/>
            <a:chOff x="1943100" y="1636713"/>
            <a:chExt cx="8229600" cy="4737100"/>
          </a:xfrm>
        </p:grpSpPr>
        <p:pic>
          <p:nvPicPr>
            <p:cNvPr id="40962" name="Picture 10">
              <a:extLst>
                <a:ext uri="{FF2B5EF4-FFF2-40B4-BE49-F238E27FC236}">
                  <a16:creationId xmlns:a16="http://schemas.microsoft.com/office/drawing/2014/main" id="{AB3BA40A-F5D1-CB58-03B6-ACBA4FBFA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636713"/>
              <a:ext cx="8229600" cy="473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8" name="TextBox 1">
              <a:extLst>
                <a:ext uri="{FF2B5EF4-FFF2-40B4-BE49-F238E27FC236}">
                  <a16:creationId xmlns:a16="http://schemas.microsoft.com/office/drawing/2014/main" id="{95793A80-63FF-6D09-6A99-5C4EF63E6EC9}"/>
                </a:ext>
              </a:extLst>
            </p:cNvPr>
            <p:cNvSpPr txBox="1">
              <a:spLocks noChangeArrowheads="1"/>
            </p:cNvSpPr>
            <p:nvPr/>
          </p:nvSpPr>
          <p:spPr bwMode="auto">
            <a:xfrm>
              <a:off x="6161088" y="3354388"/>
              <a:ext cx="3695700" cy="120032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r>
                <a:rPr lang="en-US" altLang="en-US" sz="2400">
                  <a:solidFill>
                    <a:srgbClr val="FF0000"/>
                  </a:solidFill>
                  <a:latin typeface="Arial"/>
                  <a:cs typeface="Arial"/>
                </a:rPr>
                <a:t>Fill in data for 2021 &amp; 2022 completely &amp; “Continue”</a:t>
              </a:r>
            </a:p>
          </p:txBody>
        </p:sp>
        <p:cxnSp>
          <p:nvCxnSpPr>
            <p:cNvPr id="40969" name="Straight Arrow Connector 3">
              <a:extLst>
                <a:ext uri="{FF2B5EF4-FFF2-40B4-BE49-F238E27FC236}">
                  <a16:creationId xmlns:a16="http://schemas.microsoft.com/office/drawing/2014/main" id="{A2363D6A-6515-6DF2-64A5-9BEC03929463}"/>
                </a:ext>
              </a:extLst>
            </p:cNvPr>
            <p:cNvCxnSpPr>
              <a:cxnSpLocks noChangeShapeType="1"/>
              <a:stCxn id="40968" idx="2"/>
            </p:cNvCxnSpPr>
            <p:nvPr/>
          </p:nvCxnSpPr>
          <p:spPr bwMode="auto">
            <a:xfrm flipH="1">
              <a:off x="6057900" y="4554717"/>
              <a:ext cx="1951038" cy="550683"/>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70" name="Straight Arrow Connector 3">
              <a:extLst>
                <a:ext uri="{FF2B5EF4-FFF2-40B4-BE49-F238E27FC236}">
                  <a16:creationId xmlns:a16="http://schemas.microsoft.com/office/drawing/2014/main" id="{3BE6D72E-FBFC-2EAA-6200-10354645A7A9}"/>
                </a:ext>
              </a:extLst>
            </p:cNvPr>
            <p:cNvCxnSpPr>
              <a:cxnSpLocks noChangeShapeType="1"/>
            </p:cNvCxnSpPr>
            <p:nvPr/>
          </p:nvCxnSpPr>
          <p:spPr bwMode="auto">
            <a:xfrm flipH="1">
              <a:off x="5334000" y="4567238"/>
              <a:ext cx="2332038" cy="538162"/>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Title 3">
            <a:extLst>
              <a:ext uri="{FF2B5EF4-FFF2-40B4-BE49-F238E27FC236}">
                <a16:creationId xmlns:a16="http://schemas.microsoft.com/office/drawing/2014/main" id="{881E01B8-B81F-D0A2-E81D-57076F8C7489}"/>
              </a:ext>
            </a:extLst>
          </p:cNvPr>
          <p:cNvSpPr>
            <a:spLocks noGrp="1"/>
          </p:cNvSpPr>
          <p:nvPr>
            <p:ph type="title"/>
          </p:nvPr>
        </p:nvSpPr>
        <p:spPr>
          <a:xfrm>
            <a:off x="677335" y="609600"/>
            <a:ext cx="8596668" cy="911225"/>
          </a:xfrm>
        </p:spPr>
        <p:txBody>
          <a:bodyPr/>
          <a:lstStyle/>
          <a:p>
            <a:r>
              <a:rPr lang="en-US"/>
              <a:t>RPPR</a:t>
            </a:r>
          </a:p>
        </p:txBody>
      </p:sp>
      <p:sp>
        <p:nvSpPr>
          <p:cNvPr id="12" name="Text Placeholder 4">
            <a:extLst>
              <a:ext uri="{FF2B5EF4-FFF2-40B4-BE49-F238E27FC236}">
                <a16:creationId xmlns:a16="http://schemas.microsoft.com/office/drawing/2014/main" id="{DCF86701-2D04-D6E0-CD62-35AB66A97AC1}"/>
              </a:ext>
            </a:extLst>
          </p:cNvPr>
          <p:cNvSpPr txBox="1">
            <a:spLocks/>
          </p:cNvSpPr>
          <p:nvPr/>
        </p:nvSpPr>
        <p:spPr>
          <a:xfrm>
            <a:off x="677335" y="1447800"/>
            <a:ext cx="8596668" cy="5667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a:t>P2-115 Process Level Information screen</a:t>
            </a:r>
          </a:p>
        </p:txBody>
      </p:sp>
      <p:sp>
        <p:nvSpPr>
          <p:cNvPr id="3" name="Rectangle 2">
            <a:extLst>
              <a:ext uri="{FF2B5EF4-FFF2-40B4-BE49-F238E27FC236}">
                <a16:creationId xmlns:a16="http://schemas.microsoft.com/office/drawing/2014/main" id="{2237A600-262E-A622-A090-F2F7259B2EF3}"/>
              </a:ext>
            </a:extLst>
          </p:cNvPr>
          <p:cNvSpPr/>
          <p:nvPr/>
        </p:nvSpPr>
        <p:spPr>
          <a:xfrm>
            <a:off x="5082791" y="2436725"/>
            <a:ext cx="343318" cy="100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2DD0D9-573D-0AA2-8D7A-A24F3F6D01A8}"/>
              </a:ext>
            </a:extLst>
          </p:cNvPr>
          <p:cNvSpPr/>
          <p:nvPr/>
        </p:nvSpPr>
        <p:spPr>
          <a:xfrm>
            <a:off x="5920154" y="5442856"/>
            <a:ext cx="1599362" cy="108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06FCD10-A05A-93CC-0B46-F227DD10C6F2}"/>
              </a:ext>
            </a:extLst>
          </p:cNvPr>
          <p:cNvSpPr/>
          <p:nvPr/>
        </p:nvSpPr>
        <p:spPr>
          <a:xfrm>
            <a:off x="4630616" y="5442857"/>
            <a:ext cx="259581" cy="108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FDF5EA6-6747-124F-A76A-35FE4226BE15}"/>
              </a:ext>
            </a:extLst>
          </p:cNvPr>
          <p:cNvSpPr txBox="1"/>
          <p:nvPr/>
        </p:nvSpPr>
        <p:spPr>
          <a:xfrm>
            <a:off x="4613867" y="5375868"/>
            <a:ext cx="26125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b="1" u="sng">
                <a:latin typeface="Times New Roman"/>
                <a:cs typeface="Times New Roman"/>
              </a:rPr>
              <a:t>2022</a:t>
            </a:r>
          </a:p>
        </p:txBody>
      </p:sp>
      <p:sp>
        <p:nvSpPr>
          <p:cNvPr id="7" name="TextBox 6">
            <a:extLst>
              <a:ext uri="{FF2B5EF4-FFF2-40B4-BE49-F238E27FC236}">
                <a16:creationId xmlns:a16="http://schemas.microsoft.com/office/drawing/2014/main" id="{F4EA0D86-34BE-C212-0486-75951CA409EA}"/>
              </a:ext>
            </a:extLst>
          </p:cNvPr>
          <p:cNvSpPr txBox="1"/>
          <p:nvPr/>
        </p:nvSpPr>
        <p:spPr>
          <a:xfrm>
            <a:off x="5710811" y="5375867"/>
            <a:ext cx="41868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b="1" u="sng">
                <a:latin typeface="Times New Roman"/>
                <a:cs typeface="Times New Roman"/>
              </a:rPr>
              <a:t>2023</a:t>
            </a:r>
          </a:p>
        </p:txBody>
      </p:sp>
      <p:sp>
        <p:nvSpPr>
          <p:cNvPr id="8" name="TextBox 7">
            <a:extLst>
              <a:ext uri="{FF2B5EF4-FFF2-40B4-BE49-F238E27FC236}">
                <a16:creationId xmlns:a16="http://schemas.microsoft.com/office/drawing/2014/main" id="{75D8185D-62E3-F362-A48E-C10249AA172C}"/>
              </a:ext>
            </a:extLst>
          </p:cNvPr>
          <p:cNvSpPr txBox="1"/>
          <p:nvPr/>
        </p:nvSpPr>
        <p:spPr>
          <a:xfrm>
            <a:off x="6179735" y="5375868"/>
            <a:ext cx="44380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b="1" u="sng">
                <a:latin typeface="Times New Roman"/>
                <a:cs typeface="Times New Roman"/>
              </a:rPr>
              <a:t>2024</a:t>
            </a:r>
          </a:p>
        </p:txBody>
      </p:sp>
      <p:sp>
        <p:nvSpPr>
          <p:cNvPr id="9" name="TextBox 8">
            <a:extLst>
              <a:ext uri="{FF2B5EF4-FFF2-40B4-BE49-F238E27FC236}">
                <a16:creationId xmlns:a16="http://schemas.microsoft.com/office/drawing/2014/main" id="{C9F85517-71F9-0234-CE12-D99D1A55C0FA}"/>
              </a:ext>
            </a:extLst>
          </p:cNvPr>
          <p:cNvSpPr txBox="1"/>
          <p:nvPr/>
        </p:nvSpPr>
        <p:spPr>
          <a:xfrm>
            <a:off x="6665404" y="5375867"/>
            <a:ext cx="41868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b="1" u="sng">
                <a:latin typeface="Times New Roman"/>
                <a:cs typeface="Times New Roman"/>
              </a:rPr>
              <a:t>2025</a:t>
            </a:r>
          </a:p>
        </p:txBody>
      </p:sp>
      <p:sp>
        <p:nvSpPr>
          <p:cNvPr id="10" name="TextBox 9">
            <a:extLst>
              <a:ext uri="{FF2B5EF4-FFF2-40B4-BE49-F238E27FC236}">
                <a16:creationId xmlns:a16="http://schemas.microsoft.com/office/drawing/2014/main" id="{7C74FA6D-AAD4-6AE3-815F-E10635D65350}"/>
              </a:ext>
            </a:extLst>
          </p:cNvPr>
          <p:cNvSpPr txBox="1"/>
          <p:nvPr/>
        </p:nvSpPr>
        <p:spPr>
          <a:xfrm>
            <a:off x="7084086" y="5375867"/>
            <a:ext cx="26125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b="1" u="sng">
                <a:latin typeface="Times New Roman"/>
                <a:cs typeface="Times New Roman"/>
              </a:rPr>
              <a:t>2026</a:t>
            </a:r>
          </a:p>
        </p:txBody>
      </p:sp>
      <p:sp>
        <p:nvSpPr>
          <p:cNvPr id="13" name="TextBox 12">
            <a:extLst>
              <a:ext uri="{FF2B5EF4-FFF2-40B4-BE49-F238E27FC236}">
                <a16:creationId xmlns:a16="http://schemas.microsoft.com/office/drawing/2014/main" id="{FFEC6A3A-6E7B-099F-97F8-6443B57A4E34}"/>
              </a:ext>
            </a:extLst>
          </p:cNvPr>
          <p:cNvSpPr txBox="1"/>
          <p:nvPr/>
        </p:nvSpPr>
        <p:spPr>
          <a:xfrm>
            <a:off x="4973933" y="2369736"/>
            <a:ext cx="26125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solidFill>
                  <a:srgbClr val="0070C0"/>
                </a:solidFill>
                <a:latin typeface="Times New Roman"/>
                <a:cs typeface="Times New Roman"/>
              </a:rPr>
              <a:t>2022</a:t>
            </a:r>
          </a:p>
        </p:txBody>
      </p:sp>
      <p:sp>
        <p:nvSpPr>
          <p:cNvPr id="14" name="Rectangle 13">
            <a:extLst>
              <a:ext uri="{FF2B5EF4-FFF2-40B4-BE49-F238E27FC236}">
                <a16:creationId xmlns:a16="http://schemas.microsoft.com/office/drawing/2014/main" id="{6F5E0962-95B2-D9E2-94A7-7464FE6FB63F}"/>
              </a:ext>
            </a:extLst>
          </p:cNvPr>
          <p:cNvSpPr/>
          <p:nvPr/>
        </p:nvSpPr>
        <p:spPr>
          <a:xfrm>
            <a:off x="2863779" y="3140109"/>
            <a:ext cx="284703" cy="142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6399FA6-54EC-26E7-3AE7-5519F98C6D68}"/>
              </a:ext>
            </a:extLst>
          </p:cNvPr>
          <p:cNvSpPr txBox="1"/>
          <p:nvPr/>
        </p:nvSpPr>
        <p:spPr>
          <a:xfrm>
            <a:off x="2788416" y="3098241"/>
            <a:ext cx="26125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Times New Roman"/>
                <a:cs typeface="Times New Roman"/>
              </a:rPr>
              <a:t>2021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648DDE4-A985-BC32-E1B3-A4CA62368777}"/>
              </a:ext>
            </a:extLst>
          </p:cNvPr>
          <p:cNvGrpSpPr/>
          <p:nvPr/>
        </p:nvGrpSpPr>
        <p:grpSpPr>
          <a:xfrm>
            <a:off x="860869" y="2014538"/>
            <a:ext cx="8229600" cy="4705350"/>
            <a:chOff x="1943100" y="1665288"/>
            <a:chExt cx="8229600" cy="4705350"/>
          </a:xfrm>
        </p:grpSpPr>
        <p:pic>
          <p:nvPicPr>
            <p:cNvPr id="41986" name="Picture 2">
              <a:extLst>
                <a:ext uri="{FF2B5EF4-FFF2-40B4-BE49-F238E27FC236}">
                  <a16:creationId xmlns:a16="http://schemas.microsoft.com/office/drawing/2014/main" id="{2400C2C2-36A7-F0D6-F02E-8DF8DFD2A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665288"/>
              <a:ext cx="8229600"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2" name="TextBox 1">
              <a:extLst>
                <a:ext uri="{FF2B5EF4-FFF2-40B4-BE49-F238E27FC236}">
                  <a16:creationId xmlns:a16="http://schemas.microsoft.com/office/drawing/2014/main" id="{8346B19A-4CE5-C16F-8B03-FC5A843289DF}"/>
                </a:ext>
              </a:extLst>
            </p:cNvPr>
            <p:cNvSpPr txBox="1">
              <a:spLocks noChangeArrowheads="1"/>
            </p:cNvSpPr>
            <p:nvPr/>
          </p:nvSpPr>
          <p:spPr bwMode="auto">
            <a:xfrm>
              <a:off x="6700837" y="2243931"/>
              <a:ext cx="2819400" cy="127476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r>
                <a:rPr lang="en-US" altLang="en-US" sz="2400">
                  <a:solidFill>
                    <a:srgbClr val="000000"/>
                  </a:solidFill>
                  <a:latin typeface="Arial" panose="020B0604020202020204" pitchFamily="34" charset="0"/>
                </a:rPr>
                <a:t>Data filled in for</a:t>
              </a:r>
            </a:p>
            <a:p>
              <a:pPr algn="ctr">
                <a:buClr>
                  <a:schemeClr val="accent1"/>
                </a:buClr>
                <a:buSzPct val="90000"/>
                <a:buFont typeface="Monotype Sorts" pitchFamily="2" charset="2"/>
                <a:buNone/>
              </a:pPr>
              <a:r>
                <a:rPr lang="en-US" altLang="en-US" sz="2400">
                  <a:solidFill>
                    <a:srgbClr val="000000"/>
                  </a:solidFill>
                  <a:latin typeface="Arial" panose="020B0604020202020204" pitchFamily="34" charset="0"/>
                </a:rPr>
                <a:t>Base Year and Current Year</a:t>
              </a:r>
            </a:p>
          </p:txBody>
        </p:sp>
        <p:cxnSp>
          <p:nvCxnSpPr>
            <p:cNvPr id="41993" name="Straight Arrow Connector 3">
              <a:extLst>
                <a:ext uri="{FF2B5EF4-FFF2-40B4-BE49-F238E27FC236}">
                  <a16:creationId xmlns:a16="http://schemas.microsoft.com/office/drawing/2014/main" id="{AC656655-A8CD-A5AD-ECB0-283BC9ACE73A}"/>
                </a:ext>
              </a:extLst>
            </p:cNvPr>
            <p:cNvCxnSpPr>
              <a:cxnSpLocks noChangeShapeType="1"/>
              <a:stCxn id="41992" idx="2"/>
            </p:cNvCxnSpPr>
            <p:nvPr/>
          </p:nvCxnSpPr>
          <p:spPr bwMode="auto">
            <a:xfrm flipH="1">
              <a:off x="6129337" y="3518694"/>
              <a:ext cx="1981200" cy="360363"/>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994" name="Straight Arrow Connector 3">
              <a:extLst>
                <a:ext uri="{FF2B5EF4-FFF2-40B4-BE49-F238E27FC236}">
                  <a16:creationId xmlns:a16="http://schemas.microsoft.com/office/drawing/2014/main" id="{EB9FA793-8E82-315E-C4A1-8BE1C32C6430}"/>
                </a:ext>
              </a:extLst>
            </p:cNvPr>
            <p:cNvCxnSpPr>
              <a:cxnSpLocks noChangeShapeType="1"/>
            </p:cNvCxnSpPr>
            <p:nvPr/>
          </p:nvCxnSpPr>
          <p:spPr bwMode="auto">
            <a:xfrm flipH="1">
              <a:off x="5403850" y="3518693"/>
              <a:ext cx="1296987" cy="324645"/>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Title 3">
            <a:extLst>
              <a:ext uri="{FF2B5EF4-FFF2-40B4-BE49-F238E27FC236}">
                <a16:creationId xmlns:a16="http://schemas.microsoft.com/office/drawing/2014/main" id="{57CA8451-245A-FB23-95C7-37CE55F53B7D}"/>
              </a:ext>
            </a:extLst>
          </p:cNvPr>
          <p:cNvSpPr>
            <a:spLocks noGrp="1"/>
          </p:cNvSpPr>
          <p:nvPr>
            <p:ph type="title"/>
          </p:nvPr>
        </p:nvSpPr>
        <p:spPr>
          <a:xfrm>
            <a:off x="677335" y="609600"/>
            <a:ext cx="8596668" cy="911225"/>
          </a:xfrm>
        </p:spPr>
        <p:txBody>
          <a:bodyPr/>
          <a:lstStyle/>
          <a:p>
            <a:r>
              <a:rPr lang="en-US"/>
              <a:t>RPPR</a:t>
            </a:r>
          </a:p>
        </p:txBody>
      </p:sp>
      <p:sp>
        <p:nvSpPr>
          <p:cNvPr id="12" name="Text Placeholder 4">
            <a:extLst>
              <a:ext uri="{FF2B5EF4-FFF2-40B4-BE49-F238E27FC236}">
                <a16:creationId xmlns:a16="http://schemas.microsoft.com/office/drawing/2014/main" id="{80353E3D-79A1-17EE-A110-83F1E5CF3494}"/>
              </a:ext>
            </a:extLst>
          </p:cNvPr>
          <p:cNvSpPr txBox="1">
            <a:spLocks/>
          </p:cNvSpPr>
          <p:nvPr/>
        </p:nvSpPr>
        <p:spPr>
          <a:xfrm>
            <a:off x="677335" y="1447800"/>
            <a:ext cx="8596668" cy="5667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a:t>P2-115 Process Level Information screen</a:t>
            </a:r>
          </a:p>
        </p:txBody>
      </p:sp>
      <p:sp>
        <p:nvSpPr>
          <p:cNvPr id="5" name="Rectangle 4">
            <a:extLst>
              <a:ext uri="{FF2B5EF4-FFF2-40B4-BE49-F238E27FC236}">
                <a16:creationId xmlns:a16="http://schemas.microsoft.com/office/drawing/2014/main" id="{90DA3C5C-D70B-8958-9991-0FAB7E726C90}"/>
              </a:ext>
            </a:extLst>
          </p:cNvPr>
          <p:cNvSpPr/>
          <p:nvPr/>
        </p:nvSpPr>
        <p:spPr>
          <a:xfrm>
            <a:off x="4664108" y="4144945"/>
            <a:ext cx="309825" cy="117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785D1FA-64C5-9F45-5F91-34F03084E021}"/>
              </a:ext>
            </a:extLst>
          </p:cNvPr>
          <p:cNvSpPr txBox="1"/>
          <p:nvPr/>
        </p:nvSpPr>
        <p:spPr>
          <a:xfrm>
            <a:off x="4613866" y="4086329"/>
            <a:ext cx="26125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b="1" u="sng">
                <a:latin typeface="Times New Roman"/>
                <a:cs typeface="Times New Roman"/>
              </a:rPr>
              <a:t>2022</a:t>
            </a:r>
          </a:p>
        </p:txBody>
      </p:sp>
      <p:sp>
        <p:nvSpPr>
          <p:cNvPr id="6" name="Rectangle 5">
            <a:extLst>
              <a:ext uri="{FF2B5EF4-FFF2-40B4-BE49-F238E27FC236}">
                <a16:creationId xmlns:a16="http://schemas.microsoft.com/office/drawing/2014/main" id="{CA506B41-7467-9733-457B-9056833987B8}"/>
              </a:ext>
            </a:extLst>
          </p:cNvPr>
          <p:cNvSpPr/>
          <p:nvPr/>
        </p:nvSpPr>
        <p:spPr>
          <a:xfrm>
            <a:off x="5895034" y="4144943"/>
            <a:ext cx="1582614" cy="175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18AED16-FD0B-3D19-FEA7-56B90F013DD4}"/>
              </a:ext>
            </a:extLst>
          </p:cNvPr>
          <p:cNvSpPr txBox="1"/>
          <p:nvPr/>
        </p:nvSpPr>
        <p:spPr>
          <a:xfrm>
            <a:off x="5819669" y="4086330"/>
            <a:ext cx="26125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b="1" u="sng">
                <a:latin typeface="Times New Roman"/>
                <a:cs typeface="Times New Roman"/>
              </a:rPr>
              <a:t>2023</a:t>
            </a:r>
          </a:p>
        </p:txBody>
      </p:sp>
      <p:sp>
        <p:nvSpPr>
          <p:cNvPr id="10" name="TextBox 9">
            <a:extLst>
              <a:ext uri="{FF2B5EF4-FFF2-40B4-BE49-F238E27FC236}">
                <a16:creationId xmlns:a16="http://schemas.microsoft.com/office/drawing/2014/main" id="{73D6D6E7-B39D-66C4-3573-260F71086649}"/>
              </a:ext>
            </a:extLst>
          </p:cNvPr>
          <p:cNvSpPr txBox="1"/>
          <p:nvPr/>
        </p:nvSpPr>
        <p:spPr>
          <a:xfrm>
            <a:off x="6288592" y="4086330"/>
            <a:ext cx="26125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b="1" u="sng">
                <a:latin typeface="Times New Roman"/>
                <a:cs typeface="Times New Roman"/>
              </a:rPr>
              <a:t>2024</a:t>
            </a:r>
          </a:p>
        </p:txBody>
      </p:sp>
      <p:sp>
        <p:nvSpPr>
          <p:cNvPr id="14" name="TextBox 13">
            <a:extLst>
              <a:ext uri="{FF2B5EF4-FFF2-40B4-BE49-F238E27FC236}">
                <a16:creationId xmlns:a16="http://schemas.microsoft.com/office/drawing/2014/main" id="{FBECC855-3A2A-7DB9-E284-799E3AF6A94A}"/>
              </a:ext>
            </a:extLst>
          </p:cNvPr>
          <p:cNvSpPr txBox="1"/>
          <p:nvPr/>
        </p:nvSpPr>
        <p:spPr>
          <a:xfrm>
            <a:off x="6724021" y="4086330"/>
            <a:ext cx="26125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b="1" u="sng">
                <a:latin typeface="Times New Roman"/>
                <a:cs typeface="Times New Roman"/>
              </a:rPr>
              <a:t>2025</a:t>
            </a:r>
          </a:p>
        </p:txBody>
      </p:sp>
      <p:sp>
        <p:nvSpPr>
          <p:cNvPr id="16" name="TextBox 15">
            <a:extLst>
              <a:ext uri="{FF2B5EF4-FFF2-40B4-BE49-F238E27FC236}">
                <a16:creationId xmlns:a16="http://schemas.microsoft.com/office/drawing/2014/main" id="{3D8641EF-75A7-DD2E-ED5F-9F089EF5EE0F}"/>
              </a:ext>
            </a:extLst>
          </p:cNvPr>
          <p:cNvSpPr txBox="1"/>
          <p:nvPr/>
        </p:nvSpPr>
        <p:spPr>
          <a:xfrm>
            <a:off x="7151076" y="4086330"/>
            <a:ext cx="26125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b="1" u="sng">
                <a:latin typeface="Times New Roman"/>
                <a:cs typeface="Times New Roman"/>
              </a:rPr>
              <a:t>2026</a:t>
            </a:r>
          </a:p>
        </p:txBody>
      </p:sp>
      <p:sp>
        <p:nvSpPr>
          <p:cNvPr id="17" name="Rectangle 16">
            <a:extLst>
              <a:ext uri="{FF2B5EF4-FFF2-40B4-BE49-F238E27FC236}">
                <a16:creationId xmlns:a16="http://schemas.microsoft.com/office/drawing/2014/main" id="{8309DD0D-A805-B310-E68F-1A11FA702C4C}"/>
              </a:ext>
            </a:extLst>
          </p:cNvPr>
          <p:cNvSpPr/>
          <p:nvPr/>
        </p:nvSpPr>
        <p:spPr>
          <a:xfrm>
            <a:off x="2805164" y="2018044"/>
            <a:ext cx="376813" cy="175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6ABB706-45ED-A7C8-3475-9263F603D729}"/>
              </a:ext>
            </a:extLst>
          </p:cNvPr>
          <p:cNvSpPr txBox="1"/>
          <p:nvPr/>
        </p:nvSpPr>
        <p:spPr>
          <a:xfrm>
            <a:off x="2721427" y="1992923"/>
            <a:ext cx="26125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Times New Roman"/>
                <a:cs typeface="Times New Roman"/>
              </a:rPr>
              <a:t>2021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89F829-AB5F-C062-7A98-D2F2EA63F306}"/>
              </a:ext>
            </a:extLst>
          </p:cNvPr>
          <p:cNvGrpSpPr/>
          <p:nvPr/>
        </p:nvGrpSpPr>
        <p:grpSpPr>
          <a:xfrm>
            <a:off x="860869" y="2239964"/>
            <a:ext cx="8229600" cy="4491037"/>
            <a:chOff x="2071688" y="1811339"/>
            <a:chExt cx="8229600" cy="4491037"/>
          </a:xfrm>
        </p:grpSpPr>
        <p:pic>
          <p:nvPicPr>
            <p:cNvPr id="43010" name="Picture 2">
              <a:extLst>
                <a:ext uri="{FF2B5EF4-FFF2-40B4-BE49-F238E27FC236}">
                  <a16:creationId xmlns:a16="http://schemas.microsoft.com/office/drawing/2014/main" id="{DB9FDD6D-2B11-4B32-79E7-05CA82FCB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1811339"/>
              <a:ext cx="8229600" cy="449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6" name="TextBox 1">
              <a:extLst>
                <a:ext uri="{FF2B5EF4-FFF2-40B4-BE49-F238E27FC236}">
                  <a16:creationId xmlns:a16="http://schemas.microsoft.com/office/drawing/2014/main" id="{DEB7D584-FE98-A89D-54B3-D754B7FE73E5}"/>
                </a:ext>
              </a:extLst>
            </p:cNvPr>
            <p:cNvSpPr txBox="1">
              <a:spLocks noChangeArrowheads="1"/>
            </p:cNvSpPr>
            <p:nvPr/>
          </p:nvSpPr>
          <p:spPr bwMode="auto">
            <a:xfrm>
              <a:off x="7010400" y="5257801"/>
              <a:ext cx="2819400" cy="9048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r>
                <a:rPr lang="en-US" altLang="en-US" sz="2400">
                  <a:solidFill>
                    <a:srgbClr val="FF0000"/>
                  </a:solidFill>
                  <a:latin typeface="Arial" panose="020B0604020202020204" pitchFamily="34" charset="0"/>
                </a:rPr>
                <a:t>Sample error</a:t>
              </a:r>
            </a:p>
            <a:p>
              <a:pPr algn="ctr">
                <a:buClr>
                  <a:schemeClr val="accent1"/>
                </a:buClr>
                <a:buSzPct val="90000"/>
                <a:buFont typeface="Monotype Sorts" pitchFamily="2" charset="2"/>
                <a:buNone/>
              </a:pPr>
              <a:r>
                <a:rPr lang="en-US" altLang="en-US" sz="2400">
                  <a:solidFill>
                    <a:srgbClr val="FF0000"/>
                  </a:solidFill>
                  <a:latin typeface="Arial" panose="020B0604020202020204" pitchFamily="34" charset="0"/>
                </a:rPr>
                <a:t>messages</a:t>
              </a:r>
            </a:p>
          </p:txBody>
        </p:sp>
      </p:grpSp>
      <p:sp>
        <p:nvSpPr>
          <p:cNvPr id="9" name="Title 3">
            <a:extLst>
              <a:ext uri="{FF2B5EF4-FFF2-40B4-BE49-F238E27FC236}">
                <a16:creationId xmlns:a16="http://schemas.microsoft.com/office/drawing/2014/main" id="{C241E0EC-B745-A3A1-9D11-8CCB4E5B36BF}"/>
              </a:ext>
            </a:extLst>
          </p:cNvPr>
          <p:cNvSpPr>
            <a:spLocks noGrp="1"/>
          </p:cNvSpPr>
          <p:nvPr>
            <p:ph type="title"/>
          </p:nvPr>
        </p:nvSpPr>
        <p:spPr>
          <a:xfrm>
            <a:off x="677335" y="609600"/>
            <a:ext cx="8596668" cy="911225"/>
          </a:xfrm>
        </p:spPr>
        <p:txBody>
          <a:bodyPr/>
          <a:lstStyle/>
          <a:p>
            <a:r>
              <a:rPr lang="en-US"/>
              <a:t>RPPR</a:t>
            </a:r>
          </a:p>
        </p:txBody>
      </p:sp>
      <p:sp>
        <p:nvSpPr>
          <p:cNvPr id="10" name="Text Placeholder 4">
            <a:extLst>
              <a:ext uri="{FF2B5EF4-FFF2-40B4-BE49-F238E27FC236}">
                <a16:creationId xmlns:a16="http://schemas.microsoft.com/office/drawing/2014/main" id="{D49A0058-5BAC-B37F-A3D7-F681C72F0F2B}"/>
              </a:ext>
            </a:extLst>
          </p:cNvPr>
          <p:cNvSpPr txBox="1">
            <a:spLocks/>
          </p:cNvSpPr>
          <p:nvPr/>
        </p:nvSpPr>
        <p:spPr>
          <a:xfrm>
            <a:off x="677335" y="1447800"/>
            <a:ext cx="8596668" cy="5667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a:t>P2-115 Process Level Information screen</a:t>
            </a:r>
          </a:p>
        </p:txBody>
      </p:sp>
      <p:sp>
        <p:nvSpPr>
          <p:cNvPr id="3" name="Rectangle 2">
            <a:extLst>
              <a:ext uri="{FF2B5EF4-FFF2-40B4-BE49-F238E27FC236}">
                <a16:creationId xmlns:a16="http://schemas.microsoft.com/office/drawing/2014/main" id="{B9619729-1813-C01C-45EA-9281264963EE}"/>
              </a:ext>
            </a:extLst>
          </p:cNvPr>
          <p:cNvSpPr/>
          <p:nvPr/>
        </p:nvSpPr>
        <p:spPr>
          <a:xfrm>
            <a:off x="5091164" y="2771671"/>
            <a:ext cx="494043" cy="133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9021E54-7B1C-A241-C356-3684057BEBE4}"/>
              </a:ext>
            </a:extLst>
          </p:cNvPr>
          <p:cNvSpPr/>
          <p:nvPr/>
        </p:nvSpPr>
        <p:spPr>
          <a:xfrm>
            <a:off x="2369734" y="3240593"/>
            <a:ext cx="284703" cy="159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5A6FAF4-E792-E4A4-D62A-264175D1B50F}"/>
              </a:ext>
            </a:extLst>
          </p:cNvPr>
          <p:cNvSpPr/>
          <p:nvPr/>
        </p:nvSpPr>
        <p:spPr>
          <a:xfrm>
            <a:off x="2344612" y="3567164"/>
            <a:ext cx="284703" cy="159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68AAE1B-9FE5-1AFB-F213-D55564210B64}"/>
              </a:ext>
            </a:extLst>
          </p:cNvPr>
          <p:cNvSpPr/>
          <p:nvPr/>
        </p:nvSpPr>
        <p:spPr>
          <a:xfrm>
            <a:off x="2344613" y="3960725"/>
            <a:ext cx="284703" cy="159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C010730-CE7B-AFD7-EFE2-BF6E95D89B84}"/>
              </a:ext>
            </a:extLst>
          </p:cNvPr>
          <p:cNvSpPr/>
          <p:nvPr/>
        </p:nvSpPr>
        <p:spPr>
          <a:xfrm>
            <a:off x="2947513" y="5007427"/>
            <a:ext cx="284703" cy="159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BAE86B-2F41-E938-D726-401E6EEBCC56}"/>
              </a:ext>
            </a:extLst>
          </p:cNvPr>
          <p:cNvSpPr txBox="1"/>
          <p:nvPr/>
        </p:nvSpPr>
        <p:spPr>
          <a:xfrm>
            <a:off x="5024176" y="2721428"/>
            <a:ext cx="23194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rgbClr val="0070C0"/>
                </a:solidFill>
                <a:latin typeface="Times New Roman"/>
                <a:cs typeface="Times New Roman"/>
              </a:rPr>
              <a:t>2022</a:t>
            </a:r>
          </a:p>
        </p:txBody>
      </p:sp>
      <p:sp>
        <p:nvSpPr>
          <p:cNvPr id="11" name="TextBox 10">
            <a:extLst>
              <a:ext uri="{FF2B5EF4-FFF2-40B4-BE49-F238E27FC236}">
                <a16:creationId xmlns:a16="http://schemas.microsoft.com/office/drawing/2014/main" id="{C6DCF6A7-2A16-C0E3-4214-F64763E976EA}"/>
              </a:ext>
            </a:extLst>
          </p:cNvPr>
          <p:cNvSpPr txBox="1"/>
          <p:nvPr/>
        </p:nvSpPr>
        <p:spPr>
          <a:xfrm>
            <a:off x="2277626" y="3198724"/>
            <a:ext cx="23194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solidFill>
                  <a:srgbClr val="C00000"/>
                </a:solidFill>
                <a:latin typeface="Times New Roman"/>
                <a:cs typeface="Times New Roman"/>
              </a:rPr>
              <a:t>2022</a:t>
            </a:r>
          </a:p>
        </p:txBody>
      </p:sp>
      <p:sp>
        <p:nvSpPr>
          <p:cNvPr id="12" name="TextBox 11">
            <a:extLst>
              <a:ext uri="{FF2B5EF4-FFF2-40B4-BE49-F238E27FC236}">
                <a16:creationId xmlns:a16="http://schemas.microsoft.com/office/drawing/2014/main" id="{11DAC3E8-301E-A975-067F-F586080DD213}"/>
              </a:ext>
            </a:extLst>
          </p:cNvPr>
          <p:cNvSpPr txBox="1"/>
          <p:nvPr/>
        </p:nvSpPr>
        <p:spPr>
          <a:xfrm>
            <a:off x="2277626" y="3525296"/>
            <a:ext cx="23194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solidFill>
                  <a:srgbClr val="C00000"/>
                </a:solidFill>
                <a:latin typeface="Times New Roman"/>
                <a:cs typeface="Times New Roman"/>
              </a:rPr>
              <a:t>2022</a:t>
            </a:r>
          </a:p>
        </p:txBody>
      </p:sp>
      <p:sp>
        <p:nvSpPr>
          <p:cNvPr id="13" name="TextBox 12">
            <a:extLst>
              <a:ext uri="{FF2B5EF4-FFF2-40B4-BE49-F238E27FC236}">
                <a16:creationId xmlns:a16="http://schemas.microsoft.com/office/drawing/2014/main" id="{0B16BC2D-FCC3-D37A-B611-D5E3698CA78E}"/>
              </a:ext>
            </a:extLst>
          </p:cNvPr>
          <p:cNvSpPr txBox="1"/>
          <p:nvPr/>
        </p:nvSpPr>
        <p:spPr>
          <a:xfrm>
            <a:off x="2277626" y="3918856"/>
            <a:ext cx="23194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solidFill>
                  <a:srgbClr val="C00000"/>
                </a:solidFill>
                <a:latin typeface="Times New Roman"/>
                <a:cs typeface="Times New Roman"/>
              </a:rPr>
              <a:t>2022</a:t>
            </a:r>
          </a:p>
        </p:txBody>
      </p:sp>
      <p:sp>
        <p:nvSpPr>
          <p:cNvPr id="14" name="TextBox 13">
            <a:extLst>
              <a:ext uri="{FF2B5EF4-FFF2-40B4-BE49-F238E27FC236}">
                <a16:creationId xmlns:a16="http://schemas.microsoft.com/office/drawing/2014/main" id="{B8C3DD7A-0E7D-A68D-04F5-9CC0C7384721}"/>
              </a:ext>
            </a:extLst>
          </p:cNvPr>
          <p:cNvSpPr txBox="1"/>
          <p:nvPr/>
        </p:nvSpPr>
        <p:spPr>
          <a:xfrm>
            <a:off x="2888901" y="4965559"/>
            <a:ext cx="23194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Times New Roman"/>
                <a:cs typeface="Times New Roman"/>
              </a:rPr>
              <a:t>2021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BA062A-7055-3A0B-7A82-9992A51ED5EC}"/>
              </a:ext>
            </a:extLst>
          </p:cNvPr>
          <p:cNvGrpSpPr/>
          <p:nvPr/>
        </p:nvGrpSpPr>
        <p:grpSpPr>
          <a:xfrm>
            <a:off x="809625" y="2036762"/>
            <a:ext cx="8229600" cy="4637088"/>
            <a:chOff x="1955800" y="1793875"/>
            <a:chExt cx="8229600" cy="4637088"/>
          </a:xfrm>
        </p:grpSpPr>
        <p:pic>
          <p:nvPicPr>
            <p:cNvPr id="44034" name="Picture 9">
              <a:extLst>
                <a:ext uri="{FF2B5EF4-FFF2-40B4-BE49-F238E27FC236}">
                  <a16:creationId xmlns:a16="http://schemas.microsoft.com/office/drawing/2014/main" id="{B9CB8016-CC01-D5C8-CF25-2BEC4DC03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800" y="1793875"/>
              <a:ext cx="8229600"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0" name="TextBox 1">
              <a:extLst>
                <a:ext uri="{FF2B5EF4-FFF2-40B4-BE49-F238E27FC236}">
                  <a16:creationId xmlns:a16="http://schemas.microsoft.com/office/drawing/2014/main" id="{7536E192-34C4-B979-BA40-20AA8FBB9D70}"/>
                </a:ext>
              </a:extLst>
            </p:cNvPr>
            <p:cNvSpPr txBox="1">
              <a:spLocks noChangeArrowheads="1"/>
            </p:cNvSpPr>
            <p:nvPr/>
          </p:nvSpPr>
          <p:spPr bwMode="auto">
            <a:xfrm>
              <a:off x="6780213" y="2438401"/>
              <a:ext cx="2819400" cy="8366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r>
                <a:rPr lang="en-US" altLang="en-US" sz="2200">
                  <a:solidFill>
                    <a:srgbClr val="000000"/>
                  </a:solidFill>
                  <a:latin typeface="Arial" panose="020B0604020202020204" pitchFamily="34" charset="0"/>
                </a:rPr>
                <a:t>Prepared Section C</a:t>
              </a:r>
            </a:p>
            <a:p>
              <a:pPr algn="ctr">
                <a:buClr>
                  <a:schemeClr val="accent1"/>
                </a:buClr>
                <a:buSzPct val="90000"/>
                <a:buFont typeface="Monotype Sorts" pitchFamily="2" charset="2"/>
                <a:buNone/>
              </a:pPr>
              <a:r>
                <a:rPr lang="en-US" altLang="en-US" sz="2200">
                  <a:solidFill>
                    <a:srgbClr val="000000"/>
                  </a:solidFill>
                  <a:latin typeface="Arial" panose="020B0604020202020204" pitchFamily="34" charset="0"/>
                </a:rPr>
                <a:t>from P2-115 data</a:t>
              </a:r>
            </a:p>
          </p:txBody>
        </p:sp>
      </p:grpSp>
      <p:sp>
        <p:nvSpPr>
          <p:cNvPr id="10" name="Title 3">
            <a:extLst>
              <a:ext uri="{FF2B5EF4-FFF2-40B4-BE49-F238E27FC236}">
                <a16:creationId xmlns:a16="http://schemas.microsoft.com/office/drawing/2014/main" id="{80DCD38A-66C2-01CB-3419-4FF298EC249E}"/>
              </a:ext>
            </a:extLst>
          </p:cNvPr>
          <p:cNvSpPr>
            <a:spLocks noGrp="1"/>
          </p:cNvSpPr>
          <p:nvPr>
            <p:ph type="title"/>
          </p:nvPr>
        </p:nvSpPr>
        <p:spPr>
          <a:xfrm>
            <a:off x="677335" y="609600"/>
            <a:ext cx="8596668" cy="911225"/>
          </a:xfrm>
        </p:spPr>
        <p:txBody>
          <a:bodyPr/>
          <a:lstStyle/>
          <a:p>
            <a:r>
              <a:rPr lang="en-US"/>
              <a:t>RPPR</a:t>
            </a:r>
          </a:p>
        </p:txBody>
      </p:sp>
      <p:sp>
        <p:nvSpPr>
          <p:cNvPr id="11" name="Text Placeholder 4">
            <a:extLst>
              <a:ext uri="{FF2B5EF4-FFF2-40B4-BE49-F238E27FC236}">
                <a16:creationId xmlns:a16="http://schemas.microsoft.com/office/drawing/2014/main" id="{87115501-6E3D-C56F-D4CC-47D14E755551}"/>
              </a:ext>
            </a:extLst>
          </p:cNvPr>
          <p:cNvSpPr txBox="1">
            <a:spLocks/>
          </p:cNvSpPr>
          <p:nvPr/>
        </p:nvSpPr>
        <p:spPr>
          <a:xfrm>
            <a:off x="677335" y="1447800"/>
            <a:ext cx="8596668" cy="5667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a:t>Section C. Facility-Level Substance-Specific P2 Progress</a:t>
            </a:r>
          </a:p>
        </p:txBody>
      </p:sp>
      <p:sp>
        <p:nvSpPr>
          <p:cNvPr id="3" name="Rectangle 2">
            <a:extLst>
              <a:ext uri="{FF2B5EF4-FFF2-40B4-BE49-F238E27FC236}">
                <a16:creationId xmlns:a16="http://schemas.microsoft.com/office/drawing/2014/main" id="{E56FAC7F-79AD-7067-1A91-A266E7C556F8}"/>
              </a:ext>
            </a:extLst>
          </p:cNvPr>
          <p:cNvSpPr/>
          <p:nvPr/>
        </p:nvSpPr>
        <p:spPr>
          <a:xfrm>
            <a:off x="6271846" y="5978769"/>
            <a:ext cx="293078" cy="175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4244952-7E39-296C-AC87-5042933780B7}"/>
              </a:ext>
            </a:extLst>
          </p:cNvPr>
          <p:cNvSpPr/>
          <p:nvPr/>
        </p:nvSpPr>
        <p:spPr>
          <a:xfrm>
            <a:off x="5484724" y="6271845"/>
            <a:ext cx="251210" cy="192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F59903-1AD0-C0C1-E7CF-70DD0BB6AD57}"/>
              </a:ext>
            </a:extLst>
          </p:cNvPr>
          <p:cNvSpPr txBox="1"/>
          <p:nvPr/>
        </p:nvSpPr>
        <p:spPr>
          <a:xfrm>
            <a:off x="6188109" y="5945274"/>
            <a:ext cx="7620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latin typeface="Times New Roman"/>
                <a:cs typeface="Times New Roman"/>
              </a:rPr>
              <a:t>2022</a:t>
            </a:r>
          </a:p>
        </p:txBody>
      </p:sp>
      <p:sp>
        <p:nvSpPr>
          <p:cNvPr id="6" name="TextBox 5">
            <a:extLst>
              <a:ext uri="{FF2B5EF4-FFF2-40B4-BE49-F238E27FC236}">
                <a16:creationId xmlns:a16="http://schemas.microsoft.com/office/drawing/2014/main" id="{B973D807-D717-02D2-DE9C-7E7D305F3CA3}"/>
              </a:ext>
            </a:extLst>
          </p:cNvPr>
          <p:cNvSpPr txBox="1"/>
          <p:nvPr/>
        </p:nvSpPr>
        <p:spPr>
          <a:xfrm>
            <a:off x="5392614" y="6246724"/>
            <a:ext cx="7620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latin typeface="Times New Roman"/>
                <a:cs typeface="Times New Roman"/>
              </a:rPr>
              <a:t>2022</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4" name="Text Box 3075">
            <a:extLst>
              <a:ext uri="{FF2B5EF4-FFF2-40B4-BE49-F238E27FC236}">
                <a16:creationId xmlns:a16="http://schemas.microsoft.com/office/drawing/2014/main" id="{5126D3C6-DBB8-5621-7115-A12FD9971210}"/>
              </a:ext>
            </a:extLst>
          </p:cNvPr>
          <p:cNvSpPr txBox="1">
            <a:spLocks noChangeArrowheads="1"/>
          </p:cNvSpPr>
          <p:nvPr/>
        </p:nvSpPr>
        <p:spPr bwMode="auto">
          <a:xfrm>
            <a:off x="1179512" y="6145213"/>
            <a:ext cx="7527925" cy="584200"/>
          </a:xfrm>
          <a:prstGeom prst="rect">
            <a:avLst/>
          </a:prstGeom>
          <a:noFill/>
          <a:ln w="9525">
            <a:noFill/>
            <a:miter lim="800000"/>
            <a:headEnd/>
            <a:tailEnd/>
          </a:ln>
          <a:effec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600" b="1">
                <a:solidFill>
                  <a:srgbClr val="00060C"/>
                </a:solidFill>
                <a:latin typeface="+mn-lt"/>
              </a:rPr>
              <a:t>Completing the P2-115 worksheet prepares Sections C &amp; D for you.</a:t>
            </a:r>
          </a:p>
          <a:p>
            <a:pPr algn="ctr">
              <a:spcBef>
                <a:spcPct val="0"/>
              </a:spcBef>
              <a:buSzTx/>
              <a:buFontTx/>
              <a:buNone/>
            </a:pPr>
            <a:r>
              <a:rPr lang="en-US" altLang="en-US" sz="1600" b="1">
                <a:solidFill>
                  <a:srgbClr val="00060C"/>
                </a:solidFill>
                <a:latin typeface="+mn-lt"/>
              </a:rPr>
              <a:t>Review your P2 progress and then click on the “OK” button.</a:t>
            </a:r>
          </a:p>
        </p:txBody>
      </p:sp>
      <p:grpSp>
        <p:nvGrpSpPr>
          <p:cNvPr id="2" name="Group 1">
            <a:extLst>
              <a:ext uri="{FF2B5EF4-FFF2-40B4-BE49-F238E27FC236}">
                <a16:creationId xmlns:a16="http://schemas.microsoft.com/office/drawing/2014/main" id="{223CBA21-1885-5E21-4149-A2DAA1BAA56A}"/>
              </a:ext>
            </a:extLst>
          </p:cNvPr>
          <p:cNvGrpSpPr/>
          <p:nvPr/>
        </p:nvGrpSpPr>
        <p:grpSpPr>
          <a:xfrm>
            <a:off x="723900" y="1901825"/>
            <a:ext cx="8334375" cy="4154488"/>
            <a:chOff x="1838325" y="1758950"/>
            <a:chExt cx="8334375" cy="4154488"/>
          </a:xfrm>
        </p:grpSpPr>
        <p:pic>
          <p:nvPicPr>
            <p:cNvPr id="45058" name="Picture 11">
              <a:extLst>
                <a:ext uri="{FF2B5EF4-FFF2-40B4-BE49-F238E27FC236}">
                  <a16:creationId xmlns:a16="http://schemas.microsoft.com/office/drawing/2014/main" id="{0135224F-256A-8DAE-BC49-3019C015C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1758950"/>
              <a:ext cx="82296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5" name="Oval 1">
              <a:extLst>
                <a:ext uri="{FF2B5EF4-FFF2-40B4-BE49-F238E27FC236}">
                  <a16:creationId xmlns:a16="http://schemas.microsoft.com/office/drawing/2014/main" id="{56D07EF5-5F08-CDAD-9454-50C77B453E85}"/>
                </a:ext>
              </a:extLst>
            </p:cNvPr>
            <p:cNvSpPr>
              <a:spLocks noChangeArrowheads="1"/>
            </p:cNvSpPr>
            <p:nvPr/>
          </p:nvSpPr>
          <p:spPr bwMode="auto">
            <a:xfrm>
              <a:off x="1838325" y="5403850"/>
              <a:ext cx="762000" cy="446088"/>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
          <p:nvSpPr>
            <p:cNvPr id="45066" name="TextBox 1">
              <a:extLst>
                <a:ext uri="{FF2B5EF4-FFF2-40B4-BE49-F238E27FC236}">
                  <a16:creationId xmlns:a16="http://schemas.microsoft.com/office/drawing/2014/main" id="{7ECAA38B-5E2E-499F-BBC2-2C076DE05917}"/>
                </a:ext>
              </a:extLst>
            </p:cNvPr>
            <p:cNvSpPr txBox="1">
              <a:spLocks noChangeArrowheads="1"/>
            </p:cNvSpPr>
            <p:nvPr/>
          </p:nvSpPr>
          <p:spPr bwMode="auto">
            <a:xfrm>
              <a:off x="6172200" y="4572001"/>
              <a:ext cx="2819400" cy="8366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r>
                <a:rPr lang="en-US" altLang="en-US" sz="2200">
                  <a:solidFill>
                    <a:srgbClr val="000000"/>
                  </a:solidFill>
                  <a:latin typeface="Arial" panose="020B0604020202020204" pitchFamily="34" charset="0"/>
                </a:rPr>
                <a:t>Prepared Section D</a:t>
              </a:r>
            </a:p>
            <a:p>
              <a:pPr algn="ctr">
                <a:buClr>
                  <a:schemeClr val="accent1"/>
                </a:buClr>
                <a:buSzPct val="90000"/>
                <a:buFont typeface="Monotype Sorts" pitchFamily="2" charset="2"/>
                <a:buNone/>
              </a:pPr>
              <a:r>
                <a:rPr lang="en-US" altLang="en-US" sz="2200">
                  <a:solidFill>
                    <a:srgbClr val="000000"/>
                  </a:solidFill>
                  <a:latin typeface="Arial" panose="020B0604020202020204" pitchFamily="34" charset="0"/>
                </a:rPr>
                <a:t>from P2-115 data</a:t>
              </a:r>
            </a:p>
          </p:txBody>
        </p:sp>
      </p:grpSp>
      <p:sp>
        <p:nvSpPr>
          <p:cNvPr id="12" name="Title 3">
            <a:extLst>
              <a:ext uri="{FF2B5EF4-FFF2-40B4-BE49-F238E27FC236}">
                <a16:creationId xmlns:a16="http://schemas.microsoft.com/office/drawing/2014/main" id="{D0F029BA-AC45-225A-AAA3-FD7532B8E61E}"/>
              </a:ext>
            </a:extLst>
          </p:cNvPr>
          <p:cNvSpPr>
            <a:spLocks noGrp="1"/>
          </p:cNvSpPr>
          <p:nvPr>
            <p:ph type="title"/>
          </p:nvPr>
        </p:nvSpPr>
        <p:spPr>
          <a:xfrm>
            <a:off x="677335" y="609600"/>
            <a:ext cx="8596668" cy="911225"/>
          </a:xfrm>
        </p:spPr>
        <p:txBody>
          <a:bodyPr/>
          <a:lstStyle/>
          <a:p>
            <a:r>
              <a:rPr lang="en-US"/>
              <a:t>RPPR</a:t>
            </a:r>
          </a:p>
        </p:txBody>
      </p:sp>
      <p:sp>
        <p:nvSpPr>
          <p:cNvPr id="13" name="Text Placeholder 4">
            <a:extLst>
              <a:ext uri="{FF2B5EF4-FFF2-40B4-BE49-F238E27FC236}">
                <a16:creationId xmlns:a16="http://schemas.microsoft.com/office/drawing/2014/main" id="{C6FC8FD9-C412-9CC1-9524-592AA0D9D861}"/>
              </a:ext>
            </a:extLst>
          </p:cNvPr>
          <p:cNvSpPr txBox="1">
            <a:spLocks/>
          </p:cNvSpPr>
          <p:nvPr/>
        </p:nvSpPr>
        <p:spPr>
          <a:xfrm>
            <a:off x="677335" y="1447800"/>
            <a:ext cx="8596668" cy="5667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a:t>Section D. Process-Level P2 Info for Targeted Processes</a:t>
            </a:r>
          </a:p>
        </p:txBody>
      </p:sp>
      <p:sp>
        <p:nvSpPr>
          <p:cNvPr id="3" name="Rectangle 2">
            <a:extLst>
              <a:ext uri="{FF2B5EF4-FFF2-40B4-BE49-F238E27FC236}">
                <a16:creationId xmlns:a16="http://schemas.microsoft.com/office/drawing/2014/main" id="{1AED2146-6C6D-C790-F182-25D9EAB2D04C}"/>
              </a:ext>
            </a:extLst>
          </p:cNvPr>
          <p:cNvSpPr/>
          <p:nvPr/>
        </p:nvSpPr>
        <p:spPr>
          <a:xfrm>
            <a:off x="5635450" y="3969098"/>
            <a:ext cx="318197" cy="100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6221334-2ECF-B992-6167-CED3A66C9437}"/>
              </a:ext>
            </a:extLst>
          </p:cNvPr>
          <p:cNvSpPr/>
          <p:nvPr/>
        </p:nvSpPr>
        <p:spPr>
          <a:xfrm>
            <a:off x="8038680" y="2922394"/>
            <a:ext cx="217714" cy="117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D07168D-B294-137C-15AB-5DD861636C64}"/>
              </a:ext>
            </a:extLst>
          </p:cNvPr>
          <p:cNvSpPr/>
          <p:nvPr/>
        </p:nvSpPr>
        <p:spPr>
          <a:xfrm>
            <a:off x="6179735" y="4119823"/>
            <a:ext cx="242835" cy="117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035125F-3421-8E8B-E2F4-CFB5739D2FBD}"/>
              </a:ext>
            </a:extLst>
          </p:cNvPr>
          <p:cNvSpPr txBox="1"/>
          <p:nvPr/>
        </p:nvSpPr>
        <p:spPr>
          <a:xfrm>
            <a:off x="7963319" y="2888901"/>
            <a:ext cx="937846"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latin typeface="Times New Roman"/>
                <a:cs typeface="Times New Roman"/>
              </a:rPr>
              <a:t>2022</a:t>
            </a:r>
          </a:p>
        </p:txBody>
      </p:sp>
      <p:sp>
        <p:nvSpPr>
          <p:cNvPr id="7" name="TextBox 6">
            <a:extLst>
              <a:ext uri="{FF2B5EF4-FFF2-40B4-BE49-F238E27FC236}">
                <a16:creationId xmlns:a16="http://schemas.microsoft.com/office/drawing/2014/main" id="{B8A0223E-7585-D54F-E972-E1B6DF939493}"/>
              </a:ext>
            </a:extLst>
          </p:cNvPr>
          <p:cNvSpPr txBox="1"/>
          <p:nvPr/>
        </p:nvSpPr>
        <p:spPr>
          <a:xfrm>
            <a:off x="5560088" y="3902109"/>
            <a:ext cx="93784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latin typeface="Times New Roman"/>
                <a:cs typeface="Times New Roman"/>
              </a:rPr>
              <a:t>2022</a:t>
            </a:r>
          </a:p>
        </p:txBody>
      </p:sp>
      <p:sp>
        <p:nvSpPr>
          <p:cNvPr id="8" name="TextBox 7">
            <a:extLst>
              <a:ext uri="{FF2B5EF4-FFF2-40B4-BE49-F238E27FC236}">
                <a16:creationId xmlns:a16="http://schemas.microsoft.com/office/drawing/2014/main" id="{085FD2F2-F650-0FCF-548C-7059B560E3DA}"/>
              </a:ext>
            </a:extLst>
          </p:cNvPr>
          <p:cNvSpPr txBox="1"/>
          <p:nvPr/>
        </p:nvSpPr>
        <p:spPr>
          <a:xfrm>
            <a:off x="6062505" y="4061207"/>
            <a:ext cx="93784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latin typeface="Times New Roman"/>
                <a:cs typeface="Times New Roman"/>
              </a:rPr>
              <a:t>2023</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102DE7-DB8B-0923-705F-969233AA0F6D}"/>
              </a:ext>
            </a:extLst>
          </p:cNvPr>
          <p:cNvGrpSpPr/>
          <p:nvPr/>
        </p:nvGrpSpPr>
        <p:grpSpPr>
          <a:xfrm>
            <a:off x="681038" y="2090529"/>
            <a:ext cx="8494712" cy="3800475"/>
            <a:chOff x="1824038" y="2057401"/>
            <a:chExt cx="8494712" cy="3800475"/>
          </a:xfrm>
        </p:grpSpPr>
        <p:sp>
          <p:nvSpPr>
            <p:cNvPr id="46089" name="Parallelogram 9">
              <a:extLst>
                <a:ext uri="{FF2B5EF4-FFF2-40B4-BE49-F238E27FC236}">
                  <a16:creationId xmlns:a16="http://schemas.microsoft.com/office/drawing/2014/main" id="{EC1BBAD0-6B6E-8D03-1CC4-62A6624C7E01}"/>
                </a:ext>
              </a:extLst>
            </p:cNvPr>
            <p:cNvSpPr>
              <a:spLocks noChangeArrowheads="1"/>
            </p:cNvSpPr>
            <p:nvPr/>
          </p:nvSpPr>
          <p:spPr bwMode="auto">
            <a:xfrm>
              <a:off x="3886200" y="5376863"/>
              <a:ext cx="2057400" cy="381000"/>
            </a:xfrm>
            <a:prstGeom prst="parallelogram">
              <a:avLst>
                <a:gd name="adj" fmla="val 0"/>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pic>
          <p:nvPicPr>
            <p:cNvPr id="46082" name="Picture 9">
              <a:extLst>
                <a:ext uri="{FF2B5EF4-FFF2-40B4-BE49-F238E27FC236}">
                  <a16:creationId xmlns:a16="http://schemas.microsoft.com/office/drawing/2014/main" id="{DF5A9B70-B07C-29BD-50F8-7027984FE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2057401"/>
              <a:ext cx="8494712"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Oval 1">
              <a:extLst>
                <a:ext uri="{FF2B5EF4-FFF2-40B4-BE49-F238E27FC236}">
                  <a16:creationId xmlns:a16="http://schemas.microsoft.com/office/drawing/2014/main" id="{A4AE4A00-674F-CDE9-B5BF-B58A864D73A4}"/>
                </a:ext>
              </a:extLst>
            </p:cNvPr>
            <p:cNvSpPr>
              <a:spLocks noChangeArrowheads="1"/>
            </p:cNvSpPr>
            <p:nvPr/>
          </p:nvSpPr>
          <p:spPr bwMode="auto">
            <a:xfrm>
              <a:off x="5556250" y="4419601"/>
              <a:ext cx="1066800" cy="682625"/>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
        <p:nvSpPr>
          <p:cNvPr id="3" name="Title 2">
            <a:extLst>
              <a:ext uri="{FF2B5EF4-FFF2-40B4-BE49-F238E27FC236}">
                <a16:creationId xmlns:a16="http://schemas.microsoft.com/office/drawing/2014/main" id="{355FCAF9-8644-EB2C-D0B7-98C2979D664D}"/>
              </a:ext>
            </a:extLst>
          </p:cNvPr>
          <p:cNvSpPr>
            <a:spLocks noGrp="1"/>
          </p:cNvSpPr>
          <p:nvPr>
            <p:ph type="title"/>
          </p:nvPr>
        </p:nvSpPr>
        <p:spPr/>
        <p:txBody>
          <a:bodyPr>
            <a:normAutofit/>
          </a:bodyPr>
          <a:lstStyle/>
          <a:p>
            <a:r>
              <a:rPr lang="en-US"/>
              <a:t>RPPR is now complete and “Awaiting Certification” &amp; Submittal</a:t>
            </a:r>
          </a:p>
        </p:txBody>
      </p:sp>
      <p:sp>
        <p:nvSpPr>
          <p:cNvPr id="5" name="Rectangle 4">
            <a:extLst>
              <a:ext uri="{FF2B5EF4-FFF2-40B4-BE49-F238E27FC236}">
                <a16:creationId xmlns:a16="http://schemas.microsoft.com/office/drawing/2014/main" id="{F2072460-1721-767F-F1DC-7494AC6B8B6B}"/>
              </a:ext>
            </a:extLst>
          </p:cNvPr>
          <p:cNvSpPr/>
          <p:nvPr/>
        </p:nvSpPr>
        <p:spPr>
          <a:xfrm>
            <a:off x="753626" y="2018043"/>
            <a:ext cx="8440615" cy="653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C9DF14-B160-ADE6-4E32-9DEEF723F5A4}"/>
              </a:ext>
            </a:extLst>
          </p:cNvPr>
          <p:cNvSpPr/>
          <p:nvPr/>
        </p:nvSpPr>
        <p:spPr>
          <a:xfrm>
            <a:off x="3952351" y="2637692"/>
            <a:ext cx="301450" cy="21938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844129-4AA0-7785-B3DC-6D2D622E5882}"/>
              </a:ext>
            </a:extLst>
          </p:cNvPr>
          <p:cNvSpPr txBox="1"/>
          <p:nvPr/>
        </p:nvSpPr>
        <p:spPr>
          <a:xfrm>
            <a:off x="3952352" y="4622241"/>
            <a:ext cx="93784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Times New Roman"/>
                <a:cs typeface="Times New Roman"/>
              </a:rPr>
              <a:t>2022</a:t>
            </a:r>
          </a:p>
        </p:txBody>
      </p:sp>
      <p:sp>
        <p:nvSpPr>
          <p:cNvPr id="10" name="TextBox 9">
            <a:extLst>
              <a:ext uri="{FF2B5EF4-FFF2-40B4-BE49-F238E27FC236}">
                <a16:creationId xmlns:a16="http://schemas.microsoft.com/office/drawing/2014/main" id="{423457B6-84E6-398A-AD40-FCEC6A0FCA83}"/>
              </a:ext>
            </a:extLst>
          </p:cNvPr>
          <p:cNvSpPr txBox="1"/>
          <p:nvPr/>
        </p:nvSpPr>
        <p:spPr>
          <a:xfrm>
            <a:off x="3952352" y="4103076"/>
            <a:ext cx="93784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Times New Roman"/>
                <a:cs typeface="Times New Roman"/>
              </a:rPr>
              <a:t>2021</a:t>
            </a:r>
          </a:p>
        </p:txBody>
      </p:sp>
      <p:sp>
        <p:nvSpPr>
          <p:cNvPr id="11" name="TextBox 10">
            <a:extLst>
              <a:ext uri="{FF2B5EF4-FFF2-40B4-BE49-F238E27FC236}">
                <a16:creationId xmlns:a16="http://schemas.microsoft.com/office/drawing/2014/main" id="{F4EBBB9C-A17F-B51A-7C48-BE81AD7D5BBE}"/>
              </a:ext>
            </a:extLst>
          </p:cNvPr>
          <p:cNvSpPr txBox="1"/>
          <p:nvPr/>
        </p:nvSpPr>
        <p:spPr>
          <a:xfrm>
            <a:off x="3952351" y="3617405"/>
            <a:ext cx="93784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Times New Roman"/>
                <a:cs typeface="Times New Roman"/>
              </a:rPr>
              <a:t>2020</a:t>
            </a:r>
          </a:p>
        </p:txBody>
      </p:sp>
      <p:sp>
        <p:nvSpPr>
          <p:cNvPr id="12" name="TextBox 11">
            <a:extLst>
              <a:ext uri="{FF2B5EF4-FFF2-40B4-BE49-F238E27FC236}">
                <a16:creationId xmlns:a16="http://schemas.microsoft.com/office/drawing/2014/main" id="{820E0C55-926A-E632-2B91-222B5A1903AF}"/>
              </a:ext>
            </a:extLst>
          </p:cNvPr>
          <p:cNvSpPr txBox="1"/>
          <p:nvPr/>
        </p:nvSpPr>
        <p:spPr>
          <a:xfrm>
            <a:off x="3952352" y="3131735"/>
            <a:ext cx="93784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Times New Roman"/>
                <a:cs typeface="Times New Roman"/>
              </a:rPr>
              <a:t>2019</a:t>
            </a:r>
          </a:p>
        </p:txBody>
      </p:sp>
      <p:sp>
        <p:nvSpPr>
          <p:cNvPr id="13" name="TextBox 12">
            <a:extLst>
              <a:ext uri="{FF2B5EF4-FFF2-40B4-BE49-F238E27FC236}">
                <a16:creationId xmlns:a16="http://schemas.microsoft.com/office/drawing/2014/main" id="{6B490919-2F95-848E-3D51-7EED3567BB1F}"/>
              </a:ext>
            </a:extLst>
          </p:cNvPr>
          <p:cNvSpPr txBox="1"/>
          <p:nvPr/>
        </p:nvSpPr>
        <p:spPr>
          <a:xfrm>
            <a:off x="3952351" y="2671185"/>
            <a:ext cx="93784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Times New Roman"/>
                <a:cs typeface="Times New Roman"/>
              </a:rPr>
              <a:t>2018</a:t>
            </a:r>
          </a:p>
        </p:txBody>
      </p:sp>
      <p:sp>
        <p:nvSpPr>
          <p:cNvPr id="15" name="Rectangle 14">
            <a:extLst>
              <a:ext uri="{FF2B5EF4-FFF2-40B4-BE49-F238E27FC236}">
                <a16:creationId xmlns:a16="http://schemas.microsoft.com/office/drawing/2014/main" id="{F7497E6B-5C19-AB83-1751-7FEDD4122E3C}"/>
              </a:ext>
            </a:extLst>
          </p:cNvPr>
          <p:cNvSpPr/>
          <p:nvPr/>
        </p:nvSpPr>
        <p:spPr>
          <a:xfrm>
            <a:off x="5442857" y="2671186"/>
            <a:ext cx="2294373" cy="150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ABE6789-38AF-C112-6DB6-11715082E798}"/>
              </a:ext>
            </a:extLst>
          </p:cNvPr>
          <p:cNvSpPr txBox="1"/>
          <p:nvPr/>
        </p:nvSpPr>
        <p:spPr>
          <a:xfrm>
            <a:off x="5400988" y="2629317"/>
            <a:ext cx="13900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05/23/19         05/23/19</a:t>
            </a:r>
          </a:p>
        </p:txBody>
      </p:sp>
      <p:sp>
        <p:nvSpPr>
          <p:cNvPr id="17" name="Rectangle 16">
            <a:extLst>
              <a:ext uri="{FF2B5EF4-FFF2-40B4-BE49-F238E27FC236}">
                <a16:creationId xmlns:a16="http://schemas.microsoft.com/office/drawing/2014/main" id="{F4D458E4-61A0-752E-845D-701F3DDF3D95}"/>
              </a:ext>
            </a:extLst>
          </p:cNvPr>
          <p:cNvSpPr/>
          <p:nvPr/>
        </p:nvSpPr>
        <p:spPr>
          <a:xfrm>
            <a:off x="5509845" y="3181977"/>
            <a:ext cx="2294373" cy="150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07A461C-0AA6-CD12-F173-419895AF45D8}"/>
              </a:ext>
            </a:extLst>
          </p:cNvPr>
          <p:cNvSpPr txBox="1"/>
          <p:nvPr/>
        </p:nvSpPr>
        <p:spPr>
          <a:xfrm>
            <a:off x="5400987" y="3089866"/>
            <a:ext cx="13900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05/23/20        05/10/20</a:t>
            </a:r>
          </a:p>
        </p:txBody>
      </p:sp>
      <p:sp>
        <p:nvSpPr>
          <p:cNvPr id="18" name="Rectangle 17">
            <a:extLst>
              <a:ext uri="{FF2B5EF4-FFF2-40B4-BE49-F238E27FC236}">
                <a16:creationId xmlns:a16="http://schemas.microsoft.com/office/drawing/2014/main" id="{E7E56704-C18D-DE59-1ED5-6075E33EF374}"/>
              </a:ext>
            </a:extLst>
          </p:cNvPr>
          <p:cNvSpPr/>
          <p:nvPr/>
        </p:nvSpPr>
        <p:spPr>
          <a:xfrm>
            <a:off x="5467976" y="3659273"/>
            <a:ext cx="2294373" cy="150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329787-2D57-C6BC-5A55-A60E2A387885}"/>
              </a:ext>
            </a:extLst>
          </p:cNvPr>
          <p:cNvSpPr/>
          <p:nvPr/>
        </p:nvSpPr>
        <p:spPr>
          <a:xfrm>
            <a:off x="5509844" y="4103075"/>
            <a:ext cx="2294373" cy="150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5450CE2-C09D-4444-44C6-234BC62114BE}"/>
              </a:ext>
            </a:extLst>
          </p:cNvPr>
          <p:cNvSpPr/>
          <p:nvPr/>
        </p:nvSpPr>
        <p:spPr>
          <a:xfrm>
            <a:off x="5543339" y="4622240"/>
            <a:ext cx="2294373" cy="150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22E8006-4849-9DBE-7F66-39D3198EDEA1}"/>
              </a:ext>
            </a:extLst>
          </p:cNvPr>
          <p:cNvSpPr txBox="1"/>
          <p:nvPr/>
        </p:nvSpPr>
        <p:spPr>
          <a:xfrm>
            <a:off x="5400986" y="3617404"/>
            <a:ext cx="13900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05/23/21       05/03/21</a:t>
            </a:r>
          </a:p>
        </p:txBody>
      </p:sp>
      <p:sp>
        <p:nvSpPr>
          <p:cNvPr id="22" name="TextBox 21">
            <a:extLst>
              <a:ext uri="{FF2B5EF4-FFF2-40B4-BE49-F238E27FC236}">
                <a16:creationId xmlns:a16="http://schemas.microsoft.com/office/drawing/2014/main" id="{8CE975E5-3120-2604-6082-C758DDA05C17}"/>
              </a:ext>
            </a:extLst>
          </p:cNvPr>
          <p:cNvSpPr txBox="1"/>
          <p:nvPr/>
        </p:nvSpPr>
        <p:spPr>
          <a:xfrm>
            <a:off x="5400987" y="4103074"/>
            <a:ext cx="13900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05/15/22        05/03/22</a:t>
            </a:r>
          </a:p>
        </p:txBody>
      </p:sp>
      <p:sp>
        <p:nvSpPr>
          <p:cNvPr id="23" name="TextBox 22">
            <a:extLst>
              <a:ext uri="{FF2B5EF4-FFF2-40B4-BE49-F238E27FC236}">
                <a16:creationId xmlns:a16="http://schemas.microsoft.com/office/drawing/2014/main" id="{20BA4909-939D-500F-BA83-0D17BDD8AD96}"/>
              </a:ext>
            </a:extLst>
          </p:cNvPr>
          <p:cNvSpPr txBox="1"/>
          <p:nvPr/>
        </p:nvSpPr>
        <p:spPr>
          <a:xfrm>
            <a:off x="5442854" y="4580371"/>
            <a:ext cx="13900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05/03/23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B541C38-51DB-3A71-203C-68F4492A5EDF}"/>
              </a:ext>
            </a:extLst>
          </p:cNvPr>
          <p:cNvSpPr>
            <a:spLocks noGrp="1"/>
          </p:cNvSpPr>
          <p:nvPr>
            <p:ph type="title"/>
          </p:nvPr>
        </p:nvSpPr>
        <p:spPr>
          <a:xfrm>
            <a:off x="643467" y="816638"/>
            <a:ext cx="3367359" cy="5224724"/>
          </a:xfrm>
        </p:spPr>
        <p:txBody>
          <a:bodyPr anchor="ctr">
            <a:normAutofit/>
          </a:bodyPr>
          <a:lstStyle/>
          <a:p>
            <a:r>
              <a:rPr lang="en-US"/>
              <a:t>Going Beyond TRI</a:t>
            </a:r>
          </a:p>
        </p:txBody>
      </p:sp>
      <p:sp>
        <p:nvSpPr>
          <p:cNvPr id="3" name="Content Placeholder 2">
            <a:extLst>
              <a:ext uri="{FF2B5EF4-FFF2-40B4-BE49-F238E27FC236}">
                <a16:creationId xmlns:a16="http://schemas.microsoft.com/office/drawing/2014/main" id="{333468F3-1ADF-69D8-354B-5EEF5C5C448D}"/>
              </a:ext>
            </a:extLst>
          </p:cNvPr>
          <p:cNvSpPr>
            <a:spLocks noGrp="1"/>
          </p:cNvSpPr>
          <p:nvPr>
            <p:ph idx="1"/>
          </p:nvPr>
        </p:nvSpPr>
        <p:spPr>
          <a:xfrm>
            <a:off x="4654294" y="816638"/>
            <a:ext cx="5061199" cy="5224724"/>
          </a:xfrm>
        </p:spPr>
        <p:txBody>
          <a:bodyPr anchor="ctr">
            <a:normAutofit/>
          </a:bodyPr>
          <a:lstStyle/>
          <a:p>
            <a:r>
              <a:rPr lang="en-US" sz="2400"/>
              <a:t>NJ Release and Pollution Prevention Report (RPPR)</a:t>
            </a:r>
          </a:p>
          <a:p>
            <a:r>
              <a:rPr lang="en-US" sz="2400"/>
              <a:t>Materials Accounting / Mass Balance (“Chemical Use”)</a:t>
            </a:r>
          </a:p>
          <a:p>
            <a:pPr lvl="1"/>
            <a:r>
              <a:rPr lang="en-US" sz="2000"/>
              <a:t>Balance within ± 5% margin of error</a:t>
            </a:r>
          </a:p>
          <a:p>
            <a:endParaRPr lang="en-US" sz="2400"/>
          </a:p>
          <a:p>
            <a:r>
              <a:rPr lang="en-US" sz="2400"/>
              <a:t>Account for the fate of all chemical use for the reporting year</a:t>
            </a:r>
          </a:p>
        </p:txBody>
      </p:sp>
    </p:spTree>
    <p:extLst>
      <p:ext uri="{BB962C8B-B14F-4D97-AF65-F5344CB8AC3E}">
        <p14:creationId xmlns:p14="http://schemas.microsoft.com/office/powerpoint/2010/main" val="12595439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A5A58F2-46AD-50CF-80DD-1E584D6B13E6}"/>
              </a:ext>
            </a:extLst>
          </p:cNvPr>
          <p:cNvGrpSpPr/>
          <p:nvPr/>
        </p:nvGrpSpPr>
        <p:grpSpPr>
          <a:xfrm>
            <a:off x="631826" y="2309812"/>
            <a:ext cx="8458200" cy="3582988"/>
            <a:chOff x="1846263" y="1981200"/>
            <a:chExt cx="8458200" cy="3582988"/>
          </a:xfrm>
        </p:grpSpPr>
        <p:pic>
          <p:nvPicPr>
            <p:cNvPr id="47111" name="Picture 9">
              <a:extLst>
                <a:ext uri="{FF2B5EF4-FFF2-40B4-BE49-F238E27FC236}">
                  <a16:creationId xmlns:a16="http://schemas.microsoft.com/office/drawing/2014/main" id="{DAC334D4-C0B9-3125-5234-5B0A95BFF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263" y="1981200"/>
              <a:ext cx="8458200" cy="358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2" name="Oval 8">
              <a:extLst>
                <a:ext uri="{FF2B5EF4-FFF2-40B4-BE49-F238E27FC236}">
                  <a16:creationId xmlns:a16="http://schemas.microsoft.com/office/drawing/2014/main" id="{A90792EA-9699-C3AF-4326-3D2139E1EEC8}"/>
                </a:ext>
              </a:extLst>
            </p:cNvPr>
            <p:cNvSpPr>
              <a:spLocks noChangeArrowheads="1"/>
            </p:cNvSpPr>
            <p:nvPr/>
          </p:nvSpPr>
          <p:spPr bwMode="auto">
            <a:xfrm>
              <a:off x="3306763" y="4068763"/>
              <a:ext cx="228600" cy="2286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
          <p:nvSpPr>
            <p:cNvPr id="47113" name="Parallelogram 9">
              <a:extLst>
                <a:ext uri="{FF2B5EF4-FFF2-40B4-BE49-F238E27FC236}">
                  <a16:creationId xmlns:a16="http://schemas.microsoft.com/office/drawing/2014/main" id="{F4460676-3225-57DB-3373-EE245128C50D}"/>
                </a:ext>
              </a:extLst>
            </p:cNvPr>
            <p:cNvSpPr>
              <a:spLocks noChangeArrowheads="1"/>
            </p:cNvSpPr>
            <p:nvPr/>
          </p:nvSpPr>
          <p:spPr bwMode="auto">
            <a:xfrm>
              <a:off x="3162300" y="5029200"/>
              <a:ext cx="1181100" cy="381000"/>
            </a:xfrm>
            <a:prstGeom prst="parallelogram">
              <a:avLst>
                <a:gd name="adj" fmla="val 0"/>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
        <p:nvSpPr>
          <p:cNvPr id="3" name="Title 2">
            <a:extLst>
              <a:ext uri="{FF2B5EF4-FFF2-40B4-BE49-F238E27FC236}">
                <a16:creationId xmlns:a16="http://schemas.microsoft.com/office/drawing/2014/main" id="{D18FB381-AB6A-BC8C-2111-4DFEFEF7B680}"/>
              </a:ext>
            </a:extLst>
          </p:cNvPr>
          <p:cNvSpPr>
            <a:spLocks noGrp="1"/>
          </p:cNvSpPr>
          <p:nvPr>
            <p:ph type="title"/>
          </p:nvPr>
        </p:nvSpPr>
        <p:spPr/>
        <p:txBody>
          <a:bodyPr/>
          <a:lstStyle/>
          <a:p>
            <a:r>
              <a:rPr lang="en-US"/>
              <a:t>Certification and Submittal</a:t>
            </a:r>
          </a:p>
        </p:txBody>
      </p:sp>
      <p:sp>
        <p:nvSpPr>
          <p:cNvPr id="5" name="TextBox 4">
            <a:extLst>
              <a:ext uri="{FF2B5EF4-FFF2-40B4-BE49-F238E27FC236}">
                <a16:creationId xmlns:a16="http://schemas.microsoft.com/office/drawing/2014/main" id="{82671CF7-7294-A018-3033-9E2760C5B260}"/>
              </a:ext>
            </a:extLst>
          </p:cNvPr>
          <p:cNvSpPr txBox="1"/>
          <p:nvPr/>
        </p:nvSpPr>
        <p:spPr>
          <a:xfrm>
            <a:off x="5091162" y="4362657"/>
            <a:ext cx="1390022"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05/03/23</a:t>
            </a:r>
          </a:p>
        </p:txBody>
      </p:sp>
      <p:sp>
        <p:nvSpPr>
          <p:cNvPr id="7" name="TextBox 6">
            <a:extLst>
              <a:ext uri="{FF2B5EF4-FFF2-40B4-BE49-F238E27FC236}">
                <a16:creationId xmlns:a16="http://schemas.microsoft.com/office/drawing/2014/main" id="{6BCD0C43-3A58-15C7-025E-CF07757A13C8}"/>
              </a:ext>
            </a:extLst>
          </p:cNvPr>
          <p:cNvSpPr txBox="1"/>
          <p:nvPr/>
        </p:nvSpPr>
        <p:spPr>
          <a:xfrm>
            <a:off x="4396151" y="4362657"/>
            <a:ext cx="653143"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2022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9">
            <a:extLst>
              <a:ext uri="{FF2B5EF4-FFF2-40B4-BE49-F238E27FC236}">
                <a16:creationId xmlns:a16="http://schemas.microsoft.com/office/drawing/2014/main" id="{382BB5E0-C55B-3515-2065-970557E68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501602" y="1560513"/>
            <a:ext cx="7772400" cy="482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6" name="Right Arrow 13">
            <a:extLst>
              <a:ext uri="{FF2B5EF4-FFF2-40B4-BE49-F238E27FC236}">
                <a16:creationId xmlns:a16="http://schemas.microsoft.com/office/drawing/2014/main" id="{A1933FB2-25FF-9D7A-8780-D3E165569BEA}"/>
              </a:ext>
            </a:extLst>
          </p:cNvPr>
          <p:cNvSpPr>
            <a:spLocks noChangeArrowheads="1"/>
          </p:cNvSpPr>
          <p:nvPr/>
        </p:nvSpPr>
        <p:spPr bwMode="auto">
          <a:xfrm>
            <a:off x="900112" y="5629278"/>
            <a:ext cx="799926" cy="338138"/>
          </a:xfrm>
          <a:prstGeom prst="rightArrow">
            <a:avLst>
              <a:gd name="adj1" fmla="val 50000"/>
              <a:gd name="adj2" fmla="val 49948"/>
            </a:avLst>
          </a:prstGeom>
          <a:solidFill>
            <a:srgbClr val="FF0000"/>
          </a:solidFill>
          <a:ln w="9525" algn="ctr">
            <a:solidFill>
              <a:schemeClr val="tx1"/>
            </a:solidFill>
            <a:round/>
            <a:headEnd/>
            <a:tailEnd/>
          </a:ln>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
        <p:nvSpPr>
          <p:cNvPr id="48137" name="Right Arrow 14">
            <a:extLst>
              <a:ext uri="{FF2B5EF4-FFF2-40B4-BE49-F238E27FC236}">
                <a16:creationId xmlns:a16="http://schemas.microsoft.com/office/drawing/2014/main" id="{700AB107-CDB3-13B0-22FD-977CAB4A32A4}"/>
              </a:ext>
            </a:extLst>
          </p:cNvPr>
          <p:cNvSpPr>
            <a:spLocks noChangeArrowheads="1"/>
          </p:cNvSpPr>
          <p:nvPr/>
        </p:nvSpPr>
        <p:spPr bwMode="auto">
          <a:xfrm>
            <a:off x="900112" y="5983289"/>
            <a:ext cx="799926" cy="338138"/>
          </a:xfrm>
          <a:prstGeom prst="rightArrow">
            <a:avLst>
              <a:gd name="adj1" fmla="val 50000"/>
              <a:gd name="adj2" fmla="val 49948"/>
            </a:avLst>
          </a:prstGeom>
          <a:solidFill>
            <a:srgbClr val="FF0000"/>
          </a:solidFill>
          <a:ln w="9525" algn="ctr">
            <a:solidFill>
              <a:schemeClr val="tx1"/>
            </a:solidFill>
            <a:round/>
            <a:headEnd/>
            <a:tailEnd/>
          </a:ln>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
        <p:nvSpPr>
          <p:cNvPr id="2" name="TextBox 1">
            <a:extLst>
              <a:ext uri="{FF2B5EF4-FFF2-40B4-BE49-F238E27FC236}">
                <a16:creationId xmlns:a16="http://schemas.microsoft.com/office/drawing/2014/main" id="{79B81517-2FBE-2A57-7A7F-E9D596C9135F}"/>
              </a:ext>
            </a:extLst>
          </p:cNvPr>
          <p:cNvSpPr txBox="1"/>
          <p:nvPr/>
        </p:nvSpPr>
        <p:spPr>
          <a:xfrm>
            <a:off x="4038600" y="5988051"/>
            <a:ext cx="4114800" cy="339725"/>
          </a:xfrm>
          <a:prstGeom prst="rect">
            <a:avLst/>
          </a:prstGeom>
          <a:solidFill>
            <a:schemeClr val="accent3"/>
          </a:solidFill>
        </p:spPr>
        <p:txBody>
          <a:bodyPr>
            <a:spAutoFit/>
          </a:bodyPr>
          <a:lstStyle/>
          <a:p>
            <a:pPr algn="ctr" eaLnBrk="1" hangingPunct="1">
              <a:defRPr/>
            </a:pPr>
            <a:r>
              <a:rPr lang="en-US" sz="1600"/>
              <a:t>Click on Forgot PIN button (not shown)</a:t>
            </a:r>
          </a:p>
        </p:txBody>
      </p:sp>
      <p:sp>
        <p:nvSpPr>
          <p:cNvPr id="11" name="Title 2">
            <a:extLst>
              <a:ext uri="{FF2B5EF4-FFF2-40B4-BE49-F238E27FC236}">
                <a16:creationId xmlns:a16="http://schemas.microsoft.com/office/drawing/2014/main" id="{2745BA27-92A9-52F3-D9F5-2E91A4D0222D}"/>
              </a:ext>
            </a:extLst>
          </p:cNvPr>
          <p:cNvSpPr>
            <a:spLocks noGrp="1"/>
          </p:cNvSpPr>
          <p:nvPr>
            <p:ph type="title"/>
          </p:nvPr>
        </p:nvSpPr>
        <p:spPr>
          <a:xfrm>
            <a:off x="677334" y="609600"/>
            <a:ext cx="8596668" cy="1320800"/>
          </a:xfrm>
        </p:spPr>
        <p:txBody>
          <a:bodyPr/>
          <a:lstStyle/>
          <a:p>
            <a:r>
              <a:rPr lang="en-US"/>
              <a:t>Certification and Submittal</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03A71E-8C12-AD7A-28DB-D1C0700BB5EA}"/>
              </a:ext>
            </a:extLst>
          </p:cNvPr>
          <p:cNvGrpSpPr/>
          <p:nvPr/>
        </p:nvGrpSpPr>
        <p:grpSpPr>
          <a:xfrm>
            <a:off x="1066800" y="1943100"/>
            <a:ext cx="7772400" cy="4722811"/>
            <a:chOff x="2127250" y="1925640"/>
            <a:chExt cx="7772400" cy="4722811"/>
          </a:xfrm>
        </p:grpSpPr>
        <p:pic>
          <p:nvPicPr>
            <p:cNvPr id="49154" name="Picture 2">
              <a:extLst>
                <a:ext uri="{FF2B5EF4-FFF2-40B4-BE49-F238E27FC236}">
                  <a16:creationId xmlns:a16="http://schemas.microsoft.com/office/drawing/2014/main" id="{B65694B4-8E37-9ACB-791A-7325203A56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99"/>
            <a:stretch/>
          </p:blipFill>
          <p:spPr bwMode="auto">
            <a:xfrm>
              <a:off x="2127250" y="1925640"/>
              <a:ext cx="7772400" cy="47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9" name="TextBox 1">
              <a:extLst>
                <a:ext uri="{FF2B5EF4-FFF2-40B4-BE49-F238E27FC236}">
                  <a16:creationId xmlns:a16="http://schemas.microsoft.com/office/drawing/2014/main" id="{CCD43342-FA45-3CD6-4319-407B446A8E5E}"/>
                </a:ext>
              </a:extLst>
            </p:cNvPr>
            <p:cNvSpPr txBox="1">
              <a:spLocks noChangeArrowheads="1"/>
            </p:cNvSpPr>
            <p:nvPr/>
          </p:nvSpPr>
          <p:spPr bwMode="auto">
            <a:xfrm>
              <a:off x="5143500" y="4495800"/>
              <a:ext cx="4572000" cy="1384300"/>
            </a:xfrm>
            <a:prstGeom prst="rect">
              <a:avLst/>
            </a:prstGeom>
            <a:solidFill>
              <a:srgbClr val="FFFFE9"/>
            </a:solidFill>
            <a:ln w="28575">
              <a:solidFill>
                <a:srgbClr val="FF0000"/>
              </a:solidFill>
              <a:miter lim="800000"/>
              <a:headEnd/>
              <a:tailEnd/>
            </a:ln>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r>
                <a:rPr lang="en-US" altLang="en-US" sz="2000" i="1">
                  <a:latin typeface="Arial" panose="020B0604020202020204" pitchFamily="34" charset="0"/>
                </a:rPr>
                <a:t>This is your only notification!</a:t>
              </a:r>
            </a:p>
            <a:p>
              <a:pPr algn="ctr">
                <a:buClr>
                  <a:schemeClr val="accent1"/>
                </a:buClr>
                <a:buSzPct val="90000"/>
                <a:buFont typeface="Monotype Sorts" pitchFamily="2" charset="2"/>
                <a:buNone/>
              </a:pPr>
              <a:r>
                <a:rPr lang="en-US" altLang="en-US" sz="2000" i="1">
                  <a:latin typeface="Arial" panose="020B0604020202020204" pitchFamily="34" charset="0"/>
                </a:rPr>
                <a:t>However, the report “Status” changes from “Awaiting Certification” to “Submitted.”</a:t>
              </a:r>
            </a:p>
          </p:txBody>
        </p:sp>
      </p:grpSp>
      <p:sp>
        <p:nvSpPr>
          <p:cNvPr id="3" name="Title 2">
            <a:extLst>
              <a:ext uri="{FF2B5EF4-FFF2-40B4-BE49-F238E27FC236}">
                <a16:creationId xmlns:a16="http://schemas.microsoft.com/office/drawing/2014/main" id="{85CC90C8-525B-1D4D-46C0-1F6B2FA5CB9E}"/>
              </a:ext>
            </a:extLst>
          </p:cNvPr>
          <p:cNvSpPr>
            <a:spLocks noGrp="1"/>
          </p:cNvSpPr>
          <p:nvPr>
            <p:ph type="title"/>
          </p:nvPr>
        </p:nvSpPr>
        <p:spPr/>
        <p:txBody>
          <a:bodyPr/>
          <a:lstStyle/>
          <a:p>
            <a:r>
              <a:rPr lang="en-US"/>
              <a:t>Certification was Successful!</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954E41-9305-2E5B-3DFC-75B717ACC526}"/>
              </a:ext>
            </a:extLst>
          </p:cNvPr>
          <p:cNvGrpSpPr/>
          <p:nvPr/>
        </p:nvGrpSpPr>
        <p:grpSpPr>
          <a:xfrm>
            <a:off x="1200150" y="1800224"/>
            <a:ext cx="7848600" cy="4614863"/>
            <a:chOff x="2286000" y="1643062"/>
            <a:chExt cx="7848600" cy="4614863"/>
          </a:xfrm>
        </p:grpSpPr>
        <p:pic>
          <p:nvPicPr>
            <p:cNvPr id="50178" name="Picture 2">
              <a:extLst>
                <a:ext uri="{FF2B5EF4-FFF2-40B4-BE49-F238E27FC236}">
                  <a16:creationId xmlns:a16="http://schemas.microsoft.com/office/drawing/2014/main" id="{B4F98AFB-4D5A-089C-C03C-0AC4B74F06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7" b="3833"/>
            <a:stretch/>
          </p:blipFill>
          <p:spPr bwMode="ltGray">
            <a:xfrm>
              <a:off x="2286000" y="1643062"/>
              <a:ext cx="7620000" cy="461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3" name="TextBox 1">
              <a:extLst>
                <a:ext uri="{FF2B5EF4-FFF2-40B4-BE49-F238E27FC236}">
                  <a16:creationId xmlns:a16="http://schemas.microsoft.com/office/drawing/2014/main" id="{B34E6E68-D83C-705F-059F-7737BD01A556}"/>
                </a:ext>
              </a:extLst>
            </p:cNvPr>
            <p:cNvSpPr txBox="1">
              <a:spLocks noChangeArrowheads="1"/>
            </p:cNvSpPr>
            <p:nvPr/>
          </p:nvSpPr>
          <p:spPr bwMode="auto">
            <a:xfrm>
              <a:off x="5257800" y="4789488"/>
              <a:ext cx="4876800" cy="1077912"/>
            </a:xfrm>
            <a:prstGeom prst="rect">
              <a:avLst/>
            </a:prstGeom>
            <a:solidFill>
              <a:srgbClr val="FFFFE9"/>
            </a:solidFill>
            <a:ln w="28575">
              <a:solidFill>
                <a:srgbClr val="FF0000"/>
              </a:solidFill>
              <a:miter lim="800000"/>
              <a:headEnd/>
              <a:tailEnd/>
            </a:ln>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r>
                <a:rPr lang="en-US" altLang="en-US" sz="2000" i="1">
                  <a:latin typeface="Arial" panose="020B0604020202020204" pitchFamily="34" charset="0"/>
                </a:rPr>
                <a:t>This is your only notification!</a:t>
              </a:r>
            </a:p>
            <a:p>
              <a:pPr algn="ctr">
                <a:buClr>
                  <a:schemeClr val="accent1"/>
                </a:buClr>
                <a:buSzPct val="90000"/>
                <a:buFont typeface="Monotype Sorts" pitchFamily="2" charset="2"/>
                <a:buNone/>
              </a:pPr>
              <a:r>
                <a:rPr lang="en-US" altLang="en-US" sz="2000" i="1">
                  <a:latin typeface="Arial" panose="020B0604020202020204" pitchFamily="34" charset="0"/>
                </a:rPr>
                <a:t>Notice to any facility that has a Pollution Prevention Plan &amp; Plan Summary due.</a:t>
              </a:r>
            </a:p>
          </p:txBody>
        </p:sp>
      </p:grpSp>
      <p:sp>
        <p:nvSpPr>
          <p:cNvPr id="9" name="Title 2">
            <a:extLst>
              <a:ext uri="{FF2B5EF4-FFF2-40B4-BE49-F238E27FC236}">
                <a16:creationId xmlns:a16="http://schemas.microsoft.com/office/drawing/2014/main" id="{F58D35FE-EA62-84AF-B77B-8C168B87498B}"/>
              </a:ext>
            </a:extLst>
          </p:cNvPr>
          <p:cNvSpPr>
            <a:spLocks noGrp="1"/>
          </p:cNvSpPr>
          <p:nvPr>
            <p:ph type="title"/>
          </p:nvPr>
        </p:nvSpPr>
        <p:spPr>
          <a:xfrm>
            <a:off x="677334" y="609600"/>
            <a:ext cx="8596668" cy="1320800"/>
          </a:xfrm>
        </p:spPr>
        <p:txBody>
          <a:bodyPr/>
          <a:lstStyle/>
          <a:p>
            <a:r>
              <a:rPr lang="en-US"/>
              <a:t>Certification was Successful!</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53FC7-EA66-C769-0E4E-027E02806052}"/>
              </a:ext>
            </a:extLst>
          </p:cNvPr>
          <p:cNvSpPr>
            <a:spLocks noGrp="1"/>
          </p:cNvSpPr>
          <p:nvPr>
            <p:ph type="title"/>
          </p:nvPr>
        </p:nvSpPr>
        <p:spPr>
          <a:xfrm>
            <a:off x="1333502" y="609600"/>
            <a:ext cx="8596668" cy="1320800"/>
          </a:xfrm>
        </p:spPr>
        <p:txBody>
          <a:bodyPr>
            <a:normAutofit/>
          </a:bodyPr>
          <a:lstStyle/>
          <a:p>
            <a:r>
              <a:rPr lang="en-US"/>
              <a:t>Common Reporting Errors</a:t>
            </a:r>
          </a:p>
        </p:txBody>
      </p:sp>
      <p:sp>
        <p:nvSpPr>
          <p:cNvPr id="76" name="Isosceles Triangle 75">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80" name="Straight Connector 79">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62514A5-E683-AE05-2FC2-B992C832DBD2}"/>
              </a:ext>
            </a:extLst>
          </p:cNvPr>
          <p:cNvSpPr>
            <a:spLocks noGrp="1"/>
          </p:cNvSpPr>
          <p:nvPr>
            <p:ph idx="1"/>
          </p:nvPr>
        </p:nvSpPr>
        <p:spPr>
          <a:xfrm>
            <a:off x="1333502" y="2160590"/>
            <a:ext cx="8470898" cy="3429260"/>
          </a:xfrm>
        </p:spPr>
        <p:txBody>
          <a:bodyPr>
            <a:normAutofit lnSpcReduction="10000"/>
          </a:bodyPr>
          <a:lstStyle/>
          <a:p>
            <a:r>
              <a:rPr lang="en-US" sz="2000"/>
              <a:t>Metals &amp; metal compounds are NOT “Produced” nor “Consumed”				</a:t>
            </a:r>
          </a:p>
          <a:p>
            <a:r>
              <a:rPr lang="en-US" sz="2000"/>
              <a:t>When reporting a Metal compound category, report quantities of the parent metal only, not the entire compound</a:t>
            </a:r>
          </a:p>
          <a:p>
            <a:r>
              <a:rPr lang="en-US" sz="2000"/>
              <a:t>Metals have no Btu value and, therefore, are not to be reported as “Energy Recovery” on-site or off-site</a:t>
            </a:r>
          </a:p>
          <a:p>
            <a:r>
              <a:rPr lang="en-US" sz="2000"/>
              <a:t>Do not attempt to report materials accounting data in any manner other than quantified numbers; e.g. EPA TRI range codes of A, B or C; “1-10” pounds; “&lt; 10” pounds; using scientific notation; etc.</a:t>
            </a:r>
          </a:p>
          <a:p>
            <a:pPr lvl="1"/>
            <a:r>
              <a:rPr lang="en-US" sz="1800"/>
              <a:t>These are not possible with e-reporting</a:t>
            </a:r>
          </a:p>
          <a:p>
            <a:endParaRPr lang="en-US" sz="2000"/>
          </a:p>
        </p:txBody>
      </p:sp>
      <p:sp>
        <p:nvSpPr>
          <p:cNvPr id="84"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1205" name="Text Box 8">
            <a:extLst>
              <a:ext uri="{FF2B5EF4-FFF2-40B4-BE49-F238E27FC236}">
                <a16:creationId xmlns:a16="http://schemas.microsoft.com/office/drawing/2014/main" id="{E7EC1B78-11B6-F6F5-187B-785AF01D067F}"/>
              </a:ext>
            </a:extLst>
          </p:cNvPr>
          <p:cNvSpPr txBox="1">
            <a:spLocks noChangeArrowheads="1"/>
          </p:cNvSpPr>
          <p:nvPr/>
        </p:nvSpPr>
        <p:spPr bwMode="ltGray">
          <a:xfrm>
            <a:off x="8077200" y="609600"/>
            <a:ext cx="17526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Text Box 6">
            <a:extLst>
              <a:ext uri="{FF2B5EF4-FFF2-40B4-BE49-F238E27FC236}">
                <a16:creationId xmlns:a16="http://schemas.microsoft.com/office/drawing/2014/main" id="{18F13967-3895-B98E-E99D-0A6BFD2341E4}"/>
              </a:ext>
            </a:extLst>
          </p:cNvPr>
          <p:cNvSpPr txBox="1">
            <a:spLocks noChangeArrowheads="1"/>
          </p:cNvSpPr>
          <p:nvPr/>
        </p:nvSpPr>
        <p:spPr bwMode="auto">
          <a:xfrm>
            <a:off x="1546668" y="5238752"/>
            <a:ext cx="68580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4488" indent="-344488">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gn="ctr">
              <a:spcBef>
                <a:spcPct val="50000"/>
              </a:spcBef>
              <a:buClr>
                <a:srgbClr val="3333FF"/>
              </a:buClr>
              <a:buSzPct val="90000"/>
              <a:buNone/>
            </a:pPr>
            <a:r>
              <a:rPr lang="en-US" altLang="en-US" sz="2400" i="1">
                <a:solidFill>
                  <a:srgbClr val="7030A0"/>
                </a:solidFill>
                <a:latin typeface="+mn-lt"/>
              </a:rPr>
              <a:t>Exercise due diligence!! Electronic reporting (</a:t>
            </a:r>
            <a:r>
              <a:rPr lang="en-US" altLang="en-US" sz="2400" i="1" err="1">
                <a:solidFill>
                  <a:srgbClr val="7030A0"/>
                </a:solidFill>
                <a:latin typeface="+mn-lt"/>
              </a:rPr>
              <a:t>eReports</a:t>
            </a:r>
            <a:r>
              <a:rPr lang="en-US" altLang="en-US" sz="2400" i="1">
                <a:solidFill>
                  <a:srgbClr val="7030A0"/>
                </a:solidFill>
                <a:latin typeface="+mn-lt"/>
              </a:rPr>
              <a:t>) will provide edit checks and error notices, thereby eliminating most errors!</a:t>
            </a:r>
            <a:endParaRPr lang="en-US" altLang="en-US" sz="2000" i="1">
              <a:solidFill>
                <a:srgbClr val="7030A0"/>
              </a:solidFill>
              <a:latin typeface="+mn-lt"/>
            </a:endParaRPr>
          </a:p>
        </p:txBody>
      </p:sp>
      <p:sp>
        <p:nvSpPr>
          <p:cNvPr id="52230" name="Text Box 7">
            <a:extLst>
              <a:ext uri="{FF2B5EF4-FFF2-40B4-BE49-F238E27FC236}">
                <a16:creationId xmlns:a16="http://schemas.microsoft.com/office/drawing/2014/main" id="{DBCD11D2-14DD-D9E0-78D1-45B792AD1809}"/>
              </a:ext>
            </a:extLst>
          </p:cNvPr>
          <p:cNvSpPr txBox="1">
            <a:spLocks noChangeArrowheads="1"/>
          </p:cNvSpPr>
          <p:nvPr/>
        </p:nvSpPr>
        <p:spPr bwMode="ltGray">
          <a:xfrm>
            <a:off x="8077200" y="609600"/>
            <a:ext cx="17526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
        <p:nvSpPr>
          <p:cNvPr id="2" name="Title 1">
            <a:extLst>
              <a:ext uri="{FF2B5EF4-FFF2-40B4-BE49-F238E27FC236}">
                <a16:creationId xmlns:a16="http://schemas.microsoft.com/office/drawing/2014/main" id="{9A2D697E-0812-0EF4-F728-AF6D10CEF54F}"/>
              </a:ext>
            </a:extLst>
          </p:cNvPr>
          <p:cNvSpPr>
            <a:spLocks noGrp="1"/>
          </p:cNvSpPr>
          <p:nvPr>
            <p:ph type="title"/>
          </p:nvPr>
        </p:nvSpPr>
        <p:spPr/>
        <p:txBody>
          <a:bodyPr/>
          <a:lstStyle/>
          <a:p>
            <a:r>
              <a:rPr lang="en-US"/>
              <a:t>Common Reporting Errors</a:t>
            </a:r>
          </a:p>
        </p:txBody>
      </p:sp>
      <p:sp>
        <p:nvSpPr>
          <p:cNvPr id="3" name="Content Placeholder 2">
            <a:extLst>
              <a:ext uri="{FF2B5EF4-FFF2-40B4-BE49-F238E27FC236}">
                <a16:creationId xmlns:a16="http://schemas.microsoft.com/office/drawing/2014/main" id="{6418A7E6-9F85-075D-B0F4-39661938029B}"/>
              </a:ext>
            </a:extLst>
          </p:cNvPr>
          <p:cNvSpPr>
            <a:spLocks noGrp="1"/>
          </p:cNvSpPr>
          <p:nvPr>
            <p:ph idx="1"/>
          </p:nvPr>
        </p:nvSpPr>
        <p:spPr/>
        <p:txBody>
          <a:bodyPr/>
          <a:lstStyle/>
          <a:p>
            <a:r>
              <a:rPr lang="en-US" altLang="en-US"/>
              <a:t>Applying &amp; reporting any unit of measurement other than pounds to materials accounting data </a:t>
            </a:r>
          </a:p>
          <a:p>
            <a:pPr lvl="1"/>
            <a:r>
              <a:rPr lang="en-US" altLang="en-US"/>
              <a:t>note: see “Dioxins” - reported in grams</a:t>
            </a:r>
          </a:p>
          <a:p>
            <a:r>
              <a:rPr lang="en-US" altLang="en-US"/>
              <a:t>Double counting of “Consumed” &amp; “Shipped as (or in) Product”</a:t>
            </a:r>
          </a:p>
          <a:p>
            <a:r>
              <a:rPr lang="en-US" altLang="en-US"/>
              <a:t>Double counting of “Shipped as (or in) Product” &amp; “Transferred Off-Site” (as nonproduct output)</a:t>
            </a:r>
          </a:p>
          <a:p>
            <a:r>
              <a:rPr lang="en-US" altLang="en-US"/>
              <a:t>Double counting of “POTW Discharges” &amp; “Transferred Off-Site” </a:t>
            </a:r>
          </a:p>
          <a:p>
            <a:endParaRPr 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F6610A-B465-2A7A-9B3C-1AFAEF069BD2}"/>
              </a:ext>
            </a:extLst>
          </p:cNvPr>
          <p:cNvSpPr>
            <a:spLocks noGrp="1"/>
          </p:cNvSpPr>
          <p:nvPr>
            <p:ph type="title"/>
          </p:nvPr>
        </p:nvSpPr>
        <p:spPr>
          <a:xfrm>
            <a:off x="1333502" y="609600"/>
            <a:ext cx="8596668" cy="1320800"/>
          </a:xfrm>
        </p:spPr>
        <p:txBody>
          <a:bodyPr>
            <a:normAutofit/>
          </a:bodyPr>
          <a:lstStyle/>
          <a:p>
            <a:r>
              <a:rPr lang="en-US"/>
              <a:t>Benefits of the RPPR &amp; P2 Plan Summary</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6863CCE-06E6-19D9-3BE5-B1ED06A94DD6}"/>
              </a:ext>
            </a:extLst>
          </p:cNvPr>
          <p:cNvSpPr>
            <a:spLocks noGrp="1"/>
          </p:cNvSpPr>
          <p:nvPr>
            <p:ph idx="1"/>
          </p:nvPr>
        </p:nvSpPr>
        <p:spPr>
          <a:xfrm>
            <a:off x="1333501" y="2160589"/>
            <a:ext cx="10067923" cy="4325936"/>
          </a:xfrm>
        </p:spPr>
        <p:txBody>
          <a:bodyPr>
            <a:normAutofit/>
          </a:bodyPr>
          <a:lstStyle/>
          <a:p>
            <a:pPr>
              <a:lnSpc>
                <a:spcPct val="90000"/>
              </a:lnSpc>
            </a:pPr>
            <a:r>
              <a:rPr lang="en-US" sz="2000"/>
              <a:t>Built-in warnings and error flags to assist you and to provide higher quality data; better data quality reduces the possibility of follow-up inquiries from the DEP.</a:t>
            </a:r>
          </a:p>
          <a:p>
            <a:pPr>
              <a:lnSpc>
                <a:spcPct val="90000"/>
              </a:lnSpc>
            </a:pPr>
            <a:r>
              <a:rPr lang="en-US" sz="2000"/>
              <a:t>Instant assessment of materials accounting data and materials balance (via the Materials Accounting Worksheet).</a:t>
            </a:r>
          </a:p>
          <a:p>
            <a:pPr>
              <a:lnSpc>
                <a:spcPct val="90000"/>
              </a:lnSpc>
            </a:pPr>
            <a:r>
              <a:rPr lang="en-US" sz="2000"/>
              <a:t>Pre-population of many data elements from the previous year’s report (once you have first created an e-document).</a:t>
            </a:r>
          </a:p>
          <a:p>
            <a:pPr>
              <a:lnSpc>
                <a:spcPct val="90000"/>
              </a:lnSpc>
            </a:pPr>
            <a:r>
              <a:rPr lang="en-US" sz="2000"/>
              <a:t>Automatic queuing of RPPR or P2 Plan Summary sections - you can not proceed to the next section before completing the current section - keeps you organized in preparing your report.</a:t>
            </a:r>
          </a:p>
          <a:p>
            <a:pPr>
              <a:lnSpc>
                <a:spcPct val="90000"/>
              </a:lnSpc>
            </a:pPr>
            <a:r>
              <a:rPr lang="en-US" sz="2000"/>
              <a:t>User has increased availability of e-documents (once submitted, the system will retain prior years’ documents) - valuable for reference as well as for revisions if necessary.</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146" name="Object 4">
            <a:extLst>
              <a:ext uri="{FF2B5EF4-FFF2-40B4-BE49-F238E27FC236}">
                <a16:creationId xmlns:a16="http://schemas.microsoft.com/office/drawing/2014/main" id="{69B25C32-111B-8602-0067-EF9B0E789589}"/>
              </a:ext>
            </a:extLst>
          </p:cNvPr>
          <p:cNvGraphicFramePr>
            <a:graphicFrameLocks noGrp="1" noChangeAspect="1"/>
          </p:cNvGraphicFramePr>
          <p:nvPr>
            <p:ph type="title"/>
          </p:nvPr>
        </p:nvGraphicFramePr>
        <p:xfrm>
          <a:off x="1524000" y="9526"/>
          <a:ext cx="9144000" cy="6848475"/>
        </p:xfrm>
        <a:graphic>
          <a:graphicData uri="http://schemas.openxmlformats.org/presentationml/2006/ole">
            <mc:AlternateContent xmlns:mc="http://schemas.openxmlformats.org/markup-compatibility/2006">
              <mc:Choice xmlns:v="urn:schemas-microsoft-com:vml" Requires="v">
                <p:oleObj name="Document" r:id="rId2" imgW="5943600" imgH="4457700" progId="Word.Document.8">
                  <p:embed/>
                </p:oleObj>
              </mc:Choice>
              <mc:Fallback>
                <p:oleObj name="Document" r:id="rId2" imgW="5943600" imgH="4457700" progId="Word.Document.8">
                  <p:embed/>
                  <p:pic>
                    <p:nvPicPr>
                      <p:cNvPr id="6146" name="Object 4">
                        <a:extLst>
                          <a:ext uri="{FF2B5EF4-FFF2-40B4-BE49-F238E27FC236}">
                            <a16:creationId xmlns:a16="http://schemas.microsoft.com/office/drawing/2014/main" id="{69B25C32-111B-8602-0067-EF9B0E789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7" name="Rectangle 5">
            <a:extLst>
              <a:ext uri="{FF2B5EF4-FFF2-40B4-BE49-F238E27FC236}">
                <a16:creationId xmlns:a16="http://schemas.microsoft.com/office/drawing/2014/main" id="{44279589-2927-58F7-D190-CB6825AEE46E}"/>
              </a:ext>
            </a:extLst>
          </p:cNvPr>
          <p:cNvSpPr>
            <a:spLocks noChangeArrowheads="1"/>
          </p:cNvSpPr>
          <p:nvPr/>
        </p:nvSpPr>
        <p:spPr bwMode="auto">
          <a:xfrm>
            <a:off x="1762126" y="3413125"/>
            <a:ext cx="3838575" cy="3111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170" name="Object 4">
            <a:extLst>
              <a:ext uri="{FF2B5EF4-FFF2-40B4-BE49-F238E27FC236}">
                <a16:creationId xmlns:a16="http://schemas.microsoft.com/office/drawing/2014/main" id="{157F5645-21B4-517B-DD67-14648278DAE3}"/>
              </a:ext>
            </a:extLst>
          </p:cNvPr>
          <p:cNvGraphicFramePr>
            <a:graphicFrameLocks noGrp="1" noChangeAspect="1"/>
          </p:cNvGraphicFramePr>
          <p:nvPr>
            <p:ph type="title"/>
          </p:nvPr>
        </p:nvGraphicFramePr>
        <p:xfrm>
          <a:off x="1524000" y="36514"/>
          <a:ext cx="9144000" cy="6804025"/>
        </p:xfrm>
        <a:graphic>
          <a:graphicData uri="http://schemas.openxmlformats.org/presentationml/2006/ole">
            <mc:AlternateContent xmlns:mc="http://schemas.openxmlformats.org/markup-compatibility/2006">
              <mc:Choice xmlns:v="urn:schemas-microsoft-com:vml" Requires="v">
                <p:oleObj name="Document" r:id="rId2" imgW="35598100" imgH="26720800" progId="Word.Document.8">
                  <p:embed/>
                </p:oleObj>
              </mc:Choice>
              <mc:Fallback>
                <p:oleObj name="Document" r:id="rId2" imgW="35598100" imgH="26720800" progId="Word.Document.8">
                  <p:embed/>
                  <p:pic>
                    <p:nvPicPr>
                      <p:cNvPr id="7170" name="Object 4">
                        <a:extLst>
                          <a:ext uri="{FF2B5EF4-FFF2-40B4-BE49-F238E27FC236}">
                            <a16:creationId xmlns:a16="http://schemas.microsoft.com/office/drawing/2014/main" id="{157F5645-21B4-517B-DD67-14648278D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514"/>
                        <a:ext cx="9144000" cy="680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171" name="Rectangle 5">
            <a:extLst>
              <a:ext uri="{FF2B5EF4-FFF2-40B4-BE49-F238E27FC236}">
                <a16:creationId xmlns:a16="http://schemas.microsoft.com/office/drawing/2014/main" id="{F4ED7D36-D340-7CAC-85C1-C120D251DA0E}"/>
              </a:ext>
            </a:extLst>
          </p:cNvPr>
          <p:cNvSpPr>
            <a:spLocks noChangeArrowheads="1"/>
          </p:cNvSpPr>
          <p:nvPr/>
        </p:nvSpPr>
        <p:spPr bwMode="auto">
          <a:xfrm>
            <a:off x="5803900" y="3157539"/>
            <a:ext cx="1377950" cy="280987"/>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00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194" name="Object 4">
            <a:extLst>
              <a:ext uri="{FF2B5EF4-FFF2-40B4-BE49-F238E27FC236}">
                <a16:creationId xmlns:a16="http://schemas.microsoft.com/office/drawing/2014/main" id="{C8D1974E-AAF3-5612-6133-5A3F135A4E7A}"/>
              </a:ext>
            </a:extLst>
          </p:cNvPr>
          <p:cNvGraphicFramePr>
            <a:graphicFrameLocks noGrp="1" noChangeAspect="1"/>
          </p:cNvGraphicFramePr>
          <p:nvPr>
            <p:ph type="title"/>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name="Document" r:id="rId2" imgW="35598100" imgH="26720800" progId="Word.Document.8">
                  <p:embed/>
                </p:oleObj>
              </mc:Choice>
              <mc:Fallback>
                <p:oleObj name="Document" r:id="rId2" imgW="35598100" imgH="26720800" progId="Word.Document.8">
                  <p:embed/>
                  <p:pic>
                    <p:nvPicPr>
                      <p:cNvPr id="8194" name="Object 4">
                        <a:extLst>
                          <a:ext uri="{FF2B5EF4-FFF2-40B4-BE49-F238E27FC236}">
                            <a16:creationId xmlns:a16="http://schemas.microsoft.com/office/drawing/2014/main" id="{C8D1974E-AAF3-5612-6133-5A3F135A4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56DCAC-C6EE-988C-1604-6B57F894B15B}"/>
              </a:ext>
            </a:extLst>
          </p:cNvPr>
          <p:cNvSpPr>
            <a:spLocks noGrp="1"/>
          </p:cNvSpPr>
          <p:nvPr>
            <p:ph type="title"/>
          </p:nvPr>
        </p:nvSpPr>
        <p:spPr>
          <a:xfrm>
            <a:off x="2849562" y="609600"/>
            <a:ext cx="6424440" cy="1320800"/>
          </a:xfrm>
        </p:spPr>
        <p:txBody>
          <a:bodyPr>
            <a:normAutofit/>
          </a:bodyPr>
          <a:lstStyle/>
          <a:p>
            <a:r>
              <a:rPr lang="en-US"/>
              <a:t>RPPR Purpose &amp; Goal</a:t>
            </a:r>
          </a:p>
        </p:txBody>
      </p:sp>
      <p:pic>
        <p:nvPicPr>
          <p:cNvPr id="6" name="Picture 5">
            <a:extLst>
              <a:ext uri="{FF2B5EF4-FFF2-40B4-BE49-F238E27FC236}">
                <a16:creationId xmlns:a16="http://schemas.microsoft.com/office/drawing/2014/main" id="{1878C1EE-5526-3CCD-CB1B-F53E465AB8E6}"/>
              </a:ext>
              <a:ext uri="{C183D7F6-B498-43B3-948B-1728B52AA6E4}">
                <adec:decorative xmlns:adec="http://schemas.microsoft.com/office/drawing/2017/decorative" val="1"/>
              </a:ext>
            </a:extLst>
          </p:cNvPr>
          <p:cNvPicPr>
            <a:picLocks noChangeAspect="1"/>
          </p:cNvPicPr>
          <p:nvPr/>
        </p:nvPicPr>
        <p:blipFill rotWithShape="1">
          <a:blip r:embed="rId2"/>
          <a:srcRect l="44912" r="29609" b="389"/>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C2D47BA7-2D30-DA45-2AF6-81B74DF88A1F}"/>
              </a:ext>
            </a:extLst>
          </p:cNvPr>
          <p:cNvSpPr>
            <a:spLocks noGrp="1"/>
          </p:cNvSpPr>
          <p:nvPr>
            <p:ph idx="1"/>
          </p:nvPr>
        </p:nvSpPr>
        <p:spPr>
          <a:xfrm>
            <a:off x="2849562" y="2160589"/>
            <a:ext cx="6708776" cy="3880773"/>
          </a:xfrm>
        </p:spPr>
        <p:txBody>
          <a:bodyPr>
            <a:normAutofit/>
          </a:bodyPr>
          <a:lstStyle/>
          <a:p>
            <a:r>
              <a:rPr lang="en-US" sz="2400"/>
              <a:t>Track the use and fate of toxic chemicals</a:t>
            </a:r>
          </a:p>
          <a:p>
            <a:r>
              <a:rPr lang="en-US" sz="2400"/>
              <a:t>Balance of Inputs and Outputs</a:t>
            </a:r>
          </a:p>
          <a:p>
            <a:r>
              <a:rPr lang="en-US" sz="2400"/>
              <a:t>Calculate </a:t>
            </a:r>
            <a:r>
              <a:rPr lang="en-US" sz="2400" err="1"/>
              <a:t>NonProduct</a:t>
            </a:r>
            <a:r>
              <a:rPr lang="en-US" sz="2400"/>
              <a:t> Output (NPO)</a:t>
            </a:r>
          </a:p>
          <a:p>
            <a:pPr lvl="1"/>
            <a:r>
              <a:rPr lang="en-US" sz="2000"/>
              <a:t>Aka production-related waste</a:t>
            </a:r>
          </a:p>
          <a:p>
            <a:r>
              <a:rPr lang="en-US" sz="2400"/>
              <a:t>Calculate chemical “use”</a:t>
            </a:r>
          </a:p>
          <a:p>
            <a:pPr lvl="1"/>
            <a:r>
              <a:rPr lang="en-US" sz="2000"/>
              <a:t>Shipped as (or in) product + consumed + NPO</a:t>
            </a:r>
          </a:p>
          <a:p>
            <a:pPr marL="0" indent="0">
              <a:buNone/>
            </a:pPr>
            <a:endParaRPr lang="en-US" sz="2400"/>
          </a:p>
          <a:p>
            <a:pPr marL="0" indent="0" algn="ctr">
              <a:buNone/>
            </a:pPr>
            <a:r>
              <a:rPr lang="en-US" sz="2400"/>
              <a:t>NPO per use is a measure of efficiency!</a:t>
            </a:r>
          </a:p>
          <a:p>
            <a:endParaRPr lang="en-US" sz="2400"/>
          </a:p>
        </p:txBody>
      </p:sp>
    </p:spTree>
    <p:extLst>
      <p:ext uri="{BB962C8B-B14F-4D97-AF65-F5344CB8AC3E}">
        <p14:creationId xmlns:p14="http://schemas.microsoft.com/office/powerpoint/2010/main" val="279820756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FF2234A7-23E5-8571-3CFC-4447E3547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9563"/>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ext Box 7">
            <a:extLst>
              <a:ext uri="{FF2B5EF4-FFF2-40B4-BE49-F238E27FC236}">
                <a16:creationId xmlns:a16="http://schemas.microsoft.com/office/drawing/2014/main" id="{A65AFB6D-A175-EF10-FE46-F8A993944D5F}"/>
              </a:ext>
            </a:extLst>
          </p:cNvPr>
          <p:cNvSpPr txBox="1">
            <a:spLocks noChangeArrowheads="1"/>
          </p:cNvSpPr>
          <p:nvPr/>
        </p:nvSpPr>
        <p:spPr bwMode="auto">
          <a:xfrm>
            <a:off x="5286375" y="3516313"/>
            <a:ext cx="457200" cy="214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800"/>
              <a:t>2012</a:t>
            </a:r>
          </a:p>
        </p:txBody>
      </p:sp>
      <p:sp>
        <p:nvSpPr>
          <p:cNvPr id="9220" name="Text Box 8">
            <a:extLst>
              <a:ext uri="{FF2B5EF4-FFF2-40B4-BE49-F238E27FC236}">
                <a16:creationId xmlns:a16="http://schemas.microsoft.com/office/drawing/2014/main" id="{32C8CA3B-7260-A906-FF9A-5B6E60C9FDAF}"/>
              </a:ext>
            </a:extLst>
          </p:cNvPr>
          <p:cNvSpPr txBox="1">
            <a:spLocks noChangeArrowheads="1"/>
          </p:cNvSpPr>
          <p:nvPr/>
        </p:nvSpPr>
        <p:spPr bwMode="auto">
          <a:xfrm>
            <a:off x="6819901" y="3516313"/>
            <a:ext cx="638175" cy="214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800"/>
              <a:t>5/20/2013</a:t>
            </a:r>
          </a:p>
        </p:txBody>
      </p:sp>
      <p:sp>
        <p:nvSpPr>
          <p:cNvPr id="3" name="TextBox 2">
            <a:extLst>
              <a:ext uri="{FF2B5EF4-FFF2-40B4-BE49-F238E27FC236}">
                <a16:creationId xmlns:a16="http://schemas.microsoft.com/office/drawing/2014/main" id="{0E30B8C0-5B35-FCC6-8C73-336EFBCA85FC}"/>
              </a:ext>
            </a:extLst>
          </p:cNvPr>
          <p:cNvSpPr txBox="1"/>
          <p:nvPr/>
        </p:nvSpPr>
        <p:spPr>
          <a:xfrm>
            <a:off x="5300503" y="3190350"/>
            <a:ext cx="443803"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2021</a:t>
            </a:r>
          </a:p>
        </p:txBody>
      </p:sp>
      <p:sp>
        <p:nvSpPr>
          <p:cNvPr id="4" name="TextBox 3">
            <a:extLst>
              <a:ext uri="{FF2B5EF4-FFF2-40B4-BE49-F238E27FC236}">
                <a16:creationId xmlns:a16="http://schemas.microsoft.com/office/drawing/2014/main" id="{634BC3D0-ACC3-1C85-8D46-026483526F13}"/>
              </a:ext>
            </a:extLst>
          </p:cNvPr>
          <p:cNvSpPr txBox="1"/>
          <p:nvPr/>
        </p:nvSpPr>
        <p:spPr>
          <a:xfrm>
            <a:off x="5292130" y="3516921"/>
            <a:ext cx="460550"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2022</a:t>
            </a:r>
          </a:p>
        </p:txBody>
      </p:sp>
      <p:sp>
        <p:nvSpPr>
          <p:cNvPr id="5" name="TextBox 4">
            <a:extLst>
              <a:ext uri="{FF2B5EF4-FFF2-40B4-BE49-F238E27FC236}">
                <a16:creationId xmlns:a16="http://schemas.microsoft.com/office/drawing/2014/main" id="{B71E3701-683F-3A7D-7405-C4C62951A621}"/>
              </a:ext>
            </a:extLst>
          </p:cNvPr>
          <p:cNvSpPr txBox="1"/>
          <p:nvPr/>
        </p:nvSpPr>
        <p:spPr>
          <a:xfrm>
            <a:off x="6816129" y="3516921"/>
            <a:ext cx="770374"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05/03/23</a:t>
            </a:r>
          </a:p>
        </p:txBody>
      </p:sp>
      <p:sp>
        <p:nvSpPr>
          <p:cNvPr id="6" name="TextBox 5">
            <a:extLst>
              <a:ext uri="{FF2B5EF4-FFF2-40B4-BE49-F238E27FC236}">
                <a16:creationId xmlns:a16="http://schemas.microsoft.com/office/drawing/2014/main" id="{439E1244-F408-4ECD-96F1-2969B566F883}"/>
              </a:ext>
            </a:extLst>
          </p:cNvPr>
          <p:cNvSpPr txBox="1"/>
          <p:nvPr/>
        </p:nvSpPr>
        <p:spPr>
          <a:xfrm>
            <a:off x="6816128" y="3190349"/>
            <a:ext cx="803868"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05/23/22</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4" descr="P3S-1">
            <a:extLst>
              <a:ext uri="{FF2B5EF4-FFF2-40B4-BE49-F238E27FC236}">
                <a16:creationId xmlns:a16="http://schemas.microsoft.com/office/drawing/2014/main" id="{3F9D6191-4F17-4E3C-BFC6-714569DCA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1">
            <a:extLst>
              <a:ext uri="{FF2B5EF4-FFF2-40B4-BE49-F238E27FC236}">
                <a16:creationId xmlns:a16="http://schemas.microsoft.com/office/drawing/2014/main" id="{287412F9-BCF8-0601-AA47-FB606501525D}"/>
              </a:ext>
            </a:extLst>
          </p:cNvPr>
          <p:cNvSpPr>
            <a:spLocks noChangeArrowheads="1"/>
          </p:cNvSpPr>
          <p:nvPr/>
        </p:nvSpPr>
        <p:spPr bwMode="auto">
          <a:xfrm>
            <a:off x="3482975" y="1684338"/>
            <a:ext cx="6705600" cy="550862"/>
          </a:xfrm>
          <a:prstGeom prst="rect">
            <a:avLst/>
          </a:prstGeom>
          <a:noFill/>
          <a:ln w="28575"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3" name="TextBox 2">
            <a:extLst>
              <a:ext uri="{FF2B5EF4-FFF2-40B4-BE49-F238E27FC236}">
                <a16:creationId xmlns:a16="http://schemas.microsoft.com/office/drawing/2014/main" id="{6EF9CB4D-F66A-0FBA-6B1F-71E220EB98D7}"/>
              </a:ext>
            </a:extLst>
          </p:cNvPr>
          <p:cNvSpPr txBox="1"/>
          <p:nvPr/>
        </p:nvSpPr>
        <p:spPr>
          <a:xfrm>
            <a:off x="5427663" y="3948113"/>
            <a:ext cx="4602162" cy="830262"/>
          </a:xfrm>
          <a:prstGeom prst="rect">
            <a:avLst/>
          </a:prstGeom>
          <a:solidFill>
            <a:schemeClr val="accent5">
              <a:lumMod val="75000"/>
            </a:schemeClr>
          </a:solidFill>
          <a:ln w="19050">
            <a:solidFill>
              <a:srgbClr val="FF0000"/>
            </a:solidFill>
          </a:ln>
        </p:spPr>
        <p:txBody>
          <a:bodyPr>
            <a:spAutoFit/>
          </a:bodyPr>
          <a:lstStyle/>
          <a:p>
            <a:pPr algn="ctr">
              <a:defRPr/>
            </a:pPr>
            <a:r>
              <a:rPr lang="en-US" sz="1600"/>
              <a:t>Pay Attention to this “Warning”. If you saw this that means your New or Renewal Pollution Plan Summary  is due by July  1st.</a:t>
            </a:r>
          </a:p>
        </p:txBody>
      </p:sp>
      <p:cxnSp>
        <p:nvCxnSpPr>
          <p:cNvPr id="10245" name="Straight Arrow Connector 4">
            <a:extLst>
              <a:ext uri="{FF2B5EF4-FFF2-40B4-BE49-F238E27FC236}">
                <a16:creationId xmlns:a16="http://schemas.microsoft.com/office/drawing/2014/main" id="{F2787430-73B8-32FB-9499-BB679DE75063}"/>
              </a:ext>
            </a:extLst>
          </p:cNvPr>
          <p:cNvCxnSpPr>
            <a:cxnSpLocks noChangeShapeType="1"/>
          </p:cNvCxnSpPr>
          <p:nvPr/>
        </p:nvCxnSpPr>
        <p:spPr bwMode="auto">
          <a:xfrm flipH="1" flipV="1">
            <a:off x="7053263" y="2336801"/>
            <a:ext cx="349250" cy="1611313"/>
          </a:xfrm>
          <a:prstGeom prst="straightConnector1">
            <a:avLst/>
          </a:prstGeom>
          <a:noFill/>
          <a:ln w="1905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A0F168FB-03F5-C5B5-8E7A-89DDBC335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263" y="20638"/>
            <a:ext cx="9017000" cy="683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6">
            <a:extLst>
              <a:ext uri="{FF2B5EF4-FFF2-40B4-BE49-F238E27FC236}">
                <a16:creationId xmlns:a16="http://schemas.microsoft.com/office/drawing/2014/main" id="{7FDFE840-505C-1EF6-1E92-6E0CE6030D72}"/>
              </a:ext>
            </a:extLst>
          </p:cNvPr>
          <p:cNvSpPr>
            <a:spLocks noChangeArrowheads="1"/>
          </p:cNvSpPr>
          <p:nvPr/>
        </p:nvSpPr>
        <p:spPr bwMode="auto">
          <a:xfrm>
            <a:off x="1592263" y="1119189"/>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500"/>
          </a:p>
        </p:txBody>
      </p:sp>
      <p:pic>
        <p:nvPicPr>
          <p:cNvPr id="11268" name="Picture 7">
            <a:extLst>
              <a:ext uri="{FF2B5EF4-FFF2-40B4-BE49-F238E27FC236}">
                <a16:creationId xmlns:a16="http://schemas.microsoft.com/office/drawing/2014/main" id="{B28B7C22-11F7-45F0-AA34-758AA9944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347" t="69231" r="23718" b="17094"/>
          <a:stretch>
            <a:fillRect/>
          </a:stretch>
        </p:blipFill>
        <p:spPr bwMode="auto">
          <a:xfrm>
            <a:off x="3186113" y="3371850"/>
            <a:ext cx="54991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69" name="Straight Arrow Connector 4">
            <a:extLst>
              <a:ext uri="{FF2B5EF4-FFF2-40B4-BE49-F238E27FC236}">
                <a16:creationId xmlns:a16="http://schemas.microsoft.com/office/drawing/2014/main" id="{7EA55646-ED10-52CB-B907-77C2D71C9F3E}"/>
              </a:ext>
            </a:extLst>
          </p:cNvPr>
          <p:cNvCxnSpPr>
            <a:cxnSpLocks noChangeShapeType="1"/>
          </p:cNvCxnSpPr>
          <p:nvPr/>
        </p:nvCxnSpPr>
        <p:spPr bwMode="auto">
          <a:xfrm flipH="1">
            <a:off x="4391026" y="1981200"/>
            <a:ext cx="28575" cy="4229100"/>
          </a:xfrm>
          <a:prstGeom prst="straightConnector1">
            <a:avLst/>
          </a:prstGeom>
          <a:noFill/>
          <a:ln w="1587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70" name="Text Box 12">
            <a:extLst>
              <a:ext uri="{FF2B5EF4-FFF2-40B4-BE49-F238E27FC236}">
                <a16:creationId xmlns:a16="http://schemas.microsoft.com/office/drawing/2014/main" id="{B78A9EA9-5F4B-7CCF-2989-205F269EEB9E}"/>
              </a:ext>
            </a:extLst>
          </p:cNvPr>
          <p:cNvSpPr txBox="1">
            <a:spLocks noChangeArrowheads="1"/>
          </p:cNvSpPr>
          <p:nvPr/>
        </p:nvSpPr>
        <p:spPr bwMode="auto">
          <a:xfrm>
            <a:off x="5661026" y="3840163"/>
            <a:ext cx="549275" cy="2154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800"/>
              <a:t>     2012</a:t>
            </a:r>
          </a:p>
        </p:txBody>
      </p:sp>
      <p:sp>
        <p:nvSpPr>
          <p:cNvPr id="11271" name="Text Box 3">
            <a:extLst>
              <a:ext uri="{FF2B5EF4-FFF2-40B4-BE49-F238E27FC236}">
                <a16:creationId xmlns:a16="http://schemas.microsoft.com/office/drawing/2014/main" id="{9E3654AC-35BA-47A5-0303-7E22F80EE960}"/>
              </a:ext>
            </a:extLst>
          </p:cNvPr>
          <p:cNvSpPr txBox="1">
            <a:spLocks noChangeArrowheads="1"/>
          </p:cNvSpPr>
          <p:nvPr/>
        </p:nvSpPr>
        <p:spPr bwMode="auto">
          <a:xfrm>
            <a:off x="1909763" y="1677988"/>
            <a:ext cx="8382000" cy="711200"/>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None/>
            </a:pPr>
            <a:r>
              <a:rPr lang="en-US" altLang="en-US" sz="2000">
                <a:latin typeface="Times New Roman"/>
                <a:cs typeface="Times New Roman"/>
              </a:rPr>
              <a:t>You must first complete the 2022 RPPR before you create the Plan Summary.  To proceed, click “</a:t>
            </a:r>
            <a:r>
              <a:rPr lang="en-US" altLang="en-US" sz="2000" i="1">
                <a:latin typeface="Times New Roman"/>
                <a:cs typeface="Times New Roman"/>
              </a:rPr>
              <a:t>Create New Report.</a:t>
            </a:r>
            <a:r>
              <a:rPr lang="en-US" altLang="en-US" sz="2000">
                <a:latin typeface="Times New Roman"/>
                <a:cs typeface="Times New Roman"/>
              </a:rPr>
              <a:t>”</a:t>
            </a:r>
            <a:endParaRPr lang="en-US" altLang="en-US" sz="1400">
              <a:latin typeface="Times New Roman"/>
              <a:cs typeface="Times New Roman"/>
            </a:endParaRPr>
          </a:p>
        </p:txBody>
      </p:sp>
      <p:sp>
        <p:nvSpPr>
          <p:cNvPr id="11272" name="Line 5">
            <a:extLst>
              <a:ext uri="{FF2B5EF4-FFF2-40B4-BE49-F238E27FC236}">
                <a16:creationId xmlns:a16="http://schemas.microsoft.com/office/drawing/2014/main" id="{BE8A5FD0-A4EA-8156-51C3-81C4202CD654}"/>
              </a:ext>
            </a:extLst>
          </p:cNvPr>
          <p:cNvSpPr>
            <a:spLocks noChangeShapeType="1"/>
          </p:cNvSpPr>
          <p:nvPr/>
        </p:nvSpPr>
        <p:spPr bwMode="auto">
          <a:xfrm>
            <a:off x="6100764" y="2033589"/>
            <a:ext cx="623887" cy="1849437"/>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3" name="Text Box 17">
            <a:extLst>
              <a:ext uri="{FF2B5EF4-FFF2-40B4-BE49-F238E27FC236}">
                <a16:creationId xmlns:a16="http://schemas.microsoft.com/office/drawing/2014/main" id="{91110A94-8B31-C428-D80D-0C36AE2B9BA2}"/>
              </a:ext>
            </a:extLst>
          </p:cNvPr>
          <p:cNvSpPr txBox="1">
            <a:spLocks noChangeArrowheads="1"/>
          </p:cNvSpPr>
          <p:nvPr/>
        </p:nvSpPr>
        <p:spPr bwMode="auto">
          <a:xfrm>
            <a:off x="7885113" y="3838576"/>
            <a:ext cx="787400" cy="214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800"/>
              <a:t>5/20/2013</a:t>
            </a:r>
          </a:p>
        </p:txBody>
      </p:sp>
      <p:sp>
        <p:nvSpPr>
          <p:cNvPr id="11274" name="Text Box 17">
            <a:extLst>
              <a:ext uri="{FF2B5EF4-FFF2-40B4-BE49-F238E27FC236}">
                <a16:creationId xmlns:a16="http://schemas.microsoft.com/office/drawing/2014/main" id="{B969A0C9-4372-8425-A5FB-F488B4185F19}"/>
              </a:ext>
            </a:extLst>
          </p:cNvPr>
          <p:cNvSpPr txBox="1">
            <a:spLocks noChangeArrowheads="1"/>
          </p:cNvSpPr>
          <p:nvPr/>
        </p:nvSpPr>
        <p:spPr bwMode="auto">
          <a:xfrm>
            <a:off x="7097713" y="3838576"/>
            <a:ext cx="787400" cy="214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800"/>
              <a:t>5/15/2013</a:t>
            </a:r>
          </a:p>
        </p:txBody>
      </p:sp>
      <p:sp>
        <p:nvSpPr>
          <p:cNvPr id="3" name="TextBox 2">
            <a:extLst>
              <a:ext uri="{FF2B5EF4-FFF2-40B4-BE49-F238E27FC236}">
                <a16:creationId xmlns:a16="http://schemas.microsoft.com/office/drawing/2014/main" id="{08C58AB4-5EAB-C29D-5270-DAFB026759FD}"/>
              </a:ext>
            </a:extLst>
          </p:cNvPr>
          <p:cNvSpPr txBox="1"/>
          <p:nvPr/>
        </p:nvSpPr>
        <p:spPr>
          <a:xfrm>
            <a:off x="5769426" y="3374570"/>
            <a:ext cx="443803"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2021</a:t>
            </a:r>
          </a:p>
        </p:txBody>
      </p:sp>
      <p:sp>
        <p:nvSpPr>
          <p:cNvPr id="5" name="TextBox 4">
            <a:extLst>
              <a:ext uri="{FF2B5EF4-FFF2-40B4-BE49-F238E27FC236}">
                <a16:creationId xmlns:a16="http://schemas.microsoft.com/office/drawing/2014/main" id="{C934B01D-D789-3338-3D44-9475E26CF194}"/>
              </a:ext>
            </a:extLst>
          </p:cNvPr>
          <p:cNvSpPr txBox="1"/>
          <p:nvPr/>
        </p:nvSpPr>
        <p:spPr>
          <a:xfrm>
            <a:off x="5769426" y="3793251"/>
            <a:ext cx="443803"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2022</a:t>
            </a:r>
          </a:p>
        </p:txBody>
      </p:sp>
      <p:sp>
        <p:nvSpPr>
          <p:cNvPr id="7" name="TextBox 6">
            <a:extLst>
              <a:ext uri="{FF2B5EF4-FFF2-40B4-BE49-F238E27FC236}">
                <a16:creationId xmlns:a16="http://schemas.microsoft.com/office/drawing/2014/main" id="{F2B4333E-16A7-8749-5B56-1052B37085EC}"/>
              </a:ext>
            </a:extLst>
          </p:cNvPr>
          <p:cNvSpPr txBox="1"/>
          <p:nvPr/>
        </p:nvSpPr>
        <p:spPr>
          <a:xfrm>
            <a:off x="7243184" y="3374570"/>
            <a:ext cx="1858945"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05/23/21         05/23/21</a:t>
            </a:r>
          </a:p>
        </p:txBody>
      </p:sp>
      <p:sp>
        <p:nvSpPr>
          <p:cNvPr id="8" name="TextBox 7">
            <a:extLst>
              <a:ext uri="{FF2B5EF4-FFF2-40B4-BE49-F238E27FC236}">
                <a16:creationId xmlns:a16="http://schemas.microsoft.com/office/drawing/2014/main" id="{5B8F48A0-FAA7-DCD1-81AD-449A6BE36508}"/>
              </a:ext>
            </a:extLst>
          </p:cNvPr>
          <p:cNvSpPr txBox="1"/>
          <p:nvPr/>
        </p:nvSpPr>
        <p:spPr>
          <a:xfrm>
            <a:off x="7243183" y="3809998"/>
            <a:ext cx="1858945"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05/03/22        05/03/22</a:t>
            </a:r>
          </a:p>
        </p:txBody>
      </p:sp>
      <p:sp>
        <p:nvSpPr>
          <p:cNvPr id="2" name="Rectangle 1">
            <a:extLst>
              <a:ext uri="{FF2B5EF4-FFF2-40B4-BE49-F238E27FC236}">
                <a16:creationId xmlns:a16="http://schemas.microsoft.com/office/drawing/2014/main" id="{96755559-D99F-30AC-E8D6-A6B1D6780162}"/>
              </a:ext>
            </a:extLst>
          </p:cNvPr>
          <p:cNvSpPr/>
          <p:nvPr/>
        </p:nvSpPr>
        <p:spPr>
          <a:xfrm>
            <a:off x="4572000" y="3681469"/>
            <a:ext cx="752819" cy="1560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7C650ED-0AE1-99F0-E504-B12FB15121DF}"/>
              </a:ext>
            </a:extLst>
          </p:cNvPr>
          <p:cNvSpPr/>
          <p:nvPr/>
        </p:nvSpPr>
        <p:spPr>
          <a:xfrm>
            <a:off x="4608723" y="4158866"/>
            <a:ext cx="697734" cy="1652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80AF15DB-881B-1C2F-2F59-41C73DF6F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4613"/>
            <a:ext cx="9144000" cy="6819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ext Box 3">
            <a:extLst>
              <a:ext uri="{FF2B5EF4-FFF2-40B4-BE49-F238E27FC236}">
                <a16:creationId xmlns:a16="http://schemas.microsoft.com/office/drawing/2014/main" id="{BCD92F3B-2EAD-01CC-515F-DD06D775910D}"/>
              </a:ext>
            </a:extLst>
          </p:cNvPr>
          <p:cNvSpPr txBox="1">
            <a:spLocks noChangeArrowheads="1"/>
          </p:cNvSpPr>
          <p:nvPr/>
        </p:nvSpPr>
        <p:spPr bwMode="auto">
          <a:xfrm>
            <a:off x="1939925" y="1681163"/>
            <a:ext cx="8312150" cy="684212"/>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428" tIns="45714" rIns="91428" bIns="45714"/>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2000">
                <a:ea typeface="SimSun" panose="02010600030101010101" pitchFamily="2" charset="-122"/>
              </a:rPr>
              <a:t>Type in the year, 2022, select the report type, and click</a:t>
            </a:r>
            <a:r>
              <a:rPr lang="en-US" altLang="zh-CN" sz="2000" b="1">
                <a:ea typeface="SimSun" panose="02010600030101010101" pitchFamily="2" charset="-122"/>
              </a:rPr>
              <a:t> </a:t>
            </a:r>
            <a:r>
              <a:rPr lang="en-US" altLang="zh-CN" sz="2000">
                <a:ea typeface="SimSun" panose="02010600030101010101" pitchFamily="2" charset="-122"/>
              </a:rPr>
              <a:t>“</a:t>
            </a:r>
            <a:r>
              <a:rPr lang="en-US" altLang="zh-CN" sz="2000" i="1">
                <a:ea typeface="SimSun" panose="02010600030101010101" pitchFamily="2" charset="-122"/>
              </a:rPr>
              <a:t>Continue.</a:t>
            </a:r>
            <a:r>
              <a:rPr lang="en-US" altLang="zh-CN" sz="2000">
                <a:ea typeface="SimSun" panose="02010600030101010101" pitchFamily="2" charset="-122"/>
              </a:rPr>
              <a:t>”</a:t>
            </a:r>
            <a:endParaRPr lang="en-US" altLang="zh-CN" sz="2500">
              <a:ea typeface="SimSun" panose="02010600030101010101" pitchFamily="2" charset="-122"/>
            </a:endParaRPr>
          </a:p>
          <a:p>
            <a:pPr>
              <a:spcBef>
                <a:spcPct val="0"/>
              </a:spcBef>
              <a:buFontTx/>
              <a:buNone/>
            </a:pPr>
            <a:endParaRPr lang="en-US" altLang="zh-CN" sz="2500">
              <a:ea typeface="SimSun" panose="02010600030101010101" pitchFamily="2" charset="-122"/>
            </a:endParaRPr>
          </a:p>
          <a:p>
            <a:pPr>
              <a:spcBef>
                <a:spcPct val="0"/>
              </a:spcBef>
              <a:buFontTx/>
              <a:buNone/>
            </a:pPr>
            <a:endParaRPr lang="en-US" altLang="en-US" sz="2500"/>
          </a:p>
        </p:txBody>
      </p:sp>
      <p:sp>
        <p:nvSpPr>
          <p:cNvPr id="13316" name="Line 4">
            <a:extLst>
              <a:ext uri="{FF2B5EF4-FFF2-40B4-BE49-F238E27FC236}">
                <a16:creationId xmlns:a16="http://schemas.microsoft.com/office/drawing/2014/main" id="{9C930EC1-8D8E-ADBB-E64B-46B28DB37AA2}"/>
              </a:ext>
            </a:extLst>
          </p:cNvPr>
          <p:cNvSpPr>
            <a:spLocks noChangeShapeType="1"/>
          </p:cNvSpPr>
          <p:nvPr/>
        </p:nvSpPr>
        <p:spPr bwMode="auto">
          <a:xfrm flipH="1">
            <a:off x="3948113" y="2420939"/>
            <a:ext cx="2286000" cy="1747837"/>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7" name="Line 5">
            <a:extLst>
              <a:ext uri="{FF2B5EF4-FFF2-40B4-BE49-F238E27FC236}">
                <a16:creationId xmlns:a16="http://schemas.microsoft.com/office/drawing/2014/main" id="{8C62D726-B1F5-12C0-E4E5-573DC30DB795}"/>
              </a:ext>
            </a:extLst>
          </p:cNvPr>
          <p:cNvSpPr>
            <a:spLocks noChangeShapeType="1"/>
          </p:cNvSpPr>
          <p:nvPr/>
        </p:nvSpPr>
        <p:spPr bwMode="auto">
          <a:xfrm flipH="1">
            <a:off x="5957889" y="2420938"/>
            <a:ext cx="276225" cy="80645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8" name="Line 6">
            <a:extLst>
              <a:ext uri="{FF2B5EF4-FFF2-40B4-BE49-F238E27FC236}">
                <a16:creationId xmlns:a16="http://schemas.microsoft.com/office/drawing/2014/main" id="{199BABF7-60E9-B053-07B6-D037E9163897}"/>
              </a:ext>
            </a:extLst>
          </p:cNvPr>
          <p:cNvSpPr>
            <a:spLocks noChangeShapeType="1"/>
          </p:cNvSpPr>
          <p:nvPr/>
        </p:nvSpPr>
        <p:spPr bwMode="auto">
          <a:xfrm>
            <a:off x="6308725" y="2420938"/>
            <a:ext cx="1536700" cy="237966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Rectangle 1">
            <a:extLst>
              <a:ext uri="{FF2B5EF4-FFF2-40B4-BE49-F238E27FC236}">
                <a16:creationId xmlns:a16="http://schemas.microsoft.com/office/drawing/2014/main" id="{6A003396-ABEA-9268-CD00-C10A1F3AAF81}"/>
              </a:ext>
            </a:extLst>
          </p:cNvPr>
          <p:cNvSpPr/>
          <p:nvPr/>
        </p:nvSpPr>
        <p:spPr>
          <a:xfrm>
            <a:off x="5576836" y="3089869"/>
            <a:ext cx="293076" cy="150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05732B9-A460-AA10-956A-48E84DA4A656}"/>
              </a:ext>
            </a:extLst>
          </p:cNvPr>
          <p:cNvSpPr txBox="1"/>
          <p:nvPr/>
        </p:nvSpPr>
        <p:spPr>
          <a:xfrm>
            <a:off x="5526591" y="3047998"/>
            <a:ext cx="443803"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A8BA9F53-C2F1-0005-9038-787A8FEA4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2876"/>
            <a:ext cx="9048750" cy="668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 Box 3">
            <a:extLst>
              <a:ext uri="{FF2B5EF4-FFF2-40B4-BE49-F238E27FC236}">
                <a16:creationId xmlns:a16="http://schemas.microsoft.com/office/drawing/2014/main" id="{15D23E4E-66BF-0F7B-A2E5-9F5CD66558D4}"/>
              </a:ext>
            </a:extLst>
          </p:cNvPr>
          <p:cNvSpPr txBox="1">
            <a:spLocks noChangeArrowheads="1"/>
          </p:cNvSpPr>
          <p:nvPr/>
        </p:nvSpPr>
        <p:spPr bwMode="auto">
          <a:xfrm>
            <a:off x="2195513" y="1911351"/>
            <a:ext cx="7118350" cy="701675"/>
          </a:xfrm>
          <a:prstGeom prst="rect">
            <a:avLst/>
          </a:prstGeom>
          <a:solidFill>
            <a:srgbClr val="00CCFF"/>
          </a:solidFill>
          <a:ln w="9525">
            <a:solidFill>
              <a:srgbClr val="FF0000"/>
            </a:solidFill>
            <a:miter lim="800000"/>
            <a:headEnd/>
            <a:tailEnd/>
          </a:ln>
        </p:spPr>
        <p:txBody>
          <a:bodyPr lIns="91428" tIns="45714" rIns="91428" bIns="45714"/>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2000">
                <a:ea typeface="SimSun" panose="02010600030101010101" pitchFamily="2" charset="-122"/>
              </a:rPr>
              <a:t>You must complete all fields with an asterisk(*) before proceeding to Section B of the Plan Summary.</a:t>
            </a:r>
          </a:p>
          <a:p>
            <a:pPr>
              <a:spcBef>
                <a:spcPct val="0"/>
              </a:spcBef>
              <a:buFontTx/>
              <a:buNone/>
            </a:pPr>
            <a:endParaRPr lang="en-US" altLang="en-US" sz="2200">
              <a:solidFill>
                <a:srgbClr val="339966"/>
              </a:solidFill>
              <a:ea typeface="SimSun" panose="02010600030101010101" pitchFamily="2" charset="-122"/>
            </a:endParaRPr>
          </a:p>
        </p:txBody>
      </p:sp>
      <p:cxnSp>
        <p:nvCxnSpPr>
          <p:cNvPr id="14340" name="Straight Arrow Connector 2">
            <a:extLst>
              <a:ext uri="{FF2B5EF4-FFF2-40B4-BE49-F238E27FC236}">
                <a16:creationId xmlns:a16="http://schemas.microsoft.com/office/drawing/2014/main" id="{A8ADAC23-0B6F-94B7-E99E-9039E1027893}"/>
              </a:ext>
            </a:extLst>
          </p:cNvPr>
          <p:cNvCxnSpPr>
            <a:cxnSpLocks noChangeShapeType="1"/>
          </p:cNvCxnSpPr>
          <p:nvPr/>
        </p:nvCxnSpPr>
        <p:spPr bwMode="auto">
          <a:xfrm>
            <a:off x="3300413" y="2436813"/>
            <a:ext cx="0" cy="876300"/>
          </a:xfrm>
          <a:prstGeom prst="straightConnector1">
            <a:avLst/>
          </a:prstGeom>
          <a:noFill/>
          <a:ln w="952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7573F77E-D547-8688-1FD9-D1D07944D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2550"/>
            <a:ext cx="9144000" cy="66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Oval 3">
            <a:extLst>
              <a:ext uri="{FF2B5EF4-FFF2-40B4-BE49-F238E27FC236}">
                <a16:creationId xmlns:a16="http://schemas.microsoft.com/office/drawing/2014/main" id="{4BA38C7C-24A0-6C11-C478-FB8AC8BA7812}"/>
              </a:ext>
            </a:extLst>
          </p:cNvPr>
          <p:cNvSpPr>
            <a:spLocks noChangeArrowheads="1"/>
          </p:cNvSpPr>
          <p:nvPr/>
        </p:nvSpPr>
        <p:spPr bwMode="auto">
          <a:xfrm>
            <a:off x="7412038" y="2554288"/>
            <a:ext cx="692150" cy="6731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15364" name="Text Box 4">
            <a:extLst>
              <a:ext uri="{FF2B5EF4-FFF2-40B4-BE49-F238E27FC236}">
                <a16:creationId xmlns:a16="http://schemas.microsoft.com/office/drawing/2014/main" id="{CA9538EF-85A5-BEE9-EFD9-39C78853CF96}"/>
              </a:ext>
            </a:extLst>
          </p:cNvPr>
          <p:cNvSpPr txBox="1">
            <a:spLocks noChangeArrowheads="1"/>
          </p:cNvSpPr>
          <p:nvPr/>
        </p:nvSpPr>
        <p:spPr bwMode="auto">
          <a:xfrm>
            <a:off x="3290888" y="5580064"/>
            <a:ext cx="5611812" cy="701675"/>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b="1"/>
              <a:t>After completing Section A, click “</a:t>
            </a:r>
            <a:r>
              <a:rPr lang="en-US" altLang="en-US" sz="2000" i="1"/>
              <a:t>Continue</a:t>
            </a:r>
            <a:r>
              <a:rPr lang="en-US" altLang="en-US" sz="2000" b="1"/>
              <a:t>” to go to Section B.</a:t>
            </a:r>
            <a:endParaRPr lang="en-US" altLang="en-US" sz="1800" b="1"/>
          </a:p>
        </p:txBody>
      </p:sp>
      <p:sp>
        <p:nvSpPr>
          <p:cNvPr id="15365" name="Line 5">
            <a:extLst>
              <a:ext uri="{FF2B5EF4-FFF2-40B4-BE49-F238E27FC236}">
                <a16:creationId xmlns:a16="http://schemas.microsoft.com/office/drawing/2014/main" id="{5A4B100B-C526-EE45-9D48-8DBA67CCAAFC}"/>
              </a:ext>
            </a:extLst>
          </p:cNvPr>
          <p:cNvSpPr>
            <a:spLocks noChangeShapeType="1"/>
          </p:cNvSpPr>
          <p:nvPr/>
        </p:nvSpPr>
        <p:spPr bwMode="auto">
          <a:xfrm flipH="1" flipV="1">
            <a:off x="4364038" y="5176839"/>
            <a:ext cx="969962" cy="40322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6" name="Text Box 4">
            <a:extLst>
              <a:ext uri="{FF2B5EF4-FFF2-40B4-BE49-F238E27FC236}">
                <a16:creationId xmlns:a16="http://schemas.microsoft.com/office/drawing/2014/main" id="{47DA017B-1178-75E1-2AFF-9B6771F8B99A}"/>
              </a:ext>
            </a:extLst>
          </p:cNvPr>
          <p:cNvSpPr txBox="1">
            <a:spLocks noChangeArrowheads="1"/>
          </p:cNvSpPr>
          <p:nvPr/>
        </p:nvSpPr>
        <p:spPr bwMode="auto">
          <a:xfrm>
            <a:off x="5092701" y="1008064"/>
            <a:ext cx="5611813" cy="1006475"/>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b="1"/>
              <a:t>Pay attention to 4.a and 4.b as 4.a is to determine how many pages of Section C’s and 4.b is to determine how many Section D’s will be.</a:t>
            </a:r>
            <a:endParaRPr lang="en-US" altLang="en-US" sz="1800" b="1"/>
          </a:p>
        </p:txBody>
      </p:sp>
      <p:cxnSp>
        <p:nvCxnSpPr>
          <p:cNvPr id="15367" name="Straight Arrow Connector 2">
            <a:extLst>
              <a:ext uri="{FF2B5EF4-FFF2-40B4-BE49-F238E27FC236}">
                <a16:creationId xmlns:a16="http://schemas.microsoft.com/office/drawing/2014/main" id="{9782674C-7E02-A2B0-E229-B05859179A70}"/>
              </a:ext>
            </a:extLst>
          </p:cNvPr>
          <p:cNvCxnSpPr>
            <a:cxnSpLocks noChangeShapeType="1"/>
          </p:cNvCxnSpPr>
          <p:nvPr/>
        </p:nvCxnSpPr>
        <p:spPr bwMode="auto">
          <a:xfrm flipH="1">
            <a:off x="7899400" y="2014538"/>
            <a:ext cx="431800" cy="539750"/>
          </a:xfrm>
          <a:prstGeom prst="straightConnector1">
            <a:avLst/>
          </a:prstGeom>
          <a:noFill/>
          <a:ln w="254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466A5015-6234-F4E0-052C-E638F4615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600" y="-17463"/>
            <a:ext cx="9169400" cy="687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 Box 3">
            <a:extLst>
              <a:ext uri="{FF2B5EF4-FFF2-40B4-BE49-F238E27FC236}">
                <a16:creationId xmlns:a16="http://schemas.microsoft.com/office/drawing/2014/main" id="{971534C6-C05D-0037-5C6A-616FA382FA5B}"/>
              </a:ext>
            </a:extLst>
          </p:cNvPr>
          <p:cNvSpPr txBox="1">
            <a:spLocks noChangeArrowheads="1"/>
          </p:cNvSpPr>
          <p:nvPr/>
        </p:nvSpPr>
        <p:spPr bwMode="auto">
          <a:xfrm>
            <a:off x="2892425" y="1050926"/>
            <a:ext cx="6407150" cy="650875"/>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800"/>
              <a:t>When using the system for the first time, this screen will be blank. Click “</a:t>
            </a:r>
            <a:r>
              <a:rPr lang="en-US" altLang="en-US" sz="1800" i="1"/>
              <a:t>Add Substance</a:t>
            </a:r>
            <a:r>
              <a:rPr lang="en-US" altLang="en-US" sz="1800"/>
              <a:t>” to add the substance(s).</a:t>
            </a:r>
          </a:p>
        </p:txBody>
      </p:sp>
      <p:sp>
        <p:nvSpPr>
          <p:cNvPr id="16388" name="Line 4">
            <a:extLst>
              <a:ext uri="{FF2B5EF4-FFF2-40B4-BE49-F238E27FC236}">
                <a16:creationId xmlns:a16="http://schemas.microsoft.com/office/drawing/2014/main" id="{0DA26566-E74F-219F-7684-B45B9B3A1C73}"/>
              </a:ext>
            </a:extLst>
          </p:cNvPr>
          <p:cNvSpPr>
            <a:spLocks noChangeShapeType="1"/>
          </p:cNvSpPr>
          <p:nvPr/>
        </p:nvSpPr>
        <p:spPr bwMode="auto">
          <a:xfrm flipH="1">
            <a:off x="4572000" y="1701800"/>
            <a:ext cx="598488" cy="118903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2751C636-4D4E-A017-C818-52D5880A5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79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ext Box 3">
            <a:extLst>
              <a:ext uri="{FF2B5EF4-FFF2-40B4-BE49-F238E27FC236}">
                <a16:creationId xmlns:a16="http://schemas.microsoft.com/office/drawing/2014/main" id="{AD313696-7AC3-3BD7-B385-61C6F4F5DFC3}"/>
              </a:ext>
            </a:extLst>
          </p:cNvPr>
          <p:cNvSpPr txBox="1">
            <a:spLocks noChangeArrowheads="1"/>
          </p:cNvSpPr>
          <p:nvPr/>
        </p:nvSpPr>
        <p:spPr bwMode="auto">
          <a:xfrm>
            <a:off x="3186113" y="1784351"/>
            <a:ext cx="5956300" cy="701675"/>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zh-CN" sz="2000">
                <a:ea typeface="SimSun" panose="02010600030101010101" pitchFamily="2" charset="-122"/>
              </a:rPr>
              <a:t>These substances populate from the RPPR Section B. You must select all of them and click “</a:t>
            </a:r>
            <a:r>
              <a:rPr lang="en-US" altLang="zh-CN" sz="2000" i="1">
                <a:ea typeface="SimSun" panose="02010600030101010101" pitchFamily="2" charset="-122"/>
              </a:rPr>
              <a:t>Return.”</a:t>
            </a:r>
            <a:endParaRPr lang="en-US" altLang="en-US" sz="2500"/>
          </a:p>
        </p:txBody>
      </p:sp>
      <p:sp>
        <p:nvSpPr>
          <p:cNvPr id="17412" name="Oval 4">
            <a:extLst>
              <a:ext uri="{FF2B5EF4-FFF2-40B4-BE49-F238E27FC236}">
                <a16:creationId xmlns:a16="http://schemas.microsoft.com/office/drawing/2014/main" id="{E297E455-3C0A-87CA-50DE-089F0F0A68E5}"/>
              </a:ext>
            </a:extLst>
          </p:cNvPr>
          <p:cNvSpPr>
            <a:spLocks noChangeArrowheads="1"/>
          </p:cNvSpPr>
          <p:nvPr/>
        </p:nvSpPr>
        <p:spPr bwMode="auto">
          <a:xfrm>
            <a:off x="5749926" y="3227389"/>
            <a:ext cx="1592263" cy="604837"/>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17413" name="Line 5">
            <a:extLst>
              <a:ext uri="{FF2B5EF4-FFF2-40B4-BE49-F238E27FC236}">
                <a16:creationId xmlns:a16="http://schemas.microsoft.com/office/drawing/2014/main" id="{E9AC4084-5F18-5A7D-1B57-5461EDF832C0}"/>
              </a:ext>
            </a:extLst>
          </p:cNvPr>
          <p:cNvSpPr>
            <a:spLocks noChangeShapeType="1"/>
          </p:cNvSpPr>
          <p:nvPr/>
        </p:nvSpPr>
        <p:spPr bwMode="auto">
          <a:xfrm flipH="1">
            <a:off x="6338889" y="2486026"/>
            <a:ext cx="1978025" cy="741363"/>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4" name="Line 6">
            <a:extLst>
              <a:ext uri="{FF2B5EF4-FFF2-40B4-BE49-F238E27FC236}">
                <a16:creationId xmlns:a16="http://schemas.microsoft.com/office/drawing/2014/main" id="{07E5B670-A263-9D75-DA35-D2274D2C75E7}"/>
              </a:ext>
            </a:extLst>
          </p:cNvPr>
          <p:cNvSpPr>
            <a:spLocks noChangeShapeType="1"/>
          </p:cNvSpPr>
          <p:nvPr/>
        </p:nvSpPr>
        <p:spPr bwMode="auto">
          <a:xfrm flipH="1">
            <a:off x="4025900" y="2486026"/>
            <a:ext cx="3316288" cy="170497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0576A411-09D6-BA9A-2323-17426EB41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ext Box 3">
            <a:extLst>
              <a:ext uri="{FF2B5EF4-FFF2-40B4-BE49-F238E27FC236}">
                <a16:creationId xmlns:a16="http://schemas.microsoft.com/office/drawing/2014/main" id="{09245349-01D5-A09E-4BDF-E1EE222BAE12}"/>
              </a:ext>
            </a:extLst>
          </p:cNvPr>
          <p:cNvSpPr txBox="1">
            <a:spLocks noChangeArrowheads="1"/>
          </p:cNvSpPr>
          <p:nvPr/>
        </p:nvSpPr>
        <p:spPr bwMode="auto">
          <a:xfrm>
            <a:off x="4689476" y="5645150"/>
            <a:ext cx="8520113" cy="46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500"/>
          </a:p>
        </p:txBody>
      </p:sp>
      <p:sp>
        <p:nvSpPr>
          <p:cNvPr id="18436" name="Text Box 4">
            <a:extLst>
              <a:ext uri="{FF2B5EF4-FFF2-40B4-BE49-F238E27FC236}">
                <a16:creationId xmlns:a16="http://schemas.microsoft.com/office/drawing/2014/main" id="{D8963A9C-2E01-CCA9-0247-AC1D5C27F37F}"/>
              </a:ext>
            </a:extLst>
          </p:cNvPr>
          <p:cNvSpPr txBox="1">
            <a:spLocks noChangeArrowheads="1"/>
          </p:cNvSpPr>
          <p:nvPr/>
        </p:nvSpPr>
        <p:spPr bwMode="auto">
          <a:xfrm>
            <a:off x="1600200" y="457200"/>
            <a:ext cx="8936038" cy="390636"/>
          </a:xfrm>
          <a:prstGeom prst="rect">
            <a:avLst/>
          </a:prstGeom>
          <a:solidFill>
            <a:srgbClr val="00CCFF"/>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a:t>Complete the facility’s five-year USE and NPO reduction goals and click “</a:t>
            </a:r>
            <a:r>
              <a:rPr lang="en-US" altLang="en-US" sz="2000" i="1"/>
              <a:t>Continue.</a:t>
            </a:r>
            <a:r>
              <a:rPr lang="en-US" altLang="en-US" sz="2000"/>
              <a:t>”</a:t>
            </a:r>
            <a:endParaRPr lang="en-US" altLang="en-US" sz="2500"/>
          </a:p>
        </p:txBody>
      </p:sp>
      <p:sp>
        <p:nvSpPr>
          <p:cNvPr id="18437" name="Oval 5">
            <a:extLst>
              <a:ext uri="{FF2B5EF4-FFF2-40B4-BE49-F238E27FC236}">
                <a16:creationId xmlns:a16="http://schemas.microsoft.com/office/drawing/2014/main" id="{9C124A8D-3139-F0EF-AB02-07F8080DE624}"/>
              </a:ext>
            </a:extLst>
          </p:cNvPr>
          <p:cNvSpPr>
            <a:spLocks noChangeArrowheads="1"/>
          </p:cNvSpPr>
          <p:nvPr/>
        </p:nvSpPr>
        <p:spPr bwMode="auto">
          <a:xfrm>
            <a:off x="6165850" y="1747839"/>
            <a:ext cx="3740150" cy="941387"/>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18438" name="Line 6">
            <a:extLst>
              <a:ext uri="{FF2B5EF4-FFF2-40B4-BE49-F238E27FC236}">
                <a16:creationId xmlns:a16="http://schemas.microsoft.com/office/drawing/2014/main" id="{DBE57BD3-C6B5-0DD4-F598-A52EBAF5FB2C}"/>
              </a:ext>
            </a:extLst>
          </p:cNvPr>
          <p:cNvSpPr>
            <a:spLocks noChangeShapeType="1"/>
          </p:cNvSpPr>
          <p:nvPr/>
        </p:nvSpPr>
        <p:spPr bwMode="auto">
          <a:xfrm>
            <a:off x="6026150" y="874714"/>
            <a:ext cx="901700" cy="87312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9" name="Line 7">
            <a:extLst>
              <a:ext uri="{FF2B5EF4-FFF2-40B4-BE49-F238E27FC236}">
                <a16:creationId xmlns:a16="http://schemas.microsoft.com/office/drawing/2014/main" id="{E94BD407-0D48-2C9C-E68A-8D699E5A65DF}"/>
              </a:ext>
            </a:extLst>
          </p:cNvPr>
          <p:cNvSpPr>
            <a:spLocks noChangeShapeType="1"/>
          </p:cNvSpPr>
          <p:nvPr/>
        </p:nvSpPr>
        <p:spPr bwMode="auto">
          <a:xfrm flipH="1">
            <a:off x="4156076" y="874714"/>
            <a:ext cx="1870075" cy="450373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4B5E6504-EC29-66F5-4CDB-1E39CD95B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Text Box 3">
            <a:extLst>
              <a:ext uri="{FF2B5EF4-FFF2-40B4-BE49-F238E27FC236}">
                <a16:creationId xmlns:a16="http://schemas.microsoft.com/office/drawing/2014/main" id="{49709479-5050-4DC8-A7CD-3F2F04723CE4}"/>
              </a:ext>
            </a:extLst>
          </p:cNvPr>
          <p:cNvSpPr txBox="1">
            <a:spLocks noChangeArrowheads="1"/>
          </p:cNvSpPr>
          <p:nvPr/>
        </p:nvSpPr>
        <p:spPr bwMode="auto">
          <a:xfrm>
            <a:off x="1793875" y="1654176"/>
            <a:ext cx="8382000" cy="741363"/>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a:t>The goals are checked against the numbers reported in Section B of the RPPR for USE and NPO.</a:t>
            </a:r>
            <a:r>
              <a:rPr lang="en-US" altLang="en-US" sz="2200"/>
              <a:t>  In this example, there is a discrepancy with the RPPR.</a:t>
            </a:r>
          </a:p>
        </p:txBody>
      </p:sp>
      <p:sp>
        <p:nvSpPr>
          <p:cNvPr id="19460" name="Line 4">
            <a:extLst>
              <a:ext uri="{FF2B5EF4-FFF2-40B4-BE49-F238E27FC236}">
                <a16:creationId xmlns:a16="http://schemas.microsoft.com/office/drawing/2014/main" id="{56A913ED-8459-C4E4-90A1-A781900D6C8A}"/>
              </a:ext>
            </a:extLst>
          </p:cNvPr>
          <p:cNvSpPr>
            <a:spLocks noChangeShapeType="1"/>
          </p:cNvSpPr>
          <p:nvPr/>
        </p:nvSpPr>
        <p:spPr bwMode="auto">
          <a:xfrm>
            <a:off x="5943600" y="2209801"/>
            <a:ext cx="984250" cy="2189163"/>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1" name="Oval 5">
            <a:extLst>
              <a:ext uri="{FF2B5EF4-FFF2-40B4-BE49-F238E27FC236}">
                <a16:creationId xmlns:a16="http://schemas.microsoft.com/office/drawing/2014/main" id="{F4B212C6-DED2-ABCB-B8F2-3DE4F69159C0}"/>
              </a:ext>
            </a:extLst>
          </p:cNvPr>
          <p:cNvSpPr>
            <a:spLocks noChangeArrowheads="1"/>
          </p:cNvSpPr>
          <p:nvPr/>
        </p:nvSpPr>
        <p:spPr bwMode="auto">
          <a:xfrm>
            <a:off x="6096000" y="4398963"/>
            <a:ext cx="3740150" cy="9398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BF6F89-CA63-FCEF-F9BE-80525BC7FF8F}"/>
              </a:ext>
            </a:extLst>
          </p:cNvPr>
          <p:cNvSpPr>
            <a:spLocks noGrp="1"/>
          </p:cNvSpPr>
          <p:nvPr>
            <p:ph type="title"/>
          </p:nvPr>
        </p:nvSpPr>
        <p:spPr>
          <a:xfrm>
            <a:off x="652481" y="1382486"/>
            <a:ext cx="3547581" cy="4093028"/>
          </a:xfrm>
        </p:spPr>
        <p:txBody>
          <a:bodyPr anchor="ctr">
            <a:normAutofit/>
          </a:bodyPr>
          <a:lstStyle/>
          <a:p>
            <a:r>
              <a:rPr lang="en-US" sz="4400"/>
              <a:t>What is Pollution Prevention?</a:t>
            </a:r>
          </a:p>
        </p:txBody>
      </p:sp>
      <p:grpSp>
        <p:nvGrpSpPr>
          <p:cNvPr id="12" name="Group 11">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3" name="Straight Connector 12">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3" name="Rectangle 22">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3">
            <a:extLst>
              <a:ext uri="{FF2B5EF4-FFF2-40B4-BE49-F238E27FC236}">
                <a16:creationId xmlns:a16="http://schemas.microsoft.com/office/drawing/2014/main" id="{FC8F8EE5-83D9-FFAF-D7C7-96B255BAA522}"/>
              </a:ext>
            </a:extLst>
          </p:cNvPr>
          <p:cNvGraphicFramePr>
            <a:graphicFrameLocks noGrp="1"/>
          </p:cNvGraphicFramePr>
          <p:nvPr>
            <p:ph idx="1"/>
            <p:extLst>
              <p:ext uri="{D42A27DB-BD31-4B8C-83A1-F6EECF244321}">
                <p14:modId xmlns:p14="http://schemas.microsoft.com/office/powerpoint/2010/main" val="36514201"/>
              </p:ext>
            </p:extLst>
          </p:nvPr>
        </p:nvGraphicFramePr>
        <p:xfrm>
          <a:off x="4996440" y="624416"/>
          <a:ext cx="6628804" cy="5600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238166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EDD9824E-512A-E114-E1F8-DA4A23E2C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3">
            <a:extLst>
              <a:ext uri="{FF2B5EF4-FFF2-40B4-BE49-F238E27FC236}">
                <a16:creationId xmlns:a16="http://schemas.microsoft.com/office/drawing/2014/main" id="{83A29D19-15BE-1F21-B8D0-FDE6EF7A97B5}"/>
              </a:ext>
            </a:extLst>
          </p:cNvPr>
          <p:cNvSpPr txBox="1">
            <a:spLocks noChangeArrowheads="1"/>
          </p:cNvSpPr>
          <p:nvPr/>
        </p:nvSpPr>
        <p:spPr bwMode="auto">
          <a:xfrm>
            <a:off x="2667000" y="3733801"/>
            <a:ext cx="6858000" cy="396875"/>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a:t>Correct the goals and click “</a:t>
            </a:r>
            <a:r>
              <a:rPr lang="en-US" altLang="en-US" sz="2000" i="1"/>
              <a:t>Continue.</a:t>
            </a:r>
            <a:r>
              <a:rPr lang="en-US" altLang="en-US" sz="2000"/>
              <a:t>”</a:t>
            </a:r>
          </a:p>
        </p:txBody>
      </p:sp>
      <p:sp>
        <p:nvSpPr>
          <p:cNvPr id="20484" name="Oval 4">
            <a:extLst>
              <a:ext uri="{FF2B5EF4-FFF2-40B4-BE49-F238E27FC236}">
                <a16:creationId xmlns:a16="http://schemas.microsoft.com/office/drawing/2014/main" id="{D7E78E2B-FC8A-4647-B923-1ADCE63BFB6B}"/>
              </a:ext>
            </a:extLst>
          </p:cNvPr>
          <p:cNvSpPr>
            <a:spLocks noChangeArrowheads="1"/>
          </p:cNvSpPr>
          <p:nvPr/>
        </p:nvSpPr>
        <p:spPr bwMode="auto">
          <a:xfrm>
            <a:off x="6061075" y="2590801"/>
            <a:ext cx="3740150" cy="974725"/>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20485" name="Line 5">
            <a:extLst>
              <a:ext uri="{FF2B5EF4-FFF2-40B4-BE49-F238E27FC236}">
                <a16:creationId xmlns:a16="http://schemas.microsoft.com/office/drawing/2014/main" id="{D47D6DCA-5A86-4F10-7DC2-3BB07D66BB22}"/>
              </a:ext>
            </a:extLst>
          </p:cNvPr>
          <p:cNvSpPr>
            <a:spLocks noChangeShapeType="1"/>
          </p:cNvSpPr>
          <p:nvPr/>
        </p:nvSpPr>
        <p:spPr bwMode="auto">
          <a:xfrm flipV="1">
            <a:off x="4546600" y="3344864"/>
            <a:ext cx="1727200" cy="38893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6" name="Line 6">
            <a:extLst>
              <a:ext uri="{FF2B5EF4-FFF2-40B4-BE49-F238E27FC236}">
                <a16:creationId xmlns:a16="http://schemas.microsoft.com/office/drawing/2014/main" id="{3AA91A22-91DD-9ADC-1263-92C0051F238C}"/>
              </a:ext>
            </a:extLst>
          </p:cNvPr>
          <p:cNvSpPr>
            <a:spLocks noChangeShapeType="1"/>
          </p:cNvSpPr>
          <p:nvPr/>
        </p:nvSpPr>
        <p:spPr bwMode="auto">
          <a:xfrm flipH="1">
            <a:off x="3994151" y="4130675"/>
            <a:ext cx="2447925" cy="177165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C14F6C64-D7C2-5C98-7085-AA8D50A84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Text Box 3">
            <a:extLst>
              <a:ext uri="{FF2B5EF4-FFF2-40B4-BE49-F238E27FC236}">
                <a16:creationId xmlns:a16="http://schemas.microsoft.com/office/drawing/2014/main" id="{BB867413-1B4D-F087-D1BD-14C57A99C0B5}"/>
              </a:ext>
            </a:extLst>
          </p:cNvPr>
          <p:cNvSpPr txBox="1">
            <a:spLocks noChangeArrowheads="1"/>
          </p:cNvSpPr>
          <p:nvPr/>
        </p:nvSpPr>
        <p:spPr bwMode="auto">
          <a:xfrm>
            <a:off x="1939925" y="1447800"/>
            <a:ext cx="8313738" cy="985838"/>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zh-CN" sz="1800">
                <a:ea typeface="SimSun" panose="02010600030101010101" pitchFamily="2" charset="-122"/>
              </a:rPr>
              <a:t>Note: In this example two rows were automatically created based on the answer to Question 4 of Section a.  The Folder is for both Section C and D and automatically updates the status of both columns as you enter data.</a:t>
            </a:r>
            <a:r>
              <a:rPr lang="en-US" altLang="zh-CN" sz="2200">
                <a:ea typeface="SimSun" panose="02010600030101010101" pitchFamily="2" charset="-122"/>
              </a:rPr>
              <a:t>  </a:t>
            </a:r>
            <a:endParaRPr lang="en-US" altLang="en-US" sz="2200">
              <a:ea typeface="SimSun" panose="02010600030101010101" pitchFamily="2" charset="-122"/>
            </a:endParaRPr>
          </a:p>
        </p:txBody>
      </p:sp>
      <p:sp>
        <p:nvSpPr>
          <p:cNvPr id="21508" name="Oval 4">
            <a:extLst>
              <a:ext uri="{FF2B5EF4-FFF2-40B4-BE49-F238E27FC236}">
                <a16:creationId xmlns:a16="http://schemas.microsoft.com/office/drawing/2014/main" id="{321DF6A5-2F1D-D338-BDE2-8E2A36E6A416}"/>
              </a:ext>
            </a:extLst>
          </p:cNvPr>
          <p:cNvSpPr>
            <a:spLocks noChangeArrowheads="1"/>
          </p:cNvSpPr>
          <p:nvPr/>
        </p:nvSpPr>
        <p:spPr bwMode="auto">
          <a:xfrm>
            <a:off x="3403601" y="3375025"/>
            <a:ext cx="6646863" cy="9398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21509" name="Line 5">
            <a:extLst>
              <a:ext uri="{FF2B5EF4-FFF2-40B4-BE49-F238E27FC236}">
                <a16:creationId xmlns:a16="http://schemas.microsoft.com/office/drawing/2014/main" id="{94D20985-7F5C-E54D-3687-03B78A1C006A}"/>
              </a:ext>
            </a:extLst>
          </p:cNvPr>
          <p:cNvSpPr>
            <a:spLocks noChangeShapeType="1"/>
          </p:cNvSpPr>
          <p:nvPr/>
        </p:nvSpPr>
        <p:spPr bwMode="auto">
          <a:xfrm flipH="1">
            <a:off x="4151314" y="2433639"/>
            <a:ext cx="1095375" cy="109537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A734C9F3-250A-683B-7581-262133B25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82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Line 4">
            <a:extLst>
              <a:ext uri="{FF2B5EF4-FFF2-40B4-BE49-F238E27FC236}">
                <a16:creationId xmlns:a16="http://schemas.microsoft.com/office/drawing/2014/main" id="{6278F70A-BDB0-8589-F344-2265AF10AD66}"/>
              </a:ext>
            </a:extLst>
          </p:cNvPr>
          <p:cNvSpPr>
            <a:spLocks noChangeShapeType="1"/>
          </p:cNvSpPr>
          <p:nvPr/>
        </p:nvSpPr>
        <p:spPr bwMode="auto">
          <a:xfrm>
            <a:off x="5257801" y="2286001"/>
            <a:ext cx="346075" cy="1008063"/>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2" name="Line 5">
            <a:extLst>
              <a:ext uri="{FF2B5EF4-FFF2-40B4-BE49-F238E27FC236}">
                <a16:creationId xmlns:a16="http://schemas.microsoft.com/office/drawing/2014/main" id="{BCB1461E-F48D-68D8-2E6F-9B571925766D}"/>
              </a:ext>
            </a:extLst>
          </p:cNvPr>
          <p:cNvSpPr>
            <a:spLocks noChangeShapeType="1"/>
          </p:cNvSpPr>
          <p:nvPr/>
        </p:nvSpPr>
        <p:spPr bwMode="auto">
          <a:xfrm flipH="1">
            <a:off x="5181601" y="2362200"/>
            <a:ext cx="119063" cy="32004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3" name="Line 6">
            <a:extLst>
              <a:ext uri="{FF2B5EF4-FFF2-40B4-BE49-F238E27FC236}">
                <a16:creationId xmlns:a16="http://schemas.microsoft.com/office/drawing/2014/main" id="{FDDD1470-DBC6-94E4-F599-56A702A3E229}"/>
              </a:ext>
            </a:extLst>
          </p:cNvPr>
          <p:cNvSpPr>
            <a:spLocks noChangeShapeType="1"/>
          </p:cNvSpPr>
          <p:nvPr/>
        </p:nvSpPr>
        <p:spPr bwMode="auto">
          <a:xfrm flipH="1">
            <a:off x="3671888" y="2362200"/>
            <a:ext cx="1662112" cy="133508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4" name="Text Box 3">
            <a:extLst>
              <a:ext uri="{FF2B5EF4-FFF2-40B4-BE49-F238E27FC236}">
                <a16:creationId xmlns:a16="http://schemas.microsoft.com/office/drawing/2014/main" id="{CA4B023B-18DC-0363-903C-F3E20333DE61}"/>
              </a:ext>
            </a:extLst>
          </p:cNvPr>
          <p:cNvSpPr txBox="1">
            <a:spLocks noChangeArrowheads="1"/>
          </p:cNvSpPr>
          <p:nvPr/>
        </p:nvSpPr>
        <p:spPr bwMode="auto">
          <a:xfrm>
            <a:off x="1981201" y="1447801"/>
            <a:ext cx="8105775" cy="1006475"/>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zh-CN" sz="2000">
                <a:ea typeface="SimSun" panose="02010600030101010101" pitchFamily="2" charset="-122"/>
              </a:rPr>
              <a:t>To proceed to Sections C &amp; D from the folder select the Process ID and click “</a:t>
            </a:r>
            <a:r>
              <a:rPr lang="en-US" altLang="zh-CN" sz="2000" i="1">
                <a:ea typeface="SimSun" panose="02010600030101010101" pitchFamily="2" charset="-122"/>
              </a:rPr>
              <a:t>Modify Selection.</a:t>
            </a:r>
            <a:r>
              <a:rPr lang="en-US" altLang="zh-CN" sz="2000">
                <a:ea typeface="SimSun" panose="02010600030101010101" pitchFamily="2" charset="-122"/>
              </a:rPr>
              <a:t>” </a:t>
            </a:r>
            <a:r>
              <a:rPr lang="en-US" altLang="en-US" sz="2000"/>
              <a:t>If you select a targeted process, the system will automatically queue Section C and D for that process.</a:t>
            </a:r>
          </a:p>
        </p:txBody>
      </p:sp>
      <p:sp>
        <p:nvSpPr>
          <p:cNvPr id="22535" name="Text Box 7">
            <a:extLst>
              <a:ext uri="{FF2B5EF4-FFF2-40B4-BE49-F238E27FC236}">
                <a16:creationId xmlns:a16="http://schemas.microsoft.com/office/drawing/2014/main" id="{C2C5A725-B761-0951-1F75-C8AB576C9F77}"/>
              </a:ext>
            </a:extLst>
          </p:cNvPr>
          <p:cNvSpPr txBox="1">
            <a:spLocks noChangeArrowheads="1"/>
          </p:cNvSpPr>
          <p:nvPr/>
        </p:nvSpPr>
        <p:spPr bwMode="auto">
          <a:xfrm>
            <a:off x="7300913" y="4529139"/>
            <a:ext cx="2247900" cy="581025"/>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600" b="1"/>
              <a:t>Do not use punctuation or spaces in the ID.</a:t>
            </a:r>
            <a:endParaRPr lang="en-US" altLang="en-US" sz="1800" b="1"/>
          </a:p>
        </p:txBody>
      </p:sp>
      <p:sp>
        <p:nvSpPr>
          <p:cNvPr id="22536" name="Line 8">
            <a:extLst>
              <a:ext uri="{FF2B5EF4-FFF2-40B4-BE49-F238E27FC236}">
                <a16:creationId xmlns:a16="http://schemas.microsoft.com/office/drawing/2014/main" id="{E0D49C3E-1003-50F5-41B2-70DB4F44E22E}"/>
              </a:ext>
            </a:extLst>
          </p:cNvPr>
          <p:cNvSpPr>
            <a:spLocks noChangeShapeType="1"/>
          </p:cNvSpPr>
          <p:nvPr/>
        </p:nvSpPr>
        <p:spPr bwMode="auto">
          <a:xfrm flipH="1" flipV="1">
            <a:off x="5016501" y="3873500"/>
            <a:ext cx="2284413" cy="65563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7" name="Line 9">
            <a:extLst>
              <a:ext uri="{FF2B5EF4-FFF2-40B4-BE49-F238E27FC236}">
                <a16:creationId xmlns:a16="http://schemas.microsoft.com/office/drawing/2014/main" id="{BDF7D0D8-44FF-0848-7958-6FA625A6742D}"/>
              </a:ext>
            </a:extLst>
          </p:cNvPr>
          <p:cNvSpPr>
            <a:spLocks noChangeShapeType="1"/>
          </p:cNvSpPr>
          <p:nvPr/>
        </p:nvSpPr>
        <p:spPr bwMode="auto">
          <a:xfrm flipH="1" flipV="1">
            <a:off x="5016500" y="4102101"/>
            <a:ext cx="2243138" cy="44767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9">
            <a:extLst>
              <a:ext uri="{FF2B5EF4-FFF2-40B4-BE49-F238E27FC236}">
                <a16:creationId xmlns:a16="http://schemas.microsoft.com/office/drawing/2014/main" id="{6AD44819-9D81-CB9E-4314-782E2BAB2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0"/>
            <a:ext cx="911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Text Box 3">
            <a:extLst>
              <a:ext uri="{FF2B5EF4-FFF2-40B4-BE49-F238E27FC236}">
                <a16:creationId xmlns:a16="http://schemas.microsoft.com/office/drawing/2014/main" id="{EDCA0484-579D-CAF8-5E73-11DBA0329264}"/>
              </a:ext>
            </a:extLst>
          </p:cNvPr>
          <p:cNvSpPr txBox="1">
            <a:spLocks noChangeArrowheads="1"/>
          </p:cNvSpPr>
          <p:nvPr/>
        </p:nvSpPr>
        <p:spPr bwMode="auto">
          <a:xfrm>
            <a:off x="1612900" y="2208214"/>
            <a:ext cx="1524000" cy="2441575"/>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zh-CN" sz="1400" b="1">
                <a:ea typeface="SimSun" panose="02010600030101010101" pitchFamily="2" charset="-122"/>
              </a:rPr>
              <a:t>To add the substances used in this process, click</a:t>
            </a:r>
            <a:r>
              <a:rPr lang="en-US" altLang="zh-CN" sz="1400">
                <a:ea typeface="SimSun" panose="02010600030101010101" pitchFamily="2" charset="-122"/>
              </a:rPr>
              <a:t> “</a:t>
            </a:r>
            <a:r>
              <a:rPr lang="en-US" altLang="zh-CN" sz="1400" i="1">
                <a:ea typeface="SimSun" panose="02010600030101010101" pitchFamily="2" charset="-122"/>
              </a:rPr>
              <a:t>Add Substance.</a:t>
            </a:r>
            <a:r>
              <a:rPr lang="en-US" altLang="zh-CN" sz="1400">
                <a:ea typeface="SimSun" panose="02010600030101010101" pitchFamily="2" charset="-122"/>
              </a:rPr>
              <a:t>”  </a:t>
            </a:r>
            <a:r>
              <a:rPr lang="en-US" altLang="zh-CN" sz="1400" b="1">
                <a:ea typeface="SimSun" panose="02010600030101010101" pitchFamily="2" charset="-122"/>
              </a:rPr>
              <a:t>You will only be able to add those substances reported in Section B of the RPPR</a:t>
            </a:r>
            <a:r>
              <a:rPr lang="en-US" altLang="zh-CN" sz="1400">
                <a:ea typeface="SimSun" panose="02010600030101010101" pitchFamily="2" charset="-122"/>
              </a:rPr>
              <a:t>. </a:t>
            </a:r>
            <a:endParaRPr lang="en-US" altLang="en-US" sz="1400"/>
          </a:p>
        </p:txBody>
      </p:sp>
      <p:sp>
        <p:nvSpPr>
          <p:cNvPr id="23556" name="Oval 8">
            <a:extLst>
              <a:ext uri="{FF2B5EF4-FFF2-40B4-BE49-F238E27FC236}">
                <a16:creationId xmlns:a16="http://schemas.microsoft.com/office/drawing/2014/main" id="{40C7F8B8-7E18-65C3-3A98-FF4E7D4A1A57}"/>
              </a:ext>
            </a:extLst>
          </p:cNvPr>
          <p:cNvSpPr>
            <a:spLocks noChangeArrowheads="1"/>
          </p:cNvSpPr>
          <p:nvPr/>
        </p:nvSpPr>
        <p:spPr bwMode="auto">
          <a:xfrm>
            <a:off x="3136900" y="3314700"/>
            <a:ext cx="1409700" cy="55245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23557" name="TextBox 1">
            <a:extLst>
              <a:ext uri="{FF2B5EF4-FFF2-40B4-BE49-F238E27FC236}">
                <a16:creationId xmlns:a16="http://schemas.microsoft.com/office/drawing/2014/main" id="{29A247B1-13BF-3216-0181-7C1CF7134C0A}"/>
              </a:ext>
            </a:extLst>
          </p:cNvPr>
          <p:cNvSpPr txBox="1">
            <a:spLocks noChangeArrowheads="1"/>
          </p:cNvSpPr>
          <p:nvPr/>
        </p:nvSpPr>
        <p:spPr bwMode="auto">
          <a:xfrm>
            <a:off x="4427538" y="747714"/>
            <a:ext cx="747712" cy="231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a:t>PROCESS1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1816FEA6-93A6-CDD7-7365-E289059849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775" y="-4762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 Box 3">
            <a:extLst>
              <a:ext uri="{FF2B5EF4-FFF2-40B4-BE49-F238E27FC236}">
                <a16:creationId xmlns:a16="http://schemas.microsoft.com/office/drawing/2014/main" id="{F352BF58-AFA6-E1FD-F144-C7EF41555C21}"/>
              </a:ext>
            </a:extLst>
          </p:cNvPr>
          <p:cNvSpPr txBox="1">
            <a:spLocks noChangeArrowheads="1"/>
          </p:cNvSpPr>
          <p:nvPr/>
        </p:nvSpPr>
        <p:spPr bwMode="auto">
          <a:xfrm>
            <a:off x="4191001" y="1809750"/>
            <a:ext cx="4848225" cy="717550"/>
          </a:xfrm>
          <a:prstGeom prst="rect">
            <a:avLst/>
          </a:prstGeom>
          <a:solidFill>
            <a:srgbClr val="00CCFF"/>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a:t>Select the substance(s) related to this process and click “</a:t>
            </a:r>
            <a:r>
              <a:rPr lang="en-US" altLang="en-US" sz="2000" i="1"/>
              <a:t>Return.</a:t>
            </a:r>
            <a:r>
              <a:rPr lang="en-US" altLang="en-US" sz="2000"/>
              <a:t>”</a:t>
            </a:r>
            <a:endParaRPr lang="en-US" altLang="en-US" sz="2500"/>
          </a:p>
        </p:txBody>
      </p:sp>
      <p:sp>
        <p:nvSpPr>
          <p:cNvPr id="24580" name="Line 4">
            <a:extLst>
              <a:ext uri="{FF2B5EF4-FFF2-40B4-BE49-F238E27FC236}">
                <a16:creationId xmlns:a16="http://schemas.microsoft.com/office/drawing/2014/main" id="{7853C33A-4516-5BE9-B7AA-A2D3C48FC129}"/>
              </a:ext>
            </a:extLst>
          </p:cNvPr>
          <p:cNvSpPr>
            <a:spLocks noChangeShapeType="1"/>
          </p:cNvSpPr>
          <p:nvPr/>
        </p:nvSpPr>
        <p:spPr bwMode="auto">
          <a:xfrm flipH="1">
            <a:off x="3602038" y="2527300"/>
            <a:ext cx="855662" cy="116998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1" name="Line 5">
            <a:extLst>
              <a:ext uri="{FF2B5EF4-FFF2-40B4-BE49-F238E27FC236}">
                <a16:creationId xmlns:a16="http://schemas.microsoft.com/office/drawing/2014/main" id="{9910859F-C033-778A-5FA7-3E9341ECCD47}"/>
              </a:ext>
            </a:extLst>
          </p:cNvPr>
          <p:cNvSpPr>
            <a:spLocks noChangeShapeType="1"/>
          </p:cNvSpPr>
          <p:nvPr/>
        </p:nvSpPr>
        <p:spPr bwMode="auto">
          <a:xfrm flipH="1">
            <a:off x="4087813" y="2527300"/>
            <a:ext cx="1390650" cy="170815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91802695-74D7-3094-7A5E-8EBC9657C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Oval 3">
            <a:extLst>
              <a:ext uri="{FF2B5EF4-FFF2-40B4-BE49-F238E27FC236}">
                <a16:creationId xmlns:a16="http://schemas.microsoft.com/office/drawing/2014/main" id="{9E25D8E9-068F-2527-B074-1FA50926E367}"/>
              </a:ext>
            </a:extLst>
          </p:cNvPr>
          <p:cNvSpPr>
            <a:spLocks noChangeArrowheads="1"/>
          </p:cNvSpPr>
          <p:nvPr/>
        </p:nvSpPr>
        <p:spPr bwMode="auto">
          <a:xfrm>
            <a:off x="2209800" y="3048000"/>
            <a:ext cx="6553200" cy="13716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25604" name="Text Box 4">
            <a:extLst>
              <a:ext uri="{FF2B5EF4-FFF2-40B4-BE49-F238E27FC236}">
                <a16:creationId xmlns:a16="http://schemas.microsoft.com/office/drawing/2014/main" id="{B2AF221A-A031-6371-42E7-A54673C5BC6C}"/>
              </a:ext>
            </a:extLst>
          </p:cNvPr>
          <p:cNvSpPr txBox="1">
            <a:spLocks noChangeArrowheads="1"/>
          </p:cNvSpPr>
          <p:nvPr/>
        </p:nvSpPr>
        <p:spPr bwMode="auto">
          <a:xfrm>
            <a:off x="1652588" y="2155825"/>
            <a:ext cx="1377950" cy="2546350"/>
          </a:xfrm>
          <a:prstGeom prst="rect">
            <a:avLst/>
          </a:prstGeom>
          <a:solidFill>
            <a:srgbClr val="00CCFF"/>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a:t>Check to make sure you have all the substances associated with this process.</a:t>
            </a:r>
            <a:endParaRPr lang="en-US" altLang="en-US" sz="250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2D8C1104-73B8-1CF0-DCFC-7503F9376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Oval 3">
            <a:extLst>
              <a:ext uri="{FF2B5EF4-FFF2-40B4-BE49-F238E27FC236}">
                <a16:creationId xmlns:a16="http://schemas.microsoft.com/office/drawing/2014/main" id="{95660BFC-172E-9D99-7795-3ECDDF4A75AA}"/>
              </a:ext>
            </a:extLst>
          </p:cNvPr>
          <p:cNvSpPr>
            <a:spLocks noChangeArrowheads="1"/>
          </p:cNvSpPr>
          <p:nvPr/>
        </p:nvSpPr>
        <p:spPr bwMode="auto">
          <a:xfrm>
            <a:off x="3352800" y="3314700"/>
            <a:ext cx="1701800" cy="609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26628" name="TextBox 1">
            <a:extLst>
              <a:ext uri="{FF2B5EF4-FFF2-40B4-BE49-F238E27FC236}">
                <a16:creationId xmlns:a16="http://schemas.microsoft.com/office/drawing/2014/main" id="{E320B4A2-77A7-E53F-A3A3-B8B4E9107610}"/>
              </a:ext>
            </a:extLst>
          </p:cNvPr>
          <p:cNvSpPr txBox="1">
            <a:spLocks noChangeArrowheads="1"/>
          </p:cNvSpPr>
          <p:nvPr/>
        </p:nvSpPr>
        <p:spPr bwMode="auto">
          <a:xfrm>
            <a:off x="6238875" y="1401763"/>
            <a:ext cx="450850" cy="214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a:solidFill>
                  <a:srgbClr val="0070C0"/>
                </a:solidFill>
              </a:rPr>
              <a:t>2011</a:t>
            </a:r>
          </a:p>
        </p:txBody>
      </p:sp>
      <p:sp>
        <p:nvSpPr>
          <p:cNvPr id="4" name="Rectangle 3">
            <a:extLst>
              <a:ext uri="{FF2B5EF4-FFF2-40B4-BE49-F238E27FC236}">
                <a16:creationId xmlns:a16="http://schemas.microsoft.com/office/drawing/2014/main" id="{CAAE1162-0829-692C-7510-3996B748F9EC}"/>
              </a:ext>
            </a:extLst>
          </p:cNvPr>
          <p:cNvSpPr/>
          <p:nvPr/>
        </p:nvSpPr>
        <p:spPr>
          <a:xfrm>
            <a:off x="6305340" y="1431889"/>
            <a:ext cx="460548" cy="184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9EFB2A-9FBA-F352-53EA-EE821D2A7BE0}"/>
              </a:ext>
            </a:extLst>
          </p:cNvPr>
          <p:cNvSpPr txBox="1"/>
          <p:nvPr/>
        </p:nvSpPr>
        <p:spPr>
          <a:xfrm>
            <a:off x="6238349" y="1373273"/>
            <a:ext cx="837363"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04B7CF"/>
                </a:solidFill>
                <a:latin typeface="Times New Roman"/>
                <a:cs typeface="Times New Roman"/>
              </a:rPr>
              <a:t>2022</a:t>
            </a:r>
          </a:p>
        </p:txBody>
      </p:sp>
      <p:sp>
        <p:nvSpPr>
          <p:cNvPr id="2" name="Rectangle 1">
            <a:extLst>
              <a:ext uri="{FF2B5EF4-FFF2-40B4-BE49-F238E27FC236}">
                <a16:creationId xmlns:a16="http://schemas.microsoft.com/office/drawing/2014/main" id="{3B3C24B5-E64A-0A2A-C878-A980451E4687}"/>
              </a:ext>
            </a:extLst>
          </p:cNvPr>
          <p:cNvSpPr/>
          <p:nvPr/>
        </p:nvSpPr>
        <p:spPr>
          <a:xfrm>
            <a:off x="7987228" y="3121446"/>
            <a:ext cx="459036" cy="1009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4901D0-E74B-3D00-383B-9EFBB5190B32}"/>
              </a:ext>
            </a:extLst>
          </p:cNvPr>
          <p:cNvSpPr txBox="1"/>
          <p:nvPr/>
        </p:nvSpPr>
        <p:spPr>
          <a:xfrm>
            <a:off x="7904601" y="3084723"/>
            <a:ext cx="90889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Times New Roman"/>
                <a:cs typeface="Times New Roman"/>
              </a:rPr>
              <a:t>01/2021</a:t>
            </a:r>
          </a:p>
        </p:txBody>
      </p:sp>
      <p:sp>
        <p:nvSpPr>
          <p:cNvPr id="7" name="Rectangle 6">
            <a:extLst>
              <a:ext uri="{FF2B5EF4-FFF2-40B4-BE49-F238E27FC236}">
                <a16:creationId xmlns:a16="http://schemas.microsoft.com/office/drawing/2014/main" id="{6F926A59-D4B5-7195-EF59-F17D4BD1250C}"/>
              </a:ext>
            </a:extLst>
          </p:cNvPr>
          <p:cNvSpPr/>
          <p:nvPr/>
        </p:nvSpPr>
        <p:spPr>
          <a:xfrm>
            <a:off x="9162362" y="3084723"/>
            <a:ext cx="495758" cy="1468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D4897DF-013B-B4A8-689E-05B36EBAFC83}"/>
              </a:ext>
            </a:extLst>
          </p:cNvPr>
          <p:cNvSpPr txBox="1"/>
          <p:nvPr/>
        </p:nvSpPr>
        <p:spPr>
          <a:xfrm>
            <a:off x="9116456" y="3057180"/>
            <a:ext cx="90889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Times New Roman"/>
                <a:cs typeface="Times New Roman"/>
              </a:rPr>
              <a:t>11/2025</a:t>
            </a:r>
          </a:p>
        </p:txBody>
      </p:sp>
      <p:sp>
        <p:nvSpPr>
          <p:cNvPr id="8" name="Rectangle 7">
            <a:extLst>
              <a:ext uri="{FF2B5EF4-FFF2-40B4-BE49-F238E27FC236}">
                <a16:creationId xmlns:a16="http://schemas.microsoft.com/office/drawing/2014/main" id="{E29A2564-67D4-5B3E-0B62-712D87DCA10D}"/>
              </a:ext>
            </a:extLst>
          </p:cNvPr>
          <p:cNvSpPr/>
          <p:nvPr/>
        </p:nvSpPr>
        <p:spPr>
          <a:xfrm>
            <a:off x="7987228" y="4067060"/>
            <a:ext cx="504939" cy="137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92AA842-2C56-1321-9C25-BB78F2DD73B5}"/>
              </a:ext>
            </a:extLst>
          </p:cNvPr>
          <p:cNvSpPr txBox="1"/>
          <p:nvPr/>
        </p:nvSpPr>
        <p:spPr>
          <a:xfrm>
            <a:off x="7904600" y="4067061"/>
            <a:ext cx="90889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Times New Roman"/>
                <a:cs typeface="Times New Roman"/>
              </a:rPr>
              <a:t>01/2021</a:t>
            </a:r>
          </a:p>
        </p:txBody>
      </p:sp>
      <p:sp>
        <p:nvSpPr>
          <p:cNvPr id="10" name="Rectangle 9">
            <a:extLst>
              <a:ext uri="{FF2B5EF4-FFF2-40B4-BE49-F238E27FC236}">
                <a16:creationId xmlns:a16="http://schemas.microsoft.com/office/drawing/2014/main" id="{25E0B11B-ACAA-9486-A7D4-178F0F3037C6}"/>
              </a:ext>
            </a:extLst>
          </p:cNvPr>
          <p:cNvSpPr/>
          <p:nvPr/>
        </p:nvSpPr>
        <p:spPr>
          <a:xfrm>
            <a:off x="9162362" y="4067060"/>
            <a:ext cx="459035" cy="119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452FA2C-8CD3-306F-763D-2380D5BC1A7F}"/>
              </a:ext>
            </a:extLst>
          </p:cNvPr>
          <p:cNvSpPr txBox="1"/>
          <p:nvPr/>
        </p:nvSpPr>
        <p:spPr>
          <a:xfrm>
            <a:off x="9116455" y="4067059"/>
            <a:ext cx="90889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Times New Roman"/>
                <a:cs typeface="Times New Roman"/>
              </a:rPr>
              <a:t>12/2025</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3">
            <a:extLst>
              <a:ext uri="{FF2B5EF4-FFF2-40B4-BE49-F238E27FC236}">
                <a16:creationId xmlns:a16="http://schemas.microsoft.com/office/drawing/2014/main" id="{640BD1EB-3EC3-5FB7-C9B8-894809DA4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31" r="2113"/>
          <a:stretch>
            <a:fillRect/>
          </a:stretch>
        </p:blipFill>
        <p:spPr bwMode="auto">
          <a:xfrm>
            <a:off x="1524000" y="0"/>
            <a:ext cx="9144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24658079-E383-DA67-15CE-96EAD5488B95}"/>
              </a:ext>
            </a:extLst>
          </p:cNvPr>
          <p:cNvSpPr/>
          <p:nvPr/>
        </p:nvSpPr>
        <p:spPr>
          <a:xfrm>
            <a:off x="6255099" y="2369737"/>
            <a:ext cx="435428" cy="159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61C343-868A-FC30-1E15-4A427DBC4ED4}"/>
              </a:ext>
            </a:extLst>
          </p:cNvPr>
          <p:cNvSpPr txBox="1"/>
          <p:nvPr/>
        </p:nvSpPr>
        <p:spPr>
          <a:xfrm>
            <a:off x="6221601" y="2327866"/>
            <a:ext cx="837363"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04B7CF"/>
                </a:solidFill>
                <a:latin typeface="Times New Roman"/>
                <a:cs typeface="Times New Roman"/>
              </a:rPr>
              <a:t>2022</a:t>
            </a:r>
          </a:p>
        </p:txBody>
      </p:sp>
      <p:sp>
        <p:nvSpPr>
          <p:cNvPr id="7" name="Rectangle 6">
            <a:extLst>
              <a:ext uri="{FF2B5EF4-FFF2-40B4-BE49-F238E27FC236}">
                <a16:creationId xmlns:a16="http://schemas.microsoft.com/office/drawing/2014/main" id="{E34C5518-F7C9-4BBD-7964-4F1440E5D9FB}"/>
              </a:ext>
            </a:extLst>
          </p:cNvPr>
          <p:cNvSpPr/>
          <p:nvPr/>
        </p:nvSpPr>
        <p:spPr>
          <a:xfrm>
            <a:off x="5225143" y="2989384"/>
            <a:ext cx="485670" cy="175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E5A9002-5F2B-7F43-7A38-9AF7F7E1E57C}"/>
              </a:ext>
            </a:extLst>
          </p:cNvPr>
          <p:cNvSpPr txBox="1"/>
          <p:nvPr/>
        </p:nvSpPr>
        <p:spPr>
          <a:xfrm>
            <a:off x="5183274" y="296426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04B7CF"/>
                </a:solidFill>
                <a:latin typeface="Times New Roman"/>
                <a:cs typeface="Times New Roman"/>
              </a:rPr>
              <a:t>2022</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078922EE-CE4E-06A1-98B6-599CF4674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81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Text Box 3">
            <a:extLst>
              <a:ext uri="{FF2B5EF4-FFF2-40B4-BE49-F238E27FC236}">
                <a16:creationId xmlns:a16="http://schemas.microsoft.com/office/drawing/2014/main" id="{FC1B501D-E3D7-7514-AEB8-1AAFAB8FB2BA}"/>
              </a:ext>
            </a:extLst>
          </p:cNvPr>
          <p:cNvSpPr txBox="1">
            <a:spLocks noChangeArrowheads="1"/>
          </p:cNvSpPr>
          <p:nvPr/>
        </p:nvSpPr>
        <p:spPr bwMode="auto">
          <a:xfrm>
            <a:off x="1649414" y="3294063"/>
            <a:ext cx="1412875" cy="2589212"/>
          </a:xfrm>
          <a:prstGeom prst="rect">
            <a:avLst/>
          </a:prstGeom>
          <a:solidFill>
            <a:srgbClr val="00CCFF"/>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800" b="1"/>
              <a:t>Since PROCESS2 is not targeted, you will not be prompted to complete Section D.</a:t>
            </a:r>
          </a:p>
        </p:txBody>
      </p:sp>
      <p:sp>
        <p:nvSpPr>
          <p:cNvPr id="28676" name="Line 4">
            <a:extLst>
              <a:ext uri="{FF2B5EF4-FFF2-40B4-BE49-F238E27FC236}">
                <a16:creationId xmlns:a16="http://schemas.microsoft.com/office/drawing/2014/main" id="{1B422513-2B41-7C7E-47EA-E4CBC0835816}"/>
              </a:ext>
            </a:extLst>
          </p:cNvPr>
          <p:cNvSpPr>
            <a:spLocks noChangeShapeType="1"/>
          </p:cNvSpPr>
          <p:nvPr/>
        </p:nvSpPr>
        <p:spPr bwMode="auto">
          <a:xfrm>
            <a:off x="3062288" y="4275139"/>
            <a:ext cx="2063750" cy="135413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77" name="Line 5">
            <a:extLst>
              <a:ext uri="{FF2B5EF4-FFF2-40B4-BE49-F238E27FC236}">
                <a16:creationId xmlns:a16="http://schemas.microsoft.com/office/drawing/2014/main" id="{3D393608-F5C6-90CB-F7B3-830E81D46E84}"/>
              </a:ext>
            </a:extLst>
          </p:cNvPr>
          <p:cNvSpPr>
            <a:spLocks noChangeShapeType="1"/>
          </p:cNvSpPr>
          <p:nvPr/>
        </p:nvSpPr>
        <p:spPr bwMode="auto">
          <a:xfrm flipV="1">
            <a:off x="3062288" y="1479550"/>
            <a:ext cx="2201862" cy="22733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1C1C0A3E-0123-A5A4-B6B4-B54185266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a:extLst>
              <a:ext uri="{FF2B5EF4-FFF2-40B4-BE49-F238E27FC236}">
                <a16:creationId xmlns:a16="http://schemas.microsoft.com/office/drawing/2014/main" id="{C7875D87-3C9C-B173-397C-AA5F16F85EE8}"/>
              </a:ext>
            </a:extLst>
          </p:cNvPr>
          <p:cNvSpPr txBox="1">
            <a:spLocks noChangeArrowheads="1"/>
          </p:cNvSpPr>
          <p:nvPr/>
        </p:nvSpPr>
        <p:spPr bwMode="auto">
          <a:xfrm>
            <a:off x="2400300" y="1930400"/>
            <a:ext cx="7391400" cy="406400"/>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b="1"/>
              <a:t>This Folder shows the status of Sections C and D.</a:t>
            </a:r>
            <a:endParaRPr lang="en-US" altLang="en-US" sz="2500" b="1"/>
          </a:p>
        </p:txBody>
      </p:sp>
      <p:sp>
        <p:nvSpPr>
          <p:cNvPr id="29700" name="Line 4">
            <a:extLst>
              <a:ext uri="{FF2B5EF4-FFF2-40B4-BE49-F238E27FC236}">
                <a16:creationId xmlns:a16="http://schemas.microsoft.com/office/drawing/2014/main" id="{407CC593-4FFC-0357-A494-B9A276F72420}"/>
              </a:ext>
            </a:extLst>
          </p:cNvPr>
          <p:cNvSpPr>
            <a:spLocks noChangeShapeType="1"/>
          </p:cNvSpPr>
          <p:nvPr/>
        </p:nvSpPr>
        <p:spPr bwMode="auto">
          <a:xfrm>
            <a:off x="6246813" y="2514600"/>
            <a:ext cx="819150" cy="13843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1" name="Line 5">
            <a:extLst>
              <a:ext uri="{FF2B5EF4-FFF2-40B4-BE49-F238E27FC236}">
                <a16:creationId xmlns:a16="http://schemas.microsoft.com/office/drawing/2014/main" id="{633F994B-B13E-01F6-926A-84CB01792F66}"/>
              </a:ext>
            </a:extLst>
          </p:cNvPr>
          <p:cNvSpPr>
            <a:spLocks noChangeShapeType="1"/>
          </p:cNvSpPr>
          <p:nvPr/>
        </p:nvSpPr>
        <p:spPr bwMode="auto">
          <a:xfrm>
            <a:off x="6234113" y="2487614"/>
            <a:ext cx="2286000" cy="154622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541C5F-6A99-425D-A4D0-84564F957590}"/>
              </a:ext>
            </a:extLst>
          </p:cNvPr>
          <p:cNvPicPr>
            <a:picLocks noChangeAspect="1"/>
          </p:cNvPicPr>
          <p:nvPr/>
        </p:nvPicPr>
        <p:blipFill rotWithShape="1">
          <a:blip r:embed="rId2"/>
          <a:srcRect l="8864" t="22270" r="11443" b="14768"/>
          <a:stretch/>
        </p:blipFill>
        <p:spPr>
          <a:xfrm>
            <a:off x="529544" y="1930400"/>
            <a:ext cx="8744458" cy="4318000"/>
          </a:xfrm>
          <a:prstGeom prst="rect">
            <a:avLst/>
          </a:prstGeom>
        </p:spPr>
      </p:pic>
      <p:sp>
        <p:nvSpPr>
          <p:cNvPr id="2" name="Title 1">
            <a:extLst>
              <a:ext uri="{FF2B5EF4-FFF2-40B4-BE49-F238E27FC236}">
                <a16:creationId xmlns:a16="http://schemas.microsoft.com/office/drawing/2014/main" id="{8AAAA87B-2B74-D83B-D1D7-12878B7F8E3E}"/>
              </a:ext>
            </a:extLst>
          </p:cNvPr>
          <p:cNvSpPr>
            <a:spLocks noGrp="1"/>
          </p:cNvSpPr>
          <p:nvPr>
            <p:ph type="title"/>
          </p:nvPr>
        </p:nvSpPr>
        <p:spPr/>
        <p:txBody>
          <a:bodyPr/>
          <a:lstStyle/>
          <a:p>
            <a:r>
              <a:rPr lang="en-US"/>
              <a:t>Overview of P2 Planning Process</a:t>
            </a:r>
          </a:p>
        </p:txBody>
      </p:sp>
    </p:spTree>
    <p:extLst>
      <p:ext uri="{BB962C8B-B14F-4D97-AF65-F5344CB8AC3E}">
        <p14:creationId xmlns:p14="http://schemas.microsoft.com/office/powerpoint/2010/main" val="179033038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8675A27D-470F-6A98-5785-64BAB4281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Oval 3">
            <a:extLst>
              <a:ext uri="{FF2B5EF4-FFF2-40B4-BE49-F238E27FC236}">
                <a16:creationId xmlns:a16="http://schemas.microsoft.com/office/drawing/2014/main" id="{D4AC7D6F-E780-8E38-11C9-1D376D67071B}"/>
              </a:ext>
            </a:extLst>
          </p:cNvPr>
          <p:cNvSpPr>
            <a:spLocks noChangeArrowheads="1"/>
          </p:cNvSpPr>
          <p:nvPr/>
        </p:nvSpPr>
        <p:spPr bwMode="auto">
          <a:xfrm>
            <a:off x="8243888" y="3765550"/>
            <a:ext cx="1447800" cy="3810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30724" name="Line 4">
            <a:extLst>
              <a:ext uri="{FF2B5EF4-FFF2-40B4-BE49-F238E27FC236}">
                <a16:creationId xmlns:a16="http://schemas.microsoft.com/office/drawing/2014/main" id="{501A2568-71C6-619C-B44D-B784AAB9BEBA}"/>
              </a:ext>
            </a:extLst>
          </p:cNvPr>
          <p:cNvSpPr>
            <a:spLocks noChangeShapeType="1"/>
          </p:cNvSpPr>
          <p:nvPr/>
        </p:nvSpPr>
        <p:spPr bwMode="auto">
          <a:xfrm>
            <a:off x="4611688" y="1851025"/>
            <a:ext cx="3721100" cy="20447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5" name="Line 5">
            <a:extLst>
              <a:ext uri="{FF2B5EF4-FFF2-40B4-BE49-F238E27FC236}">
                <a16:creationId xmlns:a16="http://schemas.microsoft.com/office/drawing/2014/main" id="{45D90CC8-CC53-11DA-B25B-C4E32466AE7C}"/>
              </a:ext>
            </a:extLst>
          </p:cNvPr>
          <p:cNvSpPr>
            <a:spLocks noChangeShapeType="1"/>
          </p:cNvSpPr>
          <p:nvPr/>
        </p:nvSpPr>
        <p:spPr bwMode="auto">
          <a:xfrm>
            <a:off x="4611689" y="1851025"/>
            <a:ext cx="930275" cy="19812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6" name="Text Box 6">
            <a:extLst>
              <a:ext uri="{FF2B5EF4-FFF2-40B4-BE49-F238E27FC236}">
                <a16:creationId xmlns:a16="http://schemas.microsoft.com/office/drawing/2014/main" id="{D79F4FE9-47F7-A4A5-2CCF-936E691D3FBE}"/>
              </a:ext>
            </a:extLst>
          </p:cNvPr>
          <p:cNvSpPr txBox="1">
            <a:spLocks noChangeArrowheads="1"/>
          </p:cNvSpPr>
          <p:nvPr/>
        </p:nvSpPr>
        <p:spPr bwMode="auto">
          <a:xfrm>
            <a:off x="2400300" y="604839"/>
            <a:ext cx="7391400" cy="1246187"/>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500" b="1"/>
              <a:t>If the number of targeted processes is not the same as reported in Section A 4.a or 4.b, you will see this error.</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C9332F54-696F-2EDE-C7AE-A19ADF72C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598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Line 5">
            <a:extLst>
              <a:ext uri="{FF2B5EF4-FFF2-40B4-BE49-F238E27FC236}">
                <a16:creationId xmlns:a16="http://schemas.microsoft.com/office/drawing/2014/main" id="{0BA35B6C-BD96-B619-1DC9-815AB787AB72}"/>
              </a:ext>
            </a:extLst>
          </p:cNvPr>
          <p:cNvSpPr>
            <a:spLocks noChangeShapeType="1"/>
          </p:cNvSpPr>
          <p:nvPr/>
        </p:nvSpPr>
        <p:spPr bwMode="auto">
          <a:xfrm flipH="1" flipV="1">
            <a:off x="6019801" y="4267200"/>
            <a:ext cx="3222625" cy="113823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8" name="Line 6">
            <a:extLst>
              <a:ext uri="{FF2B5EF4-FFF2-40B4-BE49-F238E27FC236}">
                <a16:creationId xmlns:a16="http://schemas.microsoft.com/office/drawing/2014/main" id="{AE460595-994D-905C-BB91-69738D5492A5}"/>
              </a:ext>
            </a:extLst>
          </p:cNvPr>
          <p:cNvSpPr>
            <a:spLocks noChangeShapeType="1"/>
          </p:cNvSpPr>
          <p:nvPr/>
        </p:nvSpPr>
        <p:spPr bwMode="auto">
          <a:xfrm flipH="1" flipV="1">
            <a:off x="5084764" y="5622925"/>
            <a:ext cx="3754437" cy="96678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9" name="Line 7">
            <a:extLst>
              <a:ext uri="{FF2B5EF4-FFF2-40B4-BE49-F238E27FC236}">
                <a16:creationId xmlns:a16="http://schemas.microsoft.com/office/drawing/2014/main" id="{5CAA2CD4-EF0B-2FE1-9B04-240FA4619FBD}"/>
              </a:ext>
            </a:extLst>
          </p:cNvPr>
          <p:cNvSpPr>
            <a:spLocks noChangeShapeType="1"/>
          </p:cNvSpPr>
          <p:nvPr/>
        </p:nvSpPr>
        <p:spPr bwMode="auto">
          <a:xfrm flipH="1" flipV="1">
            <a:off x="3581400" y="4267201"/>
            <a:ext cx="5257800" cy="1585913"/>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0" name="Text Box 3">
            <a:extLst>
              <a:ext uri="{FF2B5EF4-FFF2-40B4-BE49-F238E27FC236}">
                <a16:creationId xmlns:a16="http://schemas.microsoft.com/office/drawing/2014/main" id="{CA691895-B28D-B1BB-DA66-7594A61FD3A6}"/>
              </a:ext>
            </a:extLst>
          </p:cNvPr>
          <p:cNvSpPr txBox="1">
            <a:spLocks noChangeArrowheads="1"/>
          </p:cNvSpPr>
          <p:nvPr/>
        </p:nvSpPr>
        <p:spPr bwMode="auto">
          <a:xfrm>
            <a:off x="8839200" y="4294189"/>
            <a:ext cx="1828800" cy="2289175"/>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800"/>
              <a:t>If Section A  4.b is correct, change the field to “Yes”, select the radio button for the process, and click “</a:t>
            </a:r>
            <a:r>
              <a:rPr lang="en-US" altLang="en-US" sz="1800" i="1"/>
              <a:t>Modify Selection.</a:t>
            </a:r>
            <a:r>
              <a:rPr lang="en-US" altLang="en-US" sz="1800"/>
              <a:t>”</a:t>
            </a:r>
          </a:p>
        </p:txBody>
      </p:sp>
      <p:sp>
        <p:nvSpPr>
          <p:cNvPr id="31751" name="Text Box 8">
            <a:extLst>
              <a:ext uri="{FF2B5EF4-FFF2-40B4-BE49-F238E27FC236}">
                <a16:creationId xmlns:a16="http://schemas.microsoft.com/office/drawing/2014/main" id="{E363BF09-F4FA-6448-1F37-2BC6F2D3EAD1}"/>
              </a:ext>
            </a:extLst>
          </p:cNvPr>
          <p:cNvSpPr txBox="1">
            <a:spLocks noChangeArrowheads="1"/>
          </p:cNvSpPr>
          <p:nvPr/>
        </p:nvSpPr>
        <p:spPr bwMode="auto">
          <a:xfrm>
            <a:off x="4151314" y="149226"/>
            <a:ext cx="2319337" cy="2289175"/>
          </a:xfrm>
          <a:prstGeom prst="rect">
            <a:avLst/>
          </a:prstGeom>
          <a:solidFill>
            <a:srgbClr val="00CC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800"/>
              <a:t>If the mistake is in Section A, select “RPPR and Plan Summary Folder” from the “Reporting Tools” dropdown menu.  </a:t>
            </a:r>
            <a:r>
              <a:rPr lang="en-US" altLang="en-US" sz="1800" b="1"/>
              <a:t>Do not use the “Back” button. </a:t>
            </a:r>
          </a:p>
        </p:txBody>
      </p:sp>
      <p:sp>
        <p:nvSpPr>
          <p:cNvPr id="31752" name="Line 10">
            <a:extLst>
              <a:ext uri="{FF2B5EF4-FFF2-40B4-BE49-F238E27FC236}">
                <a16:creationId xmlns:a16="http://schemas.microsoft.com/office/drawing/2014/main" id="{E28E236F-7A71-103C-B496-36B3811403B6}"/>
              </a:ext>
            </a:extLst>
          </p:cNvPr>
          <p:cNvSpPr>
            <a:spLocks noChangeShapeType="1"/>
          </p:cNvSpPr>
          <p:nvPr/>
        </p:nvSpPr>
        <p:spPr bwMode="auto">
          <a:xfrm flipH="1">
            <a:off x="2922588" y="1484313"/>
            <a:ext cx="1808162" cy="2500312"/>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1753" name="Straight Arrow Connector 2">
            <a:extLst>
              <a:ext uri="{FF2B5EF4-FFF2-40B4-BE49-F238E27FC236}">
                <a16:creationId xmlns:a16="http://schemas.microsoft.com/office/drawing/2014/main" id="{663BA64B-46AF-1771-B857-71A28144584C}"/>
              </a:ext>
            </a:extLst>
          </p:cNvPr>
          <p:cNvCxnSpPr>
            <a:cxnSpLocks noChangeShapeType="1"/>
          </p:cNvCxnSpPr>
          <p:nvPr/>
        </p:nvCxnSpPr>
        <p:spPr bwMode="auto">
          <a:xfrm flipH="1" flipV="1">
            <a:off x="1773239" y="522288"/>
            <a:ext cx="3800475" cy="1389062"/>
          </a:xfrm>
          <a:prstGeom prst="straightConnector1">
            <a:avLst/>
          </a:prstGeom>
          <a:noFill/>
          <a:ln w="1905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FB968B73-9B49-FB1F-E210-0EAF54A5B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Oval 3">
            <a:extLst>
              <a:ext uri="{FF2B5EF4-FFF2-40B4-BE49-F238E27FC236}">
                <a16:creationId xmlns:a16="http://schemas.microsoft.com/office/drawing/2014/main" id="{833DD26B-E65A-8A9E-BACB-8E184ABD61DE}"/>
              </a:ext>
            </a:extLst>
          </p:cNvPr>
          <p:cNvSpPr>
            <a:spLocks noChangeArrowheads="1"/>
          </p:cNvSpPr>
          <p:nvPr/>
        </p:nvSpPr>
        <p:spPr bwMode="auto">
          <a:xfrm>
            <a:off x="4737100" y="5334000"/>
            <a:ext cx="800100" cy="4191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32772" name="Oval 1">
            <a:extLst>
              <a:ext uri="{FF2B5EF4-FFF2-40B4-BE49-F238E27FC236}">
                <a16:creationId xmlns:a16="http://schemas.microsoft.com/office/drawing/2014/main" id="{3958DAC3-A3CB-4B62-6DF2-A1CFECF758B8}"/>
              </a:ext>
            </a:extLst>
          </p:cNvPr>
          <p:cNvSpPr>
            <a:spLocks noChangeArrowheads="1"/>
          </p:cNvSpPr>
          <p:nvPr/>
        </p:nvSpPr>
        <p:spPr bwMode="auto">
          <a:xfrm>
            <a:off x="4737100" y="1152526"/>
            <a:ext cx="800100" cy="284163"/>
          </a:xfrm>
          <a:prstGeom prst="ellipse">
            <a:avLst/>
          </a:prstGeom>
          <a:noFill/>
          <a:ln w="9525"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309F6CAA-51B5-69F9-7C7B-167AC2D1F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Oval 3">
            <a:extLst>
              <a:ext uri="{FF2B5EF4-FFF2-40B4-BE49-F238E27FC236}">
                <a16:creationId xmlns:a16="http://schemas.microsoft.com/office/drawing/2014/main" id="{CEC24E4E-F8FA-58CF-011C-622FF6764642}"/>
              </a:ext>
            </a:extLst>
          </p:cNvPr>
          <p:cNvSpPr>
            <a:spLocks noChangeArrowheads="1"/>
          </p:cNvSpPr>
          <p:nvPr/>
        </p:nvSpPr>
        <p:spPr bwMode="auto">
          <a:xfrm>
            <a:off x="3948113" y="2352675"/>
            <a:ext cx="969962" cy="33655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33796" name="TextBox 1">
            <a:extLst>
              <a:ext uri="{FF2B5EF4-FFF2-40B4-BE49-F238E27FC236}">
                <a16:creationId xmlns:a16="http://schemas.microsoft.com/office/drawing/2014/main" id="{C0EB5864-61D5-E7C5-F687-BFF650DDC8AA}"/>
              </a:ext>
            </a:extLst>
          </p:cNvPr>
          <p:cNvSpPr txBox="1">
            <a:spLocks noChangeArrowheads="1"/>
          </p:cNvSpPr>
          <p:nvPr/>
        </p:nvSpPr>
        <p:spPr bwMode="auto">
          <a:xfrm>
            <a:off x="6238876" y="1412875"/>
            <a:ext cx="403225"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a:solidFill>
                  <a:srgbClr val="00B0F0"/>
                </a:solidFill>
              </a:rPr>
              <a:t>2011</a:t>
            </a:r>
          </a:p>
        </p:txBody>
      </p:sp>
      <p:sp>
        <p:nvSpPr>
          <p:cNvPr id="3" name="TextBox 2">
            <a:extLst>
              <a:ext uri="{FF2B5EF4-FFF2-40B4-BE49-F238E27FC236}">
                <a16:creationId xmlns:a16="http://schemas.microsoft.com/office/drawing/2014/main" id="{1E7464F4-15A0-1122-9B55-62684F933E12}"/>
              </a:ext>
            </a:extLst>
          </p:cNvPr>
          <p:cNvSpPr txBox="1"/>
          <p:nvPr/>
        </p:nvSpPr>
        <p:spPr>
          <a:xfrm>
            <a:off x="6221602" y="1364899"/>
            <a:ext cx="837363"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04B7CF"/>
                </a:solidFill>
                <a:latin typeface="Times New Roman"/>
                <a:cs typeface="Times New Roman"/>
              </a:rPr>
              <a:t>2022</a:t>
            </a:r>
          </a:p>
        </p:txBody>
      </p:sp>
      <p:sp>
        <p:nvSpPr>
          <p:cNvPr id="6" name="TextBox 5">
            <a:extLst>
              <a:ext uri="{FF2B5EF4-FFF2-40B4-BE49-F238E27FC236}">
                <a16:creationId xmlns:a16="http://schemas.microsoft.com/office/drawing/2014/main" id="{B9D981D1-B960-7A5C-E313-DFDFBFFC1A7D}"/>
              </a:ext>
            </a:extLst>
          </p:cNvPr>
          <p:cNvSpPr txBox="1"/>
          <p:nvPr/>
        </p:nvSpPr>
        <p:spPr>
          <a:xfrm>
            <a:off x="9112784" y="4210279"/>
            <a:ext cx="90889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Times New Roman"/>
                <a:cs typeface="Times New Roman"/>
              </a:rPr>
              <a:t>11/2025</a:t>
            </a:r>
          </a:p>
        </p:txBody>
      </p:sp>
      <p:sp>
        <p:nvSpPr>
          <p:cNvPr id="10" name="TextBox 9">
            <a:extLst>
              <a:ext uri="{FF2B5EF4-FFF2-40B4-BE49-F238E27FC236}">
                <a16:creationId xmlns:a16="http://schemas.microsoft.com/office/drawing/2014/main" id="{5D0A060B-5699-1DC0-0D23-31E54B8F3887}"/>
              </a:ext>
            </a:extLst>
          </p:cNvPr>
          <p:cNvSpPr txBox="1"/>
          <p:nvPr/>
        </p:nvSpPr>
        <p:spPr>
          <a:xfrm>
            <a:off x="7794432" y="4324120"/>
            <a:ext cx="90889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Times New Roman"/>
                <a:cs typeface="Times New Roman"/>
              </a:rPr>
              <a:t>11/2025</a:t>
            </a:r>
          </a:p>
        </p:txBody>
      </p:sp>
      <p:sp>
        <p:nvSpPr>
          <p:cNvPr id="11" name="Rectangle 10">
            <a:extLst>
              <a:ext uri="{FF2B5EF4-FFF2-40B4-BE49-F238E27FC236}">
                <a16:creationId xmlns:a16="http://schemas.microsoft.com/office/drawing/2014/main" id="{0F367DA6-9105-40E7-F595-D690E9899773}"/>
              </a:ext>
            </a:extLst>
          </p:cNvPr>
          <p:cNvSpPr/>
          <p:nvPr/>
        </p:nvSpPr>
        <p:spPr>
          <a:xfrm>
            <a:off x="8014770" y="3121445"/>
            <a:ext cx="403951" cy="1009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BADBF09-2E7B-05FF-2E9E-E7843DBBFAC7}"/>
              </a:ext>
            </a:extLst>
          </p:cNvPr>
          <p:cNvSpPr txBox="1"/>
          <p:nvPr/>
        </p:nvSpPr>
        <p:spPr>
          <a:xfrm>
            <a:off x="7932142" y="3084723"/>
            <a:ext cx="90889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Times New Roman"/>
                <a:cs typeface="Times New Roman"/>
              </a:rPr>
              <a:t>01/2021</a:t>
            </a:r>
          </a:p>
        </p:txBody>
      </p:sp>
      <p:sp>
        <p:nvSpPr>
          <p:cNvPr id="12" name="Rectangle 11">
            <a:extLst>
              <a:ext uri="{FF2B5EF4-FFF2-40B4-BE49-F238E27FC236}">
                <a16:creationId xmlns:a16="http://schemas.microsoft.com/office/drawing/2014/main" id="{6A4B12F7-CC98-A3BC-67E2-35E5714FB5D4}"/>
              </a:ext>
            </a:extLst>
          </p:cNvPr>
          <p:cNvSpPr/>
          <p:nvPr/>
        </p:nvSpPr>
        <p:spPr>
          <a:xfrm>
            <a:off x="9144000" y="3084723"/>
            <a:ext cx="486577" cy="137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93EA922-8A58-81E6-6ADB-9EAA2C06B807}"/>
              </a:ext>
            </a:extLst>
          </p:cNvPr>
          <p:cNvSpPr txBox="1"/>
          <p:nvPr/>
        </p:nvSpPr>
        <p:spPr>
          <a:xfrm>
            <a:off x="9116456" y="3057180"/>
            <a:ext cx="90889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Times New Roman"/>
                <a:cs typeface="Times New Roman"/>
              </a:rPr>
              <a:t>11/2025</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EFFF233A-E2E7-D90A-710A-2EE7C5E26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2863"/>
            <a:ext cx="9109075"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ext Box 3">
            <a:extLst>
              <a:ext uri="{FF2B5EF4-FFF2-40B4-BE49-F238E27FC236}">
                <a16:creationId xmlns:a16="http://schemas.microsoft.com/office/drawing/2014/main" id="{FDD263D9-E35D-993A-5B3D-EB1DEBA9CCE4}"/>
              </a:ext>
            </a:extLst>
          </p:cNvPr>
          <p:cNvSpPr txBox="1">
            <a:spLocks noChangeArrowheads="1"/>
          </p:cNvSpPr>
          <p:nvPr/>
        </p:nvSpPr>
        <p:spPr bwMode="auto">
          <a:xfrm>
            <a:off x="1905000" y="1612900"/>
            <a:ext cx="8382000" cy="793750"/>
          </a:xfrm>
          <a:prstGeom prst="rect">
            <a:avLst/>
          </a:prstGeom>
          <a:solidFill>
            <a:srgbClr val="00CCFF"/>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zh-CN" sz="2000">
                <a:ea typeface="SimSun" panose="02010600030101010101" pitchFamily="2" charset="-122"/>
              </a:rPr>
              <a:t>Once Sections C and D are completed, click “</a:t>
            </a:r>
            <a:r>
              <a:rPr lang="en-US" altLang="en-US" sz="2000" i="1"/>
              <a:t>Continue</a:t>
            </a:r>
            <a:r>
              <a:rPr lang="en-US" altLang="zh-CN" sz="2000">
                <a:ea typeface="SimSun" panose="02010600030101010101" pitchFamily="2" charset="-122"/>
              </a:rPr>
              <a:t>” to proceed to the “RPPR and P2 Plan Summary Folder” for Certification.</a:t>
            </a:r>
            <a:r>
              <a:rPr lang="en-US" altLang="zh-CN" sz="2500">
                <a:ea typeface="SimSun" panose="02010600030101010101" pitchFamily="2" charset="-122"/>
              </a:rPr>
              <a:t> </a:t>
            </a:r>
            <a:endParaRPr lang="en-US" altLang="en-US" sz="2500"/>
          </a:p>
        </p:txBody>
      </p:sp>
      <p:sp>
        <p:nvSpPr>
          <p:cNvPr id="34820" name="Line 4">
            <a:extLst>
              <a:ext uri="{FF2B5EF4-FFF2-40B4-BE49-F238E27FC236}">
                <a16:creationId xmlns:a16="http://schemas.microsoft.com/office/drawing/2014/main" id="{BF1C4260-10C1-BE83-B0F2-027DFC035672}"/>
              </a:ext>
            </a:extLst>
          </p:cNvPr>
          <p:cNvSpPr>
            <a:spLocks noChangeShapeType="1"/>
          </p:cNvSpPr>
          <p:nvPr/>
        </p:nvSpPr>
        <p:spPr bwMode="auto">
          <a:xfrm flipH="1">
            <a:off x="4017963" y="2406651"/>
            <a:ext cx="0" cy="31337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21" name="Oval 5">
            <a:extLst>
              <a:ext uri="{FF2B5EF4-FFF2-40B4-BE49-F238E27FC236}">
                <a16:creationId xmlns:a16="http://schemas.microsoft.com/office/drawing/2014/main" id="{F9BB96A1-41B8-A51C-5C8F-780331497341}"/>
              </a:ext>
            </a:extLst>
          </p:cNvPr>
          <p:cNvSpPr>
            <a:spLocks noChangeArrowheads="1"/>
          </p:cNvSpPr>
          <p:nvPr/>
        </p:nvSpPr>
        <p:spPr bwMode="auto">
          <a:xfrm>
            <a:off x="6769100" y="2819400"/>
            <a:ext cx="3257550" cy="95885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8EE8D395-C1C7-0046-0505-EEDCD67E0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93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ext Box 3">
            <a:extLst>
              <a:ext uri="{FF2B5EF4-FFF2-40B4-BE49-F238E27FC236}">
                <a16:creationId xmlns:a16="http://schemas.microsoft.com/office/drawing/2014/main" id="{CF697649-6FF0-9840-762D-75FC185A0B33}"/>
              </a:ext>
            </a:extLst>
          </p:cNvPr>
          <p:cNvSpPr txBox="1">
            <a:spLocks noChangeArrowheads="1"/>
          </p:cNvSpPr>
          <p:nvPr/>
        </p:nvSpPr>
        <p:spPr bwMode="auto">
          <a:xfrm>
            <a:off x="7493000" y="2636838"/>
            <a:ext cx="2628900" cy="10795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Arial" panose="020B0604020202020204" pitchFamily="34" charset="0"/>
              </a:rPr>
              <a:t>The P2 Plan Summary Status will change to “Awaiting Certification” and is ready for submission.  </a:t>
            </a:r>
          </a:p>
        </p:txBody>
      </p:sp>
      <p:sp>
        <p:nvSpPr>
          <p:cNvPr id="35844" name="Oval 4">
            <a:extLst>
              <a:ext uri="{FF2B5EF4-FFF2-40B4-BE49-F238E27FC236}">
                <a16:creationId xmlns:a16="http://schemas.microsoft.com/office/drawing/2014/main" id="{9E4C64BE-6ED8-6614-7096-59D825EC8C2E}"/>
              </a:ext>
            </a:extLst>
          </p:cNvPr>
          <p:cNvSpPr>
            <a:spLocks noChangeArrowheads="1"/>
          </p:cNvSpPr>
          <p:nvPr/>
        </p:nvSpPr>
        <p:spPr bwMode="auto">
          <a:xfrm>
            <a:off x="5956300" y="2908300"/>
            <a:ext cx="787400" cy="4191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35845" name="Line 5">
            <a:extLst>
              <a:ext uri="{FF2B5EF4-FFF2-40B4-BE49-F238E27FC236}">
                <a16:creationId xmlns:a16="http://schemas.microsoft.com/office/drawing/2014/main" id="{66C2195D-71CC-2675-2924-B8A435D1279B}"/>
              </a:ext>
            </a:extLst>
          </p:cNvPr>
          <p:cNvSpPr>
            <a:spLocks noChangeShapeType="1"/>
          </p:cNvSpPr>
          <p:nvPr/>
        </p:nvSpPr>
        <p:spPr bwMode="auto">
          <a:xfrm flipH="1" flipV="1">
            <a:off x="6743700" y="3175000"/>
            <a:ext cx="749300" cy="1524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6" name="TextBox 1">
            <a:extLst>
              <a:ext uri="{FF2B5EF4-FFF2-40B4-BE49-F238E27FC236}">
                <a16:creationId xmlns:a16="http://schemas.microsoft.com/office/drawing/2014/main" id="{00EFBAF6-BC0B-16CE-F265-343246B2994A}"/>
              </a:ext>
            </a:extLst>
          </p:cNvPr>
          <p:cNvSpPr txBox="1">
            <a:spLocks noChangeArrowheads="1"/>
          </p:cNvSpPr>
          <p:nvPr/>
        </p:nvSpPr>
        <p:spPr bwMode="auto">
          <a:xfrm>
            <a:off x="5300664" y="2889251"/>
            <a:ext cx="401637" cy="214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a:t>2012</a:t>
            </a:r>
          </a:p>
        </p:txBody>
      </p:sp>
      <p:sp>
        <p:nvSpPr>
          <p:cNvPr id="35847" name="TextBox 6">
            <a:extLst>
              <a:ext uri="{FF2B5EF4-FFF2-40B4-BE49-F238E27FC236}">
                <a16:creationId xmlns:a16="http://schemas.microsoft.com/office/drawing/2014/main" id="{A3E90E3B-CCFB-ECD1-26A1-1A169657E4A0}"/>
              </a:ext>
            </a:extLst>
          </p:cNvPr>
          <p:cNvSpPr txBox="1">
            <a:spLocks noChangeArrowheads="1"/>
          </p:cNvSpPr>
          <p:nvPr/>
        </p:nvSpPr>
        <p:spPr bwMode="auto">
          <a:xfrm>
            <a:off x="5300664" y="3327400"/>
            <a:ext cx="401637"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a:t>2012</a:t>
            </a:r>
          </a:p>
        </p:txBody>
      </p:sp>
      <p:sp>
        <p:nvSpPr>
          <p:cNvPr id="35848" name="TextBox 2">
            <a:extLst>
              <a:ext uri="{FF2B5EF4-FFF2-40B4-BE49-F238E27FC236}">
                <a16:creationId xmlns:a16="http://schemas.microsoft.com/office/drawing/2014/main" id="{0222408F-5167-D9D3-6D55-648FC3C846EE}"/>
              </a:ext>
            </a:extLst>
          </p:cNvPr>
          <p:cNvSpPr txBox="1">
            <a:spLocks noChangeArrowheads="1"/>
          </p:cNvSpPr>
          <p:nvPr/>
        </p:nvSpPr>
        <p:spPr bwMode="auto">
          <a:xfrm>
            <a:off x="6858000" y="2889251"/>
            <a:ext cx="635000" cy="214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a:t>5/20/2013</a:t>
            </a:r>
          </a:p>
        </p:txBody>
      </p:sp>
      <p:sp>
        <p:nvSpPr>
          <p:cNvPr id="35849" name="TextBox 8">
            <a:extLst>
              <a:ext uri="{FF2B5EF4-FFF2-40B4-BE49-F238E27FC236}">
                <a16:creationId xmlns:a16="http://schemas.microsoft.com/office/drawing/2014/main" id="{5B6818E9-6328-691F-D8BD-FB2108FE32DB}"/>
              </a:ext>
            </a:extLst>
          </p:cNvPr>
          <p:cNvSpPr txBox="1">
            <a:spLocks noChangeArrowheads="1"/>
          </p:cNvSpPr>
          <p:nvPr/>
        </p:nvSpPr>
        <p:spPr bwMode="auto">
          <a:xfrm>
            <a:off x="6870700" y="3402013"/>
            <a:ext cx="635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a:t>5/20/2013</a:t>
            </a:r>
          </a:p>
        </p:txBody>
      </p:sp>
      <p:sp>
        <p:nvSpPr>
          <p:cNvPr id="3" name="TextBox 2">
            <a:extLst>
              <a:ext uri="{FF2B5EF4-FFF2-40B4-BE49-F238E27FC236}">
                <a16:creationId xmlns:a16="http://schemas.microsoft.com/office/drawing/2014/main" id="{50FFDEE4-3BF0-4E25-5170-2DA6B7EF9A6B}"/>
              </a:ext>
            </a:extLst>
          </p:cNvPr>
          <p:cNvSpPr txBox="1"/>
          <p:nvPr/>
        </p:nvSpPr>
        <p:spPr>
          <a:xfrm>
            <a:off x="5300503" y="3366196"/>
            <a:ext cx="47729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2022</a:t>
            </a:r>
          </a:p>
        </p:txBody>
      </p:sp>
      <p:sp>
        <p:nvSpPr>
          <p:cNvPr id="4" name="TextBox 3">
            <a:extLst>
              <a:ext uri="{FF2B5EF4-FFF2-40B4-BE49-F238E27FC236}">
                <a16:creationId xmlns:a16="http://schemas.microsoft.com/office/drawing/2014/main" id="{B1480470-FBCB-A365-534A-9A52A52EAFDF}"/>
              </a:ext>
            </a:extLst>
          </p:cNvPr>
          <p:cNvSpPr txBox="1"/>
          <p:nvPr/>
        </p:nvSpPr>
        <p:spPr>
          <a:xfrm>
            <a:off x="5300502" y="2888899"/>
            <a:ext cx="47729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2022</a:t>
            </a:r>
          </a:p>
        </p:txBody>
      </p:sp>
      <p:sp>
        <p:nvSpPr>
          <p:cNvPr id="5" name="TextBox 4">
            <a:extLst>
              <a:ext uri="{FF2B5EF4-FFF2-40B4-BE49-F238E27FC236}">
                <a16:creationId xmlns:a16="http://schemas.microsoft.com/office/drawing/2014/main" id="{F373E466-69C7-AA72-DD77-60AECC12362C}"/>
              </a:ext>
            </a:extLst>
          </p:cNvPr>
          <p:cNvSpPr txBox="1"/>
          <p:nvPr/>
        </p:nvSpPr>
        <p:spPr>
          <a:xfrm>
            <a:off x="5300502" y="2512085"/>
            <a:ext cx="47729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2021</a:t>
            </a:r>
          </a:p>
        </p:txBody>
      </p:sp>
      <p:sp>
        <p:nvSpPr>
          <p:cNvPr id="6" name="TextBox 5">
            <a:extLst>
              <a:ext uri="{FF2B5EF4-FFF2-40B4-BE49-F238E27FC236}">
                <a16:creationId xmlns:a16="http://schemas.microsoft.com/office/drawing/2014/main" id="{7DBFAC70-053E-6C50-D197-D73847F0471E}"/>
              </a:ext>
            </a:extLst>
          </p:cNvPr>
          <p:cNvSpPr txBox="1"/>
          <p:nvPr/>
        </p:nvSpPr>
        <p:spPr>
          <a:xfrm>
            <a:off x="6791008" y="3399689"/>
            <a:ext cx="653144"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05/20/23</a:t>
            </a:r>
          </a:p>
        </p:txBody>
      </p:sp>
      <p:sp>
        <p:nvSpPr>
          <p:cNvPr id="7" name="TextBox 6">
            <a:extLst>
              <a:ext uri="{FF2B5EF4-FFF2-40B4-BE49-F238E27FC236}">
                <a16:creationId xmlns:a16="http://schemas.microsoft.com/office/drawing/2014/main" id="{D4488DB5-B34E-8423-36F7-904FD9A67AD6}"/>
              </a:ext>
            </a:extLst>
          </p:cNvPr>
          <p:cNvSpPr txBox="1"/>
          <p:nvPr/>
        </p:nvSpPr>
        <p:spPr>
          <a:xfrm>
            <a:off x="6841249" y="2863776"/>
            <a:ext cx="653144"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05/03/23</a:t>
            </a:r>
          </a:p>
        </p:txBody>
      </p:sp>
      <p:sp>
        <p:nvSpPr>
          <p:cNvPr id="8" name="TextBox 7">
            <a:extLst>
              <a:ext uri="{FF2B5EF4-FFF2-40B4-BE49-F238E27FC236}">
                <a16:creationId xmlns:a16="http://schemas.microsoft.com/office/drawing/2014/main" id="{B0C05476-4999-0D8F-894C-17A5603A5D4C}"/>
              </a:ext>
            </a:extLst>
          </p:cNvPr>
          <p:cNvSpPr txBox="1"/>
          <p:nvPr/>
        </p:nvSpPr>
        <p:spPr>
          <a:xfrm>
            <a:off x="6841249" y="2512084"/>
            <a:ext cx="653144"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05/20/22</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5B8DA895-1CF3-B274-8CD4-2AC0CDDE8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TextBox 1">
            <a:extLst>
              <a:ext uri="{FF2B5EF4-FFF2-40B4-BE49-F238E27FC236}">
                <a16:creationId xmlns:a16="http://schemas.microsoft.com/office/drawing/2014/main" id="{B0214B17-CEF7-06DB-EFD0-8A6E10B4177A}"/>
              </a:ext>
            </a:extLst>
          </p:cNvPr>
          <p:cNvSpPr txBox="1">
            <a:spLocks noChangeArrowheads="1"/>
          </p:cNvSpPr>
          <p:nvPr/>
        </p:nvSpPr>
        <p:spPr bwMode="auto">
          <a:xfrm>
            <a:off x="3198813" y="606425"/>
            <a:ext cx="7207250" cy="153828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u="sng">
                <a:latin typeface="Arial" panose="020B0604020202020204" pitchFamily="34" charset="0"/>
              </a:rPr>
              <a:t>Certification and Submittal:</a:t>
            </a:r>
          </a:p>
          <a:p>
            <a:pPr>
              <a:spcBef>
                <a:spcPct val="0"/>
              </a:spcBef>
              <a:buFontTx/>
              <a:buNone/>
            </a:pPr>
            <a:r>
              <a:rPr lang="en-US" altLang="en-US" sz="1600">
                <a:latin typeface="Arial" panose="020B0604020202020204" pitchFamily="34" charset="0"/>
              </a:rPr>
              <a:t>Click on “</a:t>
            </a:r>
            <a:r>
              <a:rPr lang="en-US" altLang="en-US" sz="1600" i="1">
                <a:latin typeface="Arial" panose="020B0604020202020204" pitchFamily="34" charset="0"/>
              </a:rPr>
              <a:t>Certification and Submittal</a:t>
            </a:r>
            <a:r>
              <a:rPr lang="en-US" altLang="en-US" sz="1600">
                <a:latin typeface="Arial" panose="020B0604020202020204" pitchFamily="34" charset="0"/>
              </a:rPr>
              <a:t>”  or under </a:t>
            </a:r>
            <a:r>
              <a:rPr lang="en-US" altLang="en-US" sz="1600" u="sng">
                <a:latin typeface="Arial" panose="020B0604020202020204" pitchFamily="34" charset="0"/>
              </a:rPr>
              <a:t>Reporting Tools</a:t>
            </a:r>
            <a:r>
              <a:rPr lang="en-US" altLang="en-US" sz="1600">
                <a:latin typeface="Arial" panose="020B0604020202020204" pitchFamily="34" charset="0"/>
              </a:rPr>
              <a:t> on the left tool bar.</a:t>
            </a:r>
          </a:p>
          <a:p>
            <a:pPr>
              <a:spcBef>
                <a:spcPct val="0"/>
              </a:spcBef>
              <a:buFontTx/>
              <a:buNone/>
            </a:pPr>
            <a:r>
              <a:rPr lang="en-US" altLang="en-US" sz="1600">
                <a:latin typeface="Arial" panose="020B0604020202020204" pitchFamily="34" charset="0"/>
              </a:rPr>
              <a:t>NOTE: You may submit multiple years and report types under one submission certification.</a:t>
            </a:r>
          </a:p>
          <a:p>
            <a:pPr algn="ctr">
              <a:spcBef>
                <a:spcPct val="0"/>
              </a:spcBef>
              <a:buFontTx/>
              <a:buNone/>
            </a:pPr>
            <a:endParaRPr lang="en-US" altLang="en-US" sz="1400"/>
          </a:p>
        </p:txBody>
      </p:sp>
      <p:cxnSp>
        <p:nvCxnSpPr>
          <p:cNvPr id="36868" name="Straight Arrow Connector 3">
            <a:extLst>
              <a:ext uri="{FF2B5EF4-FFF2-40B4-BE49-F238E27FC236}">
                <a16:creationId xmlns:a16="http://schemas.microsoft.com/office/drawing/2014/main" id="{632B0074-C88B-175D-48AF-5EB9A3AE1DE3}"/>
              </a:ext>
            </a:extLst>
          </p:cNvPr>
          <p:cNvCxnSpPr>
            <a:cxnSpLocks noChangeShapeType="1"/>
          </p:cNvCxnSpPr>
          <p:nvPr/>
        </p:nvCxnSpPr>
        <p:spPr bwMode="auto">
          <a:xfrm>
            <a:off x="5133976" y="1092201"/>
            <a:ext cx="23813" cy="4524375"/>
          </a:xfrm>
          <a:prstGeom prst="straightConnector1">
            <a:avLst/>
          </a:prstGeom>
          <a:noFill/>
          <a:ln w="1905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69" name="Straight Arrow Connector 5">
            <a:extLst>
              <a:ext uri="{FF2B5EF4-FFF2-40B4-BE49-F238E27FC236}">
                <a16:creationId xmlns:a16="http://schemas.microsoft.com/office/drawing/2014/main" id="{76D5C7FD-41ED-240E-0268-D671A02EC0A1}"/>
              </a:ext>
            </a:extLst>
          </p:cNvPr>
          <p:cNvCxnSpPr>
            <a:cxnSpLocks noChangeShapeType="1"/>
          </p:cNvCxnSpPr>
          <p:nvPr/>
        </p:nvCxnSpPr>
        <p:spPr bwMode="auto">
          <a:xfrm flipH="1">
            <a:off x="2735264" y="1092200"/>
            <a:ext cx="5545137" cy="1900238"/>
          </a:xfrm>
          <a:prstGeom prst="straightConnector1">
            <a:avLst/>
          </a:prstGeom>
          <a:noFill/>
          <a:ln w="1905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870" name="TextBox 6">
            <a:extLst>
              <a:ext uri="{FF2B5EF4-FFF2-40B4-BE49-F238E27FC236}">
                <a16:creationId xmlns:a16="http://schemas.microsoft.com/office/drawing/2014/main" id="{8F9324FE-5C34-D510-B295-40B07AF767FB}"/>
              </a:ext>
            </a:extLst>
          </p:cNvPr>
          <p:cNvSpPr txBox="1">
            <a:spLocks noChangeArrowheads="1"/>
          </p:cNvSpPr>
          <p:nvPr/>
        </p:nvSpPr>
        <p:spPr bwMode="auto">
          <a:xfrm>
            <a:off x="5278439" y="3327400"/>
            <a:ext cx="401637"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a:t>2012</a:t>
            </a:r>
          </a:p>
        </p:txBody>
      </p:sp>
      <p:sp>
        <p:nvSpPr>
          <p:cNvPr id="36871" name="TextBox 6">
            <a:extLst>
              <a:ext uri="{FF2B5EF4-FFF2-40B4-BE49-F238E27FC236}">
                <a16:creationId xmlns:a16="http://schemas.microsoft.com/office/drawing/2014/main" id="{D2F184CA-FC28-92B5-029B-A68AC9BE3727}"/>
              </a:ext>
            </a:extLst>
          </p:cNvPr>
          <p:cNvSpPr txBox="1">
            <a:spLocks noChangeArrowheads="1"/>
          </p:cNvSpPr>
          <p:nvPr/>
        </p:nvSpPr>
        <p:spPr bwMode="auto">
          <a:xfrm>
            <a:off x="5270500" y="2800350"/>
            <a:ext cx="401638"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a:t>2012</a:t>
            </a:r>
          </a:p>
        </p:txBody>
      </p:sp>
      <p:sp>
        <p:nvSpPr>
          <p:cNvPr id="36872" name="Text Box 17">
            <a:extLst>
              <a:ext uri="{FF2B5EF4-FFF2-40B4-BE49-F238E27FC236}">
                <a16:creationId xmlns:a16="http://schemas.microsoft.com/office/drawing/2014/main" id="{F25F4253-E912-3E26-91F1-A3313FEAD3B0}"/>
              </a:ext>
            </a:extLst>
          </p:cNvPr>
          <p:cNvSpPr txBox="1">
            <a:spLocks noChangeArrowheads="1"/>
          </p:cNvSpPr>
          <p:nvPr/>
        </p:nvSpPr>
        <p:spPr bwMode="auto">
          <a:xfrm>
            <a:off x="6718300" y="3328988"/>
            <a:ext cx="787400" cy="214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800"/>
              <a:t>5/20/2013</a:t>
            </a:r>
          </a:p>
        </p:txBody>
      </p:sp>
      <p:sp>
        <p:nvSpPr>
          <p:cNvPr id="36873" name="Text Box 17">
            <a:extLst>
              <a:ext uri="{FF2B5EF4-FFF2-40B4-BE49-F238E27FC236}">
                <a16:creationId xmlns:a16="http://schemas.microsoft.com/office/drawing/2014/main" id="{52FBE458-84FE-0A8A-059C-A9827FADE454}"/>
              </a:ext>
            </a:extLst>
          </p:cNvPr>
          <p:cNvSpPr txBox="1">
            <a:spLocks noChangeArrowheads="1"/>
          </p:cNvSpPr>
          <p:nvPr/>
        </p:nvSpPr>
        <p:spPr bwMode="auto">
          <a:xfrm>
            <a:off x="6718300" y="2801938"/>
            <a:ext cx="787400" cy="214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800"/>
              <a:t>5/20/2013</a:t>
            </a:r>
          </a:p>
        </p:txBody>
      </p:sp>
      <p:sp>
        <p:nvSpPr>
          <p:cNvPr id="3" name="TextBox 2">
            <a:extLst>
              <a:ext uri="{FF2B5EF4-FFF2-40B4-BE49-F238E27FC236}">
                <a16:creationId xmlns:a16="http://schemas.microsoft.com/office/drawing/2014/main" id="{DDB45474-A441-119C-2E23-EADCC03C331E}"/>
              </a:ext>
            </a:extLst>
          </p:cNvPr>
          <p:cNvSpPr txBox="1"/>
          <p:nvPr/>
        </p:nvSpPr>
        <p:spPr>
          <a:xfrm>
            <a:off x="6807755" y="2771667"/>
            <a:ext cx="653144"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05/03/23</a:t>
            </a:r>
          </a:p>
        </p:txBody>
      </p:sp>
      <p:sp>
        <p:nvSpPr>
          <p:cNvPr id="5" name="TextBox 4">
            <a:extLst>
              <a:ext uri="{FF2B5EF4-FFF2-40B4-BE49-F238E27FC236}">
                <a16:creationId xmlns:a16="http://schemas.microsoft.com/office/drawing/2014/main" id="{537774AC-000D-A3F5-AB25-9EAA9D3E5430}"/>
              </a:ext>
            </a:extLst>
          </p:cNvPr>
          <p:cNvSpPr txBox="1"/>
          <p:nvPr/>
        </p:nvSpPr>
        <p:spPr>
          <a:xfrm>
            <a:off x="6782634" y="3324326"/>
            <a:ext cx="653144"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05/20/23</a:t>
            </a:r>
          </a:p>
        </p:txBody>
      </p:sp>
      <p:sp>
        <p:nvSpPr>
          <p:cNvPr id="7" name="TextBox 6">
            <a:extLst>
              <a:ext uri="{FF2B5EF4-FFF2-40B4-BE49-F238E27FC236}">
                <a16:creationId xmlns:a16="http://schemas.microsoft.com/office/drawing/2014/main" id="{737435CC-CB8A-F2B0-925C-97C6BC8FAE17}"/>
              </a:ext>
            </a:extLst>
          </p:cNvPr>
          <p:cNvSpPr txBox="1"/>
          <p:nvPr/>
        </p:nvSpPr>
        <p:spPr>
          <a:xfrm>
            <a:off x="6807755" y="2436722"/>
            <a:ext cx="653144"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05/20/22</a:t>
            </a:r>
          </a:p>
        </p:txBody>
      </p:sp>
      <p:sp>
        <p:nvSpPr>
          <p:cNvPr id="9" name="TextBox 8">
            <a:extLst>
              <a:ext uri="{FF2B5EF4-FFF2-40B4-BE49-F238E27FC236}">
                <a16:creationId xmlns:a16="http://schemas.microsoft.com/office/drawing/2014/main" id="{05CE0E94-CDC9-0828-0256-B7213A7F0395}"/>
              </a:ext>
            </a:extLst>
          </p:cNvPr>
          <p:cNvSpPr txBox="1"/>
          <p:nvPr/>
        </p:nvSpPr>
        <p:spPr>
          <a:xfrm>
            <a:off x="5300503" y="3366196"/>
            <a:ext cx="47729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2022</a:t>
            </a:r>
          </a:p>
        </p:txBody>
      </p:sp>
      <p:sp>
        <p:nvSpPr>
          <p:cNvPr id="11" name="TextBox 10">
            <a:extLst>
              <a:ext uri="{FF2B5EF4-FFF2-40B4-BE49-F238E27FC236}">
                <a16:creationId xmlns:a16="http://schemas.microsoft.com/office/drawing/2014/main" id="{35C37EE6-2660-CC89-762F-8D60ED30F480}"/>
              </a:ext>
            </a:extLst>
          </p:cNvPr>
          <p:cNvSpPr txBox="1"/>
          <p:nvPr/>
        </p:nvSpPr>
        <p:spPr>
          <a:xfrm>
            <a:off x="5302178" y="2773343"/>
            <a:ext cx="47729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2022</a:t>
            </a:r>
          </a:p>
        </p:txBody>
      </p:sp>
      <p:sp>
        <p:nvSpPr>
          <p:cNvPr id="13" name="TextBox 12">
            <a:extLst>
              <a:ext uri="{FF2B5EF4-FFF2-40B4-BE49-F238E27FC236}">
                <a16:creationId xmlns:a16="http://schemas.microsoft.com/office/drawing/2014/main" id="{9C25833B-9C2E-36B4-5A1A-BED28E2B2EE5}"/>
              </a:ext>
            </a:extLst>
          </p:cNvPr>
          <p:cNvSpPr txBox="1"/>
          <p:nvPr/>
        </p:nvSpPr>
        <p:spPr>
          <a:xfrm>
            <a:off x="5302178" y="2438398"/>
            <a:ext cx="47729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2022</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ext Box 2">
            <a:extLst>
              <a:ext uri="{FF2B5EF4-FFF2-40B4-BE49-F238E27FC236}">
                <a16:creationId xmlns:a16="http://schemas.microsoft.com/office/drawing/2014/main" id="{EA669475-A6B0-5578-A54B-9D83BFE4A459}"/>
              </a:ext>
            </a:extLst>
          </p:cNvPr>
          <p:cNvSpPr txBox="1">
            <a:spLocks noChangeArrowheads="1"/>
          </p:cNvSpPr>
          <p:nvPr/>
        </p:nvSpPr>
        <p:spPr bwMode="auto">
          <a:xfrm>
            <a:off x="3048000" y="914401"/>
            <a:ext cx="6096000" cy="835025"/>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u="sng">
                <a:latin typeface="Arial" panose="020B0604020202020204" pitchFamily="34" charset="0"/>
              </a:rPr>
              <a:t>Certification and Submittal (continued):</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Select the report(s) that you want to certify and click “</a:t>
            </a:r>
            <a:r>
              <a:rPr lang="en-US" altLang="en-US" sz="1600" i="1">
                <a:latin typeface="Arial" panose="020B0604020202020204" pitchFamily="34" charset="0"/>
              </a:rPr>
              <a:t>Continue.</a:t>
            </a:r>
            <a:r>
              <a:rPr lang="en-US" altLang="en-US" sz="1600">
                <a:latin typeface="Arial" panose="020B0604020202020204" pitchFamily="34" charset="0"/>
              </a:rPr>
              <a:t>”</a:t>
            </a:r>
          </a:p>
        </p:txBody>
      </p:sp>
      <p:pic>
        <p:nvPicPr>
          <p:cNvPr id="37891" name="Picture 7" descr="temp">
            <a:extLst>
              <a:ext uri="{FF2B5EF4-FFF2-40B4-BE49-F238E27FC236}">
                <a16:creationId xmlns:a16="http://schemas.microsoft.com/office/drawing/2014/main" id="{339D4BCA-2E39-9304-7F59-ED7FCBA3B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5" y="2082800"/>
            <a:ext cx="80581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Line 10">
            <a:extLst>
              <a:ext uri="{FF2B5EF4-FFF2-40B4-BE49-F238E27FC236}">
                <a16:creationId xmlns:a16="http://schemas.microsoft.com/office/drawing/2014/main" id="{0731FD6A-C46D-34B7-AC85-D10EE0A3A8B8}"/>
              </a:ext>
            </a:extLst>
          </p:cNvPr>
          <p:cNvSpPr>
            <a:spLocks noChangeShapeType="1"/>
          </p:cNvSpPr>
          <p:nvPr/>
        </p:nvSpPr>
        <p:spPr bwMode="auto">
          <a:xfrm flipH="1">
            <a:off x="2349500" y="1749426"/>
            <a:ext cx="2260600" cy="212407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3" name="Line 11">
            <a:extLst>
              <a:ext uri="{FF2B5EF4-FFF2-40B4-BE49-F238E27FC236}">
                <a16:creationId xmlns:a16="http://schemas.microsoft.com/office/drawing/2014/main" id="{6AE15D53-C598-1977-B521-19A8DD7CB92F}"/>
              </a:ext>
            </a:extLst>
          </p:cNvPr>
          <p:cNvSpPr>
            <a:spLocks noChangeShapeType="1"/>
          </p:cNvSpPr>
          <p:nvPr/>
        </p:nvSpPr>
        <p:spPr bwMode="auto">
          <a:xfrm flipH="1">
            <a:off x="3276600" y="1749426"/>
            <a:ext cx="4838700" cy="362267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4" name="TextBox 2">
            <a:extLst>
              <a:ext uri="{FF2B5EF4-FFF2-40B4-BE49-F238E27FC236}">
                <a16:creationId xmlns:a16="http://schemas.microsoft.com/office/drawing/2014/main" id="{5A2DFB2D-EF95-B39C-7DD1-892E8D20869F}"/>
              </a:ext>
            </a:extLst>
          </p:cNvPr>
          <p:cNvSpPr txBox="1">
            <a:spLocks noChangeArrowheads="1"/>
          </p:cNvSpPr>
          <p:nvPr/>
        </p:nvSpPr>
        <p:spPr bwMode="auto">
          <a:xfrm>
            <a:off x="4927600" y="3733800"/>
            <a:ext cx="19685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n-US" altLang="en-US" sz="1100">
                <a:latin typeface="Times New Roman"/>
                <a:cs typeface="Times New Roman"/>
              </a:rPr>
              <a:t>2022                    5/03/23</a:t>
            </a:r>
          </a:p>
        </p:txBody>
      </p:sp>
      <p:sp>
        <p:nvSpPr>
          <p:cNvPr id="37895" name="TextBox 8">
            <a:extLst>
              <a:ext uri="{FF2B5EF4-FFF2-40B4-BE49-F238E27FC236}">
                <a16:creationId xmlns:a16="http://schemas.microsoft.com/office/drawing/2014/main" id="{0F4886AB-2364-8B5B-513E-A40C5BE3DB37}"/>
              </a:ext>
            </a:extLst>
          </p:cNvPr>
          <p:cNvSpPr txBox="1">
            <a:spLocks noChangeArrowheads="1"/>
          </p:cNvSpPr>
          <p:nvPr/>
        </p:nvSpPr>
        <p:spPr bwMode="auto">
          <a:xfrm>
            <a:off x="4927600" y="4151314"/>
            <a:ext cx="1968500"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n-US" altLang="en-US" sz="1100">
                <a:latin typeface="Times New Roman"/>
                <a:cs typeface="Times New Roman"/>
              </a:rPr>
              <a:t>2022                    5/03/23</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62EC18DF-6E3A-C703-BBBF-23B1EFED74CB}"/>
              </a:ext>
            </a:extLst>
          </p:cNvPr>
          <p:cNvSpPr txBox="1">
            <a:spLocks noChangeArrowheads="1"/>
          </p:cNvSpPr>
          <p:nvPr/>
        </p:nvSpPr>
        <p:spPr bwMode="auto">
          <a:xfrm>
            <a:off x="3124200" y="990600"/>
            <a:ext cx="5791200" cy="10795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Arial" panose="020B0604020202020204" pitchFamily="34" charset="0"/>
              </a:rPr>
              <a:t>Did you make any changes to the RPPR after completing the P2 Plan Summary? – Some data may not be valid if you did!</a:t>
            </a:r>
          </a:p>
          <a:p>
            <a:pPr algn="ctr">
              <a:spcBef>
                <a:spcPct val="0"/>
              </a:spcBef>
              <a:buFontTx/>
              <a:buNone/>
            </a:pPr>
            <a:r>
              <a:rPr lang="en-US" altLang="en-US" sz="1600">
                <a:latin typeface="Arial" panose="020B0604020202020204" pitchFamily="34" charset="0"/>
              </a:rPr>
              <a:t>  (Note: This is specific to a reporting year.)</a:t>
            </a:r>
          </a:p>
          <a:p>
            <a:pPr algn="ctr">
              <a:spcBef>
                <a:spcPct val="0"/>
              </a:spcBef>
              <a:buFontTx/>
              <a:buNone/>
            </a:pPr>
            <a:r>
              <a:rPr lang="en-US" altLang="en-US" sz="1600">
                <a:latin typeface="Arial" panose="020B0604020202020204" pitchFamily="34" charset="0"/>
              </a:rPr>
              <a:t>Click “</a:t>
            </a:r>
            <a:r>
              <a:rPr lang="en-US" altLang="en-US" sz="1600" i="1">
                <a:latin typeface="Arial" panose="020B0604020202020204" pitchFamily="34" charset="0"/>
              </a:rPr>
              <a:t>Certify</a:t>
            </a:r>
            <a:r>
              <a:rPr lang="en-US" altLang="en-US" sz="1600">
                <a:latin typeface="Arial" panose="020B0604020202020204" pitchFamily="34" charset="0"/>
              </a:rPr>
              <a:t>” after reading the text.</a:t>
            </a:r>
          </a:p>
        </p:txBody>
      </p:sp>
      <p:pic>
        <p:nvPicPr>
          <p:cNvPr id="38915" name="Picture 3">
            <a:extLst>
              <a:ext uri="{FF2B5EF4-FFF2-40B4-BE49-F238E27FC236}">
                <a16:creationId xmlns:a16="http://schemas.microsoft.com/office/drawing/2014/main" id="{6894F482-2E64-60C9-F0E1-2A285810A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590801"/>
            <a:ext cx="83058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6" name="Line 4">
            <a:extLst>
              <a:ext uri="{FF2B5EF4-FFF2-40B4-BE49-F238E27FC236}">
                <a16:creationId xmlns:a16="http://schemas.microsoft.com/office/drawing/2014/main" id="{4858613E-EEA1-B18A-A6C7-8CDA685FEEC1}"/>
              </a:ext>
            </a:extLst>
          </p:cNvPr>
          <p:cNvSpPr>
            <a:spLocks noChangeShapeType="1"/>
          </p:cNvSpPr>
          <p:nvPr/>
        </p:nvSpPr>
        <p:spPr bwMode="auto">
          <a:xfrm flipH="1">
            <a:off x="4572000" y="1981200"/>
            <a:ext cx="685800" cy="2743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5228411F-9220-C204-94C4-7CEA224484E0}"/>
              </a:ext>
            </a:extLst>
          </p:cNvPr>
          <p:cNvSpPr txBox="1">
            <a:spLocks noChangeArrowheads="1"/>
          </p:cNvSpPr>
          <p:nvPr/>
        </p:nvSpPr>
        <p:spPr bwMode="auto">
          <a:xfrm>
            <a:off x="7467600" y="2286000"/>
            <a:ext cx="2438400" cy="852488"/>
          </a:xfrm>
          <a:prstGeom prst="rect">
            <a:avLst/>
          </a:prstGeom>
          <a:solidFill>
            <a:srgbClr val="00CC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Arial" panose="020B0604020202020204" pitchFamily="34" charset="0"/>
              </a:rPr>
              <a:t>Read and check all applicable Certification Statements.</a:t>
            </a:r>
          </a:p>
        </p:txBody>
      </p:sp>
      <p:sp>
        <p:nvSpPr>
          <p:cNvPr id="39939" name="Rectangle 3">
            <a:extLst>
              <a:ext uri="{FF2B5EF4-FFF2-40B4-BE49-F238E27FC236}">
                <a16:creationId xmlns:a16="http://schemas.microsoft.com/office/drawing/2014/main" id="{5B0ADFB1-1DEC-3490-4BDD-CACE1271B678}"/>
              </a:ext>
            </a:extLst>
          </p:cNvPr>
          <p:cNvSpPr>
            <a:spLocks noChangeArrowheads="1"/>
          </p:cNvSpPr>
          <p:nvPr/>
        </p:nvSpPr>
        <p:spPr bwMode="auto">
          <a:xfrm>
            <a:off x="7391400" y="2511575"/>
            <a:ext cx="2590800" cy="4616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pic>
        <p:nvPicPr>
          <p:cNvPr id="39940" name="Picture 4">
            <a:extLst>
              <a:ext uri="{FF2B5EF4-FFF2-40B4-BE49-F238E27FC236}">
                <a16:creationId xmlns:a16="http://schemas.microsoft.com/office/drawing/2014/main" id="{E3EA8DEA-73C4-B46F-AC3A-B3CCEFCA6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164" y="152400"/>
            <a:ext cx="507047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1" name="Rectangle 5">
            <a:extLst>
              <a:ext uri="{FF2B5EF4-FFF2-40B4-BE49-F238E27FC236}">
                <a16:creationId xmlns:a16="http://schemas.microsoft.com/office/drawing/2014/main" id="{57FA2A3C-7811-443F-0414-8A04C7BC195D}"/>
              </a:ext>
            </a:extLst>
          </p:cNvPr>
          <p:cNvSpPr>
            <a:spLocks noChangeArrowheads="1"/>
          </p:cNvSpPr>
          <p:nvPr/>
        </p:nvSpPr>
        <p:spPr bwMode="auto">
          <a:xfrm>
            <a:off x="1828800" y="4988869"/>
            <a:ext cx="2362200" cy="4616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39942" name="Rectangle 6">
            <a:extLst>
              <a:ext uri="{FF2B5EF4-FFF2-40B4-BE49-F238E27FC236}">
                <a16:creationId xmlns:a16="http://schemas.microsoft.com/office/drawing/2014/main" id="{ADCB7145-3EF8-B714-C415-17CE1C540439}"/>
              </a:ext>
            </a:extLst>
          </p:cNvPr>
          <p:cNvSpPr>
            <a:spLocks noChangeArrowheads="1"/>
          </p:cNvSpPr>
          <p:nvPr/>
        </p:nvSpPr>
        <p:spPr bwMode="auto">
          <a:xfrm>
            <a:off x="1828800" y="3883969"/>
            <a:ext cx="1181100" cy="4616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39943" name="Rectangle 7">
            <a:extLst>
              <a:ext uri="{FF2B5EF4-FFF2-40B4-BE49-F238E27FC236}">
                <a16:creationId xmlns:a16="http://schemas.microsoft.com/office/drawing/2014/main" id="{E7881A9D-49D7-E8AE-8729-5CED437D8332}"/>
              </a:ext>
            </a:extLst>
          </p:cNvPr>
          <p:cNvSpPr>
            <a:spLocks noChangeArrowheads="1"/>
          </p:cNvSpPr>
          <p:nvPr/>
        </p:nvSpPr>
        <p:spPr bwMode="auto">
          <a:xfrm>
            <a:off x="1828800" y="2207569"/>
            <a:ext cx="1422400" cy="4616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39944" name="Rectangle 8">
            <a:extLst>
              <a:ext uri="{FF2B5EF4-FFF2-40B4-BE49-F238E27FC236}">
                <a16:creationId xmlns:a16="http://schemas.microsoft.com/office/drawing/2014/main" id="{29E89684-8BD6-5617-A009-84D752C72B66}"/>
              </a:ext>
            </a:extLst>
          </p:cNvPr>
          <p:cNvSpPr>
            <a:spLocks noChangeArrowheads="1"/>
          </p:cNvSpPr>
          <p:nvPr/>
        </p:nvSpPr>
        <p:spPr bwMode="auto">
          <a:xfrm>
            <a:off x="1828800" y="1280469"/>
            <a:ext cx="1587500" cy="4616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39945" name="Text Box 9">
            <a:extLst>
              <a:ext uri="{FF2B5EF4-FFF2-40B4-BE49-F238E27FC236}">
                <a16:creationId xmlns:a16="http://schemas.microsoft.com/office/drawing/2014/main" id="{96CE12D3-6AB7-D66F-6372-0320EA89E627}"/>
              </a:ext>
            </a:extLst>
          </p:cNvPr>
          <p:cNvSpPr txBox="1">
            <a:spLocks noChangeArrowheads="1"/>
          </p:cNvSpPr>
          <p:nvPr/>
        </p:nvSpPr>
        <p:spPr bwMode="auto">
          <a:xfrm>
            <a:off x="7315200" y="4876800"/>
            <a:ext cx="2667000" cy="1371600"/>
          </a:xfrm>
          <a:prstGeom prst="rect">
            <a:avLst/>
          </a:prstGeom>
          <a:solidFill>
            <a:srgbClr val="00CC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Arial" panose="020B0604020202020204" pitchFamily="34" charset="0"/>
              </a:rPr>
              <a:t>Type in Certification PIN and Title of certifying individual.  Then click the </a:t>
            </a:r>
            <a:r>
              <a:rPr lang="en-US" altLang="en-US" sz="1600" i="1">
                <a:latin typeface="Arial" panose="020B0604020202020204" pitchFamily="34" charset="0"/>
              </a:rPr>
              <a:t>“Certify”</a:t>
            </a:r>
            <a:r>
              <a:rPr lang="en-US" altLang="en-US" sz="1600">
                <a:latin typeface="Arial" panose="020B0604020202020204" pitchFamily="34" charset="0"/>
              </a:rPr>
              <a:t> button.</a:t>
            </a:r>
          </a:p>
        </p:txBody>
      </p:sp>
      <p:sp>
        <p:nvSpPr>
          <p:cNvPr id="39946" name="Line 10">
            <a:extLst>
              <a:ext uri="{FF2B5EF4-FFF2-40B4-BE49-F238E27FC236}">
                <a16:creationId xmlns:a16="http://schemas.microsoft.com/office/drawing/2014/main" id="{4A139C0A-9BA2-3821-C38E-9EF59EDCC74E}"/>
              </a:ext>
            </a:extLst>
          </p:cNvPr>
          <p:cNvSpPr>
            <a:spLocks noChangeShapeType="1"/>
          </p:cNvSpPr>
          <p:nvPr/>
        </p:nvSpPr>
        <p:spPr bwMode="auto">
          <a:xfrm flipH="1">
            <a:off x="4343400" y="5562600"/>
            <a:ext cx="2971800" cy="381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47" name="Line 11">
            <a:extLst>
              <a:ext uri="{FF2B5EF4-FFF2-40B4-BE49-F238E27FC236}">
                <a16:creationId xmlns:a16="http://schemas.microsoft.com/office/drawing/2014/main" id="{CDE421FB-8872-6667-8F1B-13A47519ED95}"/>
              </a:ext>
            </a:extLst>
          </p:cNvPr>
          <p:cNvSpPr>
            <a:spLocks noChangeShapeType="1"/>
          </p:cNvSpPr>
          <p:nvPr/>
        </p:nvSpPr>
        <p:spPr bwMode="auto">
          <a:xfrm flipH="1">
            <a:off x="4800600" y="5562600"/>
            <a:ext cx="2514600" cy="609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48" name="TextBox 1">
            <a:extLst>
              <a:ext uri="{FF2B5EF4-FFF2-40B4-BE49-F238E27FC236}">
                <a16:creationId xmlns:a16="http://schemas.microsoft.com/office/drawing/2014/main" id="{3D893233-4EAA-88C3-F699-9639A242C2B5}"/>
              </a:ext>
            </a:extLst>
          </p:cNvPr>
          <p:cNvSpPr txBox="1">
            <a:spLocks noChangeArrowheads="1"/>
          </p:cNvSpPr>
          <p:nvPr/>
        </p:nvSpPr>
        <p:spPr bwMode="auto">
          <a:xfrm>
            <a:off x="2806700" y="2330450"/>
            <a:ext cx="4064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a:latin typeface="Times New Roman"/>
                <a:cs typeface="Times New Roman"/>
              </a:rPr>
              <a:t>2022</a:t>
            </a:r>
            <a:endParaRPr lang="en-US" altLang="en-US" sz="800"/>
          </a:p>
        </p:txBody>
      </p:sp>
      <p:sp>
        <p:nvSpPr>
          <p:cNvPr id="39949" name="TextBox 12">
            <a:extLst>
              <a:ext uri="{FF2B5EF4-FFF2-40B4-BE49-F238E27FC236}">
                <a16:creationId xmlns:a16="http://schemas.microsoft.com/office/drawing/2014/main" id="{6ECDD45E-729A-7000-2ACE-5F3565A8A147}"/>
              </a:ext>
            </a:extLst>
          </p:cNvPr>
          <p:cNvSpPr txBox="1">
            <a:spLocks noChangeArrowheads="1"/>
          </p:cNvSpPr>
          <p:nvPr/>
        </p:nvSpPr>
        <p:spPr bwMode="auto">
          <a:xfrm>
            <a:off x="2844800" y="1441451"/>
            <a:ext cx="406400" cy="214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a:latin typeface="Times New Roman"/>
                <a:cs typeface="Times New Roman"/>
              </a:rPr>
              <a:t>2022</a:t>
            </a:r>
            <a:endParaRPr lang="en-US" altLang="en-US" sz="800"/>
          </a:p>
        </p:txBody>
      </p:sp>
      <p:sp>
        <p:nvSpPr>
          <p:cNvPr id="39950" name="TextBox 13">
            <a:extLst>
              <a:ext uri="{FF2B5EF4-FFF2-40B4-BE49-F238E27FC236}">
                <a16:creationId xmlns:a16="http://schemas.microsoft.com/office/drawing/2014/main" id="{BD4944A5-751C-6D67-F4CB-BA046B9E98F3}"/>
              </a:ext>
            </a:extLst>
          </p:cNvPr>
          <p:cNvSpPr txBox="1">
            <a:spLocks noChangeArrowheads="1"/>
          </p:cNvSpPr>
          <p:nvPr/>
        </p:nvSpPr>
        <p:spPr bwMode="auto">
          <a:xfrm>
            <a:off x="2273300" y="4006850"/>
            <a:ext cx="5334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a:latin typeface="Times New Roman"/>
                <a:cs typeface="Times New Roman"/>
              </a:rPr>
              <a:t>2022</a:t>
            </a:r>
            <a:endParaRPr lang="en-US" altLang="en-US" sz="800"/>
          </a:p>
        </p:txBody>
      </p:sp>
      <p:cxnSp>
        <p:nvCxnSpPr>
          <p:cNvPr id="39951" name="Straight Arrow Connector 3">
            <a:extLst>
              <a:ext uri="{FF2B5EF4-FFF2-40B4-BE49-F238E27FC236}">
                <a16:creationId xmlns:a16="http://schemas.microsoft.com/office/drawing/2014/main" id="{1310B053-C1F5-2C92-5F1F-DA4E59AAEDBC}"/>
              </a:ext>
            </a:extLst>
          </p:cNvPr>
          <p:cNvCxnSpPr>
            <a:cxnSpLocks noChangeShapeType="1"/>
          </p:cNvCxnSpPr>
          <p:nvPr/>
        </p:nvCxnSpPr>
        <p:spPr bwMode="auto">
          <a:xfrm flipH="1" flipV="1">
            <a:off x="3606800" y="1549400"/>
            <a:ext cx="3708400" cy="781050"/>
          </a:xfrm>
          <a:prstGeom prst="straightConnector1">
            <a:avLst/>
          </a:prstGeom>
          <a:noFill/>
          <a:ln w="127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52" name="Straight Arrow Connector 16">
            <a:extLst>
              <a:ext uri="{FF2B5EF4-FFF2-40B4-BE49-F238E27FC236}">
                <a16:creationId xmlns:a16="http://schemas.microsoft.com/office/drawing/2014/main" id="{7F26D958-65F5-33C5-192D-C08186BAA033}"/>
              </a:ext>
            </a:extLst>
          </p:cNvPr>
          <p:cNvCxnSpPr>
            <a:cxnSpLocks noChangeShapeType="1"/>
          </p:cNvCxnSpPr>
          <p:nvPr/>
        </p:nvCxnSpPr>
        <p:spPr bwMode="auto">
          <a:xfrm flipH="1" flipV="1">
            <a:off x="3251200" y="2438400"/>
            <a:ext cx="4064000" cy="44450"/>
          </a:xfrm>
          <a:prstGeom prst="straightConnector1">
            <a:avLst/>
          </a:prstGeom>
          <a:noFill/>
          <a:ln w="127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53" name="Straight Arrow Connector 17">
            <a:extLst>
              <a:ext uri="{FF2B5EF4-FFF2-40B4-BE49-F238E27FC236}">
                <a16:creationId xmlns:a16="http://schemas.microsoft.com/office/drawing/2014/main" id="{3D5654A2-AC7D-55CB-2AA5-E5D339B25727}"/>
              </a:ext>
            </a:extLst>
          </p:cNvPr>
          <p:cNvCxnSpPr>
            <a:cxnSpLocks noChangeShapeType="1"/>
          </p:cNvCxnSpPr>
          <p:nvPr/>
        </p:nvCxnSpPr>
        <p:spPr bwMode="auto">
          <a:xfrm flipH="1">
            <a:off x="3048000" y="2743200"/>
            <a:ext cx="4267200" cy="1263650"/>
          </a:xfrm>
          <a:prstGeom prst="straightConnector1">
            <a:avLst/>
          </a:prstGeom>
          <a:noFill/>
          <a:ln w="127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54" name="Straight Arrow Connector 18">
            <a:extLst>
              <a:ext uri="{FF2B5EF4-FFF2-40B4-BE49-F238E27FC236}">
                <a16:creationId xmlns:a16="http://schemas.microsoft.com/office/drawing/2014/main" id="{A4AFCC6F-718F-E11E-D344-363B723304BE}"/>
              </a:ext>
            </a:extLst>
          </p:cNvPr>
          <p:cNvCxnSpPr>
            <a:cxnSpLocks noChangeShapeType="1"/>
          </p:cNvCxnSpPr>
          <p:nvPr/>
        </p:nvCxnSpPr>
        <p:spPr bwMode="auto">
          <a:xfrm flipH="1">
            <a:off x="4127500" y="2959100"/>
            <a:ext cx="3263900" cy="2260600"/>
          </a:xfrm>
          <a:prstGeom prst="straightConnector1">
            <a:avLst/>
          </a:prstGeom>
          <a:noFill/>
          <a:ln w="127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3476F1-DFF5-44FC-AD57-4042CC64699F}"/>
              </a:ext>
            </a:extLst>
          </p:cNvPr>
          <p:cNvPicPr>
            <a:picLocks noChangeAspect="1"/>
          </p:cNvPicPr>
          <p:nvPr/>
        </p:nvPicPr>
        <p:blipFill rotWithShape="1">
          <a:blip r:embed="rId2"/>
          <a:srcRect l="14497" t="59582" r="17404" b="3959"/>
          <a:stretch/>
        </p:blipFill>
        <p:spPr>
          <a:xfrm>
            <a:off x="1114425" y="3771237"/>
            <a:ext cx="7472363" cy="2500314"/>
          </a:xfrm>
          <a:prstGeom prst="rect">
            <a:avLst/>
          </a:prstGeom>
        </p:spPr>
      </p:pic>
      <p:sp>
        <p:nvSpPr>
          <p:cNvPr id="2" name="Title 1">
            <a:extLst>
              <a:ext uri="{FF2B5EF4-FFF2-40B4-BE49-F238E27FC236}">
                <a16:creationId xmlns:a16="http://schemas.microsoft.com/office/drawing/2014/main" id="{7F553BDE-72FF-4B3F-EA4F-F40536014635}"/>
              </a:ext>
            </a:extLst>
          </p:cNvPr>
          <p:cNvSpPr>
            <a:spLocks noGrp="1"/>
          </p:cNvSpPr>
          <p:nvPr>
            <p:ph type="title"/>
          </p:nvPr>
        </p:nvSpPr>
        <p:spPr/>
        <p:txBody>
          <a:bodyPr/>
          <a:lstStyle/>
          <a:p>
            <a:r>
              <a:rPr lang="en-US"/>
              <a:t>Nonproduct Output Definition</a:t>
            </a:r>
            <a:br>
              <a:rPr lang="en-US"/>
            </a:br>
            <a:r>
              <a:rPr lang="en-US" sz="2800"/>
              <a:t>(see N.J.A.C. 7:1K-1.5)</a:t>
            </a:r>
            <a:endParaRPr lang="en-US"/>
          </a:p>
        </p:txBody>
      </p:sp>
      <p:sp>
        <p:nvSpPr>
          <p:cNvPr id="3" name="Content Placeholder 2">
            <a:extLst>
              <a:ext uri="{FF2B5EF4-FFF2-40B4-BE49-F238E27FC236}">
                <a16:creationId xmlns:a16="http://schemas.microsoft.com/office/drawing/2014/main" id="{54F4CCC5-11C7-610A-744E-1CF470E55D60}"/>
              </a:ext>
            </a:extLst>
          </p:cNvPr>
          <p:cNvSpPr>
            <a:spLocks noGrp="1"/>
          </p:cNvSpPr>
          <p:nvPr>
            <p:ph idx="1"/>
          </p:nvPr>
        </p:nvSpPr>
        <p:spPr>
          <a:xfrm>
            <a:off x="677334" y="2160589"/>
            <a:ext cx="8823854" cy="3880773"/>
          </a:xfrm>
        </p:spPr>
        <p:txBody>
          <a:bodyPr/>
          <a:lstStyle/>
          <a:p>
            <a:r>
              <a:rPr lang="en-US"/>
              <a:t>Nonproduct Output (NPO) means all hazardous substances or hazardous wastes that are generated prior to storage, out-of-process recycling, treatment, control, or disposal, and that are not intended for use as a product</a:t>
            </a:r>
          </a:p>
        </p:txBody>
      </p:sp>
    </p:spTree>
    <p:extLst>
      <p:ext uri="{BB962C8B-B14F-4D97-AF65-F5344CB8AC3E}">
        <p14:creationId xmlns:p14="http://schemas.microsoft.com/office/powerpoint/2010/main" val="352335907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2A258CF7-6948-E873-D718-A19EEF67F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438400"/>
            <a:ext cx="7086600"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Text Box 3">
            <a:extLst>
              <a:ext uri="{FF2B5EF4-FFF2-40B4-BE49-F238E27FC236}">
                <a16:creationId xmlns:a16="http://schemas.microsoft.com/office/drawing/2014/main" id="{CCDD4B87-1BCC-F86E-00C6-BA356707B4DD}"/>
              </a:ext>
            </a:extLst>
          </p:cNvPr>
          <p:cNvSpPr txBox="1">
            <a:spLocks noChangeArrowheads="1"/>
          </p:cNvSpPr>
          <p:nvPr/>
        </p:nvSpPr>
        <p:spPr bwMode="auto">
          <a:xfrm>
            <a:off x="3581400" y="914400"/>
            <a:ext cx="5029200" cy="59055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Arial" panose="020B0604020202020204" pitchFamily="34" charset="0"/>
              </a:rPr>
              <a:t>The certification and submittal has been successful when you see this page.  </a:t>
            </a:r>
          </a:p>
        </p:txBody>
      </p:sp>
      <p:sp>
        <p:nvSpPr>
          <p:cNvPr id="40964" name="Rectangle 4">
            <a:extLst>
              <a:ext uri="{FF2B5EF4-FFF2-40B4-BE49-F238E27FC236}">
                <a16:creationId xmlns:a16="http://schemas.microsoft.com/office/drawing/2014/main" id="{C9AAD50F-622B-FBA3-8F9E-3DAED73EE6BA}"/>
              </a:ext>
            </a:extLst>
          </p:cNvPr>
          <p:cNvSpPr>
            <a:spLocks noChangeArrowheads="1"/>
          </p:cNvSpPr>
          <p:nvPr/>
        </p:nvSpPr>
        <p:spPr bwMode="auto">
          <a:xfrm>
            <a:off x="2438400" y="3807768"/>
            <a:ext cx="7239000"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1CCA7382-6FBB-F6E4-7B39-49C44B253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90601"/>
            <a:ext cx="8153400" cy="562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Text Box 3">
            <a:extLst>
              <a:ext uri="{FF2B5EF4-FFF2-40B4-BE49-F238E27FC236}">
                <a16:creationId xmlns:a16="http://schemas.microsoft.com/office/drawing/2014/main" id="{A685AC23-811D-D444-DA80-95B793BB4788}"/>
              </a:ext>
            </a:extLst>
          </p:cNvPr>
          <p:cNvSpPr txBox="1">
            <a:spLocks noChangeArrowheads="1"/>
          </p:cNvSpPr>
          <p:nvPr/>
        </p:nvSpPr>
        <p:spPr bwMode="auto">
          <a:xfrm>
            <a:off x="3187701" y="801688"/>
            <a:ext cx="7216775" cy="59055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u="sng">
                <a:latin typeface="Arial" panose="020B0604020202020204" pitchFamily="34" charset="0"/>
              </a:rPr>
              <a:t>Printing or Viewing your Report</a:t>
            </a: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       To print (or view), click the </a:t>
            </a:r>
            <a:r>
              <a:rPr lang="en-US" altLang="en-US" sz="1600" b="1">
                <a:latin typeface="Arial" panose="020B0604020202020204" pitchFamily="34" charset="0"/>
              </a:rPr>
              <a:t>View</a:t>
            </a:r>
            <a:r>
              <a:rPr lang="en-US" altLang="en-US" sz="1600">
                <a:latin typeface="Arial" panose="020B0604020202020204" pitchFamily="34" charset="0"/>
              </a:rPr>
              <a:t> or </a:t>
            </a:r>
            <a:r>
              <a:rPr lang="en-US" altLang="en-US" sz="1600" b="1">
                <a:latin typeface="Arial" panose="020B0604020202020204" pitchFamily="34" charset="0"/>
              </a:rPr>
              <a:t>Printer Icon</a:t>
            </a:r>
            <a:r>
              <a:rPr lang="en-US" altLang="en-US" sz="1600">
                <a:latin typeface="Arial" panose="020B0604020202020204" pitchFamily="34" charset="0"/>
              </a:rPr>
              <a:t> in front of the report title.</a:t>
            </a:r>
          </a:p>
        </p:txBody>
      </p:sp>
      <p:pic>
        <p:nvPicPr>
          <p:cNvPr id="41988" name="Picture 5">
            <a:extLst>
              <a:ext uri="{FF2B5EF4-FFF2-40B4-BE49-F238E27FC236}">
                <a16:creationId xmlns:a16="http://schemas.microsoft.com/office/drawing/2014/main" id="{BCEE46FF-0EF3-0D72-8CA8-F684B8C4E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973" t="32118" r="6120"/>
          <a:stretch>
            <a:fillRect/>
          </a:stretch>
        </p:blipFill>
        <p:spPr bwMode="auto">
          <a:xfrm>
            <a:off x="3187700" y="1654175"/>
            <a:ext cx="72263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9" name="Line 7">
            <a:extLst>
              <a:ext uri="{FF2B5EF4-FFF2-40B4-BE49-F238E27FC236}">
                <a16:creationId xmlns:a16="http://schemas.microsoft.com/office/drawing/2014/main" id="{9CADA597-CA6C-6486-D2DD-341BC7F095D9}"/>
              </a:ext>
            </a:extLst>
          </p:cNvPr>
          <p:cNvSpPr>
            <a:spLocks noChangeShapeType="1"/>
          </p:cNvSpPr>
          <p:nvPr/>
        </p:nvSpPr>
        <p:spPr bwMode="auto">
          <a:xfrm flipH="1">
            <a:off x="3649663" y="1392239"/>
            <a:ext cx="2565400" cy="104298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0" name="Line 8">
            <a:extLst>
              <a:ext uri="{FF2B5EF4-FFF2-40B4-BE49-F238E27FC236}">
                <a16:creationId xmlns:a16="http://schemas.microsoft.com/office/drawing/2014/main" id="{1E5BF9E0-92EF-F058-C06C-0864951D9E67}"/>
              </a:ext>
            </a:extLst>
          </p:cNvPr>
          <p:cNvSpPr>
            <a:spLocks noChangeShapeType="1"/>
          </p:cNvSpPr>
          <p:nvPr/>
        </p:nvSpPr>
        <p:spPr bwMode="auto">
          <a:xfrm flipH="1">
            <a:off x="3987801" y="1392239"/>
            <a:ext cx="3000375" cy="104298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1" name="TextBox 1">
            <a:extLst>
              <a:ext uri="{FF2B5EF4-FFF2-40B4-BE49-F238E27FC236}">
                <a16:creationId xmlns:a16="http://schemas.microsoft.com/office/drawing/2014/main" id="{67F2D8C4-7513-ED61-10FE-6B83F6C94AE0}"/>
              </a:ext>
            </a:extLst>
          </p:cNvPr>
          <p:cNvSpPr txBox="1">
            <a:spLocks noChangeArrowheads="1"/>
          </p:cNvSpPr>
          <p:nvPr/>
        </p:nvSpPr>
        <p:spPr bwMode="auto">
          <a:xfrm>
            <a:off x="5969000" y="4889501"/>
            <a:ext cx="4826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t>2012</a:t>
            </a:r>
            <a:endParaRPr lang="en-US" altLang="en-US" sz="800"/>
          </a:p>
        </p:txBody>
      </p:sp>
      <p:sp>
        <p:nvSpPr>
          <p:cNvPr id="41992" name="TextBox 7">
            <a:extLst>
              <a:ext uri="{FF2B5EF4-FFF2-40B4-BE49-F238E27FC236}">
                <a16:creationId xmlns:a16="http://schemas.microsoft.com/office/drawing/2014/main" id="{F5925FA1-12B5-A13F-38C9-2FC8B3097599}"/>
              </a:ext>
            </a:extLst>
          </p:cNvPr>
          <p:cNvSpPr txBox="1">
            <a:spLocks noChangeArrowheads="1"/>
          </p:cNvSpPr>
          <p:nvPr/>
        </p:nvSpPr>
        <p:spPr bwMode="auto">
          <a:xfrm>
            <a:off x="5969000" y="5359401"/>
            <a:ext cx="4826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t>2012</a:t>
            </a:r>
          </a:p>
        </p:txBody>
      </p:sp>
      <p:sp>
        <p:nvSpPr>
          <p:cNvPr id="41993" name="TextBox 2">
            <a:extLst>
              <a:ext uri="{FF2B5EF4-FFF2-40B4-BE49-F238E27FC236}">
                <a16:creationId xmlns:a16="http://schemas.microsoft.com/office/drawing/2014/main" id="{6C417E3F-5DB3-9D5F-BB70-BCA8063AD733}"/>
              </a:ext>
            </a:extLst>
          </p:cNvPr>
          <p:cNvSpPr txBox="1">
            <a:spLocks noChangeArrowheads="1"/>
          </p:cNvSpPr>
          <p:nvPr/>
        </p:nvSpPr>
        <p:spPr bwMode="auto">
          <a:xfrm>
            <a:off x="7416800" y="4889501"/>
            <a:ext cx="622300" cy="214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a:t>5/20/2013</a:t>
            </a:r>
          </a:p>
        </p:txBody>
      </p:sp>
      <p:sp>
        <p:nvSpPr>
          <p:cNvPr id="41994" name="TextBox 9">
            <a:extLst>
              <a:ext uri="{FF2B5EF4-FFF2-40B4-BE49-F238E27FC236}">
                <a16:creationId xmlns:a16="http://schemas.microsoft.com/office/drawing/2014/main" id="{628C1CC3-F96F-72D7-AFA8-37ABB655F3AC}"/>
              </a:ext>
            </a:extLst>
          </p:cNvPr>
          <p:cNvSpPr txBox="1">
            <a:spLocks noChangeArrowheads="1"/>
          </p:cNvSpPr>
          <p:nvPr/>
        </p:nvSpPr>
        <p:spPr bwMode="auto">
          <a:xfrm>
            <a:off x="7404100" y="5394326"/>
            <a:ext cx="622300" cy="214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a:t>5/20/2013</a:t>
            </a:r>
          </a:p>
        </p:txBody>
      </p:sp>
      <p:sp>
        <p:nvSpPr>
          <p:cNvPr id="41995" name="Text Box 17">
            <a:extLst>
              <a:ext uri="{FF2B5EF4-FFF2-40B4-BE49-F238E27FC236}">
                <a16:creationId xmlns:a16="http://schemas.microsoft.com/office/drawing/2014/main" id="{192B8033-44BE-F09A-1CA4-9F451905C673}"/>
              </a:ext>
            </a:extLst>
          </p:cNvPr>
          <p:cNvSpPr txBox="1">
            <a:spLocks noChangeArrowheads="1"/>
          </p:cNvSpPr>
          <p:nvPr/>
        </p:nvSpPr>
        <p:spPr bwMode="auto">
          <a:xfrm>
            <a:off x="8026401" y="4845051"/>
            <a:ext cx="2119313" cy="214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t>5/20/2013</a:t>
            </a:r>
          </a:p>
        </p:txBody>
      </p:sp>
      <p:sp>
        <p:nvSpPr>
          <p:cNvPr id="41996" name="Text Box 14">
            <a:extLst>
              <a:ext uri="{FF2B5EF4-FFF2-40B4-BE49-F238E27FC236}">
                <a16:creationId xmlns:a16="http://schemas.microsoft.com/office/drawing/2014/main" id="{8ECC572E-4E82-816E-2DD4-BBB31F2FE0F1}"/>
              </a:ext>
            </a:extLst>
          </p:cNvPr>
          <p:cNvSpPr txBox="1">
            <a:spLocks noChangeArrowheads="1"/>
          </p:cNvSpPr>
          <p:nvPr/>
        </p:nvSpPr>
        <p:spPr bwMode="auto">
          <a:xfrm>
            <a:off x="3987800" y="5359401"/>
            <a:ext cx="1981200" cy="214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800">
                <a:solidFill>
                  <a:srgbClr val="0000FF"/>
                </a:solidFill>
              </a:rPr>
              <a:t>Pollution Prevention Plan Summary</a:t>
            </a:r>
          </a:p>
        </p:txBody>
      </p:sp>
      <p:sp>
        <p:nvSpPr>
          <p:cNvPr id="41997" name="Text Box 15">
            <a:extLst>
              <a:ext uri="{FF2B5EF4-FFF2-40B4-BE49-F238E27FC236}">
                <a16:creationId xmlns:a16="http://schemas.microsoft.com/office/drawing/2014/main" id="{2244297F-EDCA-E5B5-379B-8244489CABD8}"/>
              </a:ext>
            </a:extLst>
          </p:cNvPr>
          <p:cNvSpPr txBox="1">
            <a:spLocks noChangeArrowheads="1"/>
          </p:cNvSpPr>
          <p:nvPr/>
        </p:nvSpPr>
        <p:spPr bwMode="auto">
          <a:xfrm>
            <a:off x="6607176" y="5359401"/>
            <a:ext cx="796925"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1000"/>
              <a:t>Submitted</a:t>
            </a:r>
          </a:p>
        </p:txBody>
      </p:sp>
      <p:sp>
        <p:nvSpPr>
          <p:cNvPr id="41998" name="Text Box 16">
            <a:extLst>
              <a:ext uri="{FF2B5EF4-FFF2-40B4-BE49-F238E27FC236}">
                <a16:creationId xmlns:a16="http://schemas.microsoft.com/office/drawing/2014/main" id="{C9C24FA1-4849-B061-00D9-358F29EE383D}"/>
              </a:ext>
            </a:extLst>
          </p:cNvPr>
          <p:cNvSpPr txBox="1">
            <a:spLocks noChangeArrowheads="1"/>
          </p:cNvSpPr>
          <p:nvPr/>
        </p:nvSpPr>
        <p:spPr bwMode="auto">
          <a:xfrm>
            <a:off x="6619876" y="5524501"/>
            <a:ext cx="796925" cy="168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500"/>
          </a:p>
        </p:txBody>
      </p:sp>
      <p:sp>
        <p:nvSpPr>
          <p:cNvPr id="41999" name="Text Box 17">
            <a:extLst>
              <a:ext uri="{FF2B5EF4-FFF2-40B4-BE49-F238E27FC236}">
                <a16:creationId xmlns:a16="http://schemas.microsoft.com/office/drawing/2014/main" id="{E781E607-BC12-55DD-25DE-6C502F52B21B}"/>
              </a:ext>
            </a:extLst>
          </p:cNvPr>
          <p:cNvSpPr txBox="1">
            <a:spLocks noChangeArrowheads="1"/>
          </p:cNvSpPr>
          <p:nvPr/>
        </p:nvSpPr>
        <p:spPr bwMode="auto">
          <a:xfrm>
            <a:off x="8026401" y="4845051"/>
            <a:ext cx="2119313" cy="214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t>5/20/2013</a:t>
            </a:r>
          </a:p>
        </p:txBody>
      </p:sp>
      <p:sp>
        <p:nvSpPr>
          <p:cNvPr id="42000" name="Text Box 17">
            <a:extLst>
              <a:ext uri="{FF2B5EF4-FFF2-40B4-BE49-F238E27FC236}">
                <a16:creationId xmlns:a16="http://schemas.microsoft.com/office/drawing/2014/main" id="{5747F92A-03A6-B7EB-613C-C85D251F7A05}"/>
              </a:ext>
            </a:extLst>
          </p:cNvPr>
          <p:cNvSpPr txBox="1">
            <a:spLocks noChangeArrowheads="1"/>
          </p:cNvSpPr>
          <p:nvPr/>
        </p:nvSpPr>
        <p:spPr bwMode="auto">
          <a:xfrm>
            <a:off x="8026400" y="5359401"/>
            <a:ext cx="787400" cy="214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800"/>
              <a:t>5/20/2013</a:t>
            </a:r>
          </a:p>
        </p:txBody>
      </p:sp>
      <p:sp>
        <p:nvSpPr>
          <p:cNvPr id="3" name="TextBox 2">
            <a:extLst>
              <a:ext uri="{FF2B5EF4-FFF2-40B4-BE49-F238E27FC236}">
                <a16:creationId xmlns:a16="http://schemas.microsoft.com/office/drawing/2014/main" id="{5002D595-306D-A924-B827-D5AE49ED9887}"/>
              </a:ext>
            </a:extLst>
          </p:cNvPr>
          <p:cNvSpPr txBox="1"/>
          <p:nvPr/>
        </p:nvSpPr>
        <p:spPr>
          <a:xfrm>
            <a:off x="5987140" y="5333998"/>
            <a:ext cx="47729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2022</a:t>
            </a:r>
          </a:p>
        </p:txBody>
      </p:sp>
      <p:sp>
        <p:nvSpPr>
          <p:cNvPr id="5" name="TextBox 4">
            <a:extLst>
              <a:ext uri="{FF2B5EF4-FFF2-40B4-BE49-F238E27FC236}">
                <a16:creationId xmlns:a16="http://schemas.microsoft.com/office/drawing/2014/main" id="{BABAB985-3ED0-2F7C-5FF5-6CE55DDA6320}"/>
              </a:ext>
            </a:extLst>
          </p:cNvPr>
          <p:cNvSpPr txBox="1"/>
          <p:nvPr/>
        </p:nvSpPr>
        <p:spPr>
          <a:xfrm>
            <a:off x="5987140" y="4873449"/>
            <a:ext cx="47729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2022</a:t>
            </a:r>
          </a:p>
        </p:txBody>
      </p:sp>
      <p:sp>
        <p:nvSpPr>
          <p:cNvPr id="7" name="TextBox 6">
            <a:extLst>
              <a:ext uri="{FF2B5EF4-FFF2-40B4-BE49-F238E27FC236}">
                <a16:creationId xmlns:a16="http://schemas.microsoft.com/office/drawing/2014/main" id="{BB4381B1-28C3-3A24-2511-41B2372A051C}"/>
              </a:ext>
            </a:extLst>
          </p:cNvPr>
          <p:cNvSpPr txBox="1"/>
          <p:nvPr/>
        </p:nvSpPr>
        <p:spPr>
          <a:xfrm>
            <a:off x="5970393" y="4262174"/>
            <a:ext cx="47729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2021</a:t>
            </a:r>
          </a:p>
        </p:txBody>
      </p:sp>
      <p:sp>
        <p:nvSpPr>
          <p:cNvPr id="9" name="TextBox 8">
            <a:extLst>
              <a:ext uri="{FF2B5EF4-FFF2-40B4-BE49-F238E27FC236}">
                <a16:creationId xmlns:a16="http://schemas.microsoft.com/office/drawing/2014/main" id="{44C5F16C-5B9F-7A8B-F7F4-E3F50E60FBD5}"/>
              </a:ext>
            </a:extLst>
          </p:cNvPr>
          <p:cNvSpPr txBox="1"/>
          <p:nvPr/>
        </p:nvSpPr>
        <p:spPr>
          <a:xfrm>
            <a:off x="5970393" y="3684394"/>
            <a:ext cx="47729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2018</a:t>
            </a:r>
          </a:p>
        </p:txBody>
      </p:sp>
      <p:sp>
        <p:nvSpPr>
          <p:cNvPr id="11" name="TextBox 10">
            <a:extLst>
              <a:ext uri="{FF2B5EF4-FFF2-40B4-BE49-F238E27FC236}">
                <a16:creationId xmlns:a16="http://schemas.microsoft.com/office/drawing/2014/main" id="{DBD61087-12E2-B796-0594-55090563A89B}"/>
              </a:ext>
            </a:extLst>
          </p:cNvPr>
          <p:cNvSpPr txBox="1"/>
          <p:nvPr/>
        </p:nvSpPr>
        <p:spPr>
          <a:xfrm>
            <a:off x="5970393" y="3232218"/>
            <a:ext cx="47729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2018</a:t>
            </a:r>
          </a:p>
        </p:txBody>
      </p:sp>
      <p:sp>
        <p:nvSpPr>
          <p:cNvPr id="13" name="TextBox 12">
            <a:extLst>
              <a:ext uri="{FF2B5EF4-FFF2-40B4-BE49-F238E27FC236}">
                <a16:creationId xmlns:a16="http://schemas.microsoft.com/office/drawing/2014/main" id="{CBDE2907-8D26-9ABF-EF1B-A2A53320C748}"/>
              </a:ext>
            </a:extLst>
          </p:cNvPr>
          <p:cNvSpPr txBox="1"/>
          <p:nvPr/>
        </p:nvSpPr>
        <p:spPr>
          <a:xfrm>
            <a:off x="5970393" y="2821910"/>
            <a:ext cx="47729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2017</a:t>
            </a:r>
          </a:p>
        </p:txBody>
      </p:sp>
      <p:sp>
        <p:nvSpPr>
          <p:cNvPr id="15" name="TextBox 14">
            <a:extLst>
              <a:ext uri="{FF2B5EF4-FFF2-40B4-BE49-F238E27FC236}">
                <a16:creationId xmlns:a16="http://schemas.microsoft.com/office/drawing/2014/main" id="{0C7B4731-E935-F478-F972-65AC18849F38}"/>
              </a:ext>
            </a:extLst>
          </p:cNvPr>
          <p:cNvSpPr txBox="1"/>
          <p:nvPr/>
        </p:nvSpPr>
        <p:spPr>
          <a:xfrm>
            <a:off x="5970393" y="2352987"/>
            <a:ext cx="47729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2016</a:t>
            </a:r>
          </a:p>
        </p:txBody>
      </p:sp>
      <p:sp>
        <p:nvSpPr>
          <p:cNvPr id="17" name="TextBox 16">
            <a:extLst>
              <a:ext uri="{FF2B5EF4-FFF2-40B4-BE49-F238E27FC236}">
                <a16:creationId xmlns:a16="http://schemas.microsoft.com/office/drawing/2014/main" id="{F577CBD4-CABB-5100-2235-07557A367537}"/>
              </a:ext>
            </a:extLst>
          </p:cNvPr>
          <p:cNvSpPr txBox="1"/>
          <p:nvPr/>
        </p:nvSpPr>
        <p:spPr>
          <a:xfrm>
            <a:off x="7343668" y="2352987"/>
            <a:ext cx="128953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06/21/17      06/23/17</a:t>
            </a:r>
          </a:p>
        </p:txBody>
      </p:sp>
      <p:sp>
        <p:nvSpPr>
          <p:cNvPr id="19" name="TextBox 18">
            <a:extLst>
              <a:ext uri="{FF2B5EF4-FFF2-40B4-BE49-F238E27FC236}">
                <a16:creationId xmlns:a16="http://schemas.microsoft.com/office/drawing/2014/main" id="{638551F4-B5D8-1ACD-FB55-23117DCB563F}"/>
              </a:ext>
            </a:extLst>
          </p:cNvPr>
          <p:cNvSpPr txBox="1"/>
          <p:nvPr/>
        </p:nvSpPr>
        <p:spPr>
          <a:xfrm>
            <a:off x="7343667" y="2872151"/>
            <a:ext cx="128953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06/16/18      06/17/18</a:t>
            </a:r>
          </a:p>
        </p:txBody>
      </p:sp>
      <p:sp>
        <p:nvSpPr>
          <p:cNvPr id="20" name="TextBox 19">
            <a:extLst>
              <a:ext uri="{FF2B5EF4-FFF2-40B4-BE49-F238E27FC236}">
                <a16:creationId xmlns:a16="http://schemas.microsoft.com/office/drawing/2014/main" id="{CBAB287D-31D7-2B26-D2D7-05FE97077B13}"/>
              </a:ext>
            </a:extLst>
          </p:cNvPr>
          <p:cNvSpPr txBox="1"/>
          <p:nvPr/>
        </p:nvSpPr>
        <p:spPr>
          <a:xfrm>
            <a:off x="7343668" y="3232217"/>
            <a:ext cx="128953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06/21/19      06/23/19</a:t>
            </a:r>
          </a:p>
        </p:txBody>
      </p:sp>
      <p:sp>
        <p:nvSpPr>
          <p:cNvPr id="21" name="TextBox 20">
            <a:extLst>
              <a:ext uri="{FF2B5EF4-FFF2-40B4-BE49-F238E27FC236}">
                <a16:creationId xmlns:a16="http://schemas.microsoft.com/office/drawing/2014/main" id="{993F1A86-6565-B5A0-AEB3-4B04B8BFF1FF}"/>
              </a:ext>
            </a:extLst>
          </p:cNvPr>
          <p:cNvSpPr txBox="1"/>
          <p:nvPr/>
        </p:nvSpPr>
        <p:spPr>
          <a:xfrm>
            <a:off x="7343667" y="3717887"/>
            <a:ext cx="128953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04/09/19      04/10/19</a:t>
            </a:r>
          </a:p>
        </p:txBody>
      </p:sp>
      <p:sp>
        <p:nvSpPr>
          <p:cNvPr id="22" name="TextBox 21">
            <a:extLst>
              <a:ext uri="{FF2B5EF4-FFF2-40B4-BE49-F238E27FC236}">
                <a16:creationId xmlns:a16="http://schemas.microsoft.com/office/drawing/2014/main" id="{C6A6024F-2CA4-5804-C214-03D81A9DDD54}"/>
              </a:ext>
            </a:extLst>
          </p:cNvPr>
          <p:cNvSpPr txBox="1"/>
          <p:nvPr/>
        </p:nvSpPr>
        <p:spPr>
          <a:xfrm>
            <a:off x="7343667" y="4295668"/>
            <a:ext cx="128953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06/25/22      06/27/22</a:t>
            </a:r>
          </a:p>
        </p:txBody>
      </p:sp>
      <p:sp>
        <p:nvSpPr>
          <p:cNvPr id="23" name="TextBox 22">
            <a:extLst>
              <a:ext uri="{FF2B5EF4-FFF2-40B4-BE49-F238E27FC236}">
                <a16:creationId xmlns:a16="http://schemas.microsoft.com/office/drawing/2014/main" id="{E3C2B1DE-9694-E1A6-1D90-DBB533CC5CA3}"/>
              </a:ext>
            </a:extLst>
          </p:cNvPr>
          <p:cNvSpPr txBox="1"/>
          <p:nvPr/>
        </p:nvSpPr>
        <p:spPr>
          <a:xfrm>
            <a:off x="8817426" y="2327866"/>
            <a:ext cx="128953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08/05/17      08/05/17</a:t>
            </a:r>
          </a:p>
        </p:txBody>
      </p:sp>
      <p:sp>
        <p:nvSpPr>
          <p:cNvPr id="24" name="TextBox 23">
            <a:extLst>
              <a:ext uri="{FF2B5EF4-FFF2-40B4-BE49-F238E27FC236}">
                <a16:creationId xmlns:a16="http://schemas.microsoft.com/office/drawing/2014/main" id="{64F204D0-710B-1182-0C49-088D5B8AFC92}"/>
              </a:ext>
            </a:extLst>
          </p:cNvPr>
          <p:cNvSpPr txBox="1"/>
          <p:nvPr/>
        </p:nvSpPr>
        <p:spPr>
          <a:xfrm>
            <a:off x="8859294" y="2821909"/>
            <a:ext cx="128953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06/21/18</a:t>
            </a:r>
          </a:p>
        </p:txBody>
      </p:sp>
      <p:sp>
        <p:nvSpPr>
          <p:cNvPr id="25" name="TextBox 24">
            <a:extLst>
              <a:ext uri="{FF2B5EF4-FFF2-40B4-BE49-F238E27FC236}">
                <a16:creationId xmlns:a16="http://schemas.microsoft.com/office/drawing/2014/main" id="{C9B87A1E-17B6-F6D0-D57F-F9934CC42655}"/>
              </a:ext>
            </a:extLst>
          </p:cNvPr>
          <p:cNvSpPr txBox="1"/>
          <p:nvPr/>
        </p:nvSpPr>
        <p:spPr>
          <a:xfrm>
            <a:off x="8892788" y="3717888"/>
            <a:ext cx="128953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05/21/19</a:t>
            </a:r>
          </a:p>
        </p:txBody>
      </p:sp>
      <p:sp>
        <p:nvSpPr>
          <p:cNvPr id="26" name="TextBox 25">
            <a:extLst>
              <a:ext uri="{FF2B5EF4-FFF2-40B4-BE49-F238E27FC236}">
                <a16:creationId xmlns:a16="http://schemas.microsoft.com/office/drawing/2014/main" id="{6D84B0C3-2A14-80F4-3021-6F65F8C66C69}"/>
              </a:ext>
            </a:extLst>
          </p:cNvPr>
          <p:cNvSpPr txBox="1"/>
          <p:nvPr/>
        </p:nvSpPr>
        <p:spPr>
          <a:xfrm>
            <a:off x="8892789" y="4262174"/>
            <a:ext cx="1289538" cy="2462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10/16/22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7" descr="temp3">
            <a:extLst>
              <a:ext uri="{FF2B5EF4-FFF2-40B4-BE49-F238E27FC236}">
                <a16:creationId xmlns:a16="http://schemas.microsoft.com/office/drawing/2014/main" id="{1876490B-3A21-116C-AB39-03FC0839D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838200"/>
            <a:ext cx="89344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8">
            <a:extLst>
              <a:ext uri="{FF2B5EF4-FFF2-40B4-BE49-F238E27FC236}">
                <a16:creationId xmlns:a16="http://schemas.microsoft.com/office/drawing/2014/main" id="{65F45EDD-3243-D844-9DCE-5240946B6E06}"/>
              </a:ext>
            </a:extLst>
          </p:cNvPr>
          <p:cNvSpPr txBox="1">
            <a:spLocks noChangeArrowheads="1"/>
          </p:cNvSpPr>
          <p:nvPr/>
        </p:nvSpPr>
        <p:spPr bwMode="auto">
          <a:xfrm>
            <a:off x="3048000" y="381001"/>
            <a:ext cx="6731000" cy="346075"/>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Arial" panose="020B0604020202020204" pitchFamily="34" charset="0"/>
              </a:rPr>
              <a:t>You can print (or view) the entire report by clicking, “</a:t>
            </a:r>
            <a:r>
              <a:rPr lang="en-US" altLang="en-US" sz="1600" i="1">
                <a:latin typeface="Arial" panose="020B0604020202020204" pitchFamily="34" charset="0"/>
              </a:rPr>
              <a:t>View/Print All.</a:t>
            </a:r>
            <a:r>
              <a:rPr lang="en-US" altLang="en-US" sz="1600">
                <a:latin typeface="Arial" panose="020B0604020202020204" pitchFamily="34" charset="0"/>
              </a:rPr>
              <a:t>”</a:t>
            </a:r>
          </a:p>
        </p:txBody>
      </p:sp>
      <p:sp>
        <p:nvSpPr>
          <p:cNvPr id="43012" name="Text Box 9">
            <a:extLst>
              <a:ext uri="{FF2B5EF4-FFF2-40B4-BE49-F238E27FC236}">
                <a16:creationId xmlns:a16="http://schemas.microsoft.com/office/drawing/2014/main" id="{57ABB6DC-C02D-9C01-209B-513BAA2F697C}"/>
              </a:ext>
            </a:extLst>
          </p:cNvPr>
          <p:cNvSpPr txBox="1">
            <a:spLocks noChangeArrowheads="1"/>
          </p:cNvSpPr>
          <p:nvPr/>
        </p:nvSpPr>
        <p:spPr bwMode="auto">
          <a:xfrm>
            <a:off x="4889501" y="3276600"/>
            <a:ext cx="5673725" cy="1506538"/>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Arial" panose="020B0604020202020204" pitchFamily="34" charset="0"/>
              </a:rPr>
              <a:t>To print one or more sections, check the box(es) and click “</a:t>
            </a:r>
            <a:r>
              <a:rPr lang="en-US" altLang="en-US" sz="1600" i="1">
                <a:latin typeface="Arial" panose="020B0604020202020204" pitchFamily="34" charset="0"/>
              </a:rPr>
              <a:t>View/Print Selection.</a:t>
            </a:r>
            <a:r>
              <a:rPr lang="en-US" altLang="en-US" sz="1600">
                <a:latin typeface="Arial" panose="020B0604020202020204" pitchFamily="34" charset="0"/>
              </a:rPr>
              <a:t>”</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Note: If your report is not yet complete, error messages may appear in your printout.</a:t>
            </a:r>
          </a:p>
          <a:p>
            <a:pPr>
              <a:spcBef>
                <a:spcPct val="0"/>
              </a:spcBef>
              <a:buFontTx/>
              <a:buNone/>
            </a:pPr>
            <a:endParaRPr lang="en-US" altLang="en-US" sz="1200">
              <a:latin typeface="Arial" panose="020B0604020202020204" pitchFamily="34" charset="0"/>
            </a:endParaRPr>
          </a:p>
        </p:txBody>
      </p:sp>
      <p:sp>
        <p:nvSpPr>
          <p:cNvPr id="43013" name="Line 10">
            <a:extLst>
              <a:ext uri="{FF2B5EF4-FFF2-40B4-BE49-F238E27FC236}">
                <a16:creationId xmlns:a16="http://schemas.microsoft.com/office/drawing/2014/main" id="{E4CA8BDB-B5D7-79AA-9336-4667E991505C}"/>
              </a:ext>
            </a:extLst>
          </p:cNvPr>
          <p:cNvSpPr>
            <a:spLocks noChangeShapeType="1"/>
          </p:cNvSpPr>
          <p:nvPr/>
        </p:nvSpPr>
        <p:spPr bwMode="auto">
          <a:xfrm flipH="1">
            <a:off x="3479800" y="685800"/>
            <a:ext cx="4921250" cy="2590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4" name="Line 11">
            <a:extLst>
              <a:ext uri="{FF2B5EF4-FFF2-40B4-BE49-F238E27FC236}">
                <a16:creationId xmlns:a16="http://schemas.microsoft.com/office/drawing/2014/main" id="{FA479083-6ED1-A357-3A63-E0DFFF57C3B4}"/>
              </a:ext>
            </a:extLst>
          </p:cNvPr>
          <p:cNvSpPr>
            <a:spLocks noChangeShapeType="1"/>
          </p:cNvSpPr>
          <p:nvPr/>
        </p:nvSpPr>
        <p:spPr bwMode="auto">
          <a:xfrm flipH="1">
            <a:off x="3479800" y="3581400"/>
            <a:ext cx="1409700" cy="76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5" name="Line 12">
            <a:extLst>
              <a:ext uri="{FF2B5EF4-FFF2-40B4-BE49-F238E27FC236}">
                <a16:creationId xmlns:a16="http://schemas.microsoft.com/office/drawing/2014/main" id="{1AF6FFA0-215B-4E9E-9ADA-D7E8E92DC7D8}"/>
              </a:ext>
            </a:extLst>
          </p:cNvPr>
          <p:cNvSpPr>
            <a:spLocks noChangeShapeType="1"/>
          </p:cNvSpPr>
          <p:nvPr/>
        </p:nvSpPr>
        <p:spPr bwMode="auto">
          <a:xfrm flipH="1">
            <a:off x="3479800" y="3581400"/>
            <a:ext cx="1409700" cy="330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6" name="Line 13">
            <a:extLst>
              <a:ext uri="{FF2B5EF4-FFF2-40B4-BE49-F238E27FC236}">
                <a16:creationId xmlns:a16="http://schemas.microsoft.com/office/drawing/2014/main" id="{6D934615-1903-6C14-184D-587B25D5961B}"/>
              </a:ext>
            </a:extLst>
          </p:cNvPr>
          <p:cNvSpPr>
            <a:spLocks noChangeShapeType="1"/>
          </p:cNvSpPr>
          <p:nvPr/>
        </p:nvSpPr>
        <p:spPr bwMode="auto">
          <a:xfrm flipH="1">
            <a:off x="3886200" y="3911600"/>
            <a:ext cx="1003300" cy="17907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7" name="TextBox 2">
            <a:extLst>
              <a:ext uri="{FF2B5EF4-FFF2-40B4-BE49-F238E27FC236}">
                <a16:creationId xmlns:a16="http://schemas.microsoft.com/office/drawing/2014/main" id="{F04F3EE2-0B3C-40E7-4603-940A1841048A}"/>
              </a:ext>
            </a:extLst>
          </p:cNvPr>
          <p:cNvSpPr txBox="1">
            <a:spLocks noChangeArrowheads="1"/>
          </p:cNvSpPr>
          <p:nvPr/>
        </p:nvSpPr>
        <p:spPr bwMode="auto">
          <a:xfrm>
            <a:off x="4279900" y="2806700"/>
            <a:ext cx="609600"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100" b="1">
                <a:latin typeface="Times New Roman"/>
                <a:cs typeface="Times New Roman"/>
              </a:rPr>
              <a:t>2022</a:t>
            </a:r>
            <a:endParaRPr lang="en-US" altLang="en-US" sz="1100" b="1"/>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EC8202E0-57B0-0FE9-FE57-3F8F00A01FC9}"/>
              </a:ext>
            </a:extLst>
          </p:cNvPr>
          <p:cNvSpPr txBox="1">
            <a:spLocks noChangeArrowheads="1"/>
          </p:cNvSpPr>
          <p:nvPr/>
        </p:nvSpPr>
        <p:spPr bwMode="auto">
          <a:xfrm>
            <a:off x="1866900" y="304800"/>
            <a:ext cx="8458200" cy="10795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Arial" panose="020B0604020202020204" pitchFamily="34" charset="0"/>
              </a:rPr>
              <a:t>At this point, use the standard printing options on your Internet browser.  After printing, this is the one time you may use the </a:t>
            </a:r>
            <a:r>
              <a:rPr lang="en-US" altLang="en-US" sz="1600" i="1">
                <a:latin typeface="Arial" panose="020B0604020202020204" pitchFamily="34" charset="0"/>
              </a:rPr>
              <a:t>“Back”</a:t>
            </a:r>
            <a:r>
              <a:rPr lang="en-US" altLang="en-US" sz="1600">
                <a:latin typeface="Arial" panose="020B0604020202020204" pitchFamily="34" charset="0"/>
              </a:rPr>
              <a:t> button on your browser.  You will be returned to the </a:t>
            </a:r>
            <a:r>
              <a:rPr lang="en-US" altLang="en-US" sz="1600" i="1">
                <a:latin typeface="Arial" panose="020B0604020202020204" pitchFamily="34" charset="0"/>
              </a:rPr>
              <a:t>“View/Print Selection”</a:t>
            </a:r>
            <a:r>
              <a:rPr lang="en-US" altLang="en-US" sz="1600">
                <a:latin typeface="Arial" panose="020B0604020202020204" pitchFamily="34" charset="0"/>
              </a:rPr>
              <a:t> window.  From here you may print additional sections of the report, log out, or select any other option from the drop-down lists.</a:t>
            </a:r>
          </a:p>
        </p:txBody>
      </p:sp>
      <p:pic>
        <p:nvPicPr>
          <p:cNvPr id="44035" name="Picture 5">
            <a:extLst>
              <a:ext uri="{FF2B5EF4-FFF2-40B4-BE49-F238E27FC236}">
                <a16:creationId xmlns:a16="http://schemas.microsoft.com/office/drawing/2014/main" id="{75D59E0D-B552-56BF-7285-94CCC2528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62100"/>
            <a:ext cx="8585200"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TextBox 1">
            <a:extLst>
              <a:ext uri="{FF2B5EF4-FFF2-40B4-BE49-F238E27FC236}">
                <a16:creationId xmlns:a16="http://schemas.microsoft.com/office/drawing/2014/main" id="{AE5423E1-AFEC-3327-11F3-A6838C9D56E0}"/>
              </a:ext>
            </a:extLst>
          </p:cNvPr>
          <p:cNvSpPr txBox="1">
            <a:spLocks noChangeArrowheads="1"/>
          </p:cNvSpPr>
          <p:nvPr/>
        </p:nvSpPr>
        <p:spPr bwMode="auto">
          <a:xfrm>
            <a:off x="5854700" y="4324350"/>
            <a:ext cx="4826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800">
                <a:latin typeface="Times New Roman"/>
                <a:cs typeface="Times New Roman"/>
              </a:rPr>
              <a:t>2022</a:t>
            </a:r>
            <a:endParaRPr lang="en-US" altLang="en-US" sz="80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E82302D-5660-F594-F610-7B35E3C6EC8F}"/>
              </a:ext>
            </a:extLst>
          </p:cNvPr>
          <p:cNvSpPr>
            <a:spLocks noGrp="1"/>
          </p:cNvSpPr>
          <p:nvPr>
            <p:ph type="title"/>
          </p:nvPr>
        </p:nvSpPr>
        <p:spPr>
          <a:xfrm>
            <a:off x="677334" y="609600"/>
            <a:ext cx="8596668" cy="1320800"/>
          </a:xfrm>
        </p:spPr>
        <p:txBody>
          <a:bodyPr>
            <a:normAutofit/>
          </a:bodyPr>
          <a:lstStyle/>
          <a:p>
            <a:r>
              <a:rPr lang="en-US"/>
              <a:t>Polling Question #8</a:t>
            </a:r>
          </a:p>
        </p:txBody>
      </p:sp>
      <p:sp>
        <p:nvSpPr>
          <p:cNvPr id="3" name="Content Placeholder 2">
            <a:extLst>
              <a:ext uri="{FF2B5EF4-FFF2-40B4-BE49-F238E27FC236}">
                <a16:creationId xmlns:a16="http://schemas.microsoft.com/office/drawing/2014/main" id="{DFC8A857-7FDE-2E0E-5203-B96EA19FD2EA}"/>
              </a:ext>
            </a:extLst>
          </p:cNvPr>
          <p:cNvSpPr>
            <a:spLocks noGrp="1"/>
          </p:cNvSpPr>
          <p:nvPr>
            <p:ph idx="1"/>
          </p:nvPr>
        </p:nvSpPr>
        <p:spPr>
          <a:xfrm>
            <a:off x="677334" y="2160589"/>
            <a:ext cx="8596668" cy="3880773"/>
          </a:xfrm>
        </p:spPr>
        <p:txBody>
          <a:bodyPr>
            <a:normAutofit/>
          </a:bodyPr>
          <a:lstStyle/>
          <a:p>
            <a:pPr marL="0" indent="0">
              <a:buNone/>
            </a:pPr>
            <a:r>
              <a:rPr lang="en-US"/>
              <a:t>Read the activity below and select the part of the environmental management hierarchy that corresponds to it. </a:t>
            </a:r>
          </a:p>
          <a:p>
            <a:pPr marL="0" indent="0">
              <a:buNone/>
            </a:pPr>
            <a:endParaRPr lang="en-US"/>
          </a:p>
          <a:p>
            <a:r>
              <a:rPr lang="en-US"/>
              <a:t>A paint manufacturer reduces the amount of piping needed by moving storage tanks and mixing vessels closer together. </a:t>
            </a:r>
          </a:p>
          <a:p>
            <a:pPr lvl="1"/>
            <a:r>
              <a:rPr lang="en-US"/>
              <a:t>Pollution Prevention		</a:t>
            </a:r>
          </a:p>
          <a:p>
            <a:pPr lvl="1" eaLnBrk="0" fontAlgn="base" hangingPunct="0"/>
            <a:r>
              <a:rPr lang="en-US"/>
              <a:t>Out-of-process Recycling		</a:t>
            </a:r>
          </a:p>
          <a:p>
            <a:pPr lvl="1" eaLnBrk="0" fontAlgn="base" hangingPunct="0"/>
            <a:r>
              <a:rPr lang="en-US"/>
              <a:t>Treatment/Control		</a:t>
            </a:r>
          </a:p>
          <a:p>
            <a:pPr lvl="1" eaLnBrk="0" fontAlgn="base" hangingPunct="0"/>
            <a:r>
              <a:rPr lang="en-US"/>
              <a:t>Disposal			</a:t>
            </a:r>
          </a:p>
          <a:p>
            <a:pPr lvl="1" eaLnBrk="0" fontAlgn="base" hangingPunct="0"/>
            <a:r>
              <a:rPr lang="en-US"/>
              <a:t>None of the Above</a:t>
            </a:r>
          </a:p>
        </p:txBody>
      </p:sp>
    </p:spTree>
    <p:extLst>
      <p:ext uri="{BB962C8B-B14F-4D97-AF65-F5344CB8AC3E}">
        <p14:creationId xmlns:p14="http://schemas.microsoft.com/office/powerpoint/2010/main" val="4070215038"/>
      </p:ext>
    </p:extLst>
  </p:cSld>
  <p:clrMapOvr>
    <a:overrideClrMapping bg1="dk1" tx1="lt1" bg2="dk2" tx2="lt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E82302D-5660-F594-F610-7B35E3C6EC8F}"/>
              </a:ext>
            </a:extLst>
          </p:cNvPr>
          <p:cNvSpPr>
            <a:spLocks noGrp="1"/>
          </p:cNvSpPr>
          <p:nvPr>
            <p:ph type="title"/>
          </p:nvPr>
        </p:nvSpPr>
        <p:spPr>
          <a:xfrm>
            <a:off x="677334" y="609600"/>
            <a:ext cx="8596668" cy="1320800"/>
          </a:xfrm>
        </p:spPr>
        <p:txBody>
          <a:bodyPr>
            <a:normAutofit/>
          </a:bodyPr>
          <a:lstStyle/>
          <a:p>
            <a:r>
              <a:rPr lang="en-US"/>
              <a:t>Polling Question #9</a:t>
            </a:r>
          </a:p>
        </p:txBody>
      </p:sp>
      <p:sp>
        <p:nvSpPr>
          <p:cNvPr id="3" name="Content Placeholder 2">
            <a:extLst>
              <a:ext uri="{FF2B5EF4-FFF2-40B4-BE49-F238E27FC236}">
                <a16:creationId xmlns:a16="http://schemas.microsoft.com/office/drawing/2014/main" id="{DFC8A857-7FDE-2E0E-5203-B96EA19FD2EA}"/>
              </a:ext>
            </a:extLst>
          </p:cNvPr>
          <p:cNvSpPr>
            <a:spLocks noGrp="1"/>
          </p:cNvSpPr>
          <p:nvPr>
            <p:ph idx="1"/>
          </p:nvPr>
        </p:nvSpPr>
        <p:spPr>
          <a:xfrm>
            <a:off x="677334" y="2160589"/>
            <a:ext cx="8596668" cy="3880773"/>
          </a:xfrm>
        </p:spPr>
        <p:txBody>
          <a:bodyPr>
            <a:normAutofit/>
          </a:bodyPr>
          <a:lstStyle/>
          <a:p>
            <a:pPr marL="0" indent="0">
              <a:buNone/>
            </a:pPr>
            <a:r>
              <a:rPr lang="en-US"/>
              <a:t>Now, identify the type of pollution prevention that is being used. </a:t>
            </a:r>
          </a:p>
          <a:p>
            <a:pPr marL="0" indent="0">
              <a:buNone/>
            </a:pPr>
            <a:endParaRPr lang="en-US"/>
          </a:p>
          <a:p>
            <a:r>
              <a:rPr lang="en-US"/>
              <a:t>A paint manufacturer reduces the amount of piping needed by moving storage tanks and mixing vessels closer together. </a:t>
            </a:r>
          </a:p>
          <a:p>
            <a:pPr lvl="1"/>
            <a:r>
              <a:rPr lang="en-US"/>
              <a:t>Input Substitution		</a:t>
            </a:r>
          </a:p>
          <a:p>
            <a:pPr lvl="1" eaLnBrk="0" fontAlgn="base" hangingPunct="0"/>
            <a:r>
              <a:rPr lang="en-US"/>
              <a:t>Product Reformulation	</a:t>
            </a:r>
          </a:p>
          <a:p>
            <a:pPr lvl="1" eaLnBrk="0" fontAlgn="base" hangingPunct="0"/>
            <a:r>
              <a:rPr lang="en-US"/>
              <a:t>Production Process Modification	</a:t>
            </a:r>
          </a:p>
          <a:p>
            <a:pPr lvl="1" eaLnBrk="0" fontAlgn="base" hangingPunct="0"/>
            <a:r>
              <a:rPr lang="en-US"/>
              <a:t>In-process Recycling</a:t>
            </a:r>
          </a:p>
          <a:p>
            <a:pPr lvl="1" eaLnBrk="0" fontAlgn="base" hangingPunct="0"/>
            <a:r>
              <a:rPr lang="en-US"/>
              <a:t>Housekeeping</a:t>
            </a:r>
          </a:p>
        </p:txBody>
      </p:sp>
    </p:spTree>
    <p:extLst>
      <p:ext uri="{BB962C8B-B14F-4D97-AF65-F5344CB8AC3E}">
        <p14:creationId xmlns:p14="http://schemas.microsoft.com/office/powerpoint/2010/main" val="2381794151"/>
      </p:ext>
    </p:extLst>
  </p:cSld>
  <p:clrMapOvr>
    <a:overrideClrMapping bg1="dk1" tx1="lt1" bg2="dk2" tx2="lt2" accent1="accent1" accent2="accent2" accent3="accent3" accent4="accent4" accent5="accent5" accent6="accent6" hlink="hlink" folHlink="folHlink"/>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0" name="Straight Connector 9">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Shape 23">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7211263B-C610-4ABE-A78A-FB18ACEE0960}"/>
              </a:ext>
            </a:extLst>
          </p:cNvPr>
          <p:cNvSpPr>
            <a:spLocks noGrp="1"/>
          </p:cNvSpPr>
          <p:nvPr>
            <p:ph type="ctrTitle"/>
          </p:nvPr>
        </p:nvSpPr>
        <p:spPr>
          <a:xfrm>
            <a:off x="4482037" y="2714629"/>
            <a:ext cx="6881353" cy="2014538"/>
          </a:xfrm>
        </p:spPr>
        <p:txBody>
          <a:bodyPr>
            <a:normAutofit/>
          </a:bodyPr>
          <a:lstStyle/>
          <a:p>
            <a:pPr algn="l"/>
            <a:r>
              <a:rPr lang="en-US" sz="6000">
                <a:solidFill>
                  <a:srgbClr val="FFFFFF"/>
                </a:solidFill>
              </a:rPr>
              <a:t>Updating</a:t>
            </a:r>
            <a:br>
              <a:rPr lang="en-US" sz="6000">
                <a:solidFill>
                  <a:srgbClr val="FFFFFF"/>
                </a:solidFill>
              </a:rPr>
            </a:br>
            <a:r>
              <a:rPr lang="en-US" sz="6000">
                <a:solidFill>
                  <a:srgbClr val="FFFFFF"/>
                </a:solidFill>
              </a:rPr>
              <a:t>(Step 12)</a:t>
            </a:r>
          </a:p>
        </p:txBody>
      </p:sp>
      <p:sp>
        <p:nvSpPr>
          <p:cNvPr id="26" name="Isosceles Triangle 25">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 Placeholder 4">
            <a:extLst>
              <a:ext uri="{FF2B5EF4-FFF2-40B4-BE49-F238E27FC236}">
                <a16:creationId xmlns:a16="http://schemas.microsoft.com/office/drawing/2014/main" id="{AA28E6AC-C5C6-F436-F134-B60685D1654A}"/>
              </a:ext>
            </a:extLst>
          </p:cNvPr>
          <p:cNvSpPr txBox="1">
            <a:spLocks/>
          </p:cNvSpPr>
          <p:nvPr/>
        </p:nvSpPr>
        <p:spPr>
          <a:xfrm>
            <a:off x="4478862" y="4772030"/>
            <a:ext cx="6566428" cy="860400"/>
          </a:xfrm>
          <a:prstGeom prst="rect">
            <a:avLst/>
          </a:prstGeom>
        </p:spPr>
        <p:txBody>
          <a:bodyPr vert="horz" lIns="91440" tIns="45720" rIns="91440" bIns="4572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r>
              <a:rPr lang="en-US" sz="2800"/>
              <a:t>Final step of Pollution Prevention Planning is to begin again!</a:t>
            </a:r>
          </a:p>
        </p:txBody>
      </p:sp>
    </p:spTree>
    <p:extLst>
      <p:ext uri="{BB962C8B-B14F-4D97-AF65-F5344CB8AC3E}">
        <p14:creationId xmlns:p14="http://schemas.microsoft.com/office/powerpoint/2010/main" val="819597262"/>
      </p:ext>
    </p:extLst>
  </p:cSld>
  <p:clrMapOvr>
    <a:overrideClrMapping bg1="dk1" tx1="lt1" bg2="dk2" tx2="lt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AFA9-6D9F-4F07-972B-C94186D422E5}"/>
              </a:ext>
            </a:extLst>
          </p:cNvPr>
          <p:cNvSpPr>
            <a:spLocks noGrp="1"/>
          </p:cNvSpPr>
          <p:nvPr>
            <p:ph type="title"/>
          </p:nvPr>
        </p:nvSpPr>
        <p:spPr/>
        <p:txBody>
          <a:bodyPr/>
          <a:lstStyle/>
          <a:p>
            <a:r>
              <a:rPr lang="en-US"/>
              <a:t>What now?</a:t>
            </a:r>
          </a:p>
        </p:txBody>
      </p:sp>
      <p:graphicFrame>
        <p:nvGraphicFramePr>
          <p:cNvPr id="5" name="Content Placeholder 2">
            <a:extLst>
              <a:ext uri="{FF2B5EF4-FFF2-40B4-BE49-F238E27FC236}">
                <a16:creationId xmlns:a16="http://schemas.microsoft.com/office/drawing/2014/main" id="{8EEADDF8-4B03-FE30-2DC9-B88C7031779F}"/>
              </a:ext>
            </a:extLst>
          </p:cNvPr>
          <p:cNvGraphicFramePr>
            <a:graphicFrameLocks noGrp="1"/>
          </p:cNvGraphicFramePr>
          <p:nvPr>
            <p:ph idx="1"/>
            <p:extLst>
              <p:ext uri="{D42A27DB-BD31-4B8C-83A1-F6EECF244321}">
                <p14:modId xmlns:p14="http://schemas.microsoft.com/office/powerpoint/2010/main" val="4275016195"/>
              </p:ext>
            </p:extLst>
          </p:nvPr>
        </p:nvGraphicFramePr>
        <p:xfrm>
          <a:off x="677334" y="1930400"/>
          <a:ext cx="8596668" cy="431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757954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7A6070-3BE2-46B2-B945-F76646DE9A78}"/>
              </a:ext>
            </a:extLst>
          </p:cNvPr>
          <p:cNvSpPr>
            <a:spLocks noGrp="1"/>
          </p:cNvSpPr>
          <p:nvPr>
            <p:ph type="title"/>
          </p:nvPr>
        </p:nvSpPr>
        <p:spPr>
          <a:xfrm>
            <a:off x="1333502" y="609600"/>
            <a:ext cx="8596668" cy="1320800"/>
          </a:xfrm>
        </p:spPr>
        <p:txBody>
          <a:bodyPr>
            <a:normAutofit/>
          </a:bodyPr>
          <a:lstStyle/>
          <a:p>
            <a:r>
              <a:rPr lang="en-US"/>
              <a:t>Mid-cycle Updates</a:t>
            </a:r>
          </a:p>
        </p:txBody>
      </p:sp>
      <p:sp>
        <p:nvSpPr>
          <p:cNvPr id="10"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4"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BE1255AD-39CB-4F35-852C-1B0E75F36660}"/>
              </a:ext>
            </a:extLst>
          </p:cNvPr>
          <p:cNvSpPr>
            <a:spLocks noGrp="1"/>
          </p:cNvSpPr>
          <p:nvPr>
            <p:ph idx="1"/>
          </p:nvPr>
        </p:nvSpPr>
        <p:spPr>
          <a:xfrm>
            <a:off x="1333502" y="1728788"/>
            <a:ext cx="8596668" cy="4343400"/>
          </a:xfrm>
        </p:spPr>
        <p:txBody>
          <a:bodyPr>
            <a:normAutofit lnSpcReduction="10000"/>
          </a:bodyPr>
          <a:lstStyle/>
          <a:p>
            <a:pPr>
              <a:lnSpc>
                <a:spcPct val="90000"/>
              </a:lnSpc>
            </a:pPr>
            <a:r>
              <a:rPr lang="en-US"/>
              <a:t>Part IB of your P2 Plan must be updated annually</a:t>
            </a:r>
          </a:p>
          <a:p>
            <a:pPr>
              <a:lnSpc>
                <a:spcPct val="90000"/>
              </a:lnSpc>
            </a:pPr>
            <a:r>
              <a:rPr lang="en-US"/>
              <a:t>P2-115 (process-level reporting)</a:t>
            </a:r>
          </a:p>
          <a:p>
            <a:pPr>
              <a:lnSpc>
                <a:spcPct val="90000"/>
              </a:lnSpc>
            </a:pPr>
            <a:endParaRPr lang="en-US"/>
          </a:p>
          <a:p>
            <a:pPr>
              <a:lnSpc>
                <a:spcPct val="90000"/>
              </a:lnSpc>
            </a:pPr>
            <a:r>
              <a:rPr lang="en-US"/>
              <a:t>Certain changes (below) may require Plan modification and Plan Summary updating (next 2 slides)</a:t>
            </a:r>
          </a:p>
          <a:p>
            <a:pPr lvl="1">
              <a:lnSpc>
                <a:spcPct val="90000"/>
              </a:lnSpc>
            </a:pPr>
            <a:r>
              <a:rPr lang="en-US" sz="1800"/>
              <a:t>Ceases operation of a targeted production process or significantly expands the operation of a targeted production process;</a:t>
            </a:r>
          </a:p>
          <a:p>
            <a:pPr lvl="1">
              <a:lnSpc>
                <a:spcPct val="90000"/>
              </a:lnSpc>
            </a:pPr>
            <a:r>
              <a:rPr lang="en-US" sz="1800"/>
              <a:t>Significantly modifies a targeted production process, unless due to implementation of pollution prevention techniques at the industrial facility;</a:t>
            </a:r>
          </a:p>
          <a:p>
            <a:pPr lvl="1">
              <a:lnSpc>
                <a:spcPct val="90000"/>
              </a:lnSpc>
            </a:pPr>
            <a:r>
              <a:rPr lang="en-US" sz="1800"/>
              <a:t>Reclassifies an existing nonproduct output as a product, intermediate, or co-product;</a:t>
            </a:r>
          </a:p>
          <a:p>
            <a:pPr lvl="1">
              <a:lnSpc>
                <a:spcPct val="90000"/>
              </a:lnSpc>
            </a:pPr>
            <a:r>
              <a:rPr lang="en-US" sz="1800"/>
              <a:t>Modifies a grouping decision that affects a targeted process; or</a:t>
            </a:r>
          </a:p>
          <a:p>
            <a:pPr lvl="1">
              <a:lnSpc>
                <a:spcPct val="90000"/>
              </a:lnSpc>
            </a:pPr>
            <a:r>
              <a:rPr lang="en-US" sz="1800"/>
              <a:t>Modifies a targeting decision.</a:t>
            </a:r>
          </a:p>
          <a:p>
            <a:pPr>
              <a:lnSpc>
                <a:spcPct val="90000"/>
              </a:lnSpc>
            </a:pPr>
            <a:endParaRPr lang="en-US"/>
          </a:p>
        </p:txBody>
      </p:sp>
      <p:sp>
        <p:nvSpPr>
          <p:cNvPr id="18"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5821264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74AA0-9380-4EA3-978F-3C40035A7899}"/>
              </a:ext>
            </a:extLst>
          </p:cNvPr>
          <p:cNvSpPr>
            <a:spLocks noGrp="1"/>
          </p:cNvSpPr>
          <p:nvPr>
            <p:ph type="title"/>
          </p:nvPr>
        </p:nvSpPr>
        <p:spPr>
          <a:xfrm>
            <a:off x="1333502" y="609600"/>
            <a:ext cx="8596668" cy="1320800"/>
          </a:xfrm>
        </p:spPr>
        <p:txBody>
          <a:bodyPr>
            <a:normAutofit/>
          </a:bodyPr>
          <a:lstStyle/>
          <a:p>
            <a:r>
              <a:rPr lang="en-US"/>
              <a:t>Mid-cycle Updates (continued)</a:t>
            </a:r>
          </a:p>
        </p:txBody>
      </p:sp>
      <p:sp>
        <p:nvSpPr>
          <p:cNvPr id="10"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4"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6AF3F4A-9288-4F3C-A957-F5EA6A50A7D4}"/>
              </a:ext>
            </a:extLst>
          </p:cNvPr>
          <p:cNvSpPr>
            <a:spLocks noGrp="1"/>
          </p:cNvSpPr>
          <p:nvPr>
            <p:ph idx="1"/>
          </p:nvPr>
        </p:nvSpPr>
        <p:spPr>
          <a:xfrm>
            <a:off x="1333501" y="2160590"/>
            <a:ext cx="8797923" cy="3429260"/>
          </a:xfrm>
        </p:spPr>
        <p:txBody>
          <a:bodyPr>
            <a:normAutofit/>
          </a:bodyPr>
          <a:lstStyle/>
          <a:p>
            <a:r>
              <a:rPr lang="en-US"/>
              <a:t>Facility-level inventory data required in Part IA of a Pollution Prevention Plan;</a:t>
            </a:r>
          </a:p>
          <a:p>
            <a:r>
              <a:rPr lang="en-US"/>
              <a:t>Process-level inventory data required in Part IA of a Pollution Prevention Plan;</a:t>
            </a:r>
          </a:p>
          <a:p>
            <a:r>
              <a:rPr lang="en-US"/>
              <a:t>Facility-level and process-level pollution prevention reductions required to be recorded in Part IB of a Pollution Prevention Plan or reported in a Release and Pollution Prevention Report;</a:t>
            </a:r>
          </a:p>
          <a:p>
            <a:r>
              <a:rPr lang="en-US"/>
              <a:t>Process-level pollution prevention reductions required to be recorded in Part IB of a Pollution Prevention Plan or reported in a Release and Pollution Prevention Report;</a:t>
            </a:r>
          </a:p>
        </p:txBody>
      </p:sp>
      <p:sp>
        <p:nvSpPr>
          <p:cNvPr id="18"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53430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F9F43A-78EE-4CA2-B30D-80A3757734AA}"/>
              </a:ext>
            </a:extLst>
          </p:cNvPr>
          <p:cNvPicPr>
            <a:picLocks noChangeAspect="1"/>
          </p:cNvPicPr>
          <p:nvPr/>
        </p:nvPicPr>
        <p:blipFill rotWithShape="1">
          <a:blip r:embed="rId2"/>
          <a:srcRect l="19054" t="19583" r="19227"/>
          <a:stretch/>
        </p:blipFill>
        <p:spPr>
          <a:xfrm>
            <a:off x="1940425" y="1757363"/>
            <a:ext cx="6070485" cy="4943476"/>
          </a:xfrm>
          <a:prstGeom prst="rect">
            <a:avLst/>
          </a:prstGeom>
        </p:spPr>
      </p:pic>
      <p:sp>
        <p:nvSpPr>
          <p:cNvPr id="2" name="Title 1">
            <a:extLst>
              <a:ext uri="{FF2B5EF4-FFF2-40B4-BE49-F238E27FC236}">
                <a16:creationId xmlns:a16="http://schemas.microsoft.com/office/drawing/2014/main" id="{01381C7E-5BC5-80A7-FE21-12B95BF11F60}"/>
              </a:ext>
            </a:extLst>
          </p:cNvPr>
          <p:cNvSpPr>
            <a:spLocks noGrp="1"/>
          </p:cNvSpPr>
          <p:nvPr>
            <p:ph type="title"/>
          </p:nvPr>
        </p:nvSpPr>
        <p:spPr/>
        <p:txBody>
          <a:bodyPr>
            <a:normAutofit/>
          </a:bodyPr>
          <a:lstStyle/>
          <a:p>
            <a:r>
              <a:rPr lang="en-US"/>
              <a:t>Process Flow Diagram</a:t>
            </a:r>
            <a:br>
              <a:rPr lang="en-US"/>
            </a:br>
            <a:r>
              <a:rPr lang="en-US" sz="2700"/>
              <a:t>(process flow diagram for a paint formulation process)</a:t>
            </a:r>
            <a:endParaRPr lang="en-US"/>
          </a:p>
        </p:txBody>
      </p:sp>
    </p:spTree>
    <p:extLst>
      <p:ext uri="{BB962C8B-B14F-4D97-AF65-F5344CB8AC3E}">
        <p14:creationId xmlns:p14="http://schemas.microsoft.com/office/powerpoint/2010/main" val="225900114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74AA0-9380-4EA3-978F-3C40035A7899}"/>
              </a:ext>
            </a:extLst>
          </p:cNvPr>
          <p:cNvSpPr>
            <a:spLocks noGrp="1"/>
          </p:cNvSpPr>
          <p:nvPr>
            <p:ph type="title"/>
          </p:nvPr>
        </p:nvSpPr>
        <p:spPr>
          <a:xfrm>
            <a:off x="1333502" y="609600"/>
            <a:ext cx="8596668" cy="1320800"/>
          </a:xfrm>
        </p:spPr>
        <p:txBody>
          <a:bodyPr>
            <a:normAutofit/>
          </a:bodyPr>
          <a:lstStyle/>
          <a:p>
            <a:r>
              <a:rPr lang="en-US"/>
              <a:t>Mid-cycle Updates (continued)</a:t>
            </a:r>
          </a:p>
        </p:txBody>
      </p:sp>
      <p:sp>
        <p:nvSpPr>
          <p:cNvPr id="10"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4"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6AF3F4A-9288-4F3C-A957-F5EA6A50A7D4}"/>
              </a:ext>
            </a:extLst>
          </p:cNvPr>
          <p:cNvSpPr>
            <a:spLocks noGrp="1"/>
          </p:cNvSpPr>
          <p:nvPr>
            <p:ph idx="1"/>
          </p:nvPr>
        </p:nvSpPr>
        <p:spPr>
          <a:xfrm>
            <a:off x="1333502" y="2160590"/>
            <a:ext cx="8470898" cy="3429260"/>
          </a:xfrm>
        </p:spPr>
        <p:txBody>
          <a:bodyPr>
            <a:normAutofit/>
          </a:bodyPr>
          <a:lstStyle/>
          <a:p>
            <a:r>
              <a:rPr lang="en-US"/>
              <a:t>Five-year pollution prevention goals required in Part II of a Pollution Prevention Plan and in a Pollution Prevention Plan Summary;</a:t>
            </a:r>
          </a:p>
          <a:p>
            <a:r>
              <a:rPr lang="en-US"/>
              <a:t>Description of targeted production processes required in Part II of a Pollution Prevention Plan and in a Pollution Prevention Plan Summary;</a:t>
            </a:r>
          </a:p>
          <a:p>
            <a:r>
              <a:rPr lang="en-US"/>
              <a:t>Planned pollution prevention options required in Part II of a Pollution Prevention Plan;</a:t>
            </a:r>
          </a:p>
          <a:p>
            <a:r>
              <a:rPr lang="en-US"/>
              <a:t>Implementation schedules for pollution prevention options required in Part II of a Pollution Prevention Plan.</a:t>
            </a:r>
          </a:p>
          <a:p>
            <a:endParaRPr lang="en-US"/>
          </a:p>
        </p:txBody>
      </p:sp>
      <p:sp>
        <p:nvSpPr>
          <p:cNvPr id="18"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086336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9DD83C9-3B1D-4176-BD75-7A5BB1993C25}"/>
              </a:ext>
            </a:extLst>
          </p:cNvPr>
          <p:cNvSpPr>
            <a:spLocks noGrp="1"/>
          </p:cNvSpPr>
          <p:nvPr>
            <p:ph type="title"/>
          </p:nvPr>
        </p:nvSpPr>
        <p:spPr>
          <a:xfrm>
            <a:off x="643467" y="816638"/>
            <a:ext cx="3367359" cy="5224724"/>
          </a:xfrm>
        </p:spPr>
        <p:txBody>
          <a:bodyPr anchor="ctr">
            <a:normAutofit/>
          </a:bodyPr>
          <a:lstStyle/>
          <a:p>
            <a:r>
              <a:rPr lang="en-US"/>
              <a:t>Five-year Revisions</a:t>
            </a:r>
          </a:p>
        </p:txBody>
      </p:sp>
      <p:sp>
        <p:nvSpPr>
          <p:cNvPr id="3" name="Content Placeholder 2">
            <a:extLst>
              <a:ext uri="{FF2B5EF4-FFF2-40B4-BE49-F238E27FC236}">
                <a16:creationId xmlns:a16="http://schemas.microsoft.com/office/drawing/2014/main" id="{03ECC428-B7E6-4B8A-8C83-ACBDDEFABE58}"/>
              </a:ext>
            </a:extLst>
          </p:cNvPr>
          <p:cNvSpPr>
            <a:spLocks noGrp="1"/>
          </p:cNvSpPr>
          <p:nvPr>
            <p:ph idx="1"/>
          </p:nvPr>
        </p:nvSpPr>
        <p:spPr>
          <a:xfrm>
            <a:off x="4654294" y="816638"/>
            <a:ext cx="4932617" cy="5224724"/>
          </a:xfrm>
        </p:spPr>
        <p:txBody>
          <a:bodyPr anchor="ctr">
            <a:normAutofit/>
          </a:bodyPr>
          <a:lstStyle/>
          <a:p>
            <a:r>
              <a:rPr lang="en-US"/>
              <a:t>After 5 years you must generate a new P2 Plan, with a new base year. For example, if you have a 2021 base year Plan, you will update it every year until you are required to prepare a 2026 base year Plan, for which the Plan Summary would be due by July 1, 2027.</a:t>
            </a:r>
          </a:p>
          <a:p>
            <a:r>
              <a:rPr lang="en-US"/>
              <a:t>Re-evaluation may show that changes in technology or finances have made the previously infeasible now feasible</a:t>
            </a:r>
          </a:p>
        </p:txBody>
      </p:sp>
    </p:spTree>
    <p:extLst>
      <p:ext uri="{BB962C8B-B14F-4D97-AF65-F5344CB8AC3E}">
        <p14:creationId xmlns:p14="http://schemas.microsoft.com/office/powerpoint/2010/main" val="259545179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E82302D-5660-F594-F610-7B35E3C6EC8F}"/>
              </a:ext>
            </a:extLst>
          </p:cNvPr>
          <p:cNvSpPr>
            <a:spLocks noGrp="1"/>
          </p:cNvSpPr>
          <p:nvPr>
            <p:ph type="title"/>
          </p:nvPr>
        </p:nvSpPr>
        <p:spPr>
          <a:xfrm>
            <a:off x="677334" y="609600"/>
            <a:ext cx="8596668" cy="1320800"/>
          </a:xfrm>
        </p:spPr>
        <p:txBody>
          <a:bodyPr>
            <a:normAutofit/>
          </a:bodyPr>
          <a:lstStyle/>
          <a:p>
            <a:r>
              <a:rPr lang="en-US"/>
              <a:t>Polling Question #10</a:t>
            </a:r>
          </a:p>
        </p:txBody>
      </p:sp>
      <p:sp>
        <p:nvSpPr>
          <p:cNvPr id="3" name="Content Placeholder 2">
            <a:extLst>
              <a:ext uri="{FF2B5EF4-FFF2-40B4-BE49-F238E27FC236}">
                <a16:creationId xmlns:a16="http://schemas.microsoft.com/office/drawing/2014/main" id="{DFC8A857-7FDE-2E0E-5203-B96EA19FD2EA}"/>
              </a:ext>
            </a:extLst>
          </p:cNvPr>
          <p:cNvSpPr>
            <a:spLocks noGrp="1"/>
          </p:cNvSpPr>
          <p:nvPr>
            <p:ph idx="1"/>
          </p:nvPr>
        </p:nvSpPr>
        <p:spPr>
          <a:xfrm>
            <a:off x="677334" y="2160589"/>
            <a:ext cx="8596668" cy="3880773"/>
          </a:xfrm>
        </p:spPr>
        <p:txBody>
          <a:bodyPr>
            <a:normAutofit/>
          </a:bodyPr>
          <a:lstStyle/>
          <a:p>
            <a:pPr marL="0" indent="0">
              <a:buNone/>
            </a:pPr>
            <a:r>
              <a:rPr lang="en-US"/>
              <a:t>Read the activity below and select the part of the environmental management hierarchy that corresponds to it. </a:t>
            </a:r>
          </a:p>
          <a:p>
            <a:pPr marL="0" indent="0">
              <a:buNone/>
            </a:pPr>
            <a:endParaRPr lang="en-US"/>
          </a:p>
          <a:p>
            <a:r>
              <a:rPr lang="en-US"/>
              <a:t>A company sends their waste solvent off-site for recovery. </a:t>
            </a:r>
          </a:p>
          <a:p>
            <a:pPr lvl="1"/>
            <a:r>
              <a:rPr lang="en-US"/>
              <a:t>Pollution Prevention		</a:t>
            </a:r>
          </a:p>
          <a:p>
            <a:pPr lvl="1" eaLnBrk="0" fontAlgn="base" hangingPunct="0"/>
            <a:r>
              <a:rPr lang="en-US"/>
              <a:t>Out-of-process Recycling		</a:t>
            </a:r>
          </a:p>
          <a:p>
            <a:pPr lvl="1" eaLnBrk="0" fontAlgn="base" hangingPunct="0"/>
            <a:r>
              <a:rPr lang="en-US"/>
              <a:t>Treatment/Control		</a:t>
            </a:r>
          </a:p>
          <a:p>
            <a:pPr lvl="1" eaLnBrk="0" fontAlgn="base" hangingPunct="0"/>
            <a:r>
              <a:rPr lang="en-US"/>
              <a:t>Disposal			</a:t>
            </a:r>
          </a:p>
          <a:p>
            <a:pPr lvl="1" eaLnBrk="0" fontAlgn="base" hangingPunct="0"/>
            <a:r>
              <a:rPr lang="en-US"/>
              <a:t>None of the Above</a:t>
            </a:r>
          </a:p>
        </p:txBody>
      </p:sp>
    </p:spTree>
    <p:extLst>
      <p:ext uri="{BB962C8B-B14F-4D97-AF65-F5344CB8AC3E}">
        <p14:creationId xmlns:p14="http://schemas.microsoft.com/office/powerpoint/2010/main" val="3924348641"/>
      </p:ext>
    </p:extLst>
  </p:cSld>
  <p:clrMapOvr>
    <a:overrideClrMapping bg1="dk1" tx1="lt1" bg2="dk2" tx2="lt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0" name="Straight Connector 9">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Shape 23">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7211263B-C610-4ABE-A78A-FB18ACEE0960}"/>
              </a:ext>
            </a:extLst>
          </p:cNvPr>
          <p:cNvSpPr>
            <a:spLocks noGrp="1"/>
          </p:cNvSpPr>
          <p:nvPr>
            <p:ph type="ctrTitle"/>
          </p:nvPr>
        </p:nvSpPr>
        <p:spPr>
          <a:xfrm>
            <a:off x="4482037" y="2814634"/>
            <a:ext cx="6881353" cy="1985962"/>
          </a:xfrm>
        </p:spPr>
        <p:txBody>
          <a:bodyPr>
            <a:normAutofit/>
          </a:bodyPr>
          <a:lstStyle/>
          <a:p>
            <a:pPr algn="l"/>
            <a:r>
              <a:rPr lang="en-US" sz="6000">
                <a:solidFill>
                  <a:srgbClr val="FFFFFF"/>
                </a:solidFill>
              </a:rPr>
              <a:t>Administrative Checklist Review</a:t>
            </a:r>
          </a:p>
        </p:txBody>
      </p:sp>
      <p:sp>
        <p:nvSpPr>
          <p:cNvPr id="26" name="Isosceles Triangle 25">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619014714"/>
      </p:ext>
    </p:extLst>
  </p:cSld>
  <p:clrMapOvr>
    <a:overrideClrMapping bg1="dk1" tx1="lt1" bg2="dk2" tx2="lt2" accent1="accent1" accent2="accent2" accent3="accent3" accent4="accent4" accent5="accent5" accent6="accent6" hlink="hlink" folHlink="folHlink"/>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7E3663-D928-7852-0E43-CCB70DBFD76F}"/>
              </a:ext>
            </a:extLst>
          </p:cNvPr>
          <p:cNvSpPr>
            <a:spLocks noGrp="1"/>
          </p:cNvSpPr>
          <p:nvPr>
            <p:ph type="title"/>
          </p:nvPr>
        </p:nvSpPr>
        <p:spPr>
          <a:xfrm>
            <a:off x="1333502" y="609600"/>
            <a:ext cx="8679294" cy="1320800"/>
          </a:xfrm>
        </p:spPr>
        <p:txBody>
          <a:bodyPr>
            <a:normAutofit/>
          </a:bodyPr>
          <a:lstStyle/>
          <a:p>
            <a:r>
              <a:rPr lang="en-US"/>
              <a:t>Pursuant to N.J.A.C. 7:1K-4.3, Part 1 of a Pollution Prevention Plan shall include:</a:t>
            </a:r>
          </a:p>
        </p:txBody>
      </p:sp>
      <p:sp>
        <p:nvSpPr>
          <p:cNvPr id="10"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4"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28CBC17-E237-DC88-F845-33A77E14677F}"/>
              </a:ext>
            </a:extLst>
          </p:cNvPr>
          <p:cNvSpPr>
            <a:spLocks noGrp="1"/>
          </p:cNvSpPr>
          <p:nvPr>
            <p:ph idx="1"/>
          </p:nvPr>
        </p:nvSpPr>
        <p:spPr>
          <a:xfrm>
            <a:off x="1333502" y="2160590"/>
            <a:ext cx="9088964" cy="4368798"/>
          </a:xfrm>
        </p:spPr>
        <p:txBody>
          <a:bodyPr vert="horz" lIns="91440" tIns="45720" rIns="91440" bIns="45720" rtlCol="0" anchor="t">
            <a:normAutofit lnSpcReduction="10000"/>
          </a:bodyPr>
          <a:lstStyle/>
          <a:p>
            <a:pPr>
              <a:lnSpc>
                <a:spcPct val="90000"/>
              </a:lnSpc>
            </a:pPr>
            <a:r>
              <a:rPr lang="en-US"/>
              <a:t>Part IA: Two required certifications (7:1k-4.3(b)1)</a:t>
            </a:r>
          </a:p>
          <a:p>
            <a:pPr lvl="1">
              <a:lnSpc>
                <a:spcPct val="90000"/>
              </a:lnSpc>
            </a:pPr>
            <a:r>
              <a:rPr lang="en-US" sz="1800"/>
              <a:t>The first one must be signed by the </a:t>
            </a:r>
            <a:r>
              <a:rPr lang="en-US" sz="1800" b="1"/>
              <a:t>highest-ranking corporate official with direct operating responsibility </a:t>
            </a:r>
            <a:r>
              <a:rPr lang="en-US" sz="1800"/>
              <a:t>and must read: “I certify under penalty of law that I have read the Pollution Prevention Plan and that the Pollution Prevention Plan is true, accurate, and complete to the best of my knowledge.” (president, VP, plant manager)</a:t>
            </a:r>
          </a:p>
          <a:p>
            <a:pPr lvl="1">
              <a:lnSpc>
                <a:spcPct val="90000"/>
              </a:lnSpc>
            </a:pPr>
            <a:r>
              <a:rPr lang="en-US" sz="1800"/>
              <a:t>The second must be signed by the </a:t>
            </a:r>
            <a:r>
              <a:rPr lang="en-US" sz="1800" b="1"/>
              <a:t>highest-ranking corporate official at the facility </a:t>
            </a:r>
            <a:r>
              <a:rPr lang="en-US" sz="1800"/>
              <a:t>and must read: “I certify under penalty of law that I am familiar with the Pollution Prevention Plan and that it is the corporate policy of this industrial facility to achieve the goals of the Pollution Prevention Plan.” (plant manager)</a:t>
            </a:r>
          </a:p>
          <a:p>
            <a:pPr>
              <a:lnSpc>
                <a:spcPct val="90000"/>
              </a:lnSpc>
            </a:pPr>
            <a:r>
              <a:rPr lang="en-US"/>
              <a:t>The following names and telephone numbers must be included:</a:t>
            </a:r>
          </a:p>
          <a:p>
            <a:pPr lvl="1">
              <a:lnSpc>
                <a:spcPct val="90000"/>
              </a:lnSpc>
            </a:pPr>
            <a:r>
              <a:rPr lang="en-US" sz="1800"/>
              <a:t>Owner/operator of the facility</a:t>
            </a:r>
          </a:p>
          <a:p>
            <a:pPr lvl="1">
              <a:lnSpc>
                <a:spcPct val="90000"/>
              </a:lnSpc>
            </a:pPr>
            <a:r>
              <a:rPr lang="en-US" sz="1800"/>
              <a:t>Highest ranking corporate official at the facility</a:t>
            </a:r>
          </a:p>
          <a:p>
            <a:pPr lvl="1">
              <a:lnSpc>
                <a:spcPct val="90000"/>
              </a:lnSpc>
            </a:pPr>
            <a:r>
              <a:rPr lang="en-US" sz="1800">
                <a:solidFill>
                  <a:srgbClr val="FF0000"/>
                </a:solidFill>
              </a:rPr>
              <a:t>Union representative (if applicable)</a:t>
            </a:r>
          </a:p>
        </p:txBody>
      </p:sp>
      <p:sp>
        <p:nvSpPr>
          <p:cNvPr id="18"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5496026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48533-EAF9-B61D-D72D-82A71F3DB7DB}"/>
              </a:ext>
            </a:extLst>
          </p:cNvPr>
          <p:cNvSpPr>
            <a:spLocks noGrp="1"/>
          </p:cNvSpPr>
          <p:nvPr>
            <p:ph type="title"/>
          </p:nvPr>
        </p:nvSpPr>
        <p:spPr>
          <a:xfrm>
            <a:off x="1043950" y="1179151"/>
            <a:ext cx="3300646" cy="4463889"/>
          </a:xfrm>
        </p:spPr>
        <p:txBody>
          <a:bodyPr anchor="ctr">
            <a:normAutofit/>
          </a:bodyPr>
          <a:lstStyle/>
          <a:p>
            <a:pPr>
              <a:lnSpc>
                <a:spcPct val="90000"/>
              </a:lnSpc>
            </a:pPr>
            <a:r>
              <a:rPr lang="en-US" sz="2800"/>
              <a:t>Facility-level Information </a:t>
            </a:r>
            <a:br>
              <a:rPr lang="en-US" sz="2800"/>
            </a:br>
            <a:r>
              <a:rPr lang="en-US" sz="2800"/>
              <a:t>(7:1K-4.3(b)2)</a:t>
            </a:r>
            <a:br>
              <a:rPr lang="en-US" sz="2800"/>
            </a:br>
            <a:br>
              <a:rPr lang="en-US" sz="2300"/>
            </a:br>
            <a:r>
              <a:rPr lang="en-US" sz="1800"/>
              <a:t>(Annual inclusion of the Release &amp; Pollution Prevention Report in the plan is acceptable except for use quantities, which must be calculated. NOTE: Annual inputs should equal outputs within 5% or less.)</a:t>
            </a:r>
            <a:endParaRPr lang="en-US" sz="2300"/>
          </a:p>
        </p:txBody>
      </p:sp>
      <p:sp>
        <p:nvSpPr>
          <p:cNvPr id="11" name="Isosceles Triangle 10">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3" name="Straight Connector 12">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6054C9A5-5AAF-5BD0-718F-A39852E980EA}"/>
              </a:ext>
            </a:extLst>
          </p:cNvPr>
          <p:cNvSpPr>
            <a:spLocks noGrp="1"/>
          </p:cNvSpPr>
          <p:nvPr>
            <p:ph idx="1"/>
          </p:nvPr>
        </p:nvSpPr>
        <p:spPr>
          <a:xfrm>
            <a:off x="4978918" y="471488"/>
            <a:ext cx="6341016" cy="5986462"/>
          </a:xfrm>
        </p:spPr>
        <p:txBody>
          <a:bodyPr anchor="ctr">
            <a:normAutofit/>
          </a:bodyPr>
          <a:lstStyle/>
          <a:p>
            <a:r>
              <a:rPr lang="en-US"/>
              <a:t>Chemical name and CAS number (or Category Code) for each hazardous substance.</a:t>
            </a:r>
          </a:p>
          <a:p>
            <a:r>
              <a:rPr lang="en-US"/>
              <a:t>Inventory data for annual inputs (in pounds):</a:t>
            </a:r>
          </a:p>
          <a:p>
            <a:pPr lvl="1"/>
            <a:r>
              <a:rPr lang="en-US" sz="1800"/>
              <a:t>Stored at facility on first day of reporting year</a:t>
            </a:r>
          </a:p>
          <a:p>
            <a:pPr lvl="1"/>
            <a:r>
              <a:rPr lang="en-US" sz="1800"/>
              <a:t>Brought into facility as non-recycled material</a:t>
            </a:r>
          </a:p>
          <a:p>
            <a:pPr lvl="1"/>
            <a:r>
              <a:rPr lang="en-US" sz="1800"/>
              <a:t>Manufactured as product, co-product, or NPO at the facility</a:t>
            </a:r>
          </a:p>
          <a:p>
            <a:pPr lvl="1"/>
            <a:r>
              <a:rPr lang="en-US" sz="1800"/>
              <a:t>Recycled out of process and use as an input</a:t>
            </a:r>
          </a:p>
          <a:p>
            <a:r>
              <a:rPr lang="en-US"/>
              <a:t>Inventory data for annual output (in pounds):</a:t>
            </a:r>
          </a:p>
          <a:p>
            <a:pPr lvl="1"/>
            <a:r>
              <a:rPr lang="en-US" sz="1800"/>
              <a:t>Stored at facility on last day of reporting year</a:t>
            </a:r>
          </a:p>
          <a:p>
            <a:pPr lvl="1"/>
            <a:r>
              <a:rPr lang="en-US" sz="1800"/>
              <a:t>Consumed at the facility</a:t>
            </a:r>
          </a:p>
          <a:p>
            <a:pPr lvl="1"/>
            <a:r>
              <a:rPr lang="en-US" sz="1800"/>
              <a:t>Shipped off-site as product/co-product</a:t>
            </a:r>
          </a:p>
          <a:p>
            <a:pPr lvl="1"/>
            <a:r>
              <a:rPr lang="en-US" sz="1800"/>
              <a:t>Generated as NPO</a:t>
            </a:r>
          </a:p>
          <a:p>
            <a:pPr lvl="1"/>
            <a:r>
              <a:rPr lang="en-US" sz="1800"/>
              <a:t>Recycled out of process both on-site and off-site</a:t>
            </a:r>
          </a:p>
        </p:txBody>
      </p:sp>
      <p:sp>
        <p:nvSpPr>
          <p:cNvPr id="15" name="Isosceles Triangle 14">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4063823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B43E173E-4CBA-D1D6-8120-39A7BC40403C}"/>
              </a:ext>
            </a:extLst>
          </p:cNvPr>
          <p:cNvSpPr>
            <a:spLocks noGrp="1"/>
          </p:cNvSpPr>
          <p:nvPr>
            <p:ph type="title"/>
          </p:nvPr>
        </p:nvSpPr>
        <p:spPr>
          <a:xfrm>
            <a:off x="643467" y="816638"/>
            <a:ext cx="3367359" cy="5224724"/>
          </a:xfrm>
        </p:spPr>
        <p:txBody>
          <a:bodyPr anchor="ctr">
            <a:normAutofit/>
          </a:bodyPr>
          <a:lstStyle/>
          <a:p>
            <a:pPr>
              <a:lnSpc>
                <a:spcPct val="90000"/>
              </a:lnSpc>
            </a:pPr>
            <a:r>
              <a:rPr lang="en-US" sz="3200"/>
              <a:t>Facility-level Information </a:t>
            </a:r>
            <a:br>
              <a:rPr lang="en-US" sz="3200"/>
            </a:br>
            <a:r>
              <a:rPr lang="en-US" sz="3200"/>
              <a:t>(7:1K-4.3(b)2)</a:t>
            </a:r>
            <a:br>
              <a:rPr lang="en-US" sz="2500"/>
            </a:br>
            <a:br>
              <a:rPr lang="en-US" sz="2500"/>
            </a:br>
            <a:r>
              <a:rPr lang="en-US" sz="2500"/>
              <a:t>(continued)</a:t>
            </a:r>
          </a:p>
        </p:txBody>
      </p:sp>
      <p:sp>
        <p:nvSpPr>
          <p:cNvPr id="4" name="Content Placeholder 3">
            <a:extLst>
              <a:ext uri="{FF2B5EF4-FFF2-40B4-BE49-F238E27FC236}">
                <a16:creationId xmlns:a16="http://schemas.microsoft.com/office/drawing/2014/main" id="{858E73FE-F0E9-80FB-548C-CE61645CFCCF}"/>
              </a:ext>
            </a:extLst>
          </p:cNvPr>
          <p:cNvSpPr>
            <a:spLocks noGrp="1"/>
          </p:cNvSpPr>
          <p:nvPr>
            <p:ph idx="1"/>
          </p:nvPr>
        </p:nvSpPr>
        <p:spPr>
          <a:xfrm>
            <a:off x="4654295" y="816638"/>
            <a:ext cx="4619706" cy="5224724"/>
          </a:xfrm>
        </p:spPr>
        <p:txBody>
          <a:bodyPr anchor="ctr">
            <a:normAutofit/>
          </a:bodyPr>
          <a:lstStyle/>
          <a:p>
            <a:r>
              <a:rPr lang="en-US"/>
              <a:t>Annual release data:</a:t>
            </a:r>
          </a:p>
          <a:p>
            <a:pPr lvl="1"/>
            <a:r>
              <a:rPr lang="en-US"/>
              <a:t>Released to air through stack emissions</a:t>
            </a:r>
          </a:p>
          <a:p>
            <a:pPr lvl="1"/>
            <a:r>
              <a:rPr lang="en-US"/>
              <a:t>Released to air through fugitive emissions</a:t>
            </a:r>
          </a:p>
          <a:p>
            <a:pPr lvl="1"/>
            <a:r>
              <a:rPr lang="en-US"/>
              <a:t>Discharged to the waters of the State</a:t>
            </a:r>
          </a:p>
          <a:p>
            <a:pPr lvl="1"/>
            <a:r>
              <a:rPr lang="en-US"/>
              <a:t>Generated as other waste streams</a:t>
            </a:r>
          </a:p>
          <a:p>
            <a:endParaRPr lang="en-US"/>
          </a:p>
          <a:p>
            <a:r>
              <a:rPr lang="en-US" b="1"/>
              <a:t>Annual chemical use calculation:</a:t>
            </a:r>
          </a:p>
          <a:p>
            <a:pPr lvl="1"/>
            <a:r>
              <a:rPr lang="en-US" b="1">
                <a:solidFill>
                  <a:srgbClr val="FF0000"/>
                </a:solidFill>
              </a:rPr>
              <a:t>USE = Inputs – Ending Inventory</a:t>
            </a:r>
          </a:p>
        </p:txBody>
      </p:sp>
    </p:spTree>
    <p:extLst>
      <p:ext uri="{BB962C8B-B14F-4D97-AF65-F5344CB8AC3E}">
        <p14:creationId xmlns:p14="http://schemas.microsoft.com/office/powerpoint/2010/main" val="236390166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83A3C8-9E59-D876-3295-CB727E4777CB}"/>
              </a:ext>
            </a:extLst>
          </p:cNvPr>
          <p:cNvSpPr>
            <a:spLocks noGrp="1"/>
          </p:cNvSpPr>
          <p:nvPr>
            <p:ph type="title"/>
          </p:nvPr>
        </p:nvSpPr>
        <p:spPr>
          <a:xfrm>
            <a:off x="1333502" y="609600"/>
            <a:ext cx="8596668" cy="1320800"/>
          </a:xfrm>
        </p:spPr>
        <p:txBody>
          <a:bodyPr>
            <a:normAutofit/>
          </a:bodyPr>
          <a:lstStyle/>
          <a:p>
            <a:pPr>
              <a:lnSpc>
                <a:spcPct val="90000"/>
              </a:lnSpc>
            </a:pPr>
            <a:r>
              <a:rPr lang="en-US" sz="2800"/>
              <a:t>Process-level information (7:1K-4.3(b)3, 7:1K-4.9)</a:t>
            </a:r>
            <a:br>
              <a:rPr lang="en-US" sz="2800"/>
            </a:br>
            <a:endParaRPr lang="en-US" sz="2800"/>
          </a:p>
        </p:txBody>
      </p:sp>
      <p:sp>
        <p:nvSpPr>
          <p:cNvPr id="11" name="Isosceles Triangle 10">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5" name="Straight Connector 14">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4B806BC2-3D05-D769-7F8D-CFC1A0AABC35}"/>
              </a:ext>
            </a:extLst>
          </p:cNvPr>
          <p:cNvSpPr>
            <a:spLocks noGrp="1"/>
          </p:cNvSpPr>
          <p:nvPr>
            <p:ph idx="1"/>
          </p:nvPr>
        </p:nvSpPr>
        <p:spPr>
          <a:xfrm>
            <a:off x="1333501" y="2160590"/>
            <a:ext cx="8924923" cy="3429260"/>
          </a:xfrm>
        </p:spPr>
        <p:txBody>
          <a:bodyPr>
            <a:normAutofit/>
          </a:bodyPr>
          <a:lstStyle/>
          <a:p>
            <a:r>
              <a:rPr lang="en-US" sz="2000" b="1">
                <a:solidFill>
                  <a:srgbClr val="FF0000"/>
                </a:solidFill>
              </a:rPr>
              <a:t>Inclusion of P2-115 (Covers next 11 bullets except grouping decision)</a:t>
            </a:r>
          </a:p>
          <a:p>
            <a:r>
              <a:rPr lang="en-US" sz="2000"/>
              <a:t>Process ID</a:t>
            </a:r>
          </a:p>
          <a:p>
            <a:r>
              <a:rPr lang="en-US" sz="2000"/>
              <a:t>Grouped process (Y/N)</a:t>
            </a:r>
          </a:p>
          <a:p>
            <a:r>
              <a:rPr lang="en-US" sz="2000"/>
              <a:t>Identification of product/co-product/intermediate product</a:t>
            </a:r>
          </a:p>
          <a:p>
            <a:r>
              <a:rPr lang="en-US" sz="2000"/>
              <a:t>Total quantity of production</a:t>
            </a:r>
          </a:p>
          <a:p>
            <a:r>
              <a:rPr lang="en-US" sz="2000"/>
              <a:t>Description of grouping decision (if applicable) including description of unit for measuring production</a:t>
            </a:r>
          </a:p>
        </p:txBody>
      </p:sp>
      <p:sp>
        <p:nvSpPr>
          <p:cNvPr id="19"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3001419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61CDFA-C26C-9FFE-031E-53855741F61F}"/>
              </a:ext>
            </a:extLst>
          </p:cNvPr>
          <p:cNvSpPr>
            <a:spLocks noGrp="1"/>
          </p:cNvSpPr>
          <p:nvPr>
            <p:ph type="title"/>
          </p:nvPr>
        </p:nvSpPr>
        <p:spPr>
          <a:xfrm>
            <a:off x="1043950" y="1179151"/>
            <a:ext cx="3300646" cy="4463889"/>
          </a:xfrm>
        </p:spPr>
        <p:txBody>
          <a:bodyPr anchor="ctr">
            <a:normAutofit/>
          </a:bodyPr>
          <a:lstStyle/>
          <a:p>
            <a:r>
              <a:rPr lang="en-US"/>
              <a:t>Process-level inventory data (7:1K-4.3(b)4)</a:t>
            </a:r>
          </a:p>
        </p:txBody>
      </p:sp>
      <p:sp>
        <p:nvSpPr>
          <p:cNvPr id="12" name="Isosceles Triangle 11">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4" name="Straight Connector 13">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A4249C7A-05C6-8CBD-D1E8-FD343CD4AF22}"/>
              </a:ext>
            </a:extLst>
          </p:cNvPr>
          <p:cNvSpPr>
            <a:spLocks noGrp="1"/>
          </p:cNvSpPr>
          <p:nvPr>
            <p:ph idx="1"/>
          </p:nvPr>
        </p:nvSpPr>
        <p:spPr>
          <a:xfrm>
            <a:off x="4978918" y="1109145"/>
            <a:ext cx="6341016" cy="4603900"/>
          </a:xfrm>
        </p:spPr>
        <p:txBody>
          <a:bodyPr anchor="ctr">
            <a:normAutofit/>
          </a:bodyPr>
          <a:lstStyle/>
          <a:p>
            <a:pPr marL="0" indent="0">
              <a:buNone/>
            </a:pPr>
            <a:r>
              <a:rPr lang="en-US" sz="2000"/>
              <a:t>The following information should be collected annually for each hazardous substance, in pounds</a:t>
            </a:r>
          </a:p>
          <a:p>
            <a:r>
              <a:rPr lang="en-US" sz="2000"/>
              <a:t>	Inventory data for each production process:</a:t>
            </a:r>
          </a:p>
          <a:p>
            <a:pPr lvl="1"/>
            <a:r>
              <a:rPr lang="en-US" sz="1800"/>
              <a:t>Contained in products/co-products/intermediate products</a:t>
            </a:r>
          </a:p>
          <a:p>
            <a:pPr lvl="1"/>
            <a:r>
              <a:rPr lang="en-US" sz="1800"/>
              <a:t>Consumed at the facility</a:t>
            </a:r>
          </a:p>
          <a:p>
            <a:pPr lvl="1"/>
            <a:r>
              <a:rPr lang="en-US" sz="1800"/>
              <a:t>Used</a:t>
            </a:r>
          </a:p>
          <a:p>
            <a:pPr lvl="1"/>
            <a:r>
              <a:rPr lang="en-US" sz="1800"/>
              <a:t>Generated as NPO</a:t>
            </a:r>
          </a:p>
          <a:p>
            <a:pPr lvl="1"/>
            <a:r>
              <a:rPr lang="en-US" sz="1800"/>
              <a:t>Released</a:t>
            </a:r>
          </a:p>
          <a:p>
            <a:pPr lvl="1"/>
            <a:r>
              <a:rPr lang="en-US" sz="1800"/>
              <a:t>Recycled out of process both on-site and off-site</a:t>
            </a:r>
          </a:p>
        </p:txBody>
      </p:sp>
      <p:sp>
        <p:nvSpPr>
          <p:cNvPr id="16" name="Isosceles Triangle 15">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7108875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916FFC-E2B6-73D7-0241-C56CEC90FB3F}"/>
              </a:ext>
            </a:extLst>
          </p:cNvPr>
          <p:cNvSpPr>
            <a:spLocks noGrp="1"/>
          </p:cNvSpPr>
          <p:nvPr>
            <p:ph type="title"/>
          </p:nvPr>
        </p:nvSpPr>
        <p:spPr>
          <a:xfrm>
            <a:off x="1043950" y="1179151"/>
            <a:ext cx="3300646" cy="4463889"/>
          </a:xfrm>
        </p:spPr>
        <p:txBody>
          <a:bodyPr anchor="ctr">
            <a:normAutofit/>
          </a:bodyPr>
          <a:lstStyle/>
          <a:p>
            <a:r>
              <a:rPr lang="en-US"/>
              <a:t>Hazardous waste data (7:1K-4.3(b)5)</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91C1F46-0A29-C0A6-DBC0-0FC23478188D}"/>
              </a:ext>
            </a:extLst>
          </p:cNvPr>
          <p:cNvSpPr>
            <a:spLocks noGrp="1"/>
          </p:cNvSpPr>
          <p:nvPr>
            <p:ph idx="1"/>
          </p:nvPr>
        </p:nvSpPr>
        <p:spPr>
          <a:xfrm>
            <a:off x="4978918" y="657226"/>
            <a:ext cx="6341016" cy="5800724"/>
          </a:xfrm>
        </p:spPr>
        <p:txBody>
          <a:bodyPr anchor="ctr">
            <a:normAutofit/>
          </a:bodyPr>
          <a:lstStyle/>
          <a:p>
            <a:r>
              <a:rPr lang="en-US" sz="2000"/>
              <a:t>Facility-level data (Inclusion of RCRA Hazardous Waste Biannual Report may be sufficient) measured in pounds:</a:t>
            </a:r>
          </a:p>
          <a:p>
            <a:pPr lvl="1"/>
            <a:r>
              <a:rPr lang="en-US" sz="1800"/>
              <a:t>Amount generated (GM)</a:t>
            </a:r>
          </a:p>
          <a:p>
            <a:pPr lvl="1"/>
            <a:r>
              <a:rPr lang="en-US" sz="1800"/>
              <a:t>Amount treated out-of-process (GM)</a:t>
            </a:r>
          </a:p>
          <a:p>
            <a:pPr lvl="1"/>
            <a:r>
              <a:rPr lang="en-US" sz="1800"/>
              <a:t>Amount stored out-of-process (GM)</a:t>
            </a:r>
          </a:p>
          <a:p>
            <a:pPr lvl="1"/>
            <a:r>
              <a:rPr lang="en-US" sz="1800"/>
              <a:t>Amount disposed out-of-process (GM)</a:t>
            </a:r>
          </a:p>
          <a:p>
            <a:pPr lvl="1"/>
            <a:r>
              <a:rPr lang="en-US" sz="1800"/>
              <a:t>Address of treatment, storage, or disposal facilities (TSDs) (OI)</a:t>
            </a:r>
          </a:p>
          <a:p>
            <a:pPr lvl="1"/>
            <a:r>
              <a:rPr lang="en-US" sz="1800"/>
              <a:t>Description of type of treatment at each TSD (GM)</a:t>
            </a:r>
          </a:p>
          <a:p>
            <a:pPr lvl="1"/>
            <a:r>
              <a:rPr lang="en-US" sz="1800"/>
              <a:t>Amounts recycled on/off-site (GM)</a:t>
            </a:r>
          </a:p>
          <a:p>
            <a:r>
              <a:rPr lang="en-US" sz="2000"/>
              <a:t>Process-level data</a:t>
            </a:r>
          </a:p>
          <a:p>
            <a:pPr lvl="1"/>
            <a:r>
              <a:rPr lang="en-US" sz="1800" b="1">
                <a:solidFill>
                  <a:srgbClr val="FF0000"/>
                </a:solidFill>
              </a:rPr>
              <a:t>Pounds of each hazardous waste generated at each production process</a:t>
            </a:r>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88289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FE5C67-6028-48E2-9FAB-D02667263145}"/>
              </a:ext>
            </a:extLst>
          </p:cNvPr>
          <p:cNvPicPr>
            <a:picLocks noChangeAspect="1"/>
          </p:cNvPicPr>
          <p:nvPr/>
        </p:nvPicPr>
        <p:blipFill rotWithShape="1">
          <a:blip r:embed="rId2"/>
          <a:srcRect l="8637" r="8420"/>
          <a:stretch/>
        </p:blipFill>
        <p:spPr>
          <a:xfrm>
            <a:off x="0" y="0"/>
            <a:ext cx="9101137" cy="6858000"/>
          </a:xfrm>
          <a:prstGeom prst="rect">
            <a:avLst/>
          </a:prstGeom>
        </p:spPr>
      </p:pic>
    </p:spTree>
    <p:extLst>
      <p:ext uri="{BB962C8B-B14F-4D97-AF65-F5344CB8AC3E}">
        <p14:creationId xmlns:p14="http://schemas.microsoft.com/office/powerpoint/2010/main" val="358280717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461EC6-4063-0545-987D-C8363F586ECC}"/>
              </a:ext>
            </a:extLst>
          </p:cNvPr>
          <p:cNvSpPr>
            <a:spLocks noGrp="1"/>
          </p:cNvSpPr>
          <p:nvPr>
            <p:ph type="title"/>
          </p:nvPr>
        </p:nvSpPr>
        <p:spPr>
          <a:xfrm>
            <a:off x="1043950" y="1179151"/>
            <a:ext cx="3300646" cy="4463889"/>
          </a:xfrm>
        </p:spPr>
        <p:txBody>
          <a:bodyPr anchor="ctr">
            <a:normAutofit/>
          </a:bodyPr>
          <a:lstStyle/>
          <a:p>
            <a:r>
              <a:rPr lang="en-US"/>
              <a:t>Cost data (7:1K-4.3(b)6)</a:t>
            </a:r>
          </a:p>
        </p:txBody>
      </p:sp>
      <p:sp>
        <p:nvSpPr>
          <p:cNvPr id="11" name="Isosceles Triangle 10">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3" name="Straight Connector 12">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6E1FC55-0962-24F7-577D-1DC920D8FA2B}"/>
              </a:ext>
            </a:extLst>
          </p:cNvPr>
          <p:cNvSpPr>
            <a:spLocks noGrp="1"/>
          </p:cNvSpPr>
          <p:nvPr>
            <p:ph idx="1"/>
          </p:nvPr>
        </p:nvSpPr>
        <p:spPr>
          <a:xfrm>
            <a:off x="4978918" y="1109145"/>
            <a:ext cx="6341016" cy="5048768"/>
          </a:xfrm>
        </p:spPr>
        <p:txBody>
          <a:bodyPr anchor="ctr">
            <a:normAutofit/>
          </a:bodyPr>
          <a:lstStyle/>
          <a:p>
            <a:r>
              <a:rPr lang="en-US" sz="2000"/>
              <a:t>An estimate for each source or production process, of the costs of using hazardous substances, generating hazardous substances as NPO, and releasing hazardous substances, including, at a minimum:</a:t>
            </a:r>
          </a:p>
          <a:p>
            <a:pPr lvl="1"/>
            <a:r>
              <a:rPr lang="en-US" sz="1800"/>
              <a:t>Storage and handling (including safety and health compliance)</a:t>
            </a:r>
          </a:p>
          <a:p>
            <a:pPr lvl="1"/>
            <a:r>
              <a:rPr lang="en-US" sz="1800"/>
              <a:t>Monitoring, tracking, and reporting</a:t>
            </a:r>
          </a:p>
          <a:p>
            <a:pPr lvl="1"/>
            <a:r>
              <a:rPr lang="en-US" sz="1800"/>
              <a:t>Treatment</a:t>
            </a:r>
          </a:p>
          <a:p>
            <a:pPr lvl="1"/>
            <a:r>
              <a:rPr lang="en-US" sz="1800"/>
              <a:t>Transportation and disposal</a:t>
            </a:r>
          </a:p>
          <a:p>
            <a:pPr lvl="1"/>
            <a:r>
              <a:rPr lang="en-US" sz="1800"/>
              <a:t>Manifesting and labeling</a:t>
            </a:r>
          </a:p>
          <a:p>
            <a:pPr lvl="1"/>
            <a:r>
              <a:rPr lang="en-US" sz="1800"/>
              <a:t>Permit fees</a:t>
            </a:r>
          </a:p>
          <a:p>
            <a:pPr lvl="1"/>
            <a:r>
              <a:rPr lang="en-US" sz="1800"/>
              <a:t>Liability insurance (if applicable)</a:t>
            </a:r>
          </a:p>
        </p:txBody>
      </p:sp>
      <p:sp>
        <p:nvSpPr>
          <p:cNvPr id="15" name="Isosceles Triangle 14">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6159818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27710-016F-F557-483D-E623006DA370}"/>
              </a:ext>
            </a:extLst>
          </p:cNvPr>
          <p:cNvSpPr>
            <a:spLocks noGrp="1"/>
          </p:cNvSpPr>
          <p:nvPr>
            <p:ph type="title"/>
          </p:nvPr>
        </p:nvSpPr>
        <p:spPr/>
        <p:txBody>
          <a:bodyPr/>
          <a:lstStyle/>
          <a:p>
            <a:r>
              <a:rPr lang="en-US"/>
              <a:t>Pursuant to N.J.A.C. 7:1K-4.4, a Pollution Prevention Plan shall include:</a:t>
            </a:r>
          </a:p>
        </p:txBody>
      </p:sp>
      <p:sp>
        <p:nvSpPr>
          <p:cNvPr id="4" name="Content Placeholder 3">
            <a:extLst>
              <a:ext uri="{FF2B5EF4-FFF2-40B4-BE49-F238E27FC236}">
                <a16:creationId xmlns:a16="http://schemas.microsoft.com/office/drawing/2014/main" id="{07F1349F-1224-75D9-0171-3FF5E6C66283}"/>
              </a:ext>
            </a:extLst>
          </p:cNvPr>
          <p:cNvSpPr>
            <a:spLocks noGrp="1"/>
          </p:cNvSpPr>
          <p:nvPr>
            <p:ph idx="1"/>
          </p:nvPr>
        </p:nvSpPr>
        <p:spPr/>
        <p:txBody>
          <a:bodyPr/>
          <a:lstStyle/>
          <a:p>
            <a:r>
              <a:rPr lang="en-US" b="1"/>
              <a:t>Targeting</a:t>
            </a:r>
            <a:r>
              <a:rPr lang="en-US"/>
              <a:t> (please check only one of the following four options)</a:t>
            </a:r>
          </a:p>
          <a:p>
            <a:pPr lvl="1"/>
            <a:r>
              <a:rPr lang="en-US"/>
              <a:t>Facility targeted 100% of all processes</a:t>
            </a:r>
          </a:p>
          <a:p>
            <a:pPr lvl="1"/>
            <a:r>
              <a:rPr lang="en-US"/>
              <a:t>Facility targeted processes that contributed 90% based on USE of hazardous substances</a:t>
            </a:r>
          </a:p>
          <a:p>
            <a:pPr lvl="1"/>
            <a:r>
              <a:rPr lang="en-US"/>
              <a:t>Facility targeted process that contributed 90% based on NPO generated</a:t>
            </a:r>
          </a:p>
          <a:p>
            <a:pPr lvl="1"/>
            <a:r>
              <a:rPr lang="en-US"/>
              <a:t>Facility targeted process that contributed 90% based on RELEASE of hazardous substances</a:t>
            </a:r>
          </a:p>
        </p:txBody>
      </p:sp>
    </p:spTree>
    <p:extLst>
      <p:ext uri="{BB962C8B-B14F-4D97-AF65-F5344CB8AC3E}">
        <p14:creationId xmlns:p14="http://schemas.microsoft.com/office/powerpoint/2010/main" val="183133399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2F3597-B311-82F2-71B4-0B4C6E1DD7A3}"/>
              </a:ext>
            </a:extLst>
          </p:cNvPr>
          <p:cNvSpPr>
            <a:spLocks noGrp="1"/>
          </p:cNvSpPr>
          <p:nvPr>
            <p:ph type="title"/>
          </p:nvPr>
        </p:nvSpPr>
        <p:spPr>
          <a:xfrm>
            <a:off x="1333502" y="609600"/>
            <a:ext cx="8596668" cy="1320800"/>
          </a:xfrm>
        </p:spPr>
        <p:txBody>
          <a:bodyPr>
            <a:normAutofit/>
          </a:bodyPr>
          <a:lstStyle/>
          <a:p>
            <a:r>
              <a:rPr lang="en-US" sz="3200"/>
              <a:t>Pursuant to N.J.A.C. 7:1K-4.5, Part II of a Pollution Prevention Plan shall include:</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13976D5-58A1-31A7-85BC-37B2BBD4A080}"/>
              </a:ext>
            </a:extLst>
          </p:cNvPr>
          <p:cNvSpPr>
            <a:spLocks noGrp="1"/>
          </p:cNvSpPr>
          <p:nvPr>
            <p:ph idx="1"/>
          </p:nvPr>
        </p:nvSpPr>
        <p:spPr>
          <a:xfrm>
            <a:off x="1333501" y="1800224"/>
            <a:ext cx="10409765" cy="5057775"/>
          </a:xfrm>
        </p:spPr>
        <p:txBody>
          <a:bodyPr vert="horz" lIns="91440" tIns="45720" rIns="91440" bIns="45720" rtlCol="0" anchor="t">
            <a:normAutofit lnSpcReduction="10000"/>
          </a:bodyPr>
          <a:lstStyle/>
          <a:p>
            <a:pPr>
              <a:lnSpc>
                <a:spcPct val="90000"/>
              </a:lnSpc>
            </a:pPr>
            <a:r>
              <a:rPr lang="en-US" sz="1400" b="1"/>
              <a:t>Estimate Source Level NPO </a:t>
            </a:r>
            <a:r>
              <a:rPr lang="en-US" sz="1400"/>
              <a:t>(7:1K-4.5(a)2)</a:t>
            </a:r>
          </a:p>
          <a:p>
            <a:pPr lvl="1">
              <a:lnSpc>
                <a:spcPct val="90000"/>
              </a:lnSpc>
            </a:pPr>
            <a:r>
              <a:rPr lang="en-US" sz="1400"/>
              <a:t>Estimate in pounds the annual quantities of each hazardous substance generated as NPO at each source within each targeted production process.</a:t>
            </a:r>
          </a:p>
          <a:p>
            <a:pPr>
              <a:lnSpc>
                <a:spcPct val="90000"/>
              </a:lnSpc>
            </a:pPr>
            <a:r>
              <a:rPr lang="en-US" sz="1400" b="1"/>
              <a:t>Identifying Pollution Prevention Options </a:t>
            </a:r>
            <a:r>
              <a:rPr lang="en-US" sz="1400"/>
              <a:t>(7:1K-4.5(a)4)</a:t>
            </a:r>
          </a:p>
          <a:p>
            <a:pPr lvl="1">
              <a:lnSpc>
                <a:spcPct val="90000"/>
              </a:lnSpc>
            </a:pPr>
            <a:r>
              <a:rPr lang="en-US" sz="1400"/>
              <a:t>Identify pollution prevention options that reduce the use and generation of hazardous substances.</a:t>
            </a:r>
          </a:p>
          <a:p>
            <a:pPr>
              <a:lnSpc>
                <a:spcPct val="90000"/>
              </a:lnSpc>
            </a:pPr>
            <a:r>
              <a:rPr lang="en-US" sz="1400" b="1"/>
              <a:t>Feasibility analysis of options including: </a:t>
            </a:r>
            <a:r>
              <a:rPr lang="en-US" sz="1400"/>
              <a:t>(7:1K-4.5(a)5, 12 &amp; 13)</a:t>
            </a:r>
          </a:p>
          <a:p>
            <a:pPr lvl="1">
              <a:lnSpc>
                <a:spcPct val="90000"/>
              </a:lnSpc>
            </a:pPr>
            <a:r>
              <a:rPr lang="en-US" sz="1400"/>
              <a:t>Technical analysis: is the option technically feasible?</a:t>
            </a:r>
          </a:p>
          <a:p>
            <a:pPr lvl="1">
              <a:lnSpc>
                <a:spcPct val="90000"/>
              </a:lnSpc>
            </a:pPr>
            <a:r>
              <a:rPr lang="en-US" sz="1400"/>
              <a:t>Financial analysis: is the option financially feasible?</a:t>
            </a:r>
          </a:p>
          <a:p>
            <a:pPr lvl="2">
              <a:lnSpc>
                <a:spcPct val="90000"/>
              </a:lnSpc>
            </a:pPr>
            <a:r>
              <a:rPr lang="en-US"/>
              <a:t>Monitoring costs</a:t>
            </a:r>
          </a:p>
          <a:p>
            <a:pPr lvl="2">
              <a:lnSpc>
                <a:spcPct val="90000"/>
              </a:lnSpc>
            </a:pPr>
            <a:r>
              <a:rPr lang="en-US"/>
              <a:t>Treatment costs</a:t>
            </a:r>
          </a:p>
          <a:p>
            <a:pPr lvl="2">
              <a:lnSpc>
                <a:spcPct val="90000"/>
              </a:lnSpc>
            </a:pPr>
            <a:r>
              <a:rPr lang="en-US"/>
              <a:t>Transportation and disposal costs</a:t>
            </a:r>
          </a:p>
          <a:p>
            <a:pPr lvl="2">
              <a:lnSpc>
                <a:spcPct val="90000"/>
              </a:lnSpc>
            </a:pPr>
            <a:r>
              <a:rPr lang="en-US"/>
              <a:t>Manifest and labeling costs</a:t>
            </a:r>
          </a:p>
          <a:p>
            <a:pPr lvl="2">
              <a:lnSpc>
                <a:spcPct val="90000"/>
              </a:lnSpc>
            </a:pPr>
            <a:r>
              <a:rPr lang="en-US"/>
              <a:t>Permit fees</a:t>
            </a:r>
          </a:p>
          <a:p>
            <a:pPr lvl="2">
              <a:lnSpc>
                <a:spcPct val="90000"/>
              </a:lnSpc>
            </a:pPr>
            <a:r>
              <a:rPr lang="en-US"/>
              <a:t>Liability insurance costs (if applicable)</a:t>
            </a:r>
          </a:p>
          <a:p>
            <a:pPr lvl="2">
              <a:lnSpc>
                <a:spcPct val="90000"/>
              </a:lnSpc>
            </a:pPr>
            <a:r>
              <a:rPr lang="en-US"/>
              <a:t>Cost savings due to more efficient use of raw materials</a:t>
            </a:r>
          </a:p>
          <a:p>
            <a:pPr lvl="1">
              <a:lnSpc>
                <a:spcPct val="90000"/>
              </a:lnSpc>
            </a:pPr>
            <a:r>
              <a:rPr lang="en-US" sz="1400" b="1">
                <a:solidFill>
                  <a:srgbClr val="FF0000"/>
                </a:solidFill>
              </a:rPr>
              <a:t>Impact on Releases – Impact of P2 options on releases to air, water, waste</a:t>
            </a:r>
          </a:p>
          <a:p>
            <a:pPr lvl="1">
              <a:lnSpc>
                <a:spcPct val="90000"/>
              </a:lnSpc>
            </a:pPr>
            <a:r>
              <a:rPr lang="en-US" sz="1400" b="1">
                <a:solidFill>
                  <a:srgbClr val="FF0000"/>
                </a:solidFill>
              </a:rPr>
              <a:t>Rationale for not implementing P2 options</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9740525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13976D5-58A1-31A7-85BC-37B2BBD4A080}"/>
              </a:ext>
            </a:extLst>
          </p:cNvPr>
          <p:cNvSpPr>
            <a:spLocks noGrp="1"/>
          </p:cNvSpPr>
          <p:nvPr>
            <p:ph idx="1"/>
          </p:nvPr>
        </p:nvSpPr>
        <p:spPr>
          <a:xfrm>
            <a:off x="1333502" y="1071561"/>
            <a:ext cx="10409765" cy="5057775"/>
          </a:xfrm>
        </p:spPr>
        <p:txBody>
          <a:bodyPr>
            <a:normAutofit/>
          </a:bodyPr>
          <a:lstStyle/>
          <a:p>
            <a:pPr>
              <a:lnSpc>
                <a:spcPct val="90000"/>
              </a:lnSpc>
            </a:pPr>
            <a:r>
              <a:rPr lang="en-US" sz="1600" b="1"/>
              <a:t>5 Year Goals for NPO and USE Reductions </a:t>
            </a:r>
            <a:r>
              <a:rPr lang="en-US" sz="1600"/>
              <a:t>(7:1K-4.5(a)7-11) (Same as those reported on the Plan Summary (DEP-113))</a:t>
            </a:r>
          </a:p>
          <a:p>
            <a:pPr lvl="1">
              <a:lnSpc>
                <a:spcPct val="90000"/>
              </a:lnSpc>
            </a:pPr>
            <a:r>
              <a:rPr lang="en-US"/>
              <a:t>Change in use in pounds</a:t>
            </a:r>
          </a:p>
          <a:p>
            <a:pPr lvl="1">
              <a:lnSpc>
                <a:spcPct val="90000"/>
              </a:lnSpc>
            </a:pPr>
            <a:r>
              <a:rPr lang="en-US"/>
              <a:t>Change in NPO in pounds</a:t>
            </a:r>
          </a:p>
          <a:p>
            <a:pPr lvl="1">
              <a:lnSpc>
                <a:spcPct val="90000"/>
              </a:lnSpc>
            </a:pPr>
            <a:r>
              <a:rPr lang="en-US"/>
              <a:t>Change in use reported as a percent</a:t>
            </a:r>
          </a:p>
          <a:p>
            <a:pPr lvl="1">
              <a:lnSpc>
                <a:spcPct val="90000"/>
              </a:lnSpc>
            </a:pPr>
            <a:r>
              <a:rPr lang="en-US"/>
              <a:t>Change in NPO reported as a percent</a:t>
            </a:r>
          </a:p>
          <a:p>
            <a:pPr lvl="1">
              <a:lnSpc>
                <a:spcPct val="90000"/>
              </a:lnSpc>
            </a:pPr>
            <a:r>
              <a:rPr lang="en-US"/>
              <a:t>Percent change in use per unit product for targeted processes</a:t>
            </a:r>
          </a:p>
          <a:p>
            <a:pPr lvl="1">
              <a:lnSpc>
                <a:spcPct val="90000"/>
              </a:lnSpc>
            </a:pPr>
            <a:r>
              <a:rPr lang="en-US"/>
              <a:t>Percent change in NPO per unit of product for targeted processes</a:t>
            </a:r>
          </a:p>
          <a:p>
            <a:pPr lvl="1">
              <a:lnSpc>
                <a:spcPct val="90000"/>
              </a:lnSpc>
            </a:pPr>
            <a:r>
              <a:rPr lang="en-US" b="1">
                <a:solidFill>
                  <a:srgbClr val="FF0000"/>
                </a:solidFill>
              </a:rPr>
              <a:t>Start and completion dates for implementing P2 options (NOTE: Planned reductions need to match P2 options implemented.)</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9991597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4"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CE563D93-057B-36DE-69E0-C68502B1718F}"/>
              </a:ext>
            </a:extLst>
          </p:cNvPr>
          <p:cNvSpPr>
            <a:spLocks noGrp="1"/>
          </p:cNvSpPr>
          <p:nvPr>
            <p:ph idx="1"/>
          </p:nvPr>
        </p:nvSpPr>
        <p:spPr>
          <a:xfrm>
            <a:off x="1042461" y="778669"/>
            <a:ext cx="9088964" cy="5300662"/>
          </a:xfrm>
        </p:spPr>
        <p:txBody>
          <a:bodyPr>
            <a:normAutofit/>
          </a:bodyPr>
          <a:lstStyle/>
          <a:p>
            <a:pPr marL="0" indent="0">
              <a:lnSpc>
                <a:spcPct val="90000"/>
              </a:lnSpc>
              <a:buNone/>
            </a:pPr>
            <a:r>
              <a:rPr lang="en-US" b="1"/>
              <a:t>Part IB: Plan Progress Report (RPPR Sections C, D) calculations</a:t>
            </a:r>
            <a:r>
              <a:rPr lang="en-US"/>
              <a:t> (This part may be skipped until July of the year following submission of the initial Plan Summary. Calculations are not required if P2-115 was submitted to the Department)</a:t>
            </a:r>
          </a:p>
          <a:p>
            <a:pPr>
              <a:lnSpc>
                <a:spcPct val="90000"/>
              </a:lnSpc>
            </a:pPr>
            <a:endParaRPr lang="en-US"/>
          </a:p>
          <a:p>
            <a:pPr>
              <a:lnSpc>
                <a:spcPct val="90000"/>
              </a:lnSpc>
            </a:pPr>
            <a:r>
              <a:rPr lang="en-US" b="1"/>
              <a:t>Facility level information on pollution prevention reductions </a:t>
            </a:r>
            <a:r>
              <a:rPr lang="en-US"/>
              <a:t>(7:1K-4.3(c)1) (NOTE: negative numbers indicate the facility became less efficient)</a:t>
            </a:r>
          </a:p>
          <a:p>
            <a:pPr lvl="1">
              <a:lnSpc>
                <a:spcPct val="90000"/>
              </a:lnSpc>
            </a:pPr>
            <a:r>
              <a:rPr lang="en-US" sz="1800"/>
              <a:t>Calculations of change in USE (in pounds and percent) compared to base year</a:t>
            </a:r>
          </a:p>
          <a:p>
            <a:pPr lvl="1">
              <a:lnSpc>
                <a:spcPct val="90000"/>
              </a:lnSpc>
            </a:pPr>
            <a:r>
              <a:rPr lang="en-US" sz="1800"/>
              <a:t>Calculations of change in NPO (in pounds and percent) compared to base year</a:t>
            </a:r>
          </a:p>
          <a:p>
            <a:pPr>
              <a:lnSpc>
                <a:spcPct val="90000"/>
              </a:lnSpc>
            </a:pPr>
            <a:endParaRPr lang="en-US" b="1"/>
          </a:p>
          <a:p>
            <a:pPr>
              <a:lnSpc>
                <a:spcPct val="90000"/>
              </a:lnSpc>
            </a:pPr>
            <a:r>
              <a:rPr lang="en-US" b="1"/>
              <a:t>Targeted Production Processes </a:t>
            </a:r>
            <a:r>
              <a:rPr lang="en-US"/>
              <a:t>(7:1K-4.3(c)2)</a:t>
            </a:r>
          </a:p>
          <a:p>
            <a:pPr lvl="1">
              <a:lnSpc>
                <a:spcPct val="90000"/>
              </a:lnSpc>
            </a:pPr>
            <a:r>
              <a:rPr lang="en-US" sz="1800"/>
              <a:t>Calculations of the change in USE per unit of product compared to the base year</a:t>
            </a:r>
          </a:p>
          <a:p>
            <a:pPr lvl="1">
              <a:lnSpc>
                <a:spcPct val="90000"/>
              </a:lnSpc>
            </a:pPr>
            <a:r>
              <a:rPr lang="en-US" sz="1800"/>
              <a:t>Calculations of the change in NPO per unit of production compared to the base year</a:t>
            </a:r>
          </a:p>
          <a:p>
            <a:pPr lvl="1">
              <a:lnSpc>
                <a:spcPct val="90000"/>
              </a:lnSpc>
            </a:pPr>
            <a:r>
              <a:rPr lang="en-US" sz="1800"/>
              <a:t>Pollution prevention techniques listed for each reduction</a:t>
            </a:r>
          </a:p>
        </p:txBody>
      </p:sp>
      <p:sp>
        <p:nvSpPr>
          <p:cNvPr id="18"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6113305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E82302D-5660-F594-F610-7B35E3C6EC8F}"/>
              </a:ext>
            </a:extLst>
          </p:cNvPr>
          <p:cNvSpPr>
            <a:spLocks noGrp="1"/>
          </p:cNvSpPr>
          <p:nvPr>
            <p:ph type="title"/>
          </p:nvPr>
        </p:nvSpPr>
        <p:spPr>
          <a:xfrm>
            <a:off x="677334" y="609600"/>
            <a:ext cx="8596668" cy="1320800"/>
          </a:xfrm>
        </p:spPr>
        <p:txBody>
          <a:bodyPr>
            <a:normAutofit/>
          </a:bodyPr>
          <a:lstStyle/>
          <a:p>
            <a:r>
              <a:rPr lang="en-US"/>
              <a:t>Polling Question #11</a:t>
            </a:r>
          </a:p>
        </p:txBody>
      </p:sp>
      <p:sp>
        <p:nvSpPr>
          <p:cNvPr id="3" name="Content Placeholder 2">
            <a:extLst>
              <a:ext uri="{FF2B5EF4-FFF2-40B4-BE49-F238E27FC236}">
                <a16:creationId xmlns:a16="http://schemas.microsoft.com/office/drawing/2014/main" id="{DFC8A857-7FDE-2E0E-5203-B96EA19FD2EA}"/>
              </a:ext>
            </a:extLst>
          </p:cNvPr>
          <p:cNvSpPr>
            <a:spLocks noGrp="1"/>
          </p:cNvSpPr>
          <p:nvPr>
            <p:ph idx="1"/>
          </p:nvPr>
        </p:nvSpPr>
        <p:spPr>
          <a:xfrm>
            <a:off x="677334" y="2160589"/>
            <a:ext cx="8596668" cy="3880773"/>
          </a:xfrm>
        </p:spPr>
        <p:txBody>
          <a:bodyPr>
            <a:normAutofit/>
          </a:bodyPr>
          <a:lstStyle/>
          <a:p>
            <a:pPr marL="0" indent="0">
              <a:buNone/>
            </a:pPr>
            <a:r>
              <a:rPr lang="en-US"/>
              <a:t>Read the activity below and select the part of the environmental management hierarchy that corresponds to it. </a:t>
            </a:r>
          </a:p>
          <a:p>
            <a:pPr marL="0" indent="0">
              <a:buNone/>
            </a:pPr>
            <a:endParaRPr lang="en-US"/>
          </a:p>
          <a:p>
            <a:r>
              <a:rPr lang="en-US"/>
              <a:t>A company makes an off-spec batch of glue. The company lays the glue out on a cardboard to let the solvents evaporate. The waste glue no longer has solvents in it and can be shipped off-site as solid waste. </a:t>
            </a:r>
          </a:p>
          <a:p>
            <a:pPr lvl="1"/>
            <a:r>
              <a:rPr lang="en-US"/>
              <a:t>Pollution Prevention		</a:t>
            </a:r>
          </a:p>
          <a:p>
            <a:pPr lvl="1" eaLnBrk="0" fontAlgn="base" hangingPunct="0"/>
            <a:r>
              <a:rPr lang="en-US"/>
              <a:t>Out-of-process Recycling		</a:t>
            </a:r>
          </a:p>
          <a:p>
            <a:pPr lvl="1" eaLnBrk="0" fontAlgn="base" hangingPunct="0"/>
            <a:r>
              <a:rPr lang="en-US"/>
              <a:t>Treatment/Control		</a:t>
            </a:r>
          </a:p>
          <a:p>
            <a:pPr lvl="1" eaLnBrk="0" fontAlgn="base" hangingPunct="0"/>
            <a:r>
              <a:rPr lang="en-US"/>
              <a:t>Disposal			</a:t>
            </a:r>
          </a:p>
          <a:p>
            <a:pPr lvl="1" eaLnBrk="0" fontAlgn="base" hangingPunct="0"/>
            <a:r>
              <a:rPr lang="en-US"/>
              <a:t>None of the Above</a:t>
            </a:r>
          </a:p>
        </p:txBody>
      </p:sp>
    </p:spTree>
    <p:extLst>
      <p:ext uri="{BB962C8B-B14F-4D97-AF65-F5344CB8AC3E}">
        <p14:creationId xmlns:p14="http://schemas.microsoft.com/office/powerpoint/2010/main" val="1828595033"/>
      </p:ext>
    </p:extLst>
  </p:cSld>
  <p:clrMapOvr>
    <a:overrideClrMapping bg1="dk1" tx1="lt1" bg2="dk2" tx2="lt2" accent1="accent1" accent2="accent2" accent3="accent3" accent4="accent4" accent5="accent5" accent6="accent6" hlink="hlink" folHlink="folHlink"/>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0" name="Straight Connector 9">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Shape 23">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7211263B-C610-4ABE-A78A-FB18ACEE0960}"/>
              </a:ext>
            </a:extLst>
          </p:cNvPr>
          <p:cNvSpPr>
            <a:spLocks noGrp="1"/>
          </p:cNvSpPr>
          <p:nvPr>
            <p:ph type="ctrTitle"/>
          </p:nvPr>
        </p:nvSpPr>
        <p:spPr>
          <a:xfrm>
            <a:off x="4482037" y="2814634"/>
            <a:ext cx="6881353" cy="1985962"/>
          </a:xfrm>
        </p:spPr>
        <p:txBody>
          <a:bodyPr>
            <a:normAutofit/>
          </a:bodyPr>
          <a:lstStyle/>
          <a:p>
            <a:pPr algn="l"/>
            <a:r>
              <a:rPr lang="en-US" sz="6000">
                <a:solidFill>
                  <a:srgbClr val="FFFFFF"/>
                </a:solidFill>
              </a:rPr>
              <a:t>Frequently Asked Questions</a:t>
            </a:r>
          </a:p>
        </p:txBody>
      </p:sp>
      <p:sp>
        <p:nvSpPr>
          <p:cNvPr id="26" name="Isosceles Triangle 25">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58487365"/>
      </p:ext>
    </p:extLst>
  </p:cSld>
  <p:clrMapOvr>
    <a:overrideClrMapping bg1="dk1" tx1="lt1" bg2="dk2" tx2="lt2" accent1="accent1" accent2="accent2" accent3="accent3" accent4="accent4" accent5="accent5" accent6="accent6" hlink="hlink" folHlink="folHlink"/>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B7E3-A5BC-533D-1DFE-E0AC8E3AD007}"/>
              </a:ext>
            </a:extLst>
          </p:cNvPr>
          <p:cNvSpPr>
            <a:spLocks noGrp="1"/>
          </p:cNvSpPr>
          <p:nvPr>
            <p:ph type="title"/>
          </p:nvPr>
        </p:nvSpPr>
        <p:spPr/>
        <p:txBody>
          <a:bodyPr>
            <a:noAutofit/>
          </a:bodyPr>
          <a:lstStyle/>
          <a:p>
            <a:r>
              <a:rPr lang="en-US" sz="2800" b="1"/>
              <a:t>Q: </a:t>
            </a:r>
            <a:r>
              <a:rPr lang="en-US" sz="2800"/>
              <a:t>Who is required to prepare a Pollution Prevention Plan and submit Plan Summary and a Release and Pollution Prevention Report (RPPR)?</a:t>
            </a:r>
          </a:p>
        </p:txBody>
      </p:sp>
      <p:sp>
        <p:nvSpPr>
          <p:cNvPr id="4" name="Content Placeholder 3">
            <a:extLst>
              <a:ext uri="{FF2B5EF4-FFF2-40B4-BE49-F238E27FC236}">
                <a16:creationId xmlns:a16="http://schemas.microsoft.com/office/drawing/2014/main" id="{E3A29ABF-83B9-05EA-DDB4-1B1D43DD71E3}"/>
              </a:ext>
            </a:extLst>
          </p:cNvPr>
          <p:cNvSpPr>
            <a:spLocks noGrp="1"/>
          </p:cNvSpPr>
          <p:nvPr>
            <p:ph idx="1"/>
          </p:nvPr>
        </p:nvSpPr>
        <p:spPr/>
        <p:txBody>
          <a:bodyPr/>
          <a:lstStyle/>
          <a:p>
            <a:pPr marL="0" indent="0">
              <a:buNone/>
            </a:pPr>
            <a:r>
              <a:rPr lang="en-US" b="1"/>
              <a:t>A: </a:t>
            </a:r>
            <a:r>
              <a:rPr lang="en-US"/>
              <a:t>Any “employer” (NJAC 7:1G-1.2) or any “priority industrial facility” (NJAC 7:1K-1.5) that is subject to the reporting requirements of the Federal Emergency Planning and Community Right to Know Act of 1986, section 313, the Toxic Chemical Release Inventory (TRI), is subject to the preparation of a Pollution Prevention Plan and submission of a Pollution Prevention Plan Summary and Release and Pollution Prevention Report (RPPR).</a:t>
            </a:r>
          </a:p>
          <a:p>
            <a:pPr marL="0" indent="0">
              <a:buNone/>
            </a:pPr>
            <a:r>
              <a:rPr lang="en-US"/>
              <a:t>[NJAC 7:1K-3.1 and 7:1G-4.1(a)]</a:t>
            </a:r>
          </a:p>
          <a:p>
            <a:pPr marL="0" indent="0">
              <a:buNone/>
            </a:pPr>
            <a:r>
              <a:rPr lang="en-US"/>
              <a:t>The facility must report on the RPPR and include in their P2 Plans and Plan Summaries any TRI substances that reach the NJ threshold, which is 10,000 lbs. (Note: the NJ threshold only applies once the federal threshold has been reached.) </a:t>
            </a:r>
          </a:p>
          <a:p>
            <a:pPr marL="0" indent="0">
              <a:buNone/>
            </a:pPr>
            <a:r>
              <a:rPr lang="en-US"/>
              <a:t>[NJAC 7:1K-3.4(a) and 3.5(a) and 7:1G-4.1(b)]</a:t>
            </a:r>
          </a:p>
          <a:p>
            <a:pPr marL="0" indent="0">
              <a:buNone/>
            </a:pPr>
            <a:endParaRPr lang="en-US"/>
          </a:p>
          <a:p>
            <a:pPr marL="0" indent="0">
              <a:buNone/>
            </a:pPr>
            <a:endParaRPr lang="en-US"/>
          </a:p>
        </p:txBody>
      </p:sp>
    </p:spTree>
    <p:extLst>
      <p:ext uri="{BB962C8B-B14F-4D97-AF65-F5344CB8AC3E}">
        <p14:creationId xmlns:p14="http://schemas.microsoft.com/office/powerpoint/2010/main" val="44923155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0E0D-2BBF-E4ED-B1A7-C7A25B65A034}"/>
              </a:ext>
            </a:extLst>
          </p:cNvPr>
          <p:cNvSpPr>
            <a:spLocks noGrp="1"/>
          </p:cNvSpPr>
          <p:nvPr>
            <p:ph type="title"/>
          </p:nvPr>
        </p:nvSpPr>
        <p:spPr/>
        <p:txBody>
          <a:bodyPr>
            <a:normAutofit fontScale="90000"/>
          </a:bodyPr>
          <a:lstStyle/>
          <a:p>
            <a:r>
              <a:rPr lang="en-US" b="1"/>
              <a:t>Q: </a:t>
            </a:r>
            <a:r>
              <a:rPr lang="en-US"/>
              <a:t>Is there any exemption to this requirement?</a:t>
            </a:r>
            <a:br>
              <a:rPr lang="en-US"/>
            </a:br>
            <a:endParaRPr lang="en-US" b="1"/>
          </a:p>
        </p:txBody>
      </p:sp>
      <p:sp>
        <p:nvSpPr>
          <p:cNvPr id="4" name="Content Placeholder 3">
            <a:extLst>
              <a:ext uri="{FF2B5EF4-FFF2-40B4-BE49-F238E27FC236}">
                <a16:creationId xmlns:a16="http://schemas.microsoft.com/office/drawing/2014/main" id="{37184B2F-261A-3FA0-2093-BB001A9B217F}"/>
              </a:ext>
            </a:extLst>
          </p:cNvPr>
          <p:cNvSpPr>
            <a:spLocks noGrp="1"/>
          </p:cNvSpPr>
          <p:nvPr>
            <p:ph idx="1"/>
          </p:nvPr>
        </p:nvSpPr>
        <p:spPr/>
        <p:txBody>
          <a:bodyPr/>
          <a:lstStyle/>
          <a:p>
            <a:pPr marL="0" indent="0">
              <a:buNone/>
            </a:pPr>
            <a:r>
              <a:rPr lang="en-US" b="1"/>
              <a:t>A: </a:t>
            </a:r>
            <a:r>
              <a:rPr lang="en-US"/>
              <a:t>Hazardous substances are exempt from pollution prevention planning if the </a:t>
            </a:r>
            <a:r>
              <a:rPr lang="en-US" b="1"/>
              <a:t>sum</a:t>
            </a:r>
            <a:r>
              <a:rPr lang="en-US"/>
              <a:t> of the amount of the hazardous substance generated as NPO and shipped in product is 500 pounds or lower, as indicated on Section B of the most recent Release and Pollution Prevention Report. These substances are still required to be included in Section B of the RPPR but are exempt from P2 Planning (i.e., P2 Plan, Plan Summary, and Progress Report Sections C &amp; D or P2-115.)</a:t>
            </a:r>
          </a:p>
          <a:p>
            <a:pPr marL="0" indent="0">
              <a:buNone/>
            </a:pPr>
            <a:r>
              <a:rPr lang="en-US"/>
              <a:t>[NJAC 7:1K-3.1(h)]</a:t>
            </a:r>
          </a:p>
          <a:p>
            <a:pPr marL="0" indent="0">
              <a:buNone/>
            </a:pPr>
            <a:endParaRPr lang="en-US" b="1"/>
          </a:p>
        </p:txBody>
      </p:sp>
    </p:spTree>
    <p:extLst>
      <p:ext uri="{BB962C8B-B14F-4D97-AF65-F5344CB8AC3E}">
        <p14:creationId xmlns:p14="http://schemas.microsoft.com/office/powerpoint/2010/main" val="409887650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28B30-7BD7-649F-2A01-C530BDD04463}"/>
              </a:ext>
            </a:extLst>
          </p:cNvPr>
          <p:cNvSpPr>
            <a:spLocks noGrp="1"/>
          </p:cNvSpPr>
          <p:nvPr>
            <p:ph type="title"/>
          </p:nvPr>
        </p:nvSpPr>
        <p:spPr/>
        <p:txBody>
          <a:bodyPr>
            <a:normAutofit fontScale="90000"/>
          </a:bodyPr>
          <a:lstStyle/>
          <a:p>
            <a:r>
              <a:rPr lang="en-US" b="1"/>
              <a:t>Q: </a:t>
            </a:r>
            <a:r>
              <a:rPr lang="en-US"/>
              <a:t>I prepared my P2 Plan and submitted my Plan Summary. What other requirements are there?</a:t>
            </a:r>
            <a:endParaRPr lang="en-US" b="1"/>
          </a:p>
        </p:txBody>
      </p:sp>
      <p:sp>
        <p:nvSpPr>
          <p:cNvPr id="4" name="Content Placeholder 3">
            <a:extLst>
              <a:ext uri="{FF2B5EF4-FFF2-40B4-BE49-F238E27FC236}">
                <a16:creationId xmlns:a16="http://schemas.microsoft.com/office/drawing/2014/main" id="{EC0B0E8F-901C-C753-2BBA-A3A1EB7C5161}"/>
              </a:ext>
            </a:extLst>
          </p:cNvPr>
          <p:cNvSpPr>
            <a:spLocks noGrp="1"/>
          </p:cNvSpPr>
          <p:nvPr>
            <p:ph idx="1"/>
          </p:nvPr>
        </p:nvSpPr>
        <p:spPr/>
        <p:txBody>
          <a:bodyPr/>
          <a:lstStyle/>
          <a:p>
            <a:pPr marL="0" indent="0">
              <a:buNone/>
            </a:pPr>
            <a:r>
              <a:rPr lang="en-US" b="1"/>
              <a:t>A: </a:t>
            </a:r>
            <a:r>
              <a:rPr lang="en-US"/>
              <a:t>Part IB of your P2 Plan must be updated annually.</a:t>
            </a:r>
          </a:p>
          <a:p>
            <a:pPr marL="0" indent="0">
              <a:buNone/>
            </a:pPr>
            <a:r>
              <a:rPr lang="en-US"/>
              <a:t>[NJAC 7:1K-3.8]</a:t>
            </a:r>
          </a:p>
          <a:p>
            <a:pPr marL="0" indent="0">
              <a:buNone/>
            </a:pPr>
            <a:r>
              <a:rPr lang="en-US"/>
              <a:t>After 5 years you must generate a new P2 Plan, with a new base year.</a:t>
            </a:r>
          </a:p>
          <a:p>
            <a:pPr marL="0" indent="0">
              <a:buNone/>
            </a:pPr>
            <a:r>
              <a:rPr lang="en-US"/>
              <a:t>[NJAC 7:1K-3.7]</a:t>
            </a:r>
          </a:p>
        </p:txBody>
      </p:sp>
    </p:spTree>
    <p:extLst>
      <p:ext uri="{BB962C8B-B14F-4D97-AF65-F5344CB8AC3E}">
        <p14:creationId xmlns:p14="http://schemas.microsoft.com/office/powerpoint/2010/main" val="588818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4B6D1B-D6E8-8FDA-BDF4-8F00E1059122}"/>
              </a:ext>
            </a:extLst>
          </p:cNvPr>
          <p:cNvSpPr>
            <a:spLocks noGrp="1"/>
          </p:cNvSpPr>
          <p:nvPr>
            <p:ph type="title"/>
          </p:nvPr>
        </p:nvSpPr>
        <p:spPr>
          <a:xfrm>
            <a:off x="7181723" y="609600"/>
            <a:ext cx="4512989" cy="2227730"/>
          </a:xfrm>
        </p:spPr>
        <p:txBody>
          <a:bodyPr anchor="ctr">
            <a:normAutofit/>
          </a:bodyPr>
          <a:lstStyle/>
          <a:p>
            <a:r>
              <a:rPr lang="en-US">
                <a:solidFill>
                  <a:srgbClr val="FFFFFF"/>
                </a:solidFill>
              </a:rPr>
              <a:t>US Pollution Prevention Act 1990</a:t>
            </a:r>
          </a:p>
        </p:txBody>
      </p:sp>
      <p:pic>
        <p:nvPicPr>
          <p:cNvPr id="4" name="Picture 3" descr="USEPA logo">
            <a:extLst>
              <a:ext uri="{FF2B5EF4-FFF2-40B4-BE49-F238E27FC236}">
                <a16:creationId xmlns:a16="http://schemas.microsoft.com/office/drawing/2014/main" id="{BD3751BD-3429-4CD0-AE64-8A44BE23C37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5345" t="17487" r="43735" b="55244"/>
          <a:stretch/>
        </p:blipFill>
        <p:spPr>
          <a:xfrm>
            <a:off x="872874" y="1701368"/>
            <a:ext cx="3534372" cy="3455263"/>
          </a:xfrm>
          <a:prstGeom prst="rect">
            <a:avLst/>
          </a:prstGeom>
        </p:spPr>
      </p:pic>
      <p:sp>
        <p:nvSpPr>
          <p:cNvPr id="3" name="Content Placeholder 2">
            <a:extLst>
              <a:ext uri="{FF2B5EF4-FFF2-40B4-BE49-F238E27FC236}">
                <a16:creationId xmlns:a16="http://schemas.microsoft.com/office/drawing/2014/main" id="{B705BD31-A50C-6326-EC12-38CEF4BE695C}"/>
              </a:ext>
            </a:extLst>
          </p:cNvPr>
          <p:cNvSpPr>
            <a:spLocks noGrp="1"/>
          </p:cNvSpPr>
          <p:nvPr>
            <p:ph idx="1"/>
          </p:nvPr>
        </p:nvSpPr>
        <p:spPr>
          <a:xfrm>
            <a:off x="7181725" y="2837329"/>
            <a:ext cx="4676900" cy="3317938"/>
          </a:xfrm>
        </p:spPr>
        <p:txBody>
          <a:bodyPr anchor="t">
            <a:normAutofit fontScale="92500"/>
          </a:bodyPr>
          <a:lstStyle/>
          <a:p>
            <a:pPr marL="0" indent="0">
              <a:buNone/>
            </a:pPr>
            <a:r>
              <a:rPr lang="en-US" sz="2400">
                <a:solidFill>
                  <a:srgbClr val="FFFFFF"/>
                </a:solidFill>
              </a:rPr>
              <a:t>Pollution prevention or </a:t>
            </a:r>
            <a:r>
              <a:rPr lang="en-US" sz="2400" b="1">
                <a:solidFill>
                  <a:srgbClr val="FFFFFF"/>
                </a:solidFill>
              </a:rPr>
              <a:t>source reduction</a:t>
            </a:r>
            <a:r>
              <a:rPr lang="en-US" sz="2400">
                <a:solidFill>
                  <a:srgbClr val="FFFFFF"/>
                </a:solidFill>
              </a:rPr>
              <a:t> is any practice which reduces the amount of any hazardous substance, pollutant, or contaminant entering any waste stream or otherwise released into the environment (including fugitive emissions) </a:t>
            </a:r>
            <a:r>
              <a:rPr lang="en-US" sz="2400" b="1" u="sng">
                <a:solidFill>
                  <a:srgbClr val="FFFFFF"/>
                </a:solidFill>
              </a:rPr>
              <a:t>prior</a:t>
            </a:r>
            <a:r>
              <a:rPr lang="en-US" sz="2400" b="1">
                <a:solidFill>
                  <a:srgbClr val="FFFFFF"/>
                </a:solidFill>
              </a:rPr>
              <a:t> </a:t>
            </a:r>
            <a:r>
              <a:rPr lang="en-US" sz="2400">
                <a:solidFill>
                  <a:srgbClr val="FFFFFF"/>
                </a:solidFill>
              </a:rPr>
              <a:t>to recycling, treatment, or disposal</a:t>
            </a:r>
          </a:p>
        </p:txBody>
      </p:sp>
    </p:spTree>
    <p:extLst>
      <p:ext uri="{BB962C8B-B14F-4D97-AF65-F5344CB8AC3E}">
        <p14:creationId xmlns:p14="http://schemas.microsoft.com/office/powerpoint/2010/main" val="604309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D1B6D-69EF-28AE-9A01-568035955F8A}"/>
              </a:ext>
            </a:extLst>
          </p:cNvPr>
          <p:cNvSpPr>
            <a:spLocks noGrp="1"/>
          </p:cNvSpPr>
          <p:nvPr>
            <p:ph type="title"/>
          </p:nvPr>
        </p:nvSpPr>
        <p:spPr/>
        <p:txBody>
          <a:bodyPr/>
          <a:lstStyle/>
          <a:p>
            <a:r>
              <a:rPr lang="en-US"/>
              <a:t>Cost Data</a:t>
            </a:r>
          </a:p>
        </p:txBody>
      </p:sp>
      <p:graphicFrame>
        <p:nvGraphicFramePr>
          <p:cNvPr id="25" name="Content Placeholder 3">
            <a:extLst>
              <a:ext uri="{FF2B5EF4-FFF2-40B4-BE49-F238E27FC236}">
                <a16:creationId xmlns:a16="http://schemas.microsoft.com/office/drawing/2014/main" id="{52AEAE85-F76D-AED1-AF55-CB2503C8B646}"/>
              </a:ext>
            </a:extLst>
          </p:cNvPr>
          <p:cNvGraphicFramePr>
            <a:graphicFrameLocks noGrp="1"/>
          </p:cNvGraphicFramePr>
          <p:nvPr>
            <p:ph idx="1"/>
            <p:extLst>
              <p:ext uri="{D42A27DB-BD31-4B8C-83A1-F6EECF244321}">
                <p14:modId xmlns:p14="http://schemas.microsoft.com/office/powerpoint/2010/main" val="3936699228"/>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961151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8">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751376-AEF5-2913-9AB5-F3A894BB5F39}"/>
              </a:ext>
            </a:extLst>
          </p:cNvPr>
          <p:cNvSpPr>
            <a:spLocks noGrp="1"/>
          </p:cNvSpPr>
          <p:nvPr>
            <p:ph type="title"/>
          </p:nvPr>
        </p:nvSpPr>
        <p:spPr>
          <a:xfrm>
            <a:off x="1333501" y="609600"/>
            <a:ext cx="10296523" cy="1870120"/>
          </a:xfrm>
        </p:spPr>
        <p:txBody>
          <a:bodyPr>
            <a:normAutofit fontScale="90000"/>
          </a:bodyPr>
          <a:lstStyle/>
          <a:p>
            <a:pPr>
              <a:lnSpc>
                <a:spcPct val="90000"/>
              </a:lnSpc>
            </a:pPr>
            <a:r>
              <a:rPr lang="en-US" sz="2800" b="1"/>
              <a:t>Q: </a:t>
            </a:r>
            <a:r>
              <a:rPr lang="en-US" sz="2800"/>
              <a:t>If US EPA adds new hazardous substances or lowers the threshold of existing substances on the TRI list or if I start to manufacture, process, or otherwise use above threshold quantities of any hazardous substance already on the list, must I modify my RPPR, P2 Plan, and Plan Summary?</a:t>
            </a:r>
            <a:endParaRPr lang="en-US" sz="2800" b="1"/>
          </a:p>
        </p:txBody>
      </p:sp>
      <p:sp>
        <p:nvSpPr>
          <p:cNvPr id="11" name="Isosceles Triangle 10">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Content Placeholder 3">
            <a:extLst>
              <a:ext uri="{FF2B5EF4-FFF2-40B4-BE49-F238E27FC236}">
                <a16:creationId xmlns:a16="http://schemas.microsoft.com/office/drawing/2014/main" id="{21D4CF5C-E49C-D8B8-7C01-32B34A2E5E47}"/>
              </a:ext>
            </a:extLst>
          </p:cNvPr>
          <p:cNvSpPr>
            <a:spLocks noGrp="1"/>
          </p:cNvSpPr>
          <p:nvPr>
            <p:ph idx="1"/>
          </p:nvPr>
        </p:nvSpPr>
        <p:spPr>
          <a:xfrm>
            <a:off x="1333501" y="2575893"/>
            <a:ext cx="10110787" cy="4082082"/>
          </a:xfrm>
        </p:spPr>
        <p:txBody>
          <a:bodyPr>
            <a:normAutofit fontScale="92500" lnSpcReduction="10000"/>
          </a:bodyPr>
          <a:lstStyle/>
          <a:p>
            <a:pPr marL="0" indent="0">
              <a:buNone/>
            </a:pPr>
            <a:r>
              <a:rPr lang="en-US" b="1"/>
              <a:t>A: </a:t>
            </a:r>
            <a:r>
              <a:rPr lang="en-US"/>
              <a:t>Facilities are required to include substances in Section B of their RPPRs by July 1 of the year after they went above threshold (i.e., the reporting year). The Plan and Plan Summary may have to be modified if the substance is still above threshold the </a:t>
            </a:r>
            <a:r>
              <a:rPr lang="en-US" b="1"/>
              <a:t>second</a:t>
            </a:r>
            <a:r>
              <a:rPr lang="en-US"/>
              <a:t> reporting year, following the guidelines listed here:</a:t>
            </a:r>
          </a:p>
          <a:p>
            <a:pPr marL="0" indent="0">
              <a:buNone/>
            </a:pPr>
            <a:r>
              <a:rPr lang="en-US">
                <a:solidFill>
                  <a:srgbClr val="FF0000"/>
                </a:solidFill>
              </a:rPr>
              <a:t>If a hazardous substance is involved in a targeted process: (note: processes with PBTs must be targeted, per NJAC 7:1K4.4(a)2)</a:t>
            </a:r>
          </a:p>
          <a:p>
            <a:pPr marL="0" indent="0">
              <a:buNone/>
            </a:pPr>
            <a:r>
              <a:rPr lang="en-US"/>
              <a:t>Facilities are required to modify their P2 Plans and submit Plan Summary revisions by July 1 of the </a:t>
            </a:r>
            <a:r>
              <a:rPr lang="en-US" b="1"/>
              <a:t>second</a:t>
            </a:r>
            <a:r>
              <a:rPr lang="en-US"/>
              <a:t> reporting year. Progress Reports (P2-115 or Sections C and D) are to include these substances by July 1 of the </a:t>
            </a:r>
            <a:r>
              <a:rPr lang="en-US" b="1"/>
              <a:t>third</a:t>
            </a:r>
            <a:r>
              <a:rPr lang="en-US"/>
              <a:t> year.</a:t>
            </a:r>
          </a:p>
          <a:p>
            <a:pPr marL="0" indent="0">
              <a:buNone/>
            </a:pPr>
            <a:r>
              <a:rPr lang="en-US">
                <a:solidFill>
                  <a:srgbClr val="FF0000"/>
                </a:solidFill>
              </a:rPr>
              <a:t>If a hazardous substance is involved in a non-targeted process:</a:t>
            </a:r>
          </a:p>
          <a:p>
            <a:pPr marL="0" indent="0">
              <a:buNone/>
            </a:pPr>
            <a:r>
              <a:rPr lang="en-US"/>
              <a:t>Facilities may modify their P2 Plan and Plan Summary, according to the above schedule, but are not required to do so. A facility may retarget its processes but is not required to do so. (Processes containing PBTs must be targeted.)</a:t>
            </a:r>
          </a:p>
          <a:p>
            <a:pPr marL="0" indent="0">
              <a:buNone/>
            </a:pPr>
            <a:r>
              <a:rPr lang="en-US">
                <a:solidFill>
                  <a:schemeClr val="tx1"/>
                </a:solidFill>
              </a:rPr>
              <a:t>[NJAC 7:1K-3.9(a-c), (g)]</a:t>
            </a:r>
          </a:p>
        </p:txBody>
      </p:sp>
      <p:sp>
        <p:nvSpPr>
          <p:cNvPr id="13" name="Isosceles Triangle 12">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6148B8EC-B798-2F99-3BA8-E3EBF9E526E2}"/>
              </a:ext>
            </a:extLst>
          </p:cNvPr>
          <p:cNvPicPr>
            <a:picLocks noChangeAspect="1"/>
          </p:cNvPicPr>
          <p:nvPr/>
        </p:nvPicPr>
        <p:blipFill>
          <a:blip r:embed="rId2"/>
          <a:stretch>
            <a:fillRect/>
          </a:stretch>
        </p:blipFill>
        <p:spPr>
          <a:xfrm>
            <a:off x="631421" y="8169494"/>
            <a:ext cx="11086319" cy="2203231"/>
          </a:xfrm>
          <a:prstGeom prst="rect">
            <a:avLst/>
          </a:prstGeom>
        </p:spPr>
      </p:pic>
    </p:spTree>
    <p:extLst>
      <p:ext uri="{BB962C8B-B14F-4D97-AF65-F5344CB8AC3E}">
        <p14:creationId xmlns:p14="http://schemas.microsoft.com/office/powerpoint/2010/main" val="41591748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F23A0D-AC81-A0BB-DF4A-5EE1F55BAA55}"/>
              </a:ext>
            </a:extLst>
          </p:cNvPr>
          <p:cNvSpPr>
            <a:spLocks noGrp="1"/>
          </p:cNvSpPr>
          <p:nvPr>
            <p:ph type="title"/>
          </p:nvPr>
        </p:nvSpPr>
        <p:spPr>
          <a:xfrm>
            <a:off x="1333501" y="609599"/>
            <a:ext cx="10409765" cy="1433513"/>
          </a:xfrm>
        </p:spPr>
        <p:txBody>
          <a:bodyPr>
            <a:normAutofit fontScale="90000"/>
          </a:bodyPr>
          <a:lstStyle/>
          <a:p>
            <a:pPr>
              <a:lnSpc>
                <a:spcPct val="90000"/>
              </a:lnSpc>
            </a:pPr>
            <a:r>
              <a:rPr lang="en-US" sz="2800" b="1"/>
              <a:t>Q: </a:t>
            </a:r>
            <a:r>
              <a:rPr lang="en-US" sz="2800"/>
              <a:t>If I add any hazardous substances to my P2 plan after I did my original plan, do I use my original base year? Should I establish a new five year goal or stay within the planning cycle?</a:t>
            </a:r>
            <a:br>
              <a:rPr lang="en-US" sz="2800"/>
            </a:br>
            <a:endParaRPr lang="en-US" sz="2800" b="1"/>
          </a:p>
        </p:txBody>
      </p:sp>
      <p:sp>
        <p:nvSpPr>
          <p:cNvPr id="12" name="Isosceles Triangle 1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Content Placeholder 4">
            <a:extLst>
              <a:ext uri="{FF2B5EF4-FFF2-40B4-BE49-F238E27FC236}">
                <a16:creationId xmlns:a16="http://schemas.microsoft.com/office/drawing/2014/main" id="{BE0905F3-C86C-E55E-5F16-9B0B98D5767A}"/>
              </a:ext>
            </a:extLst>
          </p:cNvPr>
          <p:cNvSpPr>
            <a:spLocks noGrp="1"/>
          </p:cNvSpPr>
          <p:nvPr>
            <p:ph idx="1"/>
          </p:nvPr>
        </p:nvSpPr>
        <p:spPr>
          <a:xfrm>
            <a:off x="1333502" y="2160589"/>
            <a:ext cx="10153648" cy="3880773"/>
          </a:xfrm>
        </p:spPr>
        <p:txBody>
          <a:bodyPr vert="horz" lIns="91440" tIns="45720" rIns="91440" bIns="45720" rtlCol="0" anchor="t">
            <a:normAutofit/>
          </a:bodyPr>
          <a:lstStyle/>
          <a:p>
            <a:pPr marL="0" indent="0">
              <a:buNone/>
            </a:pPr>
            <a:r>
              <a:rPr lang="en-US" b="1"/>
              <a:t>A: </a:t>
            </a:r>
            <a:r>
              <a:rPr lang="en-US"/>
              <a:t>For hazardous substances added to the P2 Plan after the original Plan was done, the base year should be the year </a:t>
            </a:r>
            <a:r>
              <a:rPr lang="en-US" b="1"/>
              <a:t>after</a:t>
            </a:r>
            <a:r>
              <a:rPr lang="en-US"/>
              <a:t> the facility went above the manufacture/process/otherwise use threshold for that substance. Do not use the original base year from when the Plan was done for these added substances. For example, if a facility prepared a base year 2024 Pollution Prevention Plan, it would be for those substances present in 2024 at the facility above the threshold. If that facility then went above threshold in 2026 for either a newly listed substance or one that was already on the list, revisions should be done to the P2 Plan and Plan Summary for that substance using 2027 as a base year.</a:t>
            </a:r>
          </a:p>
          <a:p>
            <a:pPr marL="0" indent="0">
              <a:buNone/>
            </a:pPr>
            <a:r>
              <a:rPr lang="en-US"/>
              <a:t>For consistency purposes, your facility must stay within the five-year planning cycle established during the preparation of your original P2 Plan. Do not set up different five-year planning cycles for different hazardous substances, or create a new Plan; Instead, use a shorter cycle for the newly added substance.</a:t>
            </a:r>
          </a:p>
          <a:p>
            <a:pPr marL="0" indent="0">
              <a:buNone/>
            </a:pPr>
            <a:endParaRPr lang="en-US" b="1"/>
          </a:p>
        </p:txBody>
      </p:sp>
      <p:sp>
        <p:nvSpPr>
          <p:cNvPr id="14" name="Isosceles Triangle 1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5547319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B94B71-DAF8-5F40-0C8E-1DDA8DA55A17}"/>
              </a:ext>
            </a:extLst>
          </p:cNvPr>
          <p:cNvSpPr>
            <a:spLocks noGrp="1"/>
          </p:cNvSpPr>
          <p:nvPr>
            <p:ph type="title"/>
          </p:nvPr>
        </p:nvSpPr>
        <p:spPr>
          <a:xfrm>
            <a:off x="1333502" y="609600"/>
            <a:ext cx="10053636" cy="1504950"/>
          </a:xfrm>
        </p:spPr>
        <p:txBody>
          <a:bodyPr>
            <a:noAutofit/>
          </a:bodyPr>
          <a:lstStyle/>
          <a:p>
            <a:pPr>
              <a:lnSpc>
                <a:spcPct val="90000"/>
              </a:lnSpc>
            </a:pPr>
            <a:r>
              <a:rPr lang="en-US" sz="2400" b="1"/>
              <a:t>Q: </a:t>
            </a:r>
            <a:r>
              <a:rPr lang="en-US" sz="2400"/>
              <a:t>If my facility goes below the threshold for manufacture, process, or otherwise use of a hazardous substance, or the substance is deleted from Tri or appendix a of the P2 rules, do we still need to keep that substance in the P2 plan and plan summary?</a:t>
            </a:r>
            <a:br>
              <a:rPr lang="en-US" sz="2400"/>
            </a:br>
            <a:endParaRPr lang="en-US" sz="2400" b="1"/>
          </a:p>
        </p:txBody>
      </p:sp>
      <p:sp>
        <p:nvSpPr>
          <p:cNvPr id="11" name="Isosceles Triangle 10">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4EB92CF0-1732-38C2-5870-4B72CF7FCC7E}"/>
              </a:ext>
            </a:extLst>
          </p:cNvPr>
          <p:cNvSpPr>
            <a:spLocks noGrp="1"/>
          </p:cNvSpPr>
          <p:nvPr>
            <p:ph idx="1"/>
          </p:nvPr>
        </p:nvSpPr>
        <p:spPr>
          <a:xfrm>
            <a:off x="1333501" y="2303469"/>
            <a:ext cx="9910761" cy="3880773"/>
          </a:xfrm>
        </p:spPr>
        <p:txBody>
          <a:bodyPr>
            <a:normAutofit/>
          </a:bodyPr>
          <a:lstStyle/>
          <a:p>
            <a:pPr marL="0" indent="0">
              <a:buNone/>
            </a:pPr>
            <a:r>
              <a:rPr lang="en-US" b="1"/>
              <a:t>A: </a:t>
            </a:r>
            <a:r>
              <a:rPr lang="en-US"/>
              <a:t>In this situation, a company must notify the Department in writing of such change and the reason for the change before July 1 of the year following the change in status. If the substance is expected to come back above threshold, the substance should stay in the P2 Plan and Plan Summary, maintaining the same base year. If, however, the substance is below threshold due to its elimination or phasing out, it should be removed from the P2 Plan and Plan Summary. If a facility falls below threshold for all hazardous substances regulated under the P2 Rules, it is no longer subject to pollution prevention planning; however, the facility still must notify the Department in writing prior to July 1 of the year following the change in status.</a:t>
            </a:r>
          </a:p>
          <a:p>
            <a:pPr marL="0" indent="0">
              <a:buNone/>
            </a:pPr>
            <a:r>
              <a:rPr lang="en-US"/>
              <a:t>[NJAC 7:1K-3.9(d-f)]</a:t>
            </a:r>
          </a:p>
          <a:p>
            <a:pPr marL="0" indent="0">
              <a:buNone/>
            </a:pPr>
            <a:endParaRPr lang="en-US"/>
          </a:p>
        </p:txBody>
      </p:sp>
      <p:sp>
        <p:nvSpPr>
          <p:cNvPr id="13" name="Isosceles Triangle 12">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5596604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44AB49-8891-EE6F-484C-D9F35D43A71B}"/>
              </a:ext>
            </a:extLst>
          </p:cNvPr>
          <p:cNvSpPr>
            <a:spLocks noGrp="1"/>
          </p:cNvSpPr>
          <p:nvPr>
            <p:ph type="title"/>
          </p:nvPr>
        </p:nvSpPr>
        <p:spPr>
          <a:xfrm>
            <a:off x="1333502" y="609600"/>
            <a:ext cx="9939336" cy="1320800"/>
          </a:xfrm>
        </p:spPr>
        <p:txBody>
          <a:bodyPr>
            <a:normAutofit/>
          </a:bodyPr>
          <a:lstStyle/>
          <a:p>
            <a:pPr>
              <a:lnSpc>
                <a:spcPct val="90000"/>
              </a:lnSpc>
            </a:pPr>
            <a:r>
              <a:rPr lang="en-US" sz="2800" b="1"/>
              <a:t>Q: </a:t>
            </a:r>
            <a:r>
              <a:rPr lang="en-US" sz="2800"/>
              <a:t>Are there any other situations that would trigger modifications to my facility’s Pollution Prevention Plan?</a:t>
            </a:r>
            <a:endParaRPr lang="en-US" sz="2800" b="1"/>
          </a:p>
        </p:txBody>
      </p:sp>
      <p:sp>
        <p:nvSpPr>
          <p:cNvPr id="11" name="Isosceles Triangle 10">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A56A83EC-86AD-A4EA-B079-8BA3962B2972}"/>
              </a:ext>
            </a:extLst>
          </p:cNvPr>
          <p:cNvSpPr>
            <a:spLocks noGrp="1"/>
          </p:cNvSpPr>
          <p:nvPr>
            <p:ph idx="1"/>
          </p:nvPr>
        </p:nvSpPr>
        <p:spPr>
          <a:xfrm>
            <a:off x="1333502" y="2160589"/>
            <a:ext cx="9767886" cy="3880773"/>
          </a:xfrm>
        </p:spPr>
        <p:txBody>
          <a:bodyPr>
            <a:normAutofit/>
          </a:bodyPr>
          <a:lstStyle/>
          <a:p>
            <a:pPr marL="0" indent="0">
              <a:lnSpc>
                <a:spcPct val="90000"/>
              </a:lnSpc>
              <a:buNone/>
            </a:pPr>
            <a:r>
              <a:rPr lang="en-US" b="1"/>
              <a:t>A: </a:t>
            </a:r>
            <a:r>
              <a:rPr lang="en-US"/>
              <a:t> If one or more of the following actions occur, a facility is required to modify its P2 Plan and Plan Summary by July 1 of the calendar year following the year in which the changes occurred:</a:t>
            </a:r>
          </a:p>
          <a:p>
            <a:pPr>
              <a:lnSpc>
                <a:spcPct val="90000"/>
              </a:lnSpc>
            </a:pPr>
            <a:r>
              <a:rPr lang="en-US"/>
              <a:t>Ceases operation of a targeted production process or significantly expands the operation of a targeted production process;</a:t>
            </a:r>
          </a:p>
          <a:p>
            <a:pPr>
              <a:lnSpc>
                <a:spcPct val="90000"/>
              </a:lnSpc>
            </a:pPr>
            <a:r>
              <a:rPr lang="en-US"/>
              <a:t>Significantly modifies a targeted production process, unless due to implementation of pollution prevention techniques at the industrial facility;</a:t>
            </a:r>
          </a:p>
          <a:p>
            <a:pPr>
              <a:lnSpc>
                <a:spcPct val="90000"/>
              </a:lnSpc>
            </a:pPr>
            <a:r>
              <a:rPr lang="en-US"/>
              <a:t>Reclassifies an existing nonproduct output as a product, intermediate, or coproduct;</a:t>
            </a:r>
          </a:p>
          <a:p>
            <a:pPr>
              <a:lnSpc>
                <a:spcPct val="90000"/>
              </a:lnSpc>
            </a:pPr>
            <a:r>
              <a:rPr lang="en-US"/>
              <a:t>Modifies a grouping decision that affects a targeted process; or</a:t>
            </a:r>
          </a:p>
          <a:p>
            <a:pPr>
              <a:lnSpc>
                <a:spcPct val="90000"/>
              </a:lnSpc>
            </a:pPr>
            <a:r>
              <a:rPr lang="en-US"/>
              <a:t>Modifies a targeting decision.</a:t>
            </a:r>
          </a:p>
          <a:p>
            <a:pPr marL="0" indent="0">
              <a:lnSpc>
                <a:spcPct val="90000"/>
              </a:lnSpc>
              <a:buNone/>
            </a:pPr>
            <a:r>
              <a:rPr lang="en-US"/>
              <a:t>[NJAC 7:1K-3.9(a)]</a:t>
            </a:r>
          </a:p>
          <a:p>
            <a:pPr marL="0" indent="0">
              <a:lnSpc>
                <a:spcPct val="90000"/>
              </a:lnSpc>
              <a:buNone/>
            </a:pPr>
            <a:endParaRPr lang="en-US" b="1"/>
          </a:p>
        </p:txBody>
      </p:sp>
      <p:sp>
        <p:nvSpPr>
          <p:cNvPr id="13" name="Isosceles Triangle 12">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8550576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E82302D-5660-F594-F610-7B35E3C6EC8F}"/>
              </a:ext>
            </a:extLst>
          </p:cNvPr>
          <p:cNvSpPr>
            <a:spLocks noGrp="1"/>
          </p:cNvSpPr>
          <p:nvPr>
            <p:ph type="title"/>
          </p:nvPr>
        </p:nvSpPr>
        <p:spPr>
          <a:xfrm>
            <a:off x="677334" y="609600"/>
            <a:ext cx="8596668" cy="1320800"/>
          </a:xfrm>
        </p:spPr>
        <p:txBody>
          <a:bodyPr>
            <a:normAutofit/>
          </a:bodyPr>
          <a:lstStyle/>
          <a:p>
            <a:r>
              <a:rPr lang="en-US"/>
              <a:t>Polling Question #12</a:t>
            </a:r>
          </a:p>
        </p:txBody>
      </p:sp>
      <p:sp>
        <p:nvSpPr>
          <p:cNvPr id="3" name="Content Placeholder 2">
            <a:extLst>
              <a:ext uri="{FF2B5EF4-FFF2-40B4-BE49-F238E27FC236}">
                <a16:creationId xmlns:a16="http://schemas.microsoft.com/office/drawing/2014/main" id="{DFC8A857-7FDE-2E0E-5203-B96EA19FD2EA}"/>
              </a:ext>
            </a:extLst>
          </p:cNvPr>
          <p:cNvSpPr>
            <a:spLocks noGrp="1"/>
          </p:cNvSpPr>
          <p:nvPr>
            <p:ph idx="1"/>
          </p:nvPr>
        </p:nvSpPr>
        <p:spPr>
          <a:xfrm>
            <a:off x="677334" y="2160589"/>
            <a:ext cx="8596668" cy="3880773"/>
          </a:xfrm>
        </p:spPr>
        <p:txBody>
          <a:bodyPr>
            <a:normAutofit/>
          </a:bodyPr>
          <a:lstStyle/>
          <a:p>
            <a:pPr marL="0" indent="0">
              <a:buNone/>
            </a:pPr>
            <a:r>
              <a:rPr lang="en-US"/>
              <a:t>Read the activity below and select the part of the environmental management hierarchy that corresponds to it. </a:t>
            </a:r>
          </a:p>
          <a:p>
            <a:pPr marL="0" indent="0">
              <a:buNone/>
            </a:pPr>
            <a:endParaRPr lang="en-US"/>
          </a:p>
          <a:p>
            <a:r>
              <a:rPr lang="en-US"/>
              <a:t>A parts manufacturer determines that the majority of its products can be cleaned with a citric based cleaner and the need for aggressive solvents is reduced. </a:t>
            </a:r>
          </a:p>
          <a:p>
            <a:pPr lvl="1"/>
            <a:r>
              <a:rPr lang="en-US"/>
              <a:t>Pollution Prevention		</a:t>
            </a:r>
          </a:p>
          <a:p>
            <a:pPr lvl="1" eaLnBrk="0" fontAlgn="base" hangingPunct="0"/>
            <a:r>
              <a:rPr lang="en-US"/>
              <a:t>Out-of-process Recycling		</a:t>
            </a:r>
          </a:p>
          <a:p>
            <a:pPr lvl="1" eaLnBrk="0" fontAlgn="base" hangingPunct="0"/>
            <a:r>
              <a:rPr lang="en-US"/>
              <a:t>Treatment/Control		</a:t>
            </a:r>
          </a:p>
          <a:p>
            <a:pPr lvl="1" eaLnBrk="0" fontAlgn="base" hangingPunct="0"/>
            <a:r>
              <a:rPr lang="en-US"/>
              <a:t>Disposal			</a:t>
            </a:r>
          </a:p>
          <a:p>
            <a:pPr lvl="1" eaLnBrk="0" fontAlgn="base" hangingPunct="0"/>
            <a:r>
              <a:rPr lang="en-US"/>
              <a:t>None of the Above</a:t>
            </a:r>
          </a:p>
        </p:txBody>
      </p:sp>
    </p:spTree>
    <p:extLst>
      <p:ext uri="{BB962C8B-B14F-4D97-AF65-F5344CB8AC3E}">
        <p14:creationId xmlns:p14="http://schemas.microsoft.com/office/powerpoint/2010/main" val="740118009"/>
      </p:ext>
    </p:extLst>
  </p:cSld>
  <p:clrMapOvr>
    <a:overrideClrMapping bg1="dk1" tx1="lt1" bg2="dk2" tx2="lt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E82302D-5660-F594-F610-7B35E3C6EC8F}"/>
              </a:ext>
            </a:extLst>
          </p:cNvPr>
          <p:cNvSpPr>
            <a:spLocks noGrp="1"/>
          </p:cNvSpPr>
          <p:nvPr>
            <p:ph type="title"/>
          </p:nvPr>
        </p:nvSpPr>
        <p:spPr>
          <a:xfrm>
            <a:off x="677334" y="609600"/>
            <a:ext cx="8596668" cy="1320800"/>
          </a:xfrm>
        </p:spPr>
        <p:txBody>
          <a:bodyPr>
            <a:normAutofit/>
          </a:bodyPr>
          <a:lstStyle/>
          <a:p>
            <a:r>
              <a:rPr lang="en-US"/>
              <a:t>Polling Question #13</a:t>
            </a:r>
          </a:p>
        </p:txBody>
      </p:sp>
      <p:sp>
        <p:nvSpPr>
          <p:cNvPr id="3" name="Content Placeholder 2">
            <a:extLst>
              <a:ext uri="{FF2B5EF4-FFF2-40B4-BE49-F238E27FC236}">
                <a16:creationId xmlns:a16="http://schemas.microsoft.com/office/drawing/2014/main" id="{DFC8A857-7FDE-2E0E-5203-B96EA19FD2EA}"/>
              </a:ext>
            </a:extLst>
          </p:cNvPr>
          <p:cNvSpPr>
            <a:spLocks noGrp="1"/>
          </p:cNvSpPr>
          <p:nvPr>
            <p:ph idx="1"/>
          </p:nvPr>
        </p:nvSpPr>
        <p:spPr>
          <a:xfrm>
            <a:off x="677334" y="2160589"/>
            <a:ext cx="8596668" cy="3880773"/>
          </a:xfrm>
        </p:spPr>
        <p:txBody>
          <a:bodyPr>
            <a:normAutofit/>
          </a:bodyPr>
          <a:lstStyle/>
          <a:p>
            <a:pPr marL="0" indent="0">
              <a:buNone/>
            </a:pPr>
            <a:r>
              <a:rPr lang="en-US"/>
              <a:t>Now, identify the type of pollution prevention that is being used. </a:t>
            </a:r>
          </a:p>
          <a:p>
            <a:pPr marL="0" indent="0">
              <a:buNone/>
            </a:pPr>
            <a:endParaRPr lang="en-US"/>
          </a:p>
          <a:p>
            <a:r>
              <a:rPr lang="en-US"/>
              <a:t>A parts manufacturer determines that the majority of its products can be cleaned with a citric based cleaner and the need for aggressive solvents is reduced. </a:t>
            </a:r>
          </a:p>
          <a:p>
            <a:pPr lvl="1"/>
            <a:r>
              <a:rPr lang="en-US"/>
              <a:t>Input Substitution		</a:t>
            </a:r>
          </a:p>
          <a:p>
            <a:pPr lvl="1" eaLnBrk="0" fontAlgn="base" hangingPunct="0"/>
            <a:r>
              <a:rPr lang="en-US"/>
              <a:t>Product Reformulation	</a:t>
            </a:r>
          </a:p>
          <a:p>
            <a:pPr lvl="1" eaLnBrk="0" fontAlgn="base" hangingPunct="0"/>
            <a:r>
              <a:rPr lang="en-US"/>
              <a:t>Production Process Modification	</a:t>
            </a:r>
          </a:p>
          <a:p>
            <a:pPr lvl="1" eaLnBrk="0" fontAlgn="base" hangingPunct="0"/>
            <a:r>
              <a:rPr lang="en-US"/>
              <a:t>In-process Recycling</a:t>
            </a:r>
          </a:p>
          <a:p>
            <a:pPr lvl="1" eaLnBrk="0" fontAlgn="base" hangingPunct="0"/>
            <a:r>
              <a:rPr lang="en-US"/>
              <a:t>Housekeeping</a:t>
            </a:r>
          </a:p>
        </p:txBody>
      </p:sp>
    </p:spTree>
    <p:extLst>
      <p:ext uri="{BB962C8B-B14F-4D97-AF65-F5344CB8AC3E}">
        <p14:creationId xmlns:p14="http://schemas.microsoft.com/office/powerpoint/2010/main" val="1512878297"/>
      </p:ext>
    </p:extLst>
  </p:cSld>
  <p:clrMapOvr>
    <a:overrideClrMapping bg1="dk1" tx1="lt1" bg2="dk2" tx2="lt2" accent1="accent1" accent2="accent2" accent3="accent3" accent4="accent4" accent5="accent5" accent6="accent6" hlink="hlink" folHlink="folHlink"/>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6175377" y="3340683"/>
            <a:ext cx="2492788" cy="617981"/>
          </a:xfrm>
        </p:spPr>
        <p:txBody>
          <a:bodyPr/>
          <a:lstStyle/>
          <a:p>
            <a:r>
              <a:rPr lang="en-US"/>
              <a:t>609-777-0518</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6175377" y="1186735"/>
            <a:ext cx="4035423" cy="731694"/>
          </a:xfrm>
        </p:spPr>
        <p:txBody>
          <a:bodyPr/>
          <a:lstStyle/>
          <a:p>
            <a:r>
              <a:rPr lang="en-US"/>
              <a:t>Laura.Henne@dep.nj.gov</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4568181" y="5285309"/>
            <a:ext cx="2702631" cy="327079"/>
          </a:xfrm>
        </p:spPr>
        <p:txBody>
          <a:bodyPr/>
          <a:lstStyle/>
          <a:p>
            <a:pPr algn="ctr">
              <a:lnSpc>
                <a:spcPct val="50000"/>
              </a:lnSpc>
            </a:pPr>
            <a:r>
              <a:rPr lang="en-US" sz="2000" b="1">
                <a:latin typeface="Calibri"/>
                <a:cs typeface="Calibri"/>
              </a:rPr>
              <a:t>Like &amp; follow us</a:t>
            </a:r>
            <a:r>
              <a:rPr lang="en-US" sz="2800" b="1">
                <a:latin typeface="Calibri"/>
                <a:cs typeface="Calibri"/>
              </a:rPr>
              <a:t>!</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6175377" y="2233420"/>
            <a:ext cx="5559423" cy="731694"/>
          </a:xfrm>
        </p:spPr>
        <p:txBody>
          <a:bodyPr/>
          <a:lstStyle/>
          <a:p>
            <a:r>
              <a:rPr lang="en-US"/>
              <a:t>www.nj.gov/dep/enforcement/opppc.html</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341765" y="1008677"/>
            <a:ext cx="3548930" cy="706213"/>
          </a:xfrm>
        </p:spPr>
        <p:txBody>
          <a:bodyPr/>
          <a:lstStyle/>
          <a:p>
            <a:r>
              <a:rPr lang="en-US"/>
              <a:t>Contact</a:t>
            </a:r>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a:xfrm>
            <a:off x="338907" y="2993582"/>
            <a:ext cx="3548931" cy="1492698"/>
          </a:xfrm>
        </p:spPr>
        <p:txBody>
          <a:bodyPr/>
          <a:lstStyle/>
          <a:p>
            <a:r>
              <a:rPr lang="en-US"/>
              <a:t>Pollution Prevention Program Manager</a:t>
            </a:r>
          </a:p>
          <a:p>
            <a:r>
              <a:rPr lang="en-US"/>
              <a:t>Bureau of Sustainability </a:t>
            </a:r>
          </a:p>
        </p:txBody>
      </p:sp>
      <p:pic>
        <p:nvPicPr>
          <p:cNvPr id="16" name="Graphic 15" descr="Email with solid fill">
            <a:extLst>
              <a:ext uri="{FF2B5EF4-FFF2-40B4-BE49-F238E27FC236}">
                <a16:creationId xmlns:a16="http://schemas.microsoft.com/office/drawing/2014/main" id="{344880D5-292C-F945-A522-BEF6073C7F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7640" y="1186735"/>
            <a:ext cx="731694" cy="731694"/>
          </a:xfrm>
          <a:prstGeom prst="rect">
            <a:avLst/>
          </a:prstGeom>
        </p:spPr>
      </p:pic>
      <p:pic>
        <p:nvPicPr>
          <p:cNvPr id="3" name="Graphic 2" descr="Internet with solid fill">
            <a:extLst>
              <a:ext uri="{FF2B5EF4-FFF2-40B4-BE49-F238E27FC236}">
                <a16:creationId xmlns:a16="http://schemas.microsoft.com/office/drawing/2014/main" id="{5F1572C0-DAA8-4EBE-BD1D-622C138F3F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6287" y="2182492"/>
            <a:ext cx="914400" cy="914400"/>
          </a:xfrm>
          <a:prstGeom prst="rect">
            <a:avLst/>
          </a:prstGeom>
        </p:spPr>
      </p:pic>
      <p:pic>
        <p:nvPicPr>
          <p:cNvPr id="6" name="Graphic 5" descr="Speaker phone with solid fill">
            <a:extLst>
              <a:ext uri="{FF2B5EF4-FFF2-40B4-BE49-F238E27FC236}">
                <a16:creationId xmlns:a16="http://schemas.microsoft.com/office/drawing/2014/main" id="{A94CC6E4-E09C-40E5-8503-B8F85D0F3E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81563" y="3136073"/>
            <a:ext cx="914400" cy="914400"/>
          </a:xfrm>
          <a:prstGeom prst="rect">
            <a:avLst/>
          </a:prstGeom>
        </p:spPr>
      </p:pic>
      <p:sp>
        <p:nvSpPr>
          <p:cNvPr id="10" name="Text Placeholder 9">
            <a:extLst>
              <a:ext uri="{FF2B5EF4-FFF2-40B4-BE49-F238E27FC236}">
                <a16:creationId xmlns:a16="http://schemas.microsoft.com/office/drawing/2014/main" id="{3F489669-4A13-4856-AE79-50449EBB3241}"/>
              </a:ext>
            </a:extLst>
          </p:cNvPr>
          <p:cNvSpPr>
            <a:spLocks noGrp="1"/>
          </p:cNvSpPr>
          <p:nvPr>
            <p:ph type="body" sz="quarter" idx="12"/>
          </p:nvPr>
        </p:nvSpPr>
        <p:spPr>
          <a:xfrm>
            <a:off x="338907" y="2233420"/>
            <a:ext cx="3548930" cy="535098"/>
          </a:xfrm>
        </p:spPr>
        <p:txBody>
          <a:bodyPr/>
          <a:lstStyle/>
          <a:p>
            <a:r>
              <a:rPr lang="en-US"/>
              <a:t>Laura Henne</a:t>
            </a:r>
          </a:p>
        </p:txBody>
      </p:sp>
      <p:sp>
        <p:nvSpPr>
          <p:cNvPr id="29" name="Text Placeholder 6">
            <a:extLst>
              <a:ext uri="{FF2B5EF4-FFF2-40B4-BE49-F238E27FC236}">
                <a16:creationId xmlns:a16="http://schemas.microsoft.com/office/drawing/2014/main" id="{639AAD63-26D3-4BD3-B944-4CB577A06DD7}"/>
              </a:ext>
            </a:extLst>
          </p:cNvPr>
          <p:cNvSpPr txBox="1">
            <a:spLocks/>
          </p:cNvSpPr>
          <p:nvPr/>
        </p:nvSpPr>
        <p:spPr>
          <a:xfrm>
            <a:off x="6869409" y="5880082"/>
            <a:ext cx="2492788" cy="61798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b="1"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newjerseydep</a:t>
            </a: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6" name="Picture 35" descr="Logo&#10;&#10;Description automatically generated">
            <a:hlinkClick r:id="rId9"/>
            <a:extLst>
              <a:ext uri="{FF2B5EF4-FFF2-40B4-BE49-F238E27FC236}">
                <a16:creationId xmlns:a16="http://schemas.microsoft.com/office/drawing/2014/main" id="{04FCDB8D-08D0-4FAA-AA33-4963DFDBFA53}"/>
              </a:ext>
            </a:extLst>
          </p:cNvPr>
          <p:cNvPicPr>
            <a:picLocks noChangeAspect="1"/>
          </p:cNvPicPr>
          <p:nvPr/>
        </p:nvPicPr>
        <p:blipFill rotWithShape="1">
          <a:blip r:embed="rId10"/>
          <a:srcRect r="77873"/>
          <a:stretch/>
        </p:blipFill>
        <p:spPr>
          <a:xfrm>
            <a:off x="4982938" y="5945544"/>
            <a:ext cx="409981" cy="426397"/>
          </a:xfrm>
          <a:prstGeom prst="rect">
            <a:avLst/>
          </a:prstGeom>
        </p:spPr>
      </p:pic>
      <p:pic>
        <p:nvPicPr>
          <p:cNvPr id="38" name="Picture 37" descr="Logo&#10;&#10;Description automatically generated">
            <a:hlinkClick r:id="rId11"/>
            <a:extLst>
              <a:ext uri="{FF2B5EF4-FFF2-40B4-BE49-F238E27FC236}">
                <a16:creationId xmlns:a16="http://schemas.microsoft.com/office/drawing/2014/main" id="{161E378B-AB13-46DB-B447-78F56831CCE4}"/>
              </a:ext>
            </a:extLst>
          </p:cNvPr>
          <p:cNvPicPr>
            <a:picLocks noChangeAspect="1"/>
          </p:cNvPicPr>
          <p:nvPr/>
        </p:nvPicPr>
        <p:blipFill rotWithShape="1">
          <a:blip r:embed="rId10"/>
          <a:srcRect l="25379" t="-15253" r="51200"/>
          <a:stretch/>
        </p:blipFill>
        <p:spPr>
          <a:xfrm>
            <a:off x="5451642" y="5880510"/>
            <a:ext cx="433971" cy="491431"/>
          </a:xfrm>
          <a:prstGeom prst="rect">
            <a:avLst/>
          </a:prstGeom>
        </p:spPr>
      </p:pic>
      <p:pic>
        <p:nvPicPr>
          <p:cNvPr id="39" name="Picture 38" descr="Logo&#10;&#10;Description automatically generated">
            <a:hlinkClick r:id="rId12"/>
            <a:extLst>
              <a:ext uri="{FF2B5EF4-FFF2-40B4-BE49-F238E27FC236}">
                <a16:creationId xmlns:a16="http://schemas.microsoft.com/office/drawing/2014/main" id="{C6D5DB36-3CB6-4DF1-8618-426ADDC59266}"/>
              </a:ext>
            </a:extLst>
          </p:cNvPr>
          <p:cNvPicPr>
            <a:picLocks noChangeAspect="1"/>
          </p:cNvPicPr>
          <p:nvPr/>
        </p:nvPicPr>
        <p:blipFill rotWithShape="1">
          <a:blip r:embed="rId10"/>
          <a:srcRect l="51155" r="25424"/>
          <a:stretch/>
        </p:blipFill>
        <p:spPr>
          <a:xfrm>
            <a:off x="9471742" y="5981419"/>
            <a:ext cx="433971" cy="426397"/>
          </a:xfrm>
          <a:prstGeom prst="rect">
            <a:avLst/>
          </a:prstGeom>
        </p:spPr>
      </p:pic>
      <p:pic>
        <p:nvPicPr>
          <p:cNvPr id="40" name="Picture 39" descr="Logo&#10;&#10;Description automatically generated">
            <a:hlinkClick r:id="rId13"/>
            <a:extLst>
              <a:ext uri="{FF2B5EF4-FFF2-40B4-BE49-F238E27FC236}">
                <a16:creationId xmlns:a16="http://schemas.microsoft.com/office/drawing/2014/main" id="{DB6E869E-ECF8-453C-8EDD-A15C016A3010}"/>
              </a:ext>
            </a:extLst>
          </p:cNvPr>
          <p:cNvPicPr>
            <a:picLocks noChangeAspect="1"/>
          </p:cNvPicPr>
          <p:nvPr/>
        </p:nvPicPr>
        <p:blipFill rotWithShape="1">
          <a:blip r:embed="rId10"/>
          <a:srcRect l="74652"/>
          <a:stretch/>
        </p:blipFill>
        <p:spPr>
          <a:xfrm>
            <a:off x="5902391" y="5956368"/>
            <a:ext cx="469681" cy="426396"/>
          </a:xfrm>
          <a:prstGeom prst="rect">
            <a:avLst/>
          </a:prstGeom>
        </p:spPr>
      </p:pic>
      <p:sp>
        <p:nvSpPr>
          <p:cNvPr id="41" name="Text Placeholder 6">
            <a:extLst>
              <a:ext uri="{FF2B5EF4-FFF2-40B4-BE49-F238E27FC236}">
                <a16:creationId xmlns:a16="http://schemas.microsoft.com/office/drawing/2014/main" id="{F87744B7-BC16-42B8-8588-7F257369375B}"/>
              </a:ext>
            </a:extLst>
          </p:cNvPr>
          <p:cNvSpPr txBox="1">
            <a:spLocks/>
          </p:cNvSpPr>
          <p:nvPr/>
        </p:nvSpPr>
        <p:spPr>
          <a:xfrm>
            <a:off x="9905713" y="5881127"/>
            <a:ext cx="1250003" cy="61798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b="1"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@nj.dep</a:t>
            </a:r>
          </a:p>
        </p:txBody>
      </p:sp>
      <p:pic>
        <p:nvPicPr>
          <p:cNvPr id="42" name="Picture 41" descr="Logo&#10;&#10;Description automatically generated">
            <a:hlinkClick r:id="rId14"/>
            <a:extLst>
              <a:ext uri="{FF2B5EF4-FFF2-40B4-BE49-F238E27FC236}">
                <a16:creationId xmlns:a16="http://schemas.microsoft.com/office/drawing/2014/main" id="{5BDD48AD-21FA-4253-8286-D9D17A7D299B}"/>
              </a:ext>
            </a:extLst>
          </p:cNvPr>
          <p:cNvPicPr>
            <a:picLocks noChangeAspect="1"/>
          </p:cNvPicPr>
          <p:nvPr/>
        </p:nvPicPr>
        <p:blipFill>
          <a:blip r:embed="rId15"/>
          <a:stretch>
            <a:fillRect/>
          </a:stretch>
        </p:blipFill>
        <p:spPr>
          <a:xfrm>
            <a:off x="6332509" y="5947978"/>
            <a:ext cx="536265" cy="426396"/>
          </a:xfrm>
          <a:prstGeom prst="rect">
            <a:avLst/>
          </a:prstGeom>
        </p:spPr>
      </p:pic>
      <p:cxnSp>
        <p:nvCxnSpPr>
          <p:cNvPr id="44" name="Straight Connector 43">
            <a:extLst>
              <a:ext uri="{FF2B5EF4-FFF2-40B4-BE49-F238E27FC236}">
                <a16:creationId xmlns:a16="http://schemas.microsoft.com/office/drawing/2014/main" id="{FDA56756-9B13-4644-80B1-FDD40B768ADA}"/>
              </a:ext>
            </a:extLst>
          </p:cNvPr>
          <p:cNvCxnSpPr/>
          <p:nvPr/>
        </p:nvCxnSpPr>
        <p:spPr>
          <a:xfrm>
            <a:off x="4186106" y="4874802"/>
            <a:ext cx="8005894" cy="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descr="Logo&#10;&#10;Description automatically generated">
            <a:extLst>
              <a:ext uri="{FF2B5EF4-FFF2-40B4-BE49-F238E27FC236}">
                <a16:creationId xmlns:a16="http://schemas.microsoft.com/office/drawing/2014/main" id="{AFAC087B-C129-419C-99D6-492EC76E26C9}"/>
              </a:ext>
            </a:extLst>
          </p:cNvPr>
          <p:cNvPicPr>
            <a:picLocks noChangeAspect="1"/>
          </p:cNvPicPr>
          <p:nvPr/>
        </p:nvPicPr>
        <p:blipFill>
          <a:blip r:embed="rId16"/>
          <a:stretch>
            <a:fillRect/>
          </a:stretch>
        </p:blipFill>
        <p:spPr>
          <a:xfrm>
            <a:off x="697224" y="4163676"/>
            <a:ext cx="2455008" cy="2570344"/>
          </a:xfrm>
          <a:prstGeom prst="rect">
            <a:avLst/>
          </a:prstGeom>
        </p:spPr>
      </p:pic>
    </p:spTree>
    <p:extLst>
      <p:ext uri="{BB962C8B-B14F-4D97-AF65-F5344CB8AC3E}">
        <p14:creationId xmlns:p14="http://schemas.microsoft.com/office/powerpoint/2010/main" val="1316078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Shape 2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EA469BB-49FC-AA0F-CED5-9A3AFA843FE6}"/>
              </a:ext>
            </a:extLst>
          </p:cNvPr>
          <p:cNvSpPr>
            <a:spLocks noGrp="1"/>
          </p:cNvSpPr>
          <p:nvPr>
            <p:ph type="title"/>
          </p:nvPr>
        </p:nvSpPr>
        <p:spPr>
          <a:xfrm>
            <a:off x="7181723" y="609600"/>
            <a:ext cx="4512989" cy="2227730"/>
          </a:xfrm>
        </p:spPr>
        <p:txBody>
          <a:bodyPr anchor="ctr">
            <a:normAutofit/>
          </a:bodyPr>
          <a:lstStyle/>
          <a:p>
            <a:r>
              <a:rPr lang="en-US">
                <a:solidFill>
                  <a:srgbClr val="FFFFFF"/>
                </a:solidFill>
              </a:rPr>
              <a:t>Part II of a Pollution Prevention Plan</a:t>
            </a:r>
          </a:p>
        </p:txBody>
      </p:sp>
      <p:pic>
        <p:nvPicPr>
          <p:cNvPr id="6" name="Graphic 5" descr="Gantt Chart with solid fill">
            <a:extLst>
              <a:ext uri="{FF2B5EF4-FFF2-40B4-BE49-F238E27FC236}">
                <a16:creationId xmlns:a16="http://schemas.microsoft.com/office/drawing/2014/main" id="{72CE2B11-0EB2-1CD1-0809-51780D87BE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251" y="1545062"/>
            <a:ext cx="3856774" cy="3856774"/>
          </a:xfrm>
          <a:prstGeom prst="rect">
            <a:avLst/>
          </a:prstGeom>
        </p:spPr>
      </p:pic>
      <p:sp>
        <p:nvSpPr>
          <p:cNvPr id="4" name="Content Placeholder 3">
            <a:extLst>
              <a:ext uri="{FF2B5EF4-FFF2-40B4-BE49-F238E27FC236}">
                <a16:creationId xmlns:a16="http://schemas.microsoft.com/office/drawing/2014/main" id="{F2D4162D-5DDB-3068-F0F2-1D58DAA5560C}"/>
              </a:ext>
            </a:extLst>
          </p:cNvPr>
          <p:cNvSpPr>
            <a:spLocks noGrp="1"/>
          </p:cNvSpPr>
          <p:nvPr>
            <p:ph idx="1"/>
          </p:nvPr>
        </p:nvSpPr>
        <p:spPr>
          <a:xfrm>
            <a:off x="7181725" y="2837329"/>
            <a:ext cx="4512988" cy="3317938"/>
          </a:xfrm>
        </p:spPr>
        <p:txBody>
          <a:bodyPr anchor="t">
            <a:normAutofit/>
          </a:bodyPr>
          <a:lstStyle/>
          <a:p>
            <a:pPr marL="0" indent="0">
              <a:buNone/>
            </a:pPr>
            <a:r>
              <a:rPr lang="en-US" sz="2400">
                <a:solidFill>
                  <a:srgbClr val="FFFFFF"/>
                </a:solidFill>
              </a:rPr>
              <a:t>Identify specific pollution prevention methods</a:t>
            </a:r>
          </a:p>
          <a:p>
            <a:pPr lvl="1"/>
            <a:r>
              <a:rPr lang="en-US" sz="2000">
                <a:solidFill>
                  <a:srgbClr val="FFFFFF"/>
                </a:solidFill>
              </a:rPr>
              <a:t>Analyze methods the facility intends to adopt</a:t>
            </a:r>
          </a:p>
          <a:p>
            <a:pPr lvl="1"/>
            <a:r>
              <a:rPr lang="en-US" sz="2000">
                <a:solidFill>
                  <a:srgbClr val="FFFFFF"/>
                </a:solidFill>
              </a:rPr>
              <a:t>Set personalized five-year pollution prevention goals</a:t>
            </a:r>
          </a:p>
        </p:txBody>
      </p:sp>
    </p:spTree>
    <p:extLst>
      <p:ext uri="{BB962C8B-B14F-4D97-AF65-F5344CB8AC3E}">
        <p14:creationId xmlns:p14="http://schemas.microsoft.com/office/powerpoint/2010/main" val="3619218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01FD-66D9-AE49-3FBC-9F66C93A42E7}"/>
              </a:ext>
            </a:extLst>
          </p:cNvPr>
          <p:cNvSpPr>
            <a:spLocks noGrp="1"/>
          </p:cNvSpPr>
          <p:nvPr>
            <p:ph type="title"/>
          </p:nvPr>
        </p:nvSpPr>
        <p:spPr>
          <a:xfrm>
            <a:off x="2849562" y="609600"/>
            <a:ext cx="6424440" cy="1320800"/>
          </a:xfrm>
        </p:spPr>
        <p:txBody>
          <a:bodyPr>
            <a:normAutofit/>
          </a:bodyPr>
          <a:lstStyle/>
          <a:p>
            <a:r>
              <a:rPr lang="en-US"/>
              <a:t>What is a Source?</a:t>
            </a:r>
          </a:p>
        </p:txBody>
      </p:sp>
      <p:pic>
        <p:nvPicPr>
          <p:cNvPr id="6" name="Picture 5">
            <a:extLst>
              <a:ext uri="{FF2B5EF4-FFF2-40B4-BE49-F238E27FC236}">
                <a16:creationId xmlns:a16="http://schemas.microsoft.com/office/drawing/2014/main" id="{8A4C1BD8-EE5E-CAA2-D7E4-71787827F268}"/>
              </a:ext>
              <a:ext uri="{C183D7F6-B498-43B3-948B-1728B52AA6E4}">
                <adec:decorative xmlns:adec="http://schemas.microsoft.com/office/drawing/2017/decorative" val="1"/>
              </a:ext>
            </a:extLst>
          </p:cNvPr>
          <p:cNvPicPr>
            <a:picLocks noChangeAspect="1"/>
          </p:cNvPicPr>
          <p:nvPr/>
        </p:nvPicPr>
        <p:blipFill rotWithShape="1">
          <a:blip r:embed="rId2"/>
          <a:srcRect l="35146" r="34996" b="-2"/>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F26FD7E0-5E2E-4B93-96B4-0529C2472043}"/>
              </a:ext>
            </a:extLst>
          </p:cNvPr>
          <p:cNvSpPr>
            <a:spLocks noGrp="1"/>
          </p:cNvSpPr>
          <p:nvPr>
            <p:ph idx="1"/>
          </p:nvPr>
        </p:nvSpPr>
        <p:spPr>
          <a:xfrm>
            <a:off x="2849562" y="2160589"/>
            <a:ext cx="6424440" cy="3880773"/>
          </a:xfrm>
        </p:spPr>
        <p:txBody>
          <a:bodyPr>
            <a:normAutofit/>
          </a:bodyPr>
          <a:lstStyle/>
          <a:p>
            <a:r>
              <a:rPr lang="en-US" sz="2400"/>
              <a:t>A source is the point in the process where NPO leaves the production process</a:t>
            </a:r>
          </a:p>
          <a:p>
            <a:pPr lvl="1"/>
            <a:r>
              <a:rPr lang="en-US" sz="2000"/>
              <a:t>Water discharges prior to treatment</a:t>
            </a:r>
          </a:p>
          <a:p>
            <a:pPr lvl="1"/>
            <a:r>
              <a:rPr lang="en-US" sz="2000"/>
              <a:t>Waste generation prior to treatment</a:t>
            </a:r>
          </a:p>
          <a:p>
            <a:pPr lvl="1"/>
            <a:r>
              <a:rPr lang="en-US" sz="2000"/>
              <a:t>Air emissions prior to treatment</a:t>
            </a:r>
          </a:p>
        </p:txBody>
      </p:sp>
    </p:spTree>
    <p:extLst>
      <p:ext uri="{BB962C8B-B14F-4D97-AF65-F5344CB8AC3E}">
        <p14:creationId xmlns:p14="http://schemas.microsoft.com/office/powerpoint/2010/main" val="2552976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8A5EBA-DA7A-45E3-9B2D-9E8C14BEEC5E}"/>
              </a:ext>
            </a:extLst>
          </p:cNvPr>
          <p:cNvPicPr>
            <a:picLocks noChangeAspect="1"/>
          </p:cNvPicPr>
          <p:nvPr/>
        </p:nvPicPr>
        <p:blipFill rotWithShape="1">
          <a:blip r:embed="rId2"/>
          <a:srcRect l="15408" t="20416" r="19098" b="2916"/>
          <a:stretch/>
        </p:blipFill>
        <p:spPr>
          <a:xfrm>
            <a:off x="1685059" y="1930400"/>
            <a:ext cx="6581217" cy="4814887"/>
          </a:xfrm>
          <a:prstGeom prst="rect">
            <a:avLst/>
          </a:prstGeom>
        </p:spPr>
      </p:pic>
      <p:sp>
        <p:nvSpPr>
          <p:cNvPr id="2" name="Title 1">
            <a:extLst>
              <a:ext uri="{FF2B5EF4-FFF2-40B4-BE49-F238E27FC236}">
                <a16:creationId xmlns:a16="http://schemas.microsoft.com/office/drawing/2014/main" id="{8990FDBD-A2E5-CBF2-C86F-8507CA28B8F3}"/>
              </a:ext>
            </a:extLst>
          </p:cNvPr>
          <p:cNvSpPr>
            <a:spLocks noGrp="1"/>
          </p:cNvSpPr>
          <p:nvPr>
            <p:ph type="title"/>
          </p:nvPr>
        </p:nvSpPr>
        <p:spPr/>
        <p:txBody>
          <a:bodyPr>
            <a:normAutofit/>
          </a:bodyPr>
          <a:lstStyle/>
          <a:p>
            <a:r>
              <a:rPr lang="en-US"/>
              <a:t>Example Source-Level NPO</a:t>
            </a:r>
            <a:br>
              <a:rPr lang="en-US"/>
            </a:br>
            <a:r>
              <a:rPr lang="en-US" sz="2800"/>
              <a:t>(based on example process flow diagram)</a:t>
            </a:r>
            <a:endParaRPr lang="en-US"/>
          </a:p>
        </p:txBody>
      </p:sp>
    </p:spTree>
    <p:extLst>
      <p:ext uri="{BB962C8B-B14F-4D97-AF65-F5344CB8AC3E}">
        <p14:creationId xmlns:p14="http://schemas.microsoft.com/office/powerpoint/2010/main" val="1705983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45564-F3C5-B62A-2AD1-369D914539CA}"/>
              </a:ext>
            </a:extLst>
          </p:cNvPr>
          <p:cNvSpPr>
            <a:spLocks noGrp="1"/>
          </p:cNvSpPr>
          <p:nvPr>
            <p:ph type="title"/>
          </p:nvPr>
        </p:nvSpPr>
        <p:spPr/>
        <p:txBody>
          <a:bodyPr/>
          <a:lstStyle/>
          <a:p>
            <a:r>
              <a:rPr lang="en-US"/>
              <a:t>Identifying Pollution Prevention Options</a:t>
            </a:r>
          </a:p>
        </p:txBody>
      </p:sp>
      <p:sp>
        <p:nvSpPr>
          <p:cNvPr id="4" name="Content Placeholder 3">
            <a:extLst>
              <a:ext uri="{FF2B5EF4-FFF2-40B4-BE49-F238E27FC236}">
                <a16:creationId xmlns:a16="http://schemas.microsoft.com/office/drawing/2014/main" id="{CAD0BD9F-4B77-38D9-5436-3BAE989B768F}"/>
              </a:ext>
            </a:extLst>
          </p:cNvPr>
          <p:cNvSpPr>
            <a:spLocks noGrp="1"/>
          </p:cNvSpPr>
          <p:nvPr>
            <p:ph idx="1"/>
          </p:nvPr>
        </p:nvSpPr>
        <p:spPr>
          <a:xfrm>
            <a:off x="677334" y="2160589"/>
            <a:ext cx="8596668" cy="3880773"/>
          </a:xfrm>
        </p:spPr>
        <p:txBody>
          <a:bodyPr/>
          <a:lstStyle/>
          <a:p>
            <a:r>
              <a:rPr lang="en-US"/>
              <a:t>Identify options that reduce the </a:t>
            </a:r>
            <a:r>
              <a:rPr lang="en-US" sz="2400" b="1"/>
              <a:t>use</a:t>
            </a:r>
            <a:r>
              <a:rPr lang="en-US"/>
              <a:t> and </a:t>
            </a:r>
            <a:r>
              <a:rPr lang="en-US" sz="2400" b="1"/>
              <a:t>generation</a:t>
            </a:r>
            <a:r>
              <a:rPr lang="en-US"/>
              <a:t> of NPO of hazardous substances</a:t>
            </a:r>
          </a:p>
        </p:txBody>
      </p:sp>
      <p:pic>
        <p:nvPicPr>
          <p:cNvPr id="6" name="Graphic 5" descr="Arrow: Rotate left with solid fill">
            <a:extLst>
              <a:ext uri="{FF2B5EF4-FFF2-40B4-BE49-F238E27FC236}">
                <a16:creationId xmlns:a16="http://schemas.microsoft.com/office/drawing/2014/main" id="{DD18DEBE-C9DE-2914-D13E-351BC2165B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10288" y="2852737"/>
            <a:ext cx="4148137" cy="4148137"/>
          </a:xfrm>
          <a:prstGeom prst="rect">
            <a:avLst/>
          </a:prstGeom>
        </p:spPr>
      </p:pic>
    </p:spTree>
    <p:extLst>
      <p:ext uri="{BB962C8B-B14F-4D97-AF65-F5344CB8AC3E}">
        <p14:creationId xmlns:p14="http://schemas.microsoft.com/office/powerpoint/2010/main" val="1505515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71BE-758C-501A-3BB4-C8471EB4B804}"/>
              </a:ext>
            </a:extLst>
          </p:cNvPr>
          <p:cNvSpPr>
            <a:spLocks noGrp="1"/>
          </p:cNvSpPr>
          <p:nvPr>
            <p:ph type="title"/>
          </p:nvPr>
        </p:nvSpPr>
        <p:spPr/>
        <p:txBody>
          <a:bodyPr/>
          <a:lstStyle/>
          <a:p>
            <a:r>
              <a:rPr lang="en-US"/>
              <a:t>Feasibility of Option Analysis</a:t>
            </a:r>
          </a:p>
        </p:txBody>
      </p:sp>
      <p:sp>
        <p:nvSpPr>
          <p:cNvPr id="4" name="Content Placeholder 3">
            <a:extLst>
              <a:ext uri="{FF2B5EF4-FFF2-40B4-BE49-F238E27FC236}">
                <a16:creationId xmlns:a16="http://schemas.microsoft.com/office/drawing/2014/main" id="{D859F4B5-2B39-8619-2BEA-F9419FA90D13}"/>
              </a:ext>
            </a:extLst>
          </p:cNvPr>
          <p:cNvSpPr>
            <a:spLocks noGrp="1"/>
          </p:cNvSpPr>
          <p:nvPr>
            <p:ph idx="1"/>
          </p:nvPr>
        </p:nvSpPr>
        <p:spPr>
          <a:xfrm>
            <a:off x="677334" y="1771650"/>
            <a:ext cx="8596668" cy="4743449"/>
          </a:xfrm>
        </p:spPr>
        <p:txBody>
          <a:bodyPr>
            <a:normAutofit lnSpcReduction="10000"/>
          </a:bodyPr>
          <a:lstStyle/>
          <a:p>
            <a:r>
              <a:rPr lang="en-US"/>
              <a:t>Technical analysis</a:t>
            </a:r>
          </a:p>
          <a:p>
            <a:r>
              <a:rPr lang="en-US"/>
              <a:t>Financial analysis</a:t>
            </a:r>
          </a:p>
          <a:p>
            <a:pPr lvl="1"/>
            <a:r>
              <a:rPr lang="en-US"/>
              <a:t>Storage &amp; handling</a:t>
            </a:r>
          </a:p>
          <a:p>
            <a:pPr lvl="1"/>
            <a:r>
              <a:rPr lang="en-US"/>
              <a:t>Monitoring, tracking, reporting</a:t>
            </a:r>
          </a:p>
          <a:p>
            <a:pPr lvl="1"/>
            <a:r>
              <a:rPr lang="en-US"/>
              <a:t>Treatment</a:t>
            </a:r>
          </a:p>
          <a:p>
            <a:pPr lvl="1"/>
            <a:r>
              <a:rPr lang="en-US"/>
              <a:t>Transportation &amp; disposal</a:t>
            </a:r>
          </a:p>
          <a:p>
            <a:pPr lvl="1"/>
            <a:r>
              <a:rPr lang="en-US"/>
              <a:t>Manifest &amp; labeling</a:t>
            </a:r>
          </a:p>
          <a:p>
            <a:pPr lvl="1"/>
            <a:r>
              <a:rPr lang="en-US"/>
              <a:t>Permit fees</a:t>
            </a:r>
          </a:p>
          <a:p>
            <a:pPr lvl="1"/>
            <a:r>
              <a:rPr lang="en-US"/>
              <a:t>Liability insurance</a:t>
            </a:r>
          </a:p>
          <a:p>
            <a:pPr lvl="1"/>
            <a:r>
              <a:rPr lang="en-US"/>
              <a:t>Health &amp; safety compliance</a:t>
            </a:r>
          </a:p>
          <a:p>
            <a:pPr lvl="1"/>
            <a:r>
              <a:rPr lang="en-US"/>
              <a:t>Raw material costs</a:t>
            </a:r>
          </a:p>
          <a:p>
            <a:r>
              <a:rPr lang="en-US"/>
              <a:t>Impact on releases to air, water &amp; waste</a:t>
            </a:r>
          </a:p>
          <a:p>
            <a:r>
              <a:rPr lang="en-US"/>
              <a:t>Rationale for not implementing options</a:t>
            </a:r>
          </a:p>
        </p:txBody>
      </p:sp>
    </p:spTree>
    <p:extLst>
      <p:ext uri="{BB962C8B-B14F-4D97-AF65-F5344CB8AC3E}">
        <p14:creationId xmlns:p14="http://schemas.microsoft.com/office/powerpoint/2010/main" val="2485658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6DE5DFF7-D6B0-4963-5864-FB165131D715}"/>
              </a:ext>
            </a:extLst>
          </p:cNvPr>
          <p:cNvSpPr>
            <a:spLocks noGrp="1"/>
          </p:cNvSpPr>
          <p:nvPr>
            <p:ph idx="1"/>
          </p:nvPr>
        </p:nvSpPr>
        <p:spPr>
          <a:xfrm>
            <a:off x="680552" y="818092"/>
            <a:ext cx="6155266" cy="5543550"/>
          </a:xfrm>
        </p:spPr>
        <p:txBody>
          <a:bodyPr anchor="ctr">
            <a:normAutofit/>
          </a:bodyPr>
          <a:lstStyle/>
          <a:p>
            <a:r>
              <a:rPr lang="en-US" sz="2000" b="1"/>
              <a:t>Save money</a:t>
            </a:r>
            <a:r>
              <a:rPr lang="en-US" sz="2000"/>
              <a:t>: reduces the use and release of hazardous substances and is more cost effective than pollution control</a:t>
            </a:r>
          </a:p>
          <a:p>
            <a:r>
              <a:rPr lang="en-US" sz="2000" b="1"/>
              <a:t>Make your business more competitive</a:t>
            </a:r>
            <a:r>
              <a:rPr lang="en-US" sz="2000"/>
              <a:t>: increases efficiency in the use of raw materials, energy, &amp; water</a:t>
            </a:r>
          </a:p>
          <a:p>
            <a:r>
              <a:rPr lang="en-US" sz="2000" b="1"/>
              <a:t>Avoid regulatory requirements</a:t>
            </a:r>
            <a:r>
              <a:rPr lang="en-US" sz="2000"/>
              <a:t>: eliminates or recues waste otherwise requiring treatment/disposal and reduces paperwork/costs</a:t>
            </a:r>
          </a:p>
          <a:p>
            <a:r>
              <a:rPr lang="en-US" sz="2000" b="1"/>
              <a:t>Reduce exposure to workers &amp; consumers</a:t>
            </a:r>
          </a:p>
          <a:p>
            <a:r>
              <a:rPr lang="en-US" sz="2000" b="1"/>
              <a:t>Benefit the environment</a:t>
            </a:r>
          </a:p>
        </p:txBody>
      </p:sp>
      <p:sp>
        <p:nvSpPr>
          <p:cNvPr id="12" name="Rectangle 11">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4" name="Straight Connector 13">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9C19868-EE1B-BF86-58A9-4082862BCCD8}"/>
              </a:ext>
            </a:extLst>
          </p:cNvPr>
          <p:cNvSpPr>
            <a:spLocks noGrp="1"/>
          </p:cNvSpPr>
          <p:nvPr>
            <p:ph type="title"/>
          </p:nvPr>
        </p:nvSpPr>
        <p:spPr>
          <a:xfrm>
            <a:off x="7829658" y="1253067"/>
            <a:ext cx="3371742" cy="4351866"/>
          </a:xfrm>
        </p:spPr>
        <p:txBody>
          <a:bodyPr anchor="ctr">
            <a:normAutofit/>
          </a:bodyPr>
          <a:lstStyle/>
          <a:p>
            <a:r>
              <a:rPr lang="en-US">
                <a:solidFill>
                  <a:schemeClr val="bg1"/>
                </a:solidFill>
              </a:rPr>
              <a:t>Reasons for Pollution Prevention</a:t>
            </a:r>
          </a:p>
        </p:txBody>
      </p:sp>
    </p:spTree>
    <p:extLst>
      <p:ext uri="{BB962C8B-B14F-4D97-AF65-F5344CB8AC3E}">
        <p14:creationId xmlns:p14="http://schemas.microsoft.com/office/powerpoint/2010/main" val="3713568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F21969E-9FE2-293D-AF93-A0789715C82A}"/>
              </a:ext>
            </a:extLst>
          </p:cNvPr>
          <p:cNvSpPr>
            <a:spLocks noGrp="1"/>
          </p:cNvSpPr>
          <p:nvPr>
            <p:ph type="title"/>
          </p:nvPr>
        </p:nvSpPr>
        <p:spPr>
          <a:xfrm>
            <a:off x="643467" y="816638"/>
            <a:ext cx="3367359" cy="5224724"/>
          </a:xfrm>
        </p:spPr>
        <p:txBody>
          <a:bodyPr anchor="ctr">
            <a:normAutofit/>
          </a:bodyPr>
          <a:lstStyle/>
          <a:p>
            <a:r>
              <a:rPr lang="en-US"/>
              <a:t>Office of Pollution Prevention</a:t>
            </a:r>
          </a:p>
        </p:txBody>
      </p:sp>
      <p:sp>
        <p:nvSpPr>
          <p:cNvPr id="4" name="Content Placeholder 3">
            <a:extLst>
              <a:ext uri="{FF2B5EF4-FFF2-40B4-BE49-F238E27FC236}">
                <a16:creationId xmlns:a16="http://schemas.microsoft.com/office/drawing/2014/main" id="{67537FD0-BCFE-9B9D-BE80-E610B5EA9CE5}"/>
              </a:ext>
            </a:extLst>
          </p:cNvPr>
          <p:cNvSpPr>
            <a:spLocks noGrp="1"/>
          </p:cNvSpPr>
          <p:nvPr>
            <p:ph idx="1"/>
          </p:nvPr>
        </p:nvSpPr>
        <p:spPr>
          <a:xfrm>
            <a:off x="4654294" y="816638"/>
            <a:ext cx="5118351" cy="5224724"/>
          </a:xfrm>
        </p:spPr>
        <p:txBody>
          <a:bodyPr anchor="ctr">
            <a:normAutofit/>
          </a:bodyPr>
          <a:lstStyle/>
          <a:p>
            <a:r>
              <a:rPr lang="en-US"/>
              <a:t>Supports materials accounting practices throughout NJ to help reduce the amount of potentially harmful substances</a:t>
            </a:r>
          </a:p>
          <a:p>
            <a:r>
              <a:rPr lang="en-US"/>
              <a:t>Performs the following functions/services:</a:t>
            </a:r>
          </a:p>
          <a:p>
            <a:pPr lvl="1"/>
            <a:r>
              <a:rPr lang="en-US"/>
              <a:t>Captures information regarding the use and disposal of hazardous substances</a:t>
            </a:r>
          </a:p>
          <a:p>
            <a:pPr lvl="1"/>
            <a:r>
              <a:rPr lang="en-US"/>
              <a:t>Provides resources that encourage good materials handling</a:t>
            </a:r>
          </a:p>
          <a:p>
            <a:pPr lvl="1"/>
            <a:r>
              <a:rPr lang="en-US"/>
              <a:t>Investigates complaints and notifications of unauthorized activities</a:t>
            </a:r>
          </a:p>
          <a:p>
            <a:pPr lvl="1"/>
            <a:r>
              <a:rPr lang="en-US"/>
              <a:t>Conducts inspections</a:t>
            </a:r>
          </a:p>
          <a:p>
            <a:pPr lvl="1"/>
            <a:r>
              <a:rPr lang="en-US"/>
              <a:t>Issues enforcement documents (formal &amp; informal) which may included penalties</a:t>
            </a:r>
          </a:p>
        </p:txBody>
      </p:sp>
    </p:spTree>
    <p:extLst>
      <p:ext uri="{BB962C8B-B14F-4D97-AF65-F5344CB8AC3E}">
        <p14:creationId xmlns:p14="http://schemas.microsoft.com/office/powerpoint/2010/main" val="43009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169FF9-1702-57E3-DB7E-9C9F8673066A}"/>
              </a:ext>
            </a:extLst>
          </p:cNvPr>
          <p:cNvPicPr>
            <a:picLocks noChangeAspect="1"/>
          </p:cNvPicPr>
          <p:nvPr/>
        </p:nvPicPr>
        <p:blipFill>
          <a:blip r:embed="rId3"/>
          <a:stretch>
            <a:fillRect/>
          </a:stretch>
        </p:blipFill>
        <p:spPr>
          <a:xfrm>
            <a:off x="896499" y="452775"/>
            <a:ext cx="7450331" cy="5952450"/>
          </a:xfrm>
          <a:prstGeom prst="rect">
            <a:avLst/>
          </a:prstGeom>
        </p:spPr>
      </p:pic>
    </p:spTree>
    <p:extLst>
      <p:ext uri="{BB962C8B-B14F-4D97-AF65-F5344CB8AC3E}">
        <p14:creationId xmlns:p14="http://schemas.microsoft.com/office/powerpoint/2010/main" val="830429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E82302D-5660-F594-F610-7B35E3C6EC8F}"/>
              </a:ext>
            </a:extLst>
          </p:cNvPr>
          <p:cNvSpPr>
            <a:spLocks noGrp="1"/>
          </p:cNvSpPr>
          <p:nvPr>
            <p:ph type="title"/>
          </p:nvPr>
        </p:nvSpPr>
        <p:spPr>
          <a:xfrm>
            <a:off x="677334" y="609600"/>
            <a:ext cx="8596668" cy="1320800"/>
          </a:xfrm>
        </p:spPr>
        <p:txBody>
          <a:bodyPr>
            <a:normAutofit/>
          </a:bodyPr>
          <a:lstStyle/>
          <a:p>
            <a:r>
              <a:rPr lang="en-US"/>
              <a:t>Polling Question #2</a:t>
            </a:r>
          </a:p>
        </p:txBody>
      </p:sp>
      <p:sp>
        <p:nvSpPr>
          <p:cNvPr id="3" name="Content Placeholder 2">
            <a:extLst>
              <a:ext uri="{FF2B5EF4-FFF2-40B4-BE49-F238E27FC236}">
                <a16:creationId xmlns:a16="http://schemas.microsoft.com/office/drawing/2014/main" id="{DFC8A857-7FDE-2E0E-5203-B96EA19FD2EA}"/>
              </a:ext>
            </a:extLst>
          </p:cNvPr>
          <p:cNvSpPr>
            <a:spLocks noGrp="1"/>
          </p:cNvSpPr>
          <p:nvPr>
            <p:ph idx="1"/>
          </p:nvPr>
        </p:nvSpPr>
        <p:spPr>
          <a:xfrm>
            <a:off x="677334" y="2160589"/>
            <a:ext cx="8596668" cy="3880773"/>
          </a:xfrm>
        </p:spPr>
        <p:txBody>
          <a:bodyPr>
            <a:normAutofit/>
          </a:bodyPr>
          <a:lstStyle/>
          <a:p>
            <a:pPr marL="0" indent="0">
              <a:buNone/>
            </a:pPr>
            <a:r>
              <a:rPr lang="en-US"/>
              <a:t>Read the activity below and select the part of the environmental management hierarchy that corresponds to it. </a:t>
            </a:r>
          </a:p>
          <a:p>
            <a:pPr marL="0" indent="0">
              <a:buNone/>
            </a:pPr>
            <a:endParaRPr lang="en-US"/>
          </a:p>
          <a:p>
            <a:r>
              <a:rPr lang="en-US"/>
              <a:t>A company buys and uses a drum crushing device to reduce the volume of waste generated. </a:t>
            </a:r>
          </a:p>
          <a:p>
            <a:pPr lvl="1"/>
            <a:r>
              <a:rPr lang="en-US"/>
              <a:t>Pollution Prevention		</a:t>
            </a:r>
          </a:p>
          <a:p>
            <a:pPr lvl="1" eaLnBrk="0" fontAlgn="base" hangingPunct="0"/>
            <a:r>
              <a:rPr lang="en-US"/>
              <a:t>Out-of-process Recycling		</a:t>
            </a:r>
          </a:p>
          <a:p>
            <a:pPr lvl="1" eaLnBrk="0" fontAlgn="base" hangingPunct="0"/>
            <a:r>
              <a:rPr lang="en-US"/>
              <a:t>Treatment/Control		</a:t>
            </a:r>
          </a:p>
          <a:p>
            <a:pPr lvl="1" eaLnBrk="0" fontAlgn="base" hangingPunct="0"/>
            <a:r>
              <a:rPr lang="en-US"/>
              <a:t>Disposal			</a:t>
            </a:r>
          </a:p>
          <a:p>
            <a:pPr lvl="1" eaLnBrk="0" fontAlgn="base" hangingPunct="0"/>
            <a:r>
              <a:rPr lang="en-US"/>
              <a:t>None of the Above</a:t>
            </a:r>
          </a:p>
        </p:txBody>
      </p:sp>
    </p:spTree>
    <p:extLst>
      <p:ext uri="{BB962C8B-B14F-4D97-AF65-F5344CB8AC3E}">
        <p14:creationId xmlns:p14="http://schemas.microsoft.com/office/powerpoint/2010/main" val="426608518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D0A7-51FE-4B79-A045-1F609EC5F231}"/>
              </a:ext>
            </a:extLst>
          </p:cNvPr>
          <p:cNvSpPr>
            <a:spLocks noGrp="1"/>
          </p:cNvSpPr>
          <p:nvPr>
            <p:ph type="title"/>
          </p:nvPr>
        </p:nvSpPr>
        <p:spPr/>
        <p:txBody>
          <a:bodyPr/>
          <a:lstStyle/>
          <a:p>
            <a:r>
              <a:rPr lang="en-US"/>
              <a:t>Waste Management Hierarchy</a:t>
            </a:r>
          </a:p>
        </p:txBody>
      </p:sp>
      <p:pic>
        <p:nvPicPr>
          <p:cNvPr id="4" name="Content Placeholder 3" descr="An inverted triangle showing the first ways to deal with waste at the top and proceeding down to the least effective ways at the bottom. In order from top to bottom, the words read: Prevent, Reduce, Reuse, Recycle, Recover, Dispose.">
            <a:extLst>
              <a:ext uri="{FF2B5EF4-FFF2-40B4-BE49-F238E27FC236}">
                <a16:creationId xmlns:a16="http://schemas.microsoft.com/office/drawing/2014/main" id="{0BE6B246-736D-4186-A557-0F297E06B807}"/>
              </a:ext>
            </a:extLst>
          </p:cNvPr>
          <p:cNvPicPr>
            <a:picLocks noGrp="1" noChangeAspect="1"/>
          </p:cNvPicPr>
          <p:nvPr>
            <p:ph idx="1"/>
          </p:nvPr>
        </p:nvPicPr>
        <p:blipFill>
          <a:blip r:embed="rId2"/>
          <a:stretch>
            <a:fillRect/>
          </a:stretch>
        </p:blipFill>
        <p:spPr>
          <a:xfrm>
            <a:off x="1981476" y="1930400"/>
            <a:ext cx="6423154" cy="4330364"/>
          </a:xfrm>
          <a:prstGeom prst="rect">
            <a:avLst/>
          </a:prstGeom>
        </p:spPr>
      </p:pic>
    </p:spTree>
    <p:extLst>
      <p:ext uri="{BB962C8B-B14F-4D97-AF65-F5344CB8AC3E}">
        <p14:creationId xmlns:p14="http://schemas.microsoft.com/office/powerpoint/2010/main" val="2312887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0" name="Straight Connector 9">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Shape 23">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7211263B-C610-4ABE-A78A-FB18ACEE0960}"/>
              </a:ext>
            </a:extLst>
          </p:cNvPr>
          <p:cNvSpPr>
            <a:spLocks noGrp="1"/>
          </p:cNvSpPr>
          <p:nvPr>
            <p:ph type="ctrTitle"/>
          </p:nvPr>
        </p:nvSpPr>
        <p:spPr>
          <a:xfrm>
            <a:off x="4498543" y="2828925"/>
            <a:ext cx="6881353" cy="2600325"/>
          </a:xfrm>
        </p:spPr>
        <p:txBody>
          <a:bodyPr>
            <a:normAutofit fontScale="90000"/>
          </a:bodyPr>
          <a:lstStyle/>
          <a:p>
            <a:pPr algn="l"/>
            <a:r>
              <a:rPr lang="en-US" sz="6000">
                <a:solidFill>
                  <a:srgbClr val="FFFFFF"/>
                </a:solidFill>
              </a:rPr>
              <a:t>Introduction to P2 Planning</a:t>
            </a:r>
            <a:br>
              <a:rPr lang="en-US" sz="6000">
                <a:solidFill>
                  <a:srgbClr val="FFFFFF"/>
                </a:solidFill>
              </a:rPr>
            </a:br>
            <a:r>
              <a:rPr lang="en-US" sz="6000">
                <a:solidFill>
                  <a:srgbClr val="FFFFFF"/>
                </a:solidFill>
              </a:rPr>
              <a:t>(Steps 1-3)</a:t>
            </a:r>
          </a:p>
        </p:txBody>
      </p:sp>
      <p:sp>
        <p:nvSpPr>
          <p:cNvPr id="26" name="Isosceles Triangle 25">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9788900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6F8FBBC-F5EE-E873-4BF2-74C9374C7279}"/>
              </a:ext>
            </a:extLst>
          </p:cNvPr>
          <p:cNvSpPr>
            <a:spLocks noGrp="1" noChangeArrowheads="1"/>
          </p:cNvSpPr>
          <p:nvPr>
            <p:ph type="title"/>
          </p:nvPr>
        </p:nvSpPr>
        <p:spPr/>
        <p:txBody>
          <a:bodyPr/>
          <a:lstStyle/>
          <a:p>
            <a:r>
              <a:rPr lang="en-US" altLang="en-US"/>
              <a:t>Introduction to P2 Planning</a:t>
            </a:r>
          </a:p>
        </p:txBody>
      </p:sp>
      <p:graphicFrame>
        <p:nvGraphicFramePr>
          <p:cNvPr id="2" name="Diagram 1">
            <a:extLst>
              <a:ext uri="{FF2B5EF4-FFF2-40B4-BE49-F238E27FC236}">
                <a16:creationId xmlns:a16="http://schemas.microsoft.com/office/drawing/2014/main" id="{7BE37EDE-8E09-E753-F62B-5FDDA65CA6C6}"/>
              </a:ext>
            </a:extLst>
          </p:cNvPr>
          <p:cNvGraphicFramePr/>
          <p:nvPr>
            <p:extLst>
              <p:ext uri="{D42A27DB-BD31-4B8C-83A1-F6EECF244321}">
                <p14:modId xmlns:p14="http://schemas.microsoft.com/office/powerpoint/2010/main" val="3951279554"/>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076" name="Object 6">
            <a:extLst>
              <a:ext uri="{FF2B5EF4-FFF2-40B4-BE49-F238E27FC236}">
                <a16:creationId xmlns:a16="http://schemas.microsoft.com/office/drawing/2014/main" id="{EEC0EEC7-F78A-247C-307F-6DE79CD2342E}"/>
              </a:ext>
            </a:extLst>
          </p:cNvPr>
          <p:cNvGraphicFramePr>
            <a:graphicFrameLocks noChangeAspect="1"/>
          </p:cNvGraphicFramePr>
          <p:nvPr>
            <p:extLst>
              <p:ext uri="{D42A27DB-BD31-4B8C-83A1-F6EECF244321}">
                <p14:modId xmlns:p14="http://schemas.microsoft.com/office/powerpoint/2010/main" val="3055102504"/>
              </p:ext>
            </p:extLst>
          </p:nvPr>
        </p:nvGraphicFramePr>
        <p:xfrm>
          <a:off x="7660821" y="469900"/>
          <a:ext cx="4121604" cy="5918200"/>
        </p:xfrm>
        <a:graphic>
          <a:graphicData uri="http://schemas.openxmlformats.org/presentationml/2006/ole">
            <mc:AlternateContent xmlns:mc="http://schemas.openxmlformats.org/markup-compatibility/2006">
              <mc:Choice xmlns:v="urn:schemas-microsoft-com:vml" Requires="v">
                <p:oleObj name="Clip" r:id="rId7" imgW="2159000" imgH="3162300" progId="MS_ClipArt_Gallery.2">
                  <p:embed/>
                </p:oleObj>
              </mc:Choice>
              <mc:Fallback>
                <p:oleObj name="Clip" r:id="rId7" imgW="2159000" imgH="3162300" progId="MS_ClipArt_Gallery.2">
                  <p:embed/>
                  <p:pic>
                    <p:nvPicPr>
                      <p:cNvPr id="3076" name="Object 6">
                        <a:extLst>
                          <a:ext uri="{FF2B5EF4-FFF2-40B4-BE49-F238E27FC236}">
                            <a16:creationId xmlns:a16="http://schemas.microsoft.com/office/drawing/2014/main" id="{EEC0EEC7-F78A-247C-307F-6DE79CD234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0821" y="469900"/>
                        <a:ext cx="4121604" cy="5918200"/>
                      </a:xfrm>
                      <a:prstGeom prst="rect">
                        <a:avLst/>
                      </a:prstGeom>
                      <a:noFill/>
                      <a:ln>
                        <a:noFill/>
                      </a:ln>
                      <a:effectLst/>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2">
            <a:extLst>
              <a:ext uri="{FF2B5EF4-FFF2-40B4-BE49-F238E27FC236}">
                <a16:creationId xmlns:a16="http://schemas.microsoft.com/office/drawing/2014/main" id="{674826BB-2C2E-D1BD-51B4-D496526C1753}"/>
              </a:ext>
            </a:extLst>
          </p:cNvPr>
          <p:cNvSpPr>
            <a:spLocks noGrp="1" noChangeArrowheads="1"/>
          </p:cNvSpPr>
          <p:nvPr>
            <p:ph type="title"/>
          </p:nvPr>
        </p:nvSpPr>
        <p:spPr>
          <a:xfrm>
            <a:off x="1043950" y="1179151"/>
            <a:ext cx="3300646" cy="4463889"/>
          </a:xfrm>
        </p:spPr>
        <p:txBody>
          <a:bodyPr anchor="ctr">
            <a:normAutofit/>
          </a:bodyPr>
          <a:lstStyle/>
          <a:p>
            <a:r>
              <a:rPr lang="en-US" altLang="en-US"/>
              <a:t>Covered Facilities</a:t>
            </a:r>
          </a:p>
        </p:txBody>
      </p:sp>
      <p:sp>
        <p:nvSpPr>
          <p:cNvPr id="74" name="Isosceles Triangle 73">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76" name="Straight Connector 75">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099" name="Rectangle 3">
            <a:extLst>
              <a:ext uri="{FF2B5EF4-FFF2-40B4-BE49-F238E27FC236}">
                <a16:creationId xmlns:a16="http://schemas.microsoft.com/office/drawing/2014/main" id="{AFD85A7A-D4E4-3FA0-DA90-71E520242624}"/>
              </a:ext>
            </a:extLst>
          </p:cNvPr>
          <p:cNvSpPr>
            <a:spLocks noGrp="1" noChangeArrowheads="1"/>
          </p:cNvSpPr>
          <p:nvPr>
            <p:ph idx="1"/>
          </p:nvPr>
        </p:nvSpPr>
        <p:spPr>
          <a:xfrm>
            <a:off x="4978917" y="1109145"/>
            <a:ext cx="6697295" cy="4603900"/>
          </a:xfrm>
        </p:spPr>
        <p:txBody>
          <a:bodyPr anchor="ctr">
            <a:normAutofit/>
          </a:bodyPr>
          <a:lstStyle/>
          <a:p>
            <a:r>
              <a:rPr lang="en-US" altLang="en-US" sz="2400"/>
              <a:t>Regulated Under Federal Emergency Planning &amp; Community Right to Know Act (a.k.a. Toxics Release Inventory or SARA Title III, Section 313)</a:t>
            </a:r>
          </a:p>
          <a:p>
            <a:pPr algn="ctr">
              <a:buFontTx/>
              <a:buNone/>
            </a:pPr>
            <a:r>
              <a:rPr lang="en-US" altLang="en-US" sz="2400" b="1"/>
              <a:t>and</a:t>
            </a:r>
          </a:p>
          <a:p>
            <a:r>
              <a:rPr lang="en-US" altLang="en-US" sz="2400"/>
              <a:t>Have A DEP Permit (Water, Air or Waste)</a:t>
            </a:r>
          </a:p>
          <a:p>
            <a:r>
              <a:rPr lang="en-US" altLang="en-US" sz="2400"/>
              <a:t>Ability to Expand Over Time</a:t>
            </a:r>
          </a:p>
        </p:txBody>
      </p:sp>
      <p:sp>
        <p:nvSpPr>
          <p:cNvPr id="78" name="Isosceles Triangle 77">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3" name="Graphic 2">
            <a:extLst>
              <a:ext uri="{FF2B5EF4-FFF2-40B4-BE49-F238E27FC236}">
                <a16:creationId xmlns:a16="http://schemas.microsoft.com/office/drawing/2014/main" id="{86C340D0-D2A5-1845-27B8-B75F7948CD6F}"/>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4741"/>
          <a:stretch/>
        </p:blipFill>
        <p:spPr>
          <a:xfrm>
            <a:off x="-166837" y="3780051"/>
            <a:ext cx="3610120" cy="307794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09F817C-52A8-A940-C5C9-47BC33445A19}"/>
              </a:ext>
            </a:extLst>
          </p:cNvPr>
          <p:cNvSpPr>
            <a:spLocks noGrp="1" noChangeArrowheads="1"/>
          </p:cNvSpPr>
          <p:nvPr>
            <p:ph type="title"/>
          </p:nvPr>
        </p:nvSpPr>
        <p:spPr>
          <a:xfrm>
            <a:off x="2849562" y="609600"/>
            <a:ext cx="6424440" cy="1320800"/>
          </a:xfrm>
        </p:spPr>
        <p:txBody>
          <a:bodyPr>
            <a:normAutofit/>
          </a:bodyPr>
          <a:lstStyle/>
          <a:p>
            <a:r>
              <a:rPr lang="en-US" altLang="en-US"/>
              <a:t>Covered Substances</a:t>
            </a:r>
          </a:p>
        </p:txBody>
      </p:sp>
      <p:pic>
        <p:nvPicPr>
          <p:cNvPr id="3" name="Picture 2">
            <a:extLst>
              <a:ext uri="{FF2B5EF4-FFF2-40B4-BE49-F238E27FC236}">
                <a16:creationId xmlns:a16="http://schemas.microsoft.com/office/drawing/2014/main" id="{B3BCB5AF-A0BC-C331-9AFF-32FC28D20F4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54949" t="2126" r="19042" b="-2"/>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5125" name="Isosceles Triangle 71">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123" name="Rectangle 3">
            <a:extLst>
              <a:ext uri="{FF2B5EF4-FFF2-40B4-BE49-F238E27FC236}">
                <a16:creationId xmlns:a16="http://schemas.microsoft.com/office/drawing/2014/main" id="{20EE85D2-8D8B-662D-596E-576094486B62}"/>
              </a:ext>
            </a:extLst>
          </p:cNvPr>
          <p:cNvSpPr>
            <a:spLocks noGrp="1" noChangeArrowheads="1"/>
          </p:cNvSpPr>
          <p:nvPr>
            <p:ph idx="1"/>
          </p:nvPr>
        </p:nvSpPr>
        <p:spPr>
          <a:xfrm>
            <a:off x="2849562" y="2160589"/>
            <a:ext cx="6424440" cy="3880773"/>
          </a:xfrm>
        </p:spPr>
        <p:txBody>
          <a:bodyPr>
            <a:normAutofit/>
          </a:bodyPr>
          <a:lstStyle/>
          <a:p>
            <a:r>
              <a:rPr lang="en-US" altLang="en-US" sz="2400"/>
              <a:t>SARA Title III, Section 313 TRI Chemicals</a:t>
            </a:r>
          </a:p>
          <a:p>
            <a:r>
              <a:rPr lang="en-US" altLang="en-US" sz="2400"/>
              <a:t>Currently Approximately 775 Hazardous Substances and 33 Chemical Categories</a:t>
            </a:r>
          </a:p>
          <a:p>
            <a:r>
              <a:rPr lang="en-US" altLang="en-US" sz="2400"/>
              <a:t>NJ List Expands with EPA List</a:t>
            </a:r>
          </a:p>
          <a:p>
            <a:r>
              <a:rPr lang="en-US" altLang="en-US" sz="2400"/>
              <a:t>Hazardous Waste</a:t>
            </a:r>
          </a:p>
          <a:p>
            <a:endParaRPr lang="en-US" altLang="en-US"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a:extLst>
              <a:ext uri="{FF2B5EF4-FFF2-40B4-BE49-F238E27FC236}">
                <a16:creationId xmlns:a16="http://schemas.microsoft.com/office/drawing/2014/main" id="{7846DC76-103D-F792-F7F6-E271F01B6829}"/>
              </a:ext>
            </a:extLst>
          </p:cNvPr>
          <p:cNvSpPr>
            <a:spLocks noGrp="1" noChangeArrowheads="1"/>
          </p:cNvSpPr>
          <p:nvPr>
            <p:ph type="title"/>
          </p:nvPr>
        </p:nvSpPr>
        <p:spPr>
          <a:xfrm>
            <a:off x="1286933" y="609600"/>
            <a:ext cx="10197494" cy="1099457"/>
          </a:xfrm>
        </p:spPr>
        <p:txBody>
          <a:bodyPr>
            <a:normAutofit/>
          </a:bodyPr>
          <a:lstStyle/>
          <a:p>
            <a:pPr>
              <a:lnSpc>
                <a:spcPct val="90000"/>
              </a:lnSpc>
            </a:pPr>
            <a:r>
              <a:rPr lang="en-US" altLang="en-US"/>
              <a:t>Understand Pollution</a:t>
            </a:r>
            <a:br>
              <a:rPr lang="en-US" altLang="en-US"/>
            </a:br>
            <a:r>
              <a:rPr lang="en-US" altLang="en-US"/>
              <a:t>Prevention</a:t>
            </a:r>
          </a:p>
        </p:txBody>
      </p:sp>
      <p:sp>
        <p:nvSpPr>
          <p:cNvPr id="75" name="Isosceles Triangle 7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6149" name="Rectangle 3">
            <a:extLst>
              <a:ext uri="{FF2B5EF4-FFF2-40B4-BE49-F238E27FC236}">
                <a16:creationId xmlns:a16="http://schemas.microsoft.com/office/drawing/2014/main" id="{BCF021A2-A8A0-0711-3A25-EA89CF6B8516}"/>
              </a:ext>
            </a:extLst>
          </p:cNvPr>
          <p:cNvGraphicFramePr>
            <a:graphicFrameLocks noGrp="1"/>
          </p:cNvGraphicFramePr>
          <p:nvPr>
            <p:ph idx="1"/>
            <p:extLst>
              <p:ext uri="{D42A27DB-BD31-4B8C-83A1-F6EECF244321}">
                <p14:modId xmlns:p14="http://schemas.microsoft.com/office/powerpoint/2010/main" val="1395213616"/>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2" name="Straight Connector 71">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7170" name="Rectangle 2">
            <a:extLst>
              <a:ext uri="{FF2B5EF4-FFF2-40B4-BE49-F238E27FC236}">
                <a16:creationId xmlns:a16="http://schemas.microsoft.com/office/drawing/2014/main" id="{D1025C6F-80C3-4D20-A022-0AA6F58DD19E}"/>
              </a:ext>
            </a:extLst>
          </p:cNvPr>
          <p:cNvSpPr>
            <a:spLocks noGrp="1" noChangeArrowheads="1"/>
          </p:cNvSpPr>
          <p:nvPr>
            <p:ph type="title"/>
          </p:nvPr>
        </p:nvSpPr>
        <p:spPr>
          <a:xfrm>
            <a:off x="643467" y="816638"/>
            <a:ext cx="3367359" cy="5224724"/>
          </a:xfrm>
        </p:spPr>
        <p:txBody>
          <a:bodyPr anchor="ctr">
            <a:normAutofit/>
          </a:bodyPr>
          <a:lstStyle/>
          <a:p>
            <a:r>
              <a:rPr lang="en-US" altLang="en-US"/>
              <a:t>What is Pollution Prevention?</a:t>
            </a:r>
            <a:endParaRPr lang="en-US" altLang="en-US" u="sng"/>
          </a:p>
        </p:txBody>
      </p:sp>
      <p:sp>
        <p:nvSpPr>
          <p:cNvPr id="7171" name="Rectangle 3">
            <a:extLst>
              <a:ext uri="{FF2B5EF4-FFF2-40B4-BE49-F238E27FC236}">
                <a16:creationId xmlns:a16="http://schemas.microsoft.com/office/drawing/2014/main" id="{528D366D-4DD1-0A45-A0C4-A427B4F2CB99}"/>
              </a:ext>
            </a:extLst>
          </p:cNvPr>
          <p:cNvSpPr>
            <a:spLocks noGrp="1" noChangeArrowheads="1"/>
          </p:cNvSpPr>
          <p:nvPr>
            <p:ph idx="1"/>
          </p:nvPr>
        </p:nvSpPr>
        <p:spPr>
          <a:xfrm>
            <a:off x="4597733" y="816638"/>
            <a:ext cx="5446959" cy="5224724"/>
          </a:xfrm>
        </p:spPr>
        <p:txBody>
          <a:bodyPr anchor="ctr">
            <a:normAutofit/>
          </a:bodyPr>
          <a:lstStyle/>
          <a:p>
            <a:r>
              <a:rPr lang="en-US" altLang="en-US" sz="2400"/>
              <a:t>Input Substitution</a:t>
            </a:r>
          </a:p>
          <a:p>
            <a:r>
              <a:rPr lang="en-US" altLang="en-US" sz="2400"/>
              <a:t>Product Reformulation</a:t>
            </a:r>
          </a:p>
          <a:p>
            <a:r>
              <a:rPr lang="en-US" altLang="en-US" sz="2400"/>
              <a:t>Production Process Modification</a:t>
            </a:r>
          </a:p>
          <a:p>
            <a:r>
              <a:rPr lang="en-US" altLang="en-US" sz="2400"/>
              <a:t>In-Process Recycling</a:t>
            </a:r>
          </a:p>
          <a:p>
            <a:r>
              <a:rPr lang="en-US" altLang="en-US" sz="2400"/>
              <a:t>Improved Operation &amp; Maintenance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2" name="Straight Connector 71">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8194" name="Rectangle 2">
            <a:extLst>
              <a:ext uri="{FF2B5EF4-FFF2-40B4-BE49-F238E27FC236}">
                <a16:creationId xmlns:a16="http://schemas.microsoft.com/office/drawing/2014/main" id="{21140AB6-980F-850B-E18A-B900380A3FEA}"/>
              </a:ext>
            </a:extLst>
          </p:cNvPr>
          <p:cNvSpPr>
            <a:spLocks noGrp="1" noChangeArrowheads="1"/>
          </p:cNvSpPr>
          <p:nvPr>
            <p:ph type="title"/>
          </p:nvPr>
        </p:nvSpPr>
        <p:spPr>
          <a:xfrm>
            <a:off x="643467" y="816638"/>
            <a:ext cx="3367359" cy="5224724"/>
          </a:xfrm>
        </p:spPr>
        <p:txBody>
          <a:bodyPr anchor="ctr">
            <a:normAutofit/>
          </a:bodyPr>
          <a:lstStyle/>
          <a:p>
            <a:r>
              <a:rPr lang="en-US" altLang="en-US"/>
              <a:t>What is </a:t>
            </a:r>
            <a:r>
              <a:rPr lang="en-US" altLang="en-US" u="sng"/>
              <a:t>NOT</a:t>
            </a:r>
            <a:r>
              <a:rPr lang="en-US" altLang="en-US"/>
              <a:t> Pollution Prevention?</a:t>
            </a:r>
            <a:endParaRPr lang="en-US" altLang="en-US" u="sng"/>
          </a:p>
        </p:txBody>
      </p:sp>
      <p:sp>
        <p:nvSpPr>
          <p:cNvPr id="8195" name="Rectangle 3">
            <a:extLst>
              <a:ext uri="{FF2B5EF4-FFF2-40B4-BE49-F238E27FC236}">
                <a16:creationId xmlns:a16="http://schemas.microsoft.com/office/drawing/2014/main" id="{2379DE15-EBC5-90E1-0E7D-DF54342BBA07}"/>
              </a:ext>
            </a:extLst>
          </p:cNvPr>
          <p:cNvSpPr>
            <a:spLocks noGrp="1" noChangeArrowheads="1"/>
          </p:cNvSpPr>
          <p:nvPr>
            <p:ph idx="1"/>
          </p:nvPr>
        </p:nvSpPr>
        <p:spPr>
          <a:xfrm>
            <a:off x="4654294" y="816638"/>
            <a:ext cx="5204073" cy="5224724"/>
          </a:xfrm>
        </p:spPr>
        <p:txBody>
          <a:bodyPr anchor="ctr">
            <a:normAutofit/>
          </a:bodyPr>
          <a:lstStyle/>
          <a:p>
            <a:r>
              <a:rPr lang="en-US" altLang="en-US" sz="2400"/>
              <a:t>Treatment Systems</a:t>
            </a:r>
          </a:p>
          <a:p>
            <a:r>
              <a:rPr lang="en-US" altLang="en-US" sz="2400"/>
              <a:t>Control Systems</a:t>
            </a:r>
          </a:p>
          <a:p>
            <a:r>
              <a:rPr lang="en-US" altLang="en-US" sz="2400"/>
              <a:t>Substituting One Hazardous Substance for Another Hazardous Substance</a:t>
            </a:r>
          </a:p>
          <a:p>
            <a:r>
              <a:rPr lang="en-US" altLang="en-US" sz="2400"/>
              <a:t>Shifting Risks from One Media to Another Media</a:t>
            </a:r>
          </a:p>
          <a:p>
            <a:r>
              <a:rPr lang="en-US" altLang="en-US" sz="2400"/>
              <a:t>Out-of-Process Recycling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E677E2B-ABC9-769B-128F-587F7627FE47}"/>
              </a:ext>
            </a:extLst>
          </p:cNvPr>
          <p:cNvGrpSpPr/>
          <p:nvPr/>
        </p:nvGrpSpPr>
        <p:grpSpPr>
          <a:xfrm>
            <a:off x="684038" y="4688679"/>
            <a:ext cx="1812104" cy="966787"/>
            <a:chOff x="1498997" y="5354241"/>
            <a:chExt cx="1812104" cy="966787"/>
          </a:xfrm>
        </p:grpSpPr>
        <p:sp>
          <p:nvSpPr>
            <p:cNvPr id="12310" name="Oval 22">
              <a:extLst>
                <a:ext uri="{FF2B5EF4-FFF2-40B4-BE49-F238E27FC236}">
                  <a16:creationId xmlns:a16="http://schemas.microsoft.com/office/drawing/2014/main" id="{D4431FD8-6BCA-6CB6-0B54-F99663969A51}"/>
                </a:ext>
              </a:extLst>
            </p:cNvPr>
            <p:cNvSpPr>
              <a:spLocks noChangeArrowheads="1"/>
            </p:cNvSpPr>
            <p:nvPr/>
          </p:nvSpPr>
          <p:spPr bwMode="auto">
            <a:xfrm>
              <a:off x="1503760" y="5930503"/>
              <a:ext cx="561975" cy="390525"/>
            </a:xfrm>
            <a:prstGeom prst="ellipse">
              <a:avLst/>
            </a:prstGeom>
            <a:solidFill>
              <a:srgbClr val="8901F3"/>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spcBef>
                  <a:spcPct val="0"/>
                </a:spcBef>
                <a:buFontTx/>
                <a:buNone/>
              </a:pPr>
              <a:endParaRPr lang="en-US" altLang="en-US" sz="1800">
                <a:solidFill>
                  <a:schemeClr val="tx1"/>
                </a:solidFill>
              </a:endParaRPr>
            </a:p>
          </p:txBody>
        </p:sp>
        <p:sp>
          <p:nvSpPr>
            <p:cNvPr id="12312" name="Rectangle 24">
              <a:extLst>
                <a:ext uri="{FF2B5EF4-FFF2-40B4-BE49-F238E27FC236}">
                  <a16:creationId xmlns:a16="http://schemas.microsoft.com/office/drawing/2014/main" id="{EDDD463B-0AC8-E9B5-0BF9-8034884802CA}"/>
                </a:ext>
              </a:extLst>
            </p:cNvPr>
            <p:cNvSpPr>
              <a:spLocks noChangeArrowheads="1"/>
            </p:cNvSpPr>
            <p:nvPr/>
          </p:nvSpPr>
          <p:spPr bwMode="auto">
            <a:xfrm>
              <a:off x="2124076" y="5464970"/>
              <a:ext cx="1187025" cy="22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spcBef>
                  <a:spcPct val="0"/>
                </a:spcBef>
                <a:buFontTx/>
                <a:buNone/>
              </a:pPr>
              <a:r>
                <a:rPr lang="en-US" altLang="en-US" sz="1050">
                  <a:solidFill>
                    <a:schemeClr val="tx1"/>
                  </a:solidFill>
                </a:rPr>
                <a:t>Nonproduct Output</a:t>
              </a:r>
            </a:p>
          </p:txBody>
        </p:sp>
        <p:sp>
          <p:nvSpPr>
            <p:cNvPr id="12313" name="Rectangle 25">
              <a:extLst>
                <a:ext uri="{FF2B5EF4-FFF2-40B4-BE49-F238E27FC236}">
                  <a16:creationId xmlns:a16="http://schemas.microsoft.com/office/drawing/2014/main" id="{04D061CD-BB16-EF49-697E-781D81D111B1}"/>
                </a:ext>
              </a:extLst>
            </p:cNvPr>
            <p:cNvSpPr>
              <a:spLocks noChangeArrowheads="1"/>
            </p:cNvSpPr>
            <p:nvPr/>
          </p:nvSpPr>
          <p:spPr bwMode="auto">
            <a:xfrm>
              <a:off x="2124075" y="5979320"/>
              <a:ext cx="606738" cy="22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spcBef>
                  <a:spcPct val="0"/>
                </a:spcBef>
                <a:buFontTx/>
                <a:buNone/>
              </a:pPr>
              <a:r>
                <a:rPr lang="en-US" altLang="en-US" sz="1050">
                  <a:solidFill>
                    <a:schemeClr val="tx1"/>
                  </a:solidFill>
                </a:rPr>
                <a:t>Releases</a:t>
              </a:r>
            </a:p>
          </p:txBody>
        </p:sp>
        <p:sp>
          <p:nvSpPr>
            <p:cNvPr id="12321" name="AutoShape 33">
              <a:extLst>
                <a:ext uri="{FF2B5EF4-FFF2-40B4-BE49-F238E27FC236}">
                  <a16:creationId xmlns:a16="http://schemas.microsoft.com/office/drawing/2014/main" id="{5064A2FD-CD71-B12A-717B-C3B92A688BCD}"/>
                </a:ext>
              </a:extLst>
            </p:cNvPr>
            <p:cNvSpPr>
              <a:spLocks noChangeArrowheads="1"/>
            </p:cNvSpPr>
            <p:nvPr/>
          </p:nvSpPr>
          <p:spPr bwMode="auto">
            <a:xfrm>
              <a:off x="1498997" y="5354241"/>
              <a:ext cx="600075" cy="514350"/>
            </a:xfrm>
            <a:prstGeom prst="diamond">
              <a:avLst/>
            </a:prstGeom>
            <a:solidFill>
              <a:srgbClr val="FE9B0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spcBef>
                  <a:spcPct val="0"/>
                </a:spcBef>
                <a:buFontTx/>
                <a:buNone/>
              </a:pPr>
              <a:endParaRPr lang="en-US" altLang="en-US" sz="1800">
                <a:solidFill>
                  <a:schemeClr val="tx1"/>
                </a:solidFill>
              </a:endParaRPr>
            </a:p>
          </p:txBody>
        </p:sp>
      </p:grpSp>
      <p:grpSp>
        <p:nvGrpSpPr>
          <p:cNvPr id="5" name="Group 4">
            <a:extLst>
              <a:ext uri="{FF2B5EF4-FFF2-40B4-BE49-F238E27FC236}">
                <a16:creationId xmlns:a16="http://schemas.microsoft.com/office/drawing/2014/main" id="{1E4E1F2A-C2D9-9C56-2BE3-0BB3F98EC3D9}"/>
              </a:ext>
            </a:extLst>
          </p:cNvPr>
          <p:cNvGrpSpPr/>
          <p:nvPr/>
        </p:nvGrpSpPr>
        <p:grpSpPr>
          <a:xfrm>
            <a:off x="554226" y="5866819"/>
            <a:ext cx="1823044" cy="767920"/>
            <a:chOff x="3985022" y="5464970"/>
            <a:chExt cx="1823044" cy="767920"/>
          </a:xfrm>
        </p:grpSpPr>
        <p:sp>
          <p:nvSpPr>
            <p:cNvPr id="12311" name="Rectangle 23">
              <a:extLst>
                <a:ext uri="{FF2B5EF4-FFF2-40B4-BE49-F238E27FC236}">
                  <a16:creationId xmlns:a16="http://schemas.microsoft.com/office/drawing/2014/main" id="{72846DC2-65FE-137B-9CB5-7B734E7C9BE3}"/>
                </a:ext>
              </a:extLst>
            </p:cNvPr>
            <p:cNvSpPr>
              <a:spLocks noChangeArrowheads="1"/>
            </p:cNvSpPr>
            <p:nvPr/>
          </p:nvSpPr>
          <p:spPr bwMode="auto">
            <a:xfrm>
              <a:off x="4018360" y="5873353"/>
              <a:ext cx="619125" cy="333375"/>
            </a:xfrm>
            <a:prstGeom prst="rect">
              <a:avLst/>
            </a:prstGeom>
            <a:solidFill>
              <a:srgbClr val="00CC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spcBef>
                  <a:spcPct val="0"/>
                </a:spcBef>
                <a:buFontTx/>
                <a:buNone/>
              </a:pPr>
              <a:endParaRPr lang="en-US" altLang="en-US" sz="1800">
                <a:solidFill>
                  <a:schemeClr val="tx1"/>
                </a:solidFill>
              </a:endParaRPr>
            </a:p>
          </p:txBody>
        </p:sp>
        <p:sp>
          <p:nvSpPr>
            <p:cNvPr id="12314" name="Rectangle 26">
              <a:extLst>
                <a:ext uri="{FF2B5EF4-FFF2-40B4-BE49-F238E27FC236}">
                  <a16:creationId xmlns:a16="http://schemas.microsoft.com/office/drawing/2014/main" id="{6C2121F3-81C2-B78E-D270-5514BB39ABDD}"/>
                </a:ext>
              </a:extLst>
            </p:cNvPr>
            <p:cNvSpPr>
              <a:spLocks noChangeArrowheads="1"/>
            </p:cNvSpPr>
            <p:nvPr/>
          </p:nvSpPr>
          <p:spPr bwMode="auto">
            <a:xfrm>
              <a:off x="4638675" y="5464970"/>
              <a:ext cx="1169391" cy="22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spcBef>
                  <a:spcPct val="0"/>
                </a:spcBef>
                <a:buFontTx/>
                <a:buNone/>
              </a:pPr>
              <a:r>
                <a:rPr lang="en-US" altLang="en-US" sz="1050">
                  <a:solidFill>
                    <a:schemeClr val="tx1"/>
                  </a:solidFill>
                </a:rPr>
                <a:t>Treatment Systems</a:t>
              </a:r>
            </a:p>
          </p:txBody>
        </p:sp>
        <p:sp>
          <p:nvSpPr>
            <p:cNvPr id="12315" name="Rectangle 27">
              <a:extLst>
                <a:ext uri="{FF2B5EF4-FFF2-40B4-BE49-F238E27FC236}">
                  <a16:creationId xmlns:a16="http://schemas.microsoft.com/office/drawing/2014/main" id="{02501F84-6A63-ECDA-1842-12BD6B2223A6}"/>
                </a:ext>
              </a:extLst>
            </p:cNvPr>
            <p:cNvSpPr>
              <a:spLocks noChangeArrowheads="1"/>
            </p:cNvSpPr>
            <p:nvPr/>
          </p:nvSpPr>
          <p:spPr bwMode="auto">
            <a:xfrm>
              <a:off x="4638675" y="5842397"/>
              <a:ext cx="936956" cy="39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spcBef>
                  <a:spcPct val="0"/>
                </a:spcBef>
                <a:buFontTx/>
                <a:buNone/>
              </a:pPr>
              <a:r>
                <a:rPr lang="en-US" altLang="en-US" sz="1050">
                  <a:solidFill>
                    <a:schemeClr val="tx1"/>
                  </a:solidFill>
                </a:rPr>
                <a:t>Conventional</a:t>
              </a:r>
            </a:p>
            <a:p>
              <a:pPr>
                <a:spcBef>
                  <a:spcPct val="0"/>
                </a:spcBef>
                <a:buFontTx/>
                <a:buNone/>
              </a:pPr>
              <a:r>
                <a:rPr lang="en-US" altLang="en-US" sz="1050">
                  <a:solidFill>
                    <a:schemeClr val="tx1"/>
                  </a:solidFill>
                </a:rPr>
                <a:t>Inputs/Outputs</a:t>
              </a:r>
            </a:p>
          </p:txBody>
        </p:sp>
        <p:sp>
          <p:nvSpPr>
            <p:cNvPr id="12324" name="AutoShape 36">
              <a:extLst>
                <a:ext uri="{FF2B5EF4-FFF2-40B4-BE49-F238E27FC236}">
                  <a16:creationId xmlns:a16="http://schemas.microsoft.com/office/drawing/2014/main" id="{5DB2C569-A7ED-CF86-FA5A-31D32BB3240E}"/>
                </a:ext>
              </a:extLst>
            </p:cNvPr>
            <p:cNvSpPr>
              <a:spLocks noChangeArrowheads="1"/>
            </p:cNvSpPr>
            <p:nvPr/>
          </p:nvSpPr>
          <p:spPr bwMode="auto">
            <a:xfrm>
              <a:off x="3985022" y="5468541"/>
              <a:ext cx="742950" cy="228600"/>
            </a:xfrm>
            <a:prstGeom prst="parallelogram">
              <a:avLst>
                <a:gd name="adj" fmla="val 81235"/>
              </a:avLst>
            </a:prstGeom>
            <a:solidFill>
              <a:srgbClr val="FF00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spcBef>
                  <a:spcPct val="0"/>
                </a:spcBef>
                <a:buFontTx/>
                <a:buNone/>
              </a:pPr>
              <a:endParaRPr lang="en-US" altLang="en-US" sz="1800">
                <a:solidFill>
                  <a:schemeClr val="tx1"/>
                </a:solidFill>
              </a:endParaRPr>
            </a:p>
          </p:txBody>
        </p:sp>
      </p:grpSp>
      <p:grpSp>
        <p:nvGrpSpPr>
          <p:cNvPr id="2" name="Group 1">
            <a:extLst>
              <a:ext uri="{FF2B5EF4-FFF2-40B4-BE49-F238E27FC236}">
                <a16:creationId xmlns:a16="http://schemas.microsoft.com/office/drawing/2014/main" id="{0251296B-CB67-9131-41B4-F74B56720C03}"/>
              </a:ext>
            </a:extLst>
          </p:cNvPr>
          <p:cNvGrpSpPr/>
          <p:nvPr/>
        </p:nvGrpSpPr>
        <p:grpSpPr>
          <a:xfrm>
            <a:off x="3571874" y="1547541"/>
            <a:ext cx="4848225" cy="4548188"/>
            <a:chOff x="3819525" y="651272"/>
            <a:chExt cx="4848225" cy="4548188"/>
          </a:xfrm>
        </p:grpSpPr>
        <p:sp>
          <p:nvSpPr>
            <p:cNvPr id="12290" name="Oval 2">
              <a:extLst>
                <a:ext uri="{FF2B5EF4-FFF2-40B4-BE49-F238E27FC236}">
                  <a16:creationId xmlns:a16="http://schemas.microsoft.com/office/drawing/2014/main" id="{B5D1DC0A-0CA0-5810-F001-DD76B3CEC345}"/>
                </a:ext>
              </a:extLst>
            </p:cNvPr>
            <p:cNvSpPr>
              <a:spLocks noChangeArrowheads="1"/>
            </p:cNvSpPr>
            <p:nvPr/>
          </p:nvSpPr>
          <p:spPr bwMode="auto">
            <a:xfrm>
              <a:off x="5010150" y="3208735"/>
              <a:ext cx="1019175" cy="5619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spcBef>
                  <a:spcPct val="0"/>
                </a:spcBef>
                <a:buFontTx/>
                <a:buNone/>
              </a:pPr>
              <a:endParaRPr lang="en-US" altLang="en-US" sz="1800">
                <a:solidFill>
                  <a:schemeClr val="tx1"/>
                </a:solidFill>
              </a:endParaRPr>
            </a:p>
          </p:txBody>
        </p:sp>
        <p:sp>
          <p:nvSpPr>
            <p:cNvPr id="12291" name="Rectangle 3">
              <a:extLst>
                <a:ext uri="{FF2B5EF4-FFF2-40B4-BE49-F238E27FC236}">
                  <a16:creationId xmlns:a16="http://schemas.microsoft.com/office/drawing/2014/main" id="{E2EC1AD1-3846-0443-F18E-A688D4E4AD5F}"/>
                </a:ext>
              </a:extLst>
            </p:cNvPr>
            <p:cNvSpPr>
              <a:spLocks noChangeArrowheads="1"/>
            </p:cNvSpPr>
            <p:nvPr/>
          </p:nvSpPr>
          <p:spPr bwMode="auto">
            <a:xfrm>
              <a:off x="4838700" y="3494485"/>
              <a:ext cx="1304925" cy="790575"/>
            </a:xfrm>
            <a:prstGeom prst="rect">
              <a:avLst/>
            </a:prstGeom>
            <a:solidFill>
              <a:srgbClr val="6699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800">
                  <a:solidFill>
                    <a:schemeClr val="bg1"/>
                  </a:solidFill>
                </a:rPr>
                <a:t>Process</a:t>
              </a:r>
            </a:p>
          </p:txBody>
        </p:sp>
        <p:sp>
          <p:nvSpPr>
            <p:cNvPr id="12292" name="Line 4">
              <a:extLst>
                <a:ext uri="{FF2B5EF4-FFF2-40B4-BE49-F238E27FC236}">
                  <a16:creationId xmlns:a16="http://schemas.microsoft.com/office/drawing/2014/main" id="{AB6056A3-6362-FBC7-33CC-CCD7FE0DB9CF}"/>
                </a:ext>
              </a:extLst>
            </p:cNvPr>
            <p:cNvSpPr>
              <a:spLocks noChangeShapeType="1"/>
            </p:cNvSpPr>
            <p:nvPr/>
          </p:nvSpPr>
          <p:spPr bwMode="auto">
            <a:xfrm>
              <a:off x="4438650" y="3889773"/>
              <a:ext cx="390525" cy="119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293" name="Line 5">
              <a:extLst>
                <a:ext uri="{FF2B5EF4-FFF2-40B4-BE49-F238E27FC236}">
                  <a16:creationId xmlns:a16="http://schemas.microsoft.com/office/drawing/2014/main" id="{B5785093-D030-1E58-ADB1-1ED15B5B59F8}"/>
                </a:ext>
              </a:extLst>
            </p:cNvPr>
            <p:cNvSpPr>
              <a:spLocks noChangeShapeType="1"/>
            </p:cNvSpPr>
            <p:nvPr/>
          </p:nvSpPr>
          <p:spPr bwMode="auto">
            <a:xfrm flipV="1">
              <a:off x="4438650" y="4285060"/>
              <a:ext cx="390525" cy="19526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294" name="Line 6">
              <a:extLst>
                <a:ext uri="{FF2B5EF4-FFF2-40B4-BE49-F238E27FC236}">
                  <a16:creationId xmlns:a16="http://schemas.microsoft.com/office/drawing/2014/main" id="{A922A2BD-54E4-D46F-D5C3-740C7314A805}"/>
                </a:ext>
              </a:extLst>
            </p:cNvPr>
            <p:cNvSpPr>
              <a:spLocks noChangeShapeType="1"/>
            </p:cNvSpPr>
            <p:nvPr/>
          </p:nvSpPr>
          <p:spPr bwMode="auto">
            <a:xfrm>
              <a:off x="4438650" y="3280172"/>
              <a:ext cx="390525" cy="2047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295" name="Rectangle 7">
              <a:extLst>
                <a:ext uri="{FF2B5EF4-FFF2-40B4-BE49-F238E27FC236}">
                  <a16:creationId xmlns:a16="http://schemas.microsoft.com/office/drawing/2014/main" id="{9BC43C89-4334-9D4B-71E6-19D380F71CB6}"/>
                </a:ext>
              </a:extLst>
            </p:cNvPr>
            <p:cNvSpPr>
              <a:spLocks noChangeArrowheads="1"/>
            </p:cNvSpPr>
            <p:nvPr/>
          </p:nvSpPr>
          <p:spPr bwMode="auto">
            <a:xfrm>
              <a:off x="3819525" y="3165872"/>
              <a:ext cx="619125" cy="333375"/>
            </a:xfrm>
            <a:prstGeom prst="rect">
              <a:avLst/>
            </a:prstGeom>
            <a:solidFill>
              <a:srgbClr val="00CC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800">
                  <a:solidFill>
                    <a:schemeClr val="bg1"/>
                  </a:solidFill>
                </a:rPr>
                <a:t>Input</a:t>
              </a:r>
            </a:p>
          </p:txBody>
        </p:sp>
        <p:sp>
          <p:nvSpPr>
            <p:cNvPr id="12296" name="Rectangle 8">
              <a:extLst>
                <a:ext uri="{FF2B5EF4-FFF2-40B4-BE49-F238E27FC236}">
                  <a16:creationId xmlns:a16="http://schemas.microsoft.com/office/drawing/2014/main" id="{63010BC8-4C5F-1F29-5AB7-AACE62275DD3}"/>
                </a:ext>
              </a:extLst>
            </p:cNvPr>
            <p:cNvSpPr>
              <a:spLocks noChangeArrowheads="1"/>
            </p:cNvSpPr>
            <p:nvPr/>
          </p:nvSpPr>
          <p:spPr bwMode="auto">
            <a:xfrm>
              <a:off x="3819525" y="3737372"/>
              <a:ext cx="619125" cy="333375"/>
            </a:xfrm>
            <a:prstGeom prst="rect">
              <a:avLst/>
            </a:prstGeom>
            <a:solidFill>
              <a:srgbClr val="00CC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800">
                  <a:solidFill>
                    <a:schemeClr val="bg1"/>
                  </a:solidFill>
                </a:rPr>
                <a:t>Input</a:t>
              </a:r>
            </a:p>
          </p:txBody>
        </p:sp>
        <p:sp>
          <p:nvSpPr>
            <p:cNvPr id="12297" name="Rectangle 9">
              <a:extLst>
                <a:ext uri="{FF2B5EF4-FFF2-40B4-BE49-F238E27FC236}">
                  <a16:creationId xmlns:a16="http://schemas.microsoft.com/office/drawing/2014/main" id="{A0CDCDE4-2E3D-38D6-2FFB-84D9F6A91441}"/>
                </a:ext>
              </a:extLst>
            </p:cNvPr>
            <p:cNvSpPr>
              <a:spLocks noChangeArrowheads="1"/>
            </p:cNvSpPr>
            <p:nvPr/>
          </p:nvSpPr>
          <p:spPr bwMode="auto">
            <a:xfrm>
              <a:off x="3819525" y="4308872"/>
              <a:ext cx="619125" cy="333375"/>
            </a:xfrm>
            <a:prstGeom prst="rect">
              <a:avLst/>
            </a:prstGeom>
            <a:solidFill>
              <a:srgbClr val="00CC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800">
                  <a:solidFill>
                    <a:schemeClr val="bg1"/>
                  </a:solidFill>
                </a:rPr>
                <a:t>Input</a:t>
              </a:r>
            </a:p>
          </p:txBody>
        </p:sp>
        <p:sp>
          <p:nvSpPr>
            <p:cNvPr id="12298" name="Line 10">
              <a:extLst>
                <a:ext uri="{FF2B5EF4-FFF2-40B4-BE49-F238E27FC236}">
                  <a16:creationId xmlns:a16="http://schemas.microsoft.com/office/drawing/2014/main" id="{1DD1CBEA-7809-C775-DCFC-3938E0FCB323}"/>
                </a:ext>
              </a:extLst>
            </p:cNvPr>
            <p:cNvSpPr>
              <a:spLocks noChangeShapeType="1"/>
            </p:cNvSpPr>
            <p:nvPr/>
          </p:nvSpPr>
          <p:spPr bwMode="auto">
            <a:xfrm flipH="1">
              <a:off x="4972050" y="3323035"/>
              <a:ext cx="123825" cy="1619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299" name="Line 11">
              <a:extLst>
                <a:ext uri="{FF2B5EF4-FFF2-40B4-BE49-F238E27FC236}">
                  <a16:creationId xmlns:a16="http://schemas.microsoft.com/office/drawing/2014/main" id="{40D06F2B-05D4-701D-214D-5AC2317EB391}"/>
                </a:ext>
              </a:extLst>
            </p:cNvPr>
            <p:cNvSpPr>
              <a:spLocks noChangeShapeType="1"/>
            </p:cNvSpPr>
            <p:nvPr/>
          </p:nvSpPr>
          <p:spPr bwMode="auto">
            <a:xfrm>
              <a:off x="4919663" y="1665685"/>
              <a:ext cx="1191" cy="181927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300" name="Line 12">
              <a:extLst>
                <a:ext uri="{FF2B5EF4-FFF2-40B4-BE49-F238E27FC236}">
                  <a16:creationId xmlns:a16="http://schemas.microsoft.com/office/drawing/2014/main" id="{FFE488B8-9AF7-2D97-A4F1-187DE6657736}"/>
                </a:ext>
              </a:extLst>
            </p:cNvPr>
            <p:cNvSpPr>
              <a:spLocks noChangeShapeType="1"/>
            </p:cNvSpPr>
            <p:nvPr/>
          </p:nvSpPr>
          <p:spPr bwMode="auto">
            <a:xfrm>
              <a:off x="6062663" y="1665685"/>
              <a:ext cx="1191" cy="181927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301" name="Oval 13">
              <a:extLst>
                <a:ext uri="{FF2B5EF4-FFF2-40B4-BE49-F238E27FC236}">
                  <a16:creationId xmlns:a16="http://schemas.microsoft.com/office/drawing/2014/main" id="{EF4B77DB-0F58-2CD4-330E-4F3C55B47547}"/>
                </a:ext>
              </a:extLst>
            </p:cNvPr>
            <p:cNvSpPr>
              <a:spLocks noChangeArrowheads="1"/>
            </p:cNvSpPr>
            <p:nvPr/>
          </p:nvSpPr>
          <p:spPr bwMode="auto">
            <a:xfrm>
              <a:off x="4381500" y="1051322"/>
              <a:ext cx="1085850" cy="628650"/>
            </a:xfrm>
            <a:prstGeom prst="ellipse">
              <a:avLst/>
            </a:prstGeom>
            <a:solidFill>
              <a:srgbClr val="8901F3"/>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200">
                  <a:solidFill>
                    <a:schemeClr val="bg1"/>
                  </a:solidFill>
                </a:rPr>
                <a:t>Fugitive</a:t>
              </a:r>
            </a:p>
            <a:p>
              <a:pPr algn="ctr">
                <a:spcBef>
                  <a:spcPct val="0"/>
                </a:spcBef>
                <a:buFontTx/>
                <a:buNone/>
              </a:pPr>
              <a:r>
                <a:rPr lang="en-US" altLang="en-US" sz="1200">
                  <a:solidFill>
                    <a:schemeClr val="bg1"/>
                  </a:solidFill>
                </a:rPr>
                <a:t>Release</a:t>
              </a:r>
              <a:endParaRPr lang="en-US" altLang="en-US" sz="1350">
                <a:solidFill>
                  <a:schemeClr val="bg1"/>
                </a:solidFill>
              </a:endParaRPr>
            </a:p>
          </p:txBody>
        </p:sp>
        <p:sp>
          <p:nvSpPr>
            <p:cNvPr id="12302" name="Line 14">
              <a:extLst>
                <a:ext uri="{FF2B5EF4-FFF2-40B4-BE49-F238E27FC236}">
                  <a16:creationId xmlns:a16="http://schemas.microsoft.com/office/drawing/2014/main" id="{EEEDCADC-1B4D-FDC5-6F31-723E0FFE69F7}"/>
                </a:ext>
              </a:extLst>
            </p:cNvPr>
            <p:cNvSpPr>
              <a:spLocks noChangeShapeType="1"/>
            </p:cNvSpPr>
            <p:nvPr/>
          </p:nvSpPr>
          <p:spPr bwMode="auto">
            <a:xfrm>
              <a:off x="5519738" y="4294585"/>
              <a:ext cx="1191" cy="6191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303" name="Rectangle 15">
              <a:extLst>
                <a:ext uri="{FF2B5EF4-FFF2-40B4-BE49-F238E27FC236}">
                  <a16:creationId xmlns:a16="http://schemas.microsoft.com/office/drawing/2014/main" id="{75164D6E-5B2F-9B9C-68F3-E740C86FB573}"/>
                </a:ext>
              </a:extLst>
            </p:cNvPr>
            <p:cNvSpPr>
              <a:spLocks noChangeArrowheads="1"/>
            </p:cNvSpPr>
            <p:nvPr/>
          </p:nvSpPr>
          <p:spPr bwMode="auto">
            <a:xfrm>
              <a:off x="4981575" y="4923235"/>
              <a:ext cx="1076325" cy="276225"/>
            </a:xfrm>
            <a:prstGeom prst="rect">
              <a:avLst/>
            </a:prstGeom>
            <a:solidFill>
              <a:schemeClr val="accent2"/>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800">
                  <a:solidFill>
                    <a:schemeClr val="bg1"/>
                  </a:solidFill>
                </a:rPr>
                <a:t>Product</a:t>
              </a:r>
            </a:p>
          </p:txBody>
        </p:sp>
        <p:sp>
          <p:nvSpPr>
            <p:cNvPr id="12304" name="Line 16">
              <a:extLst>
                <a:ext uri="{FF2B5EF4-FFF2-40B4-BE49-F238E27FC236}">
                  <a16:creationId xmlns:a16="http://schemas.microsoft.com/office/drawing/2014/main" id="{E3329F15-D7E1-7DCD-3614-BA2F156E286B}"/>
                </a:ext>
              </a:extLst>
            </p:cNvPr>
            <p:cNvSpPr>
              <a:spLocks noChangeShapeType="1"/>
            </p:cNvSpPr>
            <p:nvPr/>
          </p:nvSpPr>
          <p:spPr bwMode="auto">
            <a:xfrm flipH="1">
              <a:off x="6143625" y="3889773"/>
              <a:ext cx="409575" cy="119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305" name="Line 17">
              <a:extLst>
                <a:ext uri="{FF2B5EF4-FFF2-40B4-BE49-F238E27FC236}">
                  <a16:creationId xmlns:a16="http://schemas.microsoft.com/office/drawing/2014/main" id="{9DB83D62-9198-00F7-F9E5-31D0A1121B41}"/>
                </a:ext>
              </a:extLst>
            </p:cNvPr>
            <p:cNvSpPr>
              <a:spLocks noChangeShapeType="1"/>
            </p:cNvSpPr>
            <p:nvPr/>
          </p:nvSpPr>
          <p:spPr bwMode="auto">
            <a:xfrm flipH="1">
              <a:off x="6143625" y="1894285"/>
              <a:ext cx="1438275" cy="176212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306" name="Line 18">
              <a:extLst>
                <a:ext uri="{FF2B5EF4-FFF2-40B4-BE49-F238E27FC236}">
                  <a16:creationId xmlns:a16="http://schemas.microsoft.com/office/drawing/2014/main" id="{948B0ED7-2F86-FC3D-2464-CF093E60CB02}"/>
                </a:ext>
              </a:extLst>
            </p:cNvPr>
            <p:cNvSpPr>
              <a:spLocks noChangeShapeType="1"/>
            </p:cNvSpPr>
            <p:nvPr/>
          </p:nvSpPr>
          <p:spPr bwMode="auto">
            <a:xfrm flipH="1" flipV="1">
              <a:off x="7924800" y="1908572"/>
              <a:ext cx="57150" cy="3429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307" name="Line 19">
              <a:extLst>
                <a:ext uri="{FF2B5EF4-FFF2-40B4-BE49-F238E27FC236}">
                  <a16:creationId xmlns:a16="http://schemas.microsoft.com/office/drawing/2014/main" id="{1C261BA5-51C8-8BF2-0FDF-309C0A5E7188}"/>
                </a:ext>
              </a:extLst>
            </p:cNvPr>
            <p:cNvSpPr>
              <a:spLocks noChangeShapeType="1"/>
            </p:cNvSpPr>
            <p:nvPr/>
          </p:nvSpPr>
          <p:spPr bwMode="auto">
            <a:xfrm flipH="1">
              <a:off x="7867650" y="1279922"/>
              <a:ext cx="57150" cy="2286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308" name="Line 20">
              <a:extLst>
                <a:ext uri="{FF2B5EF4-FFF2-40B4-BE49-F238E27FC236}">
                  <a16:creationId xmlns:a16="http://schemas.microsoft.com/office/drawing/2014/main" id="{202A56CD-C68A-1934-03E0-BBFC11CE2B47}"/>
                </a:ext>
              </a:extLst>
            </p:cNvPr>
            <p:cNvSpPr>
              <a:spLocks noChangeShapeType="1"/>
            </p:cNvSpPr>
            <p:nvPr/>
          </p:nvSpPr>
          <p:spPr bwMode="auto">
            <a:xfrm flipH="1">
              <a:off x="7296150" y="3565922"/>
              <a:ext cx="228600" cy="16192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309" name="Line 21">
              <a:extLst>
                <a:ext uri="{FF2B5EF4-FFF2-40B4-BE49-F238E27FC236}">
                  <a16:creationId xmlns:a16="http://schemas.microsoft.com/office/drawing/2014/main" id="{DBE398C1-230D-B432-DA22-DE8D7C14A7F9}"/>
                </a:ext>
              </a:extLst>
            </p:cNvPr>
            <p:cNvSpPr>
              <a:spLocks noChangeShapeType="1"/>
            </p:cNvSpPr>
            <p:nvPr/>
          </p:nvSpPr>
          <p:spPr bwMode="auto">
            <a:xfrm flipH="1" flipV="1">
              <a:off x="7239000" y="4080272"/>
              <a:ext cx="285750" cy="1714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316" name="Rectangle 28">
              <a:extLst>
                <a:ext uri="{FF2B5EF4-FFF2-40B4-BE49-F238E27FC236}">
                  <a16:creationId xmlns:a16="http://schemas.microsoft.com/office/drawing/2014/main" id="{72770051-5A00-0755-9E71-D79C59570E96}"/>
                </a:ext>
              </a:extLst>
            </p:cNvPr>
            <p:cNvSpPr>
              <a:spLocks noChangeArrowheads="1"/>
            </p:cNvSpPr>
            <p:nvPr/>
          </p:nvSpPr>
          <p:spPr bwMode="auto">
            <a:xfrm>
              <a:off x="3887391" y="2606279"/>
              <a:ext cx="624370" cy="34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spcBef>
                  <a:spcPct val="0"/>
                </a:spcBef>
                <a:buFontTx/>
                <a:buNone/>
              </a:pPr>
              <a:r>
                <a:rPr lang="en-US" altLang="en-US" sz="900">
                  <a:solidFill>
                    <a:schemeClr val="tx1"/>
                  </a:solidFill>
                </a:rPr>
                <a:t>In-Process</a:t>
              </a:r>
            </a:p>
            <a:p>
              <a:pPr>
                <a:spcBef>
                  <a:spcPct val="0"/>
                </a:spcBef>
                <a:buFontTx/>
                <a:buNone/>
              </a:pPr>
              <a:r>
                <a:rPr lang="en-US" altLang="en-US" sz="900">
                  <a:solidFill>
                    <a:schemeClr val="tx1"/>
                  </a:solidFill>
                </a:rPr>
                <a:t>Recycling</a:t>
              </a:r>
            </a:p>
          </p:txBody>
        </p:sp>
        <p:sp>
          <p:nvSpPr>
            <p:cNvPr id="12317" name="Line 29">
              <a:extLst>
                <a:ext uri="{FF2B5EF4-FFF2-40B4-BE49-F238E27FC236}">
                  <a16:creationId xmlns:a16="http://schemas.microsoft.com/office/drawing/2014/main" id="{8097C262-E697-7CB2-BAB4-E8D476590EEA}"/>
                </a:ext>
              </a:extLst>
            </p:cNvPr>
            <p:cNvSpPr>
              <a:spLocks noChangeShapeType="1"/>
            </p:cNvSpPr>
            <p:nvPr/>
          </p:nvSpPr>
          <p:spPr bwMode="auto">
            <a:xfrm>
              <a:off x="4467225" y="2808685"/>
              <a:ext cx="790575" cy="3905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318" name="AutoShape 30">
              <a:extLst>
                <a:ext uri="{FF2B5EF4-FFF2-40B4-BE49-F238E27FC236}">
                  <a16:creationId xmlns:a16="http://schemas.microsoft.com/office/drawing/2014/main" id="{454D5E62-BD39-0FB8-C14D-F70ABBC084A3}"/>
                </a:ext>
              </a:extLst>
            </p:cNvPr>
            <p:cNvSpPr>
              <a:spLocks noChangeArrowheads="1"/>
            </p:cNvSpPr>
            <p:nvPr/>
          </p:nvSpPr>
          <p:spPr bwMode="auto">
            <a:xfrm>
              <a:off x="6553200" y="3461147"/>
              <a:ext cx="971550" cy="857250"/>
            </a:xfrm>
            <a:prstGeom prst="diamond">
              <a:avLst/>
            </a:prstGeom>
            <a:solidFill>
              <a:srgbClr val="FE9B0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975">
                  <a:solidFill>
                    <a:schemeClr val="bg1"/>
                  </a:solidFill>
                </a:rPr>
                <a:t>Solid or</a:t>
              </a:r>
            </a:p>
            <a:p>
              <a:pPr algn="ctr">
                <a:spcBef>
                  <a:spcPct val="0"/>
                </a:spcBef>
                <a:buFontTx/>
                <a:buNone/>
              </a:pPr>
              <a:r>
                <a:rPr lang="en-US" altLang="en-US" sz="975">
                  <a:solidFill>
                    <a:schemeClr val="bg1"/>
                  </a:solidFill>
                </a:rPr>
                <a:t>Haz Waste</a:t>
              </a:r>
            </a:p>
            <a:p>
              <a:pPr algn="ctr">
                <a:spcBef>
                  <a:spcPct val="0"/>
                </a:spcBef>
                <a:buFontTx/>
                <a:buNone/>
              </a:pPr>
              <a:r>
                <a:rPr lang="en-US" altLang="en-US" sz="975">
                  <a:solidFill>
                    <a:schemeClr val="bg1"/>
                  </a:solidFill>
                </a:rPr>
                <a:t>Generated</a:t>
              </a:r>
            </a:p>
          </p:txBody>
        </p:sp>
        <p:sp>
          <p:nvSpPr>
            <p:cNvPr id="12319" name="AutoShape 31">
              <a:extLst>
                <a:ext uri="{FF2B5EF4-FFF2-40B4-BE49-F238E27FC236}">
                  <a16:creationId xmlns:a16="http://schemas.microsoft.com/office/drawing/2014/main" id="{CC2B34CE-F448-6185-23A8-35FCB9E04878}"/>
                </a:ext>
              </a:extLst>
            </p:cNvPr>
            <p:cNvSpPr>
              <a:spLocks noChangeArrowheads="1"/>
            </p:cNvSpPr>
            <p:nvPr/>
          </p:nvSpPr>
          <p:spPr bwMode="auto">
            <a:xfrm>
              <a:off x="4433888" y="1975247"/>
              <a:ext cx="971550" cy="857250"/>
            </a:xfrm>
            <a:prstGeom prst="diamond">
              <a:avLst/>
            </a:prstGeom>
            <a:solidFill>
              <a:srgbClr val="FE9B0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975">
                  <a:solidFill>
                    <a:schemeClr val="bg1"/>
                  </a:solidFill>
                </a:rPr>
                <a:t>Untreated</a:t>
              </a:r>
            </a:p>
            <a:p>
              <a:pPr algn="ctr">
                <a:spcBef>
                  <a:spcPct val="0"/>
                </a:spcBef>
                <a:buFontTx/>
                <a:buNone/>
              </a:pPr>
              <a:r>
                <a:rPr lang="en-US" altLang="en-US" sz="975">
                  <a:solidFill>
                    <a:schemeClr val="bg1"/>
                  </a:solidFill>
                </a:rPr>
                <a:t>Air</a:t>
              </a:r>
            </a:p>
          </p:txBody>
        </p:sp>
        <p:sp>
          <p:nvSpPr>
            <p:cNvPr id="12320" name="AutoShape 32">
              <a:extLst>
                <a:ext uri="{FF2B5EF4-FFF2-40B4-BE49-F238E27FC236}">
                  <a16:creationId xmlns:a16="http://schemas.microsoft.com/office/drawing/2014/main" id="{F7FAD178-CC32-5000-CE6B-6154CD1BD93B}"/>
                </a:ext>
              </a:extLst>
            </p:cNvPr>
            <p:cNvSpPr>
              <a:spLocks noChangeArrowheads="1"/>
            </p:cNvSpPr>
            <p:nvPr/>
          </p:nvSpPr>
          <p:spPr bwMode="auto">
            <a:xfrm>
              <a:off x="6496050" y="2194322"/>
              <a:ext cx="971550" cy="857250"/>
            </a:xfrm>
            <a:prstGeom prst="diamond">
              <a:avLst/>
            </a:prstGeom>
            <a:solidFill>
              <a:srgbClr val="FE9B0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975">
                  <a:solidFill>
                    <a:schemeClr val="bg1"/>
                  </a:solidFill>
                </a:rPr>
                <a:t>Wastewater</a:t>
              </a:r>
            </a:p>
          </p:txBody>
        </p:sp>
        <p:sp>
          <p:nvSpPr>
            <p:cNvPr id="12322" name="AutoShape 34">
              <a:extLst>
                <a:ext uri="{FF2B5EF4-FFF2-40B4-BE49-F238E27FC236}">
                  <a16:creationId xmlns:a16="http://schemas.microsoft.com/office/drawing/2014/main" id="{DBEFF0C5-7F71-E146-1354-E5CD56838F9A}"/>
                </a:ext>
              </a:extLst>
            </p:cNvPr>
            <p:cNvSpPr>
              <a:spLocks noChangeArrowheads="1"/>
            </p:cNvSpPr>
            <p:nvPr/>
          </p:nvSpPr>
          <p:spPr bwMode="auto">
            <a:xfrm>
              <a:off x="5434013" y="1889522"/>
              <a:ext cx="1371600" cy="342900"/>
            </a:xfrm>
            <a:prstGeom prst="parallelogram">
              <a:avLst>
                <a:gd name="adj" fmla="val 99981"/>
              </a:avLst>
            </a:prstGeom>
            <a:solidFill>
              <a:srgbClr val="FF00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200">
                  <a:solidFill>
                    <a:schemeClr val="bg1"/>
                  </a:solidFill>
                </a:rPr>
                <a:t>Air Treatment</a:t>
              </a:r>
            </a:p>
          </p:txBody>
        </p:sp>
        <p:sp>
          <p:nvSpPr>
            <p:cNvPr id="12323" name="AutoShape 35">
              <a:extLst>
                <a:ext uri="{FF2B5EF4-FFF2-40B4-BE49-F238E27FC236}">
                  <a16:creationId xmlns:a16="http://schemas.microsoft.com/office/drawing/2014/main" id="{543DF385-53B3-DC05-F35E-DAC49E050553}"/>
                </a:ext>
              </a:extLst>
            </p:cNvPr>
            <p:cNvSpPr>
              <a:spLocks noChangeArrowheads="1"/>
            </p:cNvSpPr>
            <p:nvPr/>
          </p:nvSpPr>
          <p:spPr bwMode="auto">
            <a:xfrm>
              <a:off x="7091363" y="1546622"/>
              <a:ext cx="1371600" cy="342900"/>
            </a:xfrm>
            <a:prstGeom prst="parallelogram">
              <a:avLst>
                <a:gd name="adj" fmla="val 99981"/>
              </a:avLst>
            </a:prstGeom>
            <a:solidFill>
              <a:srgbClr val="FF00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200">
                  <a:solidFill>
                    <a:schemeClr val="bg1"/>
                  </a:solidFill>
                </a:rPr>
                <a:t>Water</a:t>
              </a:r>
            </a:p>
            <a:p>
              <a:pPr algn="ctr">
                <a:spcBef>
                  <a:spcPct val="0"/>
                </a:spcBef>
                <a:buFontTx/>
                <a:buNone/>
              </a:pPr>
              <a:r>
                <a:rPr lang="en-US" altLang="en-US" sz="1200">
                  <a:solidFill>
                    <a:schemeClr val="bg1"/>
                  </a:solidFill>
                </a:rPr>
                <a:t>Treatment</a:t>
              </a:r>
            </a:p>
          </p:txBody>
        </p:sp>
        <p:sp>
          <p:nvSpPr>
            <p:cNvPr id="12326" name="AutoShape 38">
              <a:extLst>
                <a:ext uri="{FF2B5EF4-FFF2-40B4-BE49-F238E27FC236}">
                  <a16:creationId xmlns:a16="http://schemas.microsoft.com/office/drawing/2014/main" id="{49CD7B1A-0901-1B72-D00C-E493532E3DD4}"/>
                </a:ext>
              </a:extLst>
            </p:cNvPr>
            <p:cNvSpPr>
              <a:spLocks noChangeArrowheads="1"/>
            </p:cNvSpPr>
            <p:nvPr/>
          </p:nvSpPr>
          <p:spPr bwMode="auto">
            <a:xfrm>
              <a:off x="5576888" y="2432447"/>
              <a:ext cx="971550" cy="857250"/>
            </a:xfrm>
            <a:prstGeom prst="diamond">
              <a:avLst/>
            </a:prstGeom>
            <a:solidFill>
              <a:srgbClr val="FE9B0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975">
                  <a:solidFill>
                    <a:schemeClr val="bg1"/>
                  </a:solidFill>
                </a:rPr>
                <a:t>Untreated</a:t>
              </a:r>
            </a:p>
            <a:p>
              <a:pPr algn="ctr">
                <a:spcBef>
                  <a:spcPct val="0"/>
                </a:spcBef>
                <a:buFontTx/>
                <a:buNone/>
              </a:pPr>
              <a:r>
                <a:rPr lang="en-US" altLang="en-US" sz="975">
                  <a:solidFill>
                    <a:schemeClr val="bg1"/>
                  </a:solidFill>
                </a:rPr>
                <a:t>Air</a:t>
              </a:r>
            </a:p>
          </p:txBody>
        </p:sp>
        <p:sp>
          <p:nvSpPr>
            <p:cNvPr id="12327" name="Oval 39">
              <a:extLst>
                <a:ext uri="{FF2B5EF4-FFF2-40B4-BE49-F238E27FC236}">
                  <a16:creationId xmlns:a16="http://schemas.microsoft.com/office/drawing/2014/main" id="{D9C17C5C-95D2-5006-42B8-F4EC1B605564}"/>
                </a:ext>
              </a:extLst>
            </p:cNvPr>
            <p:cNvSpPr>
              <a:spLocks noChangeArrowheads="1"/>
            </p:cNvSpPr>
            <p:nvPr/>
          </p:nvSpPr>
          <p:spPr bwMode="auto">
            <a:xfrm>
              <a:off x="7581900" y="3965972"/>
              <a:ext cx="1085850" cy="628650"/>
            </a:xfrm>
            <a:prstGeom prst="ellipse">
              <a:avLst/>
            </a:prstGeom>
            <a:solidFill>
              <a:srgbClr val="8901F3"/>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200">
                  <a:solidFill>
                    <a:schemeClr val="bg1"/>
                  </a:solidFill>
                </a:rPr>
                <a:t>On-site</a:t>
              </a:r>
            </a:p>
            <a:p>
              <a:pPr algn="ctr">
                <a:spcBef>
                  <a:spcPct val="0"/>
                </a:spcBef>
                <a:buFontTx/>
                <a:buNone/>
              </a:pPr>
              <a:r>
                <a:rPr lang="en-US" altLang="en-US" sz="1200">
                  <a:solidFill>
                    <a:schemeClr val="bg1"/>
                  </a:solidFill>
                </a:rPr>
                <a:t>Landfilling</a:t>
              </a:r>
              <a:endParaRPr lang="en-US" altLang="en-US" sz="1350">
                <a:solidFill>
                  <a:schemeClr val="bg1"/>
                </a:solidFill>
              </a:endParaRPr>
            </a:p>
          </p:txBody>
        </p:sp>
        <p:sp>
          <p:nvSpPr>
            <p:cNvPr id="12328" name="Oval 40">
              <a:extLst>
                <a:ext uri="{FF2B5EF4-FFF2-40B4-BE49-F238E27FC236}">
                  <a16:creationId xmlns:a16="http://schemas.microsoft.com/office/drawing/2014/main" id="{BE23C9AE-BE3F-E1EF-CD03-49B91122A82F}"/>
                </a:ext>
              </a:extLst>
            </p:cNvPr>
            <p:cNvSpPr>
              <a:spLocks noChangeArrowheads="1"/>
            </p:cNvSpPr>
            <p:nvPr/>
          </p:nvSpPr>
          <p:spPr bwMode="auto">
            <a:xfrm>
              <a:off x="5524500" y="1051322"/>
              <a:ext cx="1085850" cy="628650"/>
            </a:xfrm>
            <a:prstGeom prst="ellipse">
              <a:avLst/>
            </a:prstGeom>
            <a:solidFill>
              <a:srgbClr val="8901F3"/>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200">
                  <a:solidFill>
                    <a:schemeClr val="bg1"/>
                  </a:solidFill>
                </a:rPr>
                <a:t>Permitted Air</a:t>
              </a:r>
            </a:p>
            <a:p>
              <a:pPr algn="ctr">
                <a:spcBef>
                  <a:spcPct val="0"/>
                </a:spcBef>
                <a:buFontTx/>
                <a:buNone/>
              </a:pPr>
              <a:r>
                <a:rPr lang="en-US" altLang="en-US" sz="1200">
                  <a:solidFill>
                    <a:schemeClr val="bg1"/>
                  </a:solidFill>
                </a:rPr>
                <a:t>Release</a:t>
              </a:r>
              <a:endParaRPr lang="en-US" altLang="en-US" sz="1350">
                <a:solidFill>
                  <a:schemeClr val="bg1"/>
                </a:solidFill>
              </a:endParaRPr>
            </a:p>
          </p:txBody>
        </p:sp>
        <p:sp>
          <p:nvSpPr>
            <p:cNvPr id="12329" name="Oval 41">
              <a:extLst>
                <a:ext uri="{FF2B5EF4-FFF2-40B4-BE49-F238E27FC236}">
                  <a16:creationId xmlns:a16="http://schemas.microsoft.com/office/drawing/2014/main" id="{F393AB83-A057-567C-45AE-C70F10013086}"/>
                </a:ext>
              </a:extLst>
            </p:cNvPr>
            <p:cNvSpPr>
              <a:spLocks noChangeArrowheads="1"/>
            </p:cNvSpPr>
            <p:nvPr/>
          </p:nvSpPr>
          <p:spPr bwMode="auto">
            <a:xfrm>
              <a:off x="7581900" y="3223022"/>
              <a:ext cx="1085850" cy="628650"/>
            </a:xfrm>
            <a:prstGeom prst="ellipse">
              <a:avLst/>
            </a:prstGeom>
            <a:solidFill>
              <a:srgbClr val="8901F3"/>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200">
                  <a:solidFill>
                    <a:schemeClr val="bg1"/>
                  </a:solidFill>
                </a:rPr>
                <a:t>Off-site</a:t>
              </a:r>
            </a:p>
            <a:p>
              <a:pPr algn="ctr">
                <a:spcBef>
                  <a:spcPct val="0"/>
                </a:spcBef>
                <a:buFontTx/>
                <a:buNone/>
              </a:pPr>
              <a:r>
                <a:rPr lang="en-US" altLang="en-US" sz="1200">
                  <a:solidFill>
                    <a:schemeClr val="bg1"/>
                  </a:solidFill>
                </a:rPr>
                <a:t>Incineration</a:t>
              </a:r>
              <a:endParaRPr lang="en-US" altLang="en-US" sz="1350">
                <a:solidFill>
                  <a:schemeClr val="bg1"/>
                </a:solidFill>
              </a:endParaRPr>
            </a:p>
          </p:txBody>
        </p:sp>
        <p:sp>
          <p:nvSpPr>
            <p:cNvPr id="12330" name="Oval 42">
              <a:extLst>
                <a:ext uri="{FF2B5EF4-FFF2-40B4-BE49-F238E27FC236}">
                  <a16:creationId xmlns:a16="http://schemas.microsoft.com/office/drawing/2014/main" id="{3F277034-523D-1842-ABFD-4684909E6475}"/>
                </a:ext>
              </a:extLst>
            </p:cNvPr>
            <p:cNvSpPr>
              <a:spLocks noChangeArrowheads="1"/>
            </p:cNvSpPr>
            <p:nvPr/>
          </p:nvSpPr>
          <p:spPr bwMode="auto">
            <a:xfrm>
              <a:off x="7581900" y="2251472"/>
              <a:ext cx="1085850" cy="628650"/>
            </a:xfrm>
            <a:prstGeom prst="ellipse">
              <a:avLst/>
            </a:prstGeom>
            <a:solidFill>
              <a:srgbClr val="8901F3"/>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200">
                  <a:solidFill>
                    <a:schemeClr val="bg1"/>
                  </a:solidFill>
                </a:rPr>
                <a:t>POTW</a:t>
              </a:r>
              <a:br>
                <a:rPr lang="en-US" altLang="en-US" sz="1200">
                  <a:solidFill>
                    <a:schemeClr val="bg1"/>
                  </a:solidFill>
                </a:rPr>
              </a:br>
              <a:r>
                <a:rPr lang="en-US" altLang="en-US" sz="1200">
                  <a:solidFill>
                    <a:schemeClr val="bg1"/>
                  </a:solidFill>
                </a:rPr>
                <a:t>Discharge</a:t>
              </a:r>
              <a:endParaRPr lang="en-US" altLang="en-US" sz="1350">
                <a:solidFill>
                  <a:schemeClr val="bg1"/>
                </a:solidFill>
              </a:endParaRPr>
            </a:p>
          </p:txBody>
        </p:sp>
        <p:sp>
          <p:nvSpPr>
            <p:cNvPr id="12331" name="Oval 43">
              <a:extLst>
                <a:ext uri="{FF2B5EF4-FFF2-40B4-BE49-F238E27FC236}">
                  <a16:creationId xmlns:a16="http://schemas.microsoft.com/office/drawing/2014/main" id="{3569F8FE-94B3-029A-C992-F3F3BBBB3387}"/>
                </a:ext>
              </a:extLst>
            </p:cNvPr>
            <p:cNvSpPr>
              <a:spLocks noChangeArrowheads="1"/>
            </p:cNvSpPr>
            <p:nvPr/>
          </p:nvSpPr>
          <p:spPr bwMode="auto">
            <a:xfrm>
              <a:off x="7581900" y="651272"/>
              <a:ext cx="1085850" cy="628650"/>
            </a:xfrm>
            <a:prstGeom prst="ellipse">
              <a:avLst/>
            </a:prstGeom>
            <a:solidFill>
              <a:srgbClr val="8901F3"/>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200">
                  <a:solidFill>
                    <a:schemeClr val="bg1"/>
                  </a:solidFill>
                </a:rPr>
                <a:t>Surface Water</a:t>
              </a:r>
            </a:p>
            <a:p>
              <a:pPr algn="ctr">
                <a:spcBef>
                  <a:spcPct val="0"/>
                </a:spcBef>
                <a:buFontTx/>
                <a:buNone/>
              </a:pPr>
              <a:r>
                <a:rPr lang="en-US" altLang="en-US" sz="1200">
                  <a:solidFill>
                    <a:schemeClr val="bg1"/>
                  </a:solidFill>
                </a:rPr>
                <a:t>Discharge</a:t>
              </a:r>
              <a:endParaRPr lang="en-US" altLang="en-US" sz="1350">
                <a:solidFill>
                  <a:schemeClr val="bg1"/>
                </a:solidFill>
              </a:endParaRPr>
            </a:p>
          </p:txBody>
        </p:sp>
      </p:grpSp>
      <p:sp>
        <p:nvSpPr>
          <p:cNvPr id="44" name="Rectangle 2">
            <a:extLst>
              <a:ext uri="{FF2B5EF4-FFF2-40B4-BE49-F238E27FC236}">
                <a16:creationId xmlns:a16="http://schemas.microsoft.com/office/drawing/2014/main" id="{C8511DAB-5508-A339-85DA-EDCF43A129E8}"/>
              </a:ext>
            </a:extLst>
          </p:cNvPr>
          <p:cNvSpPr txBox="1">
            <a:spLocks noChangeArrowheads="1"/>
          </p:cNvSpPr>
          <p:nvPr/>
        </p:nvSpPr>
        <p:spPr>
          <a:xfrm>
            <a:off x="1286933" y="609600"/>
            <a:ext cx="10197494" cy="1099457"/>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altLang="en-US"/>
              <a:t>NPO vs. Releases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2" name="Straight Connector 71">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3314" name="Rectangle 2">
            <a:extLst>
              <a:ext uri="{FF2B5EF4-FFF2-40B4-BE49-F238E27FC236}">
                <a16:creationId xmlns:a16="http://schemas.microsoft.com/office/drawing/2014/main" id="{837324E2-D004-56A5-724B-2CCF1E655452}"/>
              </a:ext>
            </a:extLst>
          </p:cNvPr>
          <p:cNvSpPr>
            <a:spLocks noGrp="1" noChangeArrowheads="1"/>
          </p:cNvSpPr>
          <p:nvPr>
            <p:ph type="title"/>
          </p:nvPr>
        </p:nvSpPr>
        <p:spPr>
          <a:xfrm>
            <a:off x="643467" y="816638"/>
            <a:ext cx="3367359" cy="5224724"/>
          </a:xfrm>
        </p:spPr>
        <p:txBody>
          <a:bodyPr anchor="ctr">
            <a:normAutofit/>
          </a:bodyPr>
          <a:lstStyle/>
          <a:p>
            <a:r>
              <a:rPr lang="en-US" altLang="en-US"/>
              <a:t>In-process Recycling</a:t>
            </a:r>
          </a:p>
        </p:txBody>
      </p:sp>
      <p:sp>
        <p:nvSpPr>
          <p:cNvPr id="13315" name="Rectangle 3">
            <a:extLst>
              <a:ext uri="{FF2B5EF4-FFF2-40B4-BE49-F238E27FC236}">
                <a16:creationId xmlns:a16="http://schemas.microsoft.com/office/drawing/2014/main" id="{FBFEEDA0-4F8C-A2E7-E386-91924BA839CA}"/>
              </a:ext>
            </a:extLst>
          </p:cNvPr>
          <p:cNvSpPr>
            <a:spLocks noGrp="1" noChangeArrowheads="1"/>
          </p:cNvSpPr>
          <p:nvPr>
            <p:ph idx="1"/>
          </p:nvPr>
        </p:nvSpPr>
        <p:spPr>
          <a:xfrm>
            <a:off x="4654294" y="816638"/>
            <a:ext cx="5177863" cy="5224724"/>
          </a:xfrm>
        </p:spPr>
        <p:txBody>
          <a:bodyPr anchor="ctr">
            <a:normAutofit/>
          </a:bodyPr>
          <a:lstStyle/>
          <a:p>
            <a:r>
              <a:rPr lang="en-US" altLang="en-US" sz="2400"/>
              <a:t>Returning Hazardous Substances to Production Process(es)</a:t>
            </a:r>
          </a:p>
          <a:p>
            <a:r>
              <a:rPr lang="en-US" altLang="en-US" sz="2400"/>
              <a:t>Dedicated Equipment</a:t>
            </a:r>
          </a:p>
          <a:p>
            <a:r>
              <a:rPr lang="en-US" altLang="en-US" sz="2400"/>
              <a:t>Directly Connected</a:t>
            </a:r>
          </a:p>
          <a:p>
            <a:r>
              <a:rPr lang="en-US" altLang="en-US" sz="2400"/>
              <a:t>Physically Integrated</a:t>
            </a:r>
          </a:p>
          <a:p>
            <a:r>
              <a:rPr lang="en-US" altLang="en-US" sz="2400"/>
              <a:t>Reduces Nonproduct Output or Multi-media Release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32BB06C-1FE2-E3C4-CC84-DAB2A34D2870}"/>
              </a:ext>
            </a:extLst>
          </p:cNvPr>
          <p:cNvSpPr>
            <a:spLocks noGrp="1" noChangeArrowheads="1"/>
          </p:cNvSpPr>
          <p:nvPr>
            <p:ph type="title"/>
          </p:nvPr>
        </p:nvSpPr>
        <p:spPr/>
        <p:txBody>
          <a:bodyPr/>
          <a:lstStyle/>
          <a:p>
            <a:r>
              <a:rPr lang="en-US" altLang="en-US" sz="3000"/>
              <a:t>In-process Recycling Example</a:t>
            </a:r>
          </a:p>
        </p:txBody>
      </p:sp>
      <p:grpSp>
        <p:nvGrpSpPr>
          <p:cNvPr id="2" name="Group 1">
            <a:extLst>
              <a:ext uri="{FF2B5EF4-FFF2-40B4-BE49-F238E27FC236}">
                <a16:creationId xmlns:a16="http://schemas.microsoft.com/office/drawing/2014/main" id="{233F1B8B-9A25-D04B-BED7-018FE5296345}"/>
              </a:ext>
            </a:extLst>
          </p:cNvPr>
          <p:cNvGrpSpPr/>
          <p:nvPr/>
        </p:nvGrpSpPr>
        <p:grpSpPr>
          <a:xfrm>
            <a:off x="3367088" y="1822224"/>
            <a:ext cx="4578324" cy="4426176"/>
            <a:chOff x="3867150" y="1543050"/>
            <a:chExt cx="4578324" cy="4426176"/>
          </a:xfrm>
        </p:grpSpPr>
        <p:sp>
          <p:nvSpPr>
            <p:cNvPr id="14339" name="Line 4">
              <a:extLst>
                <a:ext uri="{FF2B5EF4-FFF2-40B4-BE49-F238E27FC236}">
                  <a16:creationId xmlns:a16="http://schemas.microsoft.com/office/drawing/2014/main" id="{4E8130D4-8709-EFD5-B5CC-A748C066ED9D}"/>
                </a:ext>
              </a:extLst>
            </p:cNvPr>
            <p:cNvSpPr>
              <a:spLocks noChangeShapeType="1"/>
            </p:cNvSpPr>
            <p:nvPr/>
          </p:nvSpPr>
          <p:spPr bwMode="auto">
            <a:xfrm>
              <a:off x="5467350" y="5143500"/>
              <a:ext cx="1019175" cy="5715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340" name="Line 5">
              <a:extLst>
                <a:ext uri="{FF2B5EF4-FFF2-40B4-BE49-F238E27FC236}">
                  <a16:creationId xmlns:a16="http://schemas.microsoft.com/office/drawing/2014/main" id="{B00767A8-FDB9-958F-4CFB-E12DB025962B}"/>
                </a:ext>
              </a:extLst>
            </p:cNvPr>
            <p:cNvSpPr>
              <a:spLocks noChangeShapeType="1"/>
            </p:cNvSpPr>
            <p:nvPr/>
          </p:nvSpPr>
          <p:spPr bwMode="auto">
            <a:xfrm>
              <a:off x="4210050" y="5086350"/>
              <a:ext cx="0" cy="3905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341" name="Line 6">
              <a:extLst>
                <a:ext uri="{FF2B5EF4-FFF2-40B4-BE49-F238E27FC236}">
                  <a16:creationId xmlns:a16="http://schemas.microsoft.com/office/drawing/2014/main" id="{ADB5F1F4-55C3-8599-8323-1DB0E4BE3791}"/>
                </a:ext>
              </a:extLst>
            </p:cNvPr>
            <p:cNvSpPr>
              <a:spLocks noChangeShapeType="1"/>
            </p:cNvSpPr>
            <p:nvPr/>
          </p:nvSpPr>
          <p:spPr bwMode="auto">
            <a:xfrm flipV="1">
              <a:off x="4667250" y="3371850"/>
              <a:ext cx="0" cy="7429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342" name="Oval 7">
              <a:extLst>
                <a:ext uri="{FF2B5EF4-FFF2-40B4-BE49-F238E27FC236}">
                  <a16:creationId xmlns:a16="http://schemas.microsoft.com/office/drawing/2014/main" id="{89E65533-0DE1-85CE-A38B-5FD917E1FF4F}"/>
                </a:ext>
              </a:extLst>
            </p:cNvPr>
            <p:cNvSpPr>
              <a:spLocks noChangeArrowheads="1"/>
            </p:cNvSpPr>
            <p:nvPr/>
          </p:nvSpPr>
          <p:spPr bwMode="auto">
            <a:xfrm>
              <a:off x="6210300" y="1828800"/>
              <a:ext cx="2114550" cy="1428750"/>
            </a:xfrm>
            <a:prstGeom prst="ellipse">
              <a:avLst/>
            </a:prstGeom>
            <a:solidFill>
              <a:srgbClr val="3366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800">
                  <a:solidFill>
                    <a:schemeClr val="tx1"/>
                  </a:solidFill>
                </a:rPr>
                <a:t>REACTOR</a:t>
              </a:r>
            </a:p>
          </p:txBody>
        </p:sp>
        <p:sp>
          <p:nvSpPr>
            <p:cNvPr id="14343" name="Rectangle 8">
              <a:extLst>
                <a:ext uri="{FF2B5EF4-FFF2-40B4-BE49-F238E27FC236}">
                  <a16:creationId xmlns:a16="http://schemas.microsoft.com/office/drawing/2014/main" id="{5EC0D25A-4E35-97F0-67C1-8FDFF4106DA4}"/>
                </a:ext>
              </a:extLst>
            </p:cNvPr>
            <p:cNvSpPr>
              <a:spLocks noChangeArrowheads="1"/>
            </p:cNvSpPr>
            <p:nvPr/>
          </p:nvSpPr>
          <p:spPr bwMode="auto">
            <a:xfrm>
              <a:off x="6553200" y="3657600"/>
              <a:ext cx="1485900" cy="685800"/>
            </a:xfrm>
            <a:prstGeom prst="rect">
              <a:avLst/>
            </a:prstGeom>
            <a:solidFill>
              <a:srgbClr val="33CC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800">
                  <a:solidFill>
                    <a:schemeClr val="tx1"/>
                  </a:solidFill>
                </a:rPr>
                <a:t>Accumulation</a:t>
              </a:r>
            </a:p>
            <a:p>
              <a:pPr algn="ctr">
                <a:spcBef>
                  <a:spcPct val="0"/>
                </a:spcBef>
                <a:buFontTx/>
                <a:buNone/>
              </a:pPr>
              <a:r>
                <a:rPr lang="en-US" altLang="en-US" sz="1800">
                  <a:solidFill>
                    <a:schemeClr val="tx1"/>
                  </a:solidFill>
                </a:rPr>
                <a:t>Tank</a:t>
              </a:r>
            </a:p>
          </p:txBody>
        </p:sp>
        <p:sp>
          <p:nvSpPr>
            <p:cNvPr id="14344" name="Rectangle 11">
              <a:extLst>
                <a:ext uri="{FF2B5EF4-FFF2-40B4-BE49-F238E27FC236}">
                  <a16:creationId xmlns:a16="http://schemas.microsoft.com/office/drawing/2014/main" id="{BB98BE2E-5209-501A-EFA0-8C31F085D6E6}"/>
                </a:ext>
              </a:extLst>
            </p:cNvPr>
            <p:cNvSpPr>
              <a:spLocks noChangeArrowheads="1"/>
            </p:cNvSpPr>
            <p:nvPr/>
          </p:nvSpPr>
          <p:spPr bwMode="auto">
            <a:xfrm>
              <a:off x="3867150" y="4114800"/>
              <a:ext cx="1600200" cy="971550"/>
            </a:xfrm>
            <a:prstGeom prst="rect">
              <a:avLst/>
            </a:prstGeom>
            <a:solidFill>
              <a:srgbClr val="33CC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800">
                  <a:solidFill>
                    <a:schemeClr val="tx1"/>
                  </a:solidFill>
                </a:rPr>
                <a:t>Recovery</a:t>
              </a:r>
            </a:p>
          </p:txBody>
        </p:sp>
        <p:sp>
          <p:nvSpPr>
            <p:cNvPr id="14345" name="Rectangle 12">
              <a:extLst>
                <a:ext uri="{FF2B5EF4-FFF2-40B4-BE49-F238E27FC236}">
                  <a16:creationId xmlns:a16="http://schemas.microsoft.com/office/drawing/2014/main" id="{32E421E9-4121-6E20-0278-E3DD35C95132}"/>
                </a:ext>
              </a:extLst>
            </p:cNvPr>
            <p:cNvSpPr>
              <a:spLocks noChangeArrowheads="1"/>
            </p:cNvSpPr>
            <p:nvPr/>
          </p:nvSpPr>
          <p:spPr bwMode="auto">
            <a:xfrm>
              <a:off x="4038600" y="2743200"/>
              <a:ext cx="1200150" cy="628650"/>
            </a:xfrm>
            <a:prstGeom prst="rect">
              <a:avLst/>
            </a:prstGeom>
            <a:solidFill>
              <a:srgbClr val="33CC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800">
                  <a:solidFill>
                    <a:schemeClr val="tx1"/>
                  </a:solidFill>
                </a:rPr>
                <a:t>Storage</a:t>
              </a:r>
            </a:p>
          </p:txBody>
        </p:sp>
        <p:sp>
          <p:nvSpPr>
            <p:cNvPr id="14346" name="Rectangle 13">
              <a:extLst>
                <a:ext uri="{FF2B5EF4-FFF2-40B4-BE49-F238E27FC236}">
                  <a16:creationId xmlns:a16="http://schemas.microsoft.com/office/drawing/2014/main" id="{4B52C9D1-3554-28CE-3B20-A8CE19BED0AF}"/>
                </a:ext>
              </a:extLst>
            </p:cNvPr>
            <p:cNvSpPr>
              <a:spLocks noChangeArrowheads="1"/>
            </p:cNvSpPr>
            <p:nvPr/>
          </p:nvSpPr>
          <p:spPr bwMode="auto">
            <a:xfrm>
              <a:off x="4038600" y="1543050"/>
              <a:ext cx="1304925" cy="733425"/>
            </a:xfrm>
            <a:prstGeom prst="rect">
              <a:avLst/>
            </a:prstGeom>
            <a:solidFill>
              <a:srgbClr val="3366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nchor="ct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800">
                  <a:solidFill>
                    <a:schemeClr val="tx1"/>
                  </a:solidFill>
                </a:rPr>
                <a:t>Cleaning</a:t>
              </a:r>
            </a:p>
            <a:p>
              <a:pPr algn="ctr">
                <a:spcBef>
                  <a:spcPct val="0"/>
                </a:spcBef>
                <a:buFontTx/>
                <a:buNone/>
              </a:pPr>
              <a:r>
                <a:rPr lang="en-US" altLang="en-US" sz="1800">
                  <a:solidFill>
                    <a:schemeClr val="tx1"/>
                  </a:solidFill>
                </a:rPr>
                <a:t>Solvent</a:t>
              </a:r>
            </a:p>
          </p:txBody>
        </p:sp>
        <p:sp>
          <p:nvSpPr>
            <p:cNvPr id="14347" name="Line 14">
              <a:extLst>
                <a:ext uri="{FF2B5EF4-FFF2-40B4-BE49-F238E27FC236}">
                  <a16:creationId xmlns:a16="http://schemas.microsoft.com/office/drawing/2014/main" id="{9045492A-5681-2F66-830D-D200A0488C1F}"/>
                </a:ext>
              </a:extLst>
            </p:cNvPr>
            <p:cNvSpPr>
              <a:spLocks noChangeShapeType="1"/>
            </p:cNvSpPr>
            <p:nvPr/>
          </p:nvSpPr>
          <p:spPr bwMode="auto">
            <a:xfrm flipV="1">
              <a:off x="4667250" y="2286000"/>
              <a:ext cx="0" cy="4667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348" name="Arc 15">
              <a:extLst>
                <a:ext uri="{FF2B5EF4-FFF2-40B4-BE49-F238E27FC236}">
                  <a16:creationId xmlns:a16="http://schemas.microsoft.com/office/drawing/2014/main" id="{1B0DADF8-C4AB-3ABB-AD79-2702A0846B3D}"/>
                </a:ext>
              </a:extLst>
            </p:cNvPr>
            <p:cNvSpPr>
              <a:spLocks/>
            </p:cNvSpPr>
            <p:nvPr/>
          </p:nvSpPr>
          <p:spPr bwMode="auto">
            <a:xfrm>
              <a:off x="5353050" y="1828800"/>
              <a:ext cx="1366838" cy="109538"/>
            </a:xfrm>
            <a:custGeom>
              <a:avLst/>
              <a:gdLst>
                <a:gd name="T0" fmla="*/ 0 w 21600"/>
                <a:gd name="T1" fmla="*/ 0 h 21600"/>
                <a:gd name="T2" fmla="*/ 2147483646 w 21600"/>
                <a:gd name="T3" fmla="*/ 6677244 h 21600"/>
                <a:gd name="T4" fmla="*/ 0 w 21600"/>
                <a:gd name="T5" fmla="*/ 667724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349" name="Line 16">
              <a:extLst>
                <a:ext uri="{FF2B5EF4-FFF2-40B4-BE49-F238E27FC236}">
                  <a16:creationId xmlns:a16="http://schemas.microsoft.com/office/drawing/2014/main" id="{BC4B5943-209F-DB95-2F31-05070A5AD66C}"/>
                </a:ext>
              </a:extLst>
            </p:cNvPr>
            <p:cNvSpPr>
              <a:spLocks noChangeShapeType="1"/>
            </p:cNvSpPr>
            <p:nvPr/>
          </p:nvSpPr>
          <p:spPr bwMode="auto">
            <a:xfrm>
              <a:off x="5181600" y="5086350"/>
              <a:ext cx="0" cy="5619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350" name="Rectangle 17">
              <a:extLst>
                <a:ext uri="{FF2B5EF4-FFF2-40B4-BE49-F238E27FC236}">
                  <a16:creationId xmlns:a16="http://schemas.microsoft.com/office/drawing/2014/main" id="{09F71810-DB89-3497-37D0-0A4174D8FC4F}"/>
                </a:ext>
              </a:extLst>
            </p:cNvPr>
            <p:cNvSpPr>
              <a:spLocks noChangeArrowheads="1"/>
            </p:cNvSpPr>
            <p:nvPr/>
          </p:nvSpPr>
          <p:spPr bwMode="auto">
            <a:xfrm>
              <a:off x="3867151" y="5486401"/>
              <a:ext cx="726281" cy="482825"/>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spAutoFit/>
            </a:bodyP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lgn="ctr">
                <a:spcBef>
                  <a:spcPct val="0"/>
                </a:spcBef>
                <a:buFontTx/>
                <a:buNone/>
              </a:pPr>
              <a:r>
                <a:rPr lang="en-US" altLang="en-US" sz="1350">
                  <a:solidFill>
                    <a:schemeClr val="tx1"/>
                  </a:solidFill>
                </a:rPr>
                <a:t>Still</a:t>
              </a:r>
            </a:p>
            <a:p>
              <a:pPr algn="ctr">
                <a:spcBef>
                  <a:spcPct val="0"/>
                </a:spcBef>
                <a:buFontTx/>
                <a:buNone/>
              </a:pPr>
              <a:r>
                <a:rPr lang="en-US" altLang="en-US" sz="1350">
                  <a:solidFill>
                    <a:schemeClr val="tx1"/>
                  </a:solidFill>
                </a:rPr>
                <a:t>Bottoms</a:t>
              </a:r>
            </a:p>
          </p:txBody>
        </p:sp>
        <p:sp>
          <p:nvSpPr>
            <p:cNvPr id="14351" name="Rectangle 18">
              <a:extLst>
                <a:ext uri="{FF2B5EF4-FFF2-40B4-BE49-F238E27FC236}">
                  <a16:creationId xmlns:a16="http://schemas.microsoft.com/office/drawing/2014/main" id="{38A161ED-C9BB-7701-39AE-8F9C88EF32F0}"/>
                </a:ext>
              </a:extLst>
            </p:cNvPr>
            <p:cNvSpPr>
              <a:spLocks noChangeArrowheads="1"/>
            </p:cNvSpPr>
            <p:nvPr/>
          </p:nvSpPr>
          <p:spPr bwMode="auto">
            <a:xfrm>
              <a:off x="6496051" y="5543550"/>
              <a:ext cx="1122905" cy="275076"/>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spcBef>
                  <a:spcPct val="0"/>
                </a:spcBef>
                <a:buFontTx/>
                <a:buNone/>
              </a:pPr>
              <a:r>
                <a:rPr lang="en-US" altLang="en-US" sz="1350">
                  <a:solidFill>
                    <a:schemeClr val="tx1"/>
                  </a:solidFill>
                </a:rPr>
                <a:t>Air Emissions</a:t>
              </a:r>
            </a:p>
          </p:txBody>
        </p:sp>
        <p:sp>
          <p:nvSpPr>
            <p:cNvPr id="14352" name="Line 19">
              <a:extLst>
                <a:ext uri="{FF2B5EF4-FFF2-40B4-BE49-F238E27FC236}">
                  <a16:creationId xmlns:a16="http://schemas.microsoft.com/office/drawing/2014/main" id="{4D30D8CF-7DCE-A77F-BEBA-9CD21CFE02B4}"/>
                </a:ext>
              </a:extLst>
            </p:cNvPr>
            <p:cNvSpPr>
              <a:spLocks noChangeShapeType="1"/>
            </p:cNvSpPr>
            <p:nvPr/>
          </p:nvSpPr>
          <p:spPr bwMode="auto">
            <a:xfrm>
              <a:off x="7467600" y="4400550"/>
              <a:ext cx="228600" cy="2857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353" name="Rectangle 20">
              <a:extLst>
                <a:ext uri="{FF2B5EF4-FFF2-40B4-BE49-F238E27FC236}">
                  <a16:creationId xmlns:a16="http://schemas.microsoft.com/office/drawing/2014/main" id="{1FBD7902-FB04-E4A9-BDF8-E60384FCA4D5}"/>
                </a:ext>
              </a:extLst>
            </p:cNvPr>
            <p:cNvSpPr>
              <a:spLocks noChangeArrowheads="1"/>
            </p:cNvSpPr>
            <p:nvPr/>
          </p:nvSpPr>
          <p:spPr bwMode="auto">
            <a:xfrm>
              <a:off x="6724650" y="4629151"/>
              <a:ext cx="1720824" cy="34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spcBef>
                  <a:spcPct val="0"/>
                </a:spcBef>
                <a:buFontTx/>
                <a:buNone/>
              </a:pPr>
              <a:r>
                <a:rPr lang="en-US" altLang="en-US" sz="1800">
                  <a:solidFill>
                    <a:srgbClr val="8901F3"/>
                  </a:solidFill>
                </a:rPr>
                <a:t>Multiple Batches</a:t>
              </a:r>
            </a:p>
          </p:txBody>
        </p:sp>
        <p:sp>
          <p:nvSpPr>
            <p:cNvPr id="14354" name="Rectangle 38">
              <a:extLst>
                <a:ext uri="{FF2B5EF4-FFF2-40B4-BE49-F238E27FC236}">
                  <a16:creationId xmlns:a16="http://schemas.microsoft.com/office/drawing/2014/main" id="{9617374C-0B2C-440D-C070-A9AB057F93F6}"/>
                </a:ext>
              </a:extLst>
            </p:cNvPr>
            <p:cNvSpPr>
              <a:spLocks noChangeArrowheads="1"/>
            </p:cNvSpPr>
            <p:nvPr/>
          </p:nvSpPr>
          <p:spPr bwMode="auto">
            <a:xfrm>
              <a:off x="4667251" y="5657850"/>
              <a:ext cx="1366690" cy="275076"/>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spcBef>
                  <a:spcPct val="20000"/>
                </a:spcBef>
                <a:buChar char="•"/>
                <a:defRPr sz="3200">
                  <a:solidFill>
                    <a:srgbClr val="006600"/>
                  </a:solidFill>
                  <a:latin typeface="Times New Roman" panose="02020603050405020304" pitchFamily="18" charset="0"/>
                </a:defRPr>
              </a:lvl1pPr>
              <a:lvl2pPr marL="742950" indent="-285750">
                <a:spcBef>
                  <a:spcPct val="20000"/>
                </a:spcBef>
                <a:buChar char="–"/>
                <a:defRPr sz="2800">
                  <a:solidFill>
                    <a:srgbClr val="006600"/>
                  </a:solidFill>
                  <a:latin typeface="Times New Roman" panose="02020603050405020304" pitchFamily="18" charset="0"/>
                </a:defRPr>
              </a:lvl2pPr>
              <a:lvl3pPr marL="1143000" indent="-228600">
                <a:spcBef>
                  <a:spcPct val="20000"/>
                </a:spcBef>
                <a:buChar char="•"/>
                <a:defRPr sz="2400">
                  <a:solidFill>
                    <a:srgbClr val="006600"/>
                  </a:solidFill>
                  <a:latin typeface="Times New Roman" panose="02020603050405020304" pitchFamily="18" charset="0"/>
                </a:defRPr>
              </a:lvl3pPr>
              <a:lvl4pPr marL="1600200" indent="-228600">
                <a:spcBef>
                  <a:spcPct val="20000"/>
                </a:spcBef>
                <a:buChar char="–"/>
                <a:defRPr sz="2000">
                  <a:solidFill>
                    <a:srgbClr val="006600"/>
                  </a:solidFill>
                  <a:latin typeface="Times New Roman" panose="02020603050405020304" pitchFamily="18" charset="0"/>
                </a:defRPr>
              </a:lvl4pPr>
              <a:lvl5pPr marL="2057400" indent="-228600">
                <a:spcBef>
                  <a:spcPct val="20000"/>
                </a:spcBef>
                <a:buChar char="»"/>
                <a:defRPr sz="2000">
                  <a:solidFill>
                    <a:srgbClr val="0066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66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66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66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6600"/>
                  </a:solidFill>
                  <a:latin typeface="Times New Roman" panose="02020603050405020304" pitchFamily="18" charset="0"/>
                </a:defRPr>
              </a:lvl9pPr>
            </a:lstStyle>
            <a:p>
              <a:pPr>
                <a:spcBef>
                  <a:spcPct val="0"/>
                </a:spcBef>
                <a:buFontTx/>
                <a:buNone/>
              </a:pPr>
              <a:r>
                <a:rPr lang="en-US" altLang="en-US" sz="1350">
                  <a:solidFill>
                    <a:schemeClr val="tx1"/>
                  </a:solidFill>
                </a:rPr>
                <a:t>POTW Discharge</a:t>
              </a:r>
            </a:p>
          </p:txBody>
        </p:sp>
        <p:sp>
          <p:nvSpPr>
            <p:cNvPr id="14355" name="Line 39">
              <a:extLst>
                <a:ext uri="{FF2B5EF4-FFF2-40B4-BE49-F238E27FC236}">
                  <a16:creationId xmlns:a16="http://schemas.microsoft.com/office/drawing/2014/main" id="{1DCD3EE5-2456-059C-305B-8118A05AA200}"/>
                </a:ext>
              </a:extLst>
            </p:cNvPr>
            <p:cNvSpPr>
              <a:spLocks noChangeShapeType="1"/>
            </p:cNvSpPr>
            <p:nvPr/>
          </p:nvSpPr>
          <p:spPr bwMode="auto">
            <a:xfrm>
              <a:off x="7296150" y="3257550"/>
              <a:ext cx="0" cy="3905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356" name="Arc 41">
              <a:extLst>
                <a:ext uri="{FF2B5EF4-FFF2-40B4-BE49-F238E27FC236}">
                  <a16:creationId xmlns:a16="http://schemas.microsoft.com/office/drawing/2014/main" id="{0B565512-CDE4-3CF4-DD4D-839600130E17}"/>
                </a:ext>
              </a:extLst>
            </p:cNvPr>
            <p:cNvSpPr>
              <a:spLocks/>
            </p:cNvSpPr>
            <p:nvPr/>
          </p:nvSpPr>
          <p:spPr bwMode="auto">
            <a:xfrm flipV="1">
              <a:off x="5867400" y="4343400"/>
              <a:ext cx="857250" cy="628650"/>
            </a:xfrm>
            <a:custGeom>
              <a:avLst/>
              <a:gdLst>
                <a:gd name="T0" fmla="*/ 0 w 21600"/>
                <a:gd name="T1" fmla="*/ 0 h 21600"/>
                <a:gd name="T2" fmla="*/ 2147483646 w 21600"/>
                <a:gd name="T3" fmla="*/ 1262221204 h 21600"/>
                <a:gd name="T4" fmla="*/ 0 w 21600"/>
                <a:gd name="T5" fmla="*/ 126222120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357" name="Line 42">
              <a:extLst>
                <a:ext uri="{FF2B5EF4-FFF2-40B4-BE49-F238E27FC236}">
                  <a16:creationId xmlns:a16="http://schemas.microsoft.com/office/drawing/2014/main" id="{6AB1564D-CDB7-93F1-45B1-6C121C8CA32A}"/>
                </a:ext>
              </a:extLst>
            </p:cNvPr>
            <p:cNvSpPr>
              <a:spLocks noChangeShapeType="1"/>
            </p:cNvSpPr>
            <p:nvPr/>
          </p:nvSpPr>
          <p:spPr bwMode="auto">
            <a:xfrm flipH="1">
              <a:off x="5467350" y="4972050"/>
              <a:ext cx="4000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4118C-8DBC-B49F-0B90-75EEFE82BB0A}"/>
              </a:ext>
            </a:extLst>
          </p:cNvPr>
          <p:cNvSpPr>
            <a:spLocks noGrp="1"/>
          </p:cNvSpPr>
          <p:nvPr>
            <p:ph type="title"/>
          </p:nvPr>
        </p:nvSpPr>
        <p:spPr>
          <a:xfrm>
            <a:off x="652481" y="1382486"/>
            <a:ext cx="3547581" cy="4093028"/>
          </a:xfrm>
        </p:spPr>
        <p:txBody>
          <a:bodyPr anchor="ctr">
            <a:normAutofit/>
          </a:bodyPr>
          <a:lstStyle/>
          <a:p>
            <a:r>
              <a:rPr lang="en-US" sz="4400" b="1">
                <a:latin typeface="Century Gothic" panose="020B0502020202020204" pitchFamily="34" charset="0"/>
              </a:rPr>
              <a:t>P2 is 2 of the Three Rs</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397AF86-AA74-D09C-0A1B-B74ED58F4B46}"/>
              </a:ext>
            </a:extLst>
          </p:cNvPr>
          <p:cNvGraphicFramePr>
            <a:graphicFrameLocks noGrp="1"/>
          </p:cNvGraphicFramePr>
          <p:nvPr>
            <p:ph idx="1"/>
            <p:extLst>
              <p:ext uri="{D42A27DB-BD31-4B8C-83A1-F6EECF244321}">
                <p14:modId xmlns:p14="http://schemas.microsoft.com/office/powerpoint/2010/main" val="1301149313"/>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No sign with solid fill">
            <a:extLst>
              <a:ext uri="{FF2B5EF4-FFF2-40B4-BE49-F238E27FC236}">
                <a16:creationId xmlns:a16="http://schemas.microsoft.com/office/drawing/2014/main" id="{9A98889D-14F0-5441-A826-ABE14B86A8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61830" y="4546775"/>
            <a:ext cx="1354316" cy="1354316"/>
          </a:xfrm>
          <a:prstGeom prst="rect">
            <a:avLst/>
          </a:prstGeom>
        </p:spPr>
      </p:pic>
    </p:spTree>
    <p:extLst>
      <p:ext uri="{BB962C8B-B14F-4D97-AF65-F5344CB8AC3E}">
        <p14:creationId xmlns:p14="http://schemas.microsoft.com/office/powerpoint/2010/main" val="3392988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2">
            <a:extLst>
              <a:ext uri="{FF2B5EF4-FFF2-40B4-BE49-F238E27FC236}">
                <a16:creationId xmlns:a16="http://schemas.microsoft.com/office/drawing/2014/main" id="{53BF439A-D972-CA40-69BF-60A77D65578B}"/>
              </a:ext>
            </a:extLst>
          </p:cNvPr>
          <p:cNvSpPr>
            <a:spLocks noGrp="1" noChangeArrowheads="1"/>
          </p:cNvSpPr>
          <p:nvPr>
            <p:ph type="title"/>
          </p:nvPr>
        </p:nvSpPr>
        <p:spPr>
          <a:xfrm>
            <a:off x="1286933" y="609600"/>
            <a:ext cx="10197494" cy="1099457"/>
          </a:xfrm>
        </p:spPr>
        <p:txBody>
          <a:bodyPr>
            <a:normAutofit/>
          </a:bodyPr>
          <a:lstStyle/>
          <a:p>
            <a:r>
              <a:rPr lang="en-US" altLang="en-US"/>
              <a:t>Products</a:t>
            </a:r>
          </a:p>
        </p:txBody>
      </p:sp>
      <p:sp>
        <p:nvSpPr>
          <p:cNvPr id="75" name="Isosceles Triangle 7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5365" name="Rectangle 3">
            <a:extLst>
              <a:ext uri="{FF2B5EF4-FFF2-40B4-BE49-F238E27FC236}">
                <a16:creationId xmlns:a16="http://schemas.microsoft.com/office/drawing/2014/main" id="{B2593D4A-137B-BDC4-C9D0-623940DB061C}"/>
              </a:ext>
            </a:extLst>
          </p:cNvPr>
          <p:cNvGraphicFramePr>
            <a:graphicFrameLocks noGrp="1"/>
          </p:cNvGraphicFramePr>
          <p:nvPr>
            <p:ph idx="1"/>
            <p:extLst>
              <p:ext uri="{D42A27DB-BD31-4B8C-83A1-F6EECF244321}">
                <p14:modId xmlns:p14="http://schemas.microsoft.com/office/powerpoint/2010/main" val="3208132214"/>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a:extLst>
              <a:ext uri="{FF2B5EF4-FFF2-40B4-BE49-F238E27FC236}">
                <a16:creationId xmlns:a16="http://schemas.microsoft.com/office/drawing/2014/main" id="{0B6E7D1C-D28E-6AF0-C652-98887280A390}"/>
              </a:ext>
            </a:extLst>
          </p:cNvPr>
          <p:cNvSpPr>
            <a:spLocks noGrp="1" noChangeArrowheads="1"/>
          </p:cNvSpPr>
          <p:nvPr>
            <p:ph type="title"/>
          </p:nvPr>
        </p:nvSpPr>
        <p:spPr>
          <a:xfrm>
            <a:off x="1333502" y="609600"/>
            <a:ext cx="8596668" cy="1320800"/>
          </a:xfrm>
        </p:spPr>
        <p:txBody>
          <a:bodyPr>
            <a:normAutofit/>
          </a:bodyPr>
          <a:lstStyle/>
          <a:p>
            <a:r>
              <a:rPr lang="en-US" altLang="en-US"/>
              <a:t>Establish a Pollution</a:t>
            </a:r>
            <a:br>
              <a:rPr lang="en-US" altLang="en-US"/>
            </a:br>
            <a:r>
              <a:rPr lang="en-US" altLang="en-US"/>
              <a:t>Prevention Policy</a:t>
            </a:r>
          </a:p>
        </p:txBody>
      </p:sp>
      <p:sp>
        <p:nvSpPr>
          <p:cNvPr id="74" name="Isosceles Triangle 73">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78" name="Straight Connector 77">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16387" name="Rectangle 3">
            <a:extLst>
              <a:ext uri="{FF2B5EF4-FFF2-40B4-BE49-F238E27FC236}">
                <a16:creationId xmlns:a16="http://schemas.microsoft.com/office/drawing/2014/main" id="{8C59B0B2-F3A3-717E-BD36-E71A1D524B2F}"/>
              </a:ext>
            </a:extLst>
          </p:cNvPr>
          <p:cNvSpPr>
            <a:spLocks noGrp="1" noChangeArrowheads="1"/>
          </p:cNvSpPr>
          <p:nvPr>
            <p:ph idx="1"/>
          </p:nvPr>
        </p:nvSpPr>
        <p:spPr>
          <a:xfrm>
            <a:off x="1333502" y="2160590"/>
            <a:ext cx="8470898" cy="3754435"/>
          </a:xfrm>
        </p:spPr>
        <p:txBody>
          <a:bodyPr>
            <a:normAutofit fontScale="92500" lnSpcReduction="10000"/>
          </a:bodyPr>
          <a:lstStyle/>
          <a:p>
            <a:r>
              <a:rPr lang="en-US" altLang="en-US" sz="2400"/>
              <a:t>Corporate Commitment to Pollution Prevention</a:t>
            </a:r>
          </a:p>
          <a:p>
            <a:r>
              <a:rPr lang="en-US" altLang="en-US" sz="2400"/>
              <a:t>Employee Involvement and Incentives</a:t>
            </a:r>
          </a:p>
          <a:p>
            <a:r>
              <a:rPr lang="en-US" altLang="en-US" sz="2400"/>
              <a:t>Commitment to Progress</a:t>
            </a:r>
          </a:p>
          <a:p>
            <a:r>
              <a:rPr lang="en-US" altLang="en-US" sz="2400"/>
              <a:t>Accountability</a:t>
            </a:r>
          </a:p>
          <a:p>
            <a:r>
              <a:rPr lang="en-US" altLang="en-US" sz="2400"/>
              <a:t>Coordination With Other Policies</a:t>
            </a:r>
          </a:p>
          <a:p>
            <a:pPr lvl="1"/>
            <a:r>
              <a:rPr lang="en-US" altLang="en-US" sz="2000"/>
              <a:t>Energy Conservation</a:t>
            </a:r>
          </a:p>
          <a:p>
            <a:pPr lvl="1"/>
            <a:r>
              <a:rPr lang="en-US" altLang="en-US" sz="2000"/>
              <a:t>Water Conservation</a:t>
            </a:r>
          </a:p>
          <a:p>
            <a:r>
              <a:rPr lang="en-US" altLang="en-US" sz="2400"/>
              <a:t>Certify That It Is Corporate Policy to Achieve Goals of the Pollution Prevention Plan</a:t>
            </a:r>
          </a:p>
          <a:p>
            <a:endParaRPr lang="en-US" altLang="en-US" sz="2400"/>
          </a:p>
        </p:txBody>
      </p:sp>
      <p:sp>
        <p:nvSpPr>
          <p:cNvPr id="82"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C23D3AE-22C5-D808-4BC9-4A2DDB79B194}"/>
              </a:ext>
            </a:extLst>
          </p:cNvPr>
          <p:cNvSpPr>
            <a:spLocks noGrp="1" noChangeArrowheads="1"/>
          </p:cNvSpPr>
          <p:nvPr>
            <p:ph type="title"/>
          </p:nvPr>
        </p:nvSpPr>
        <p:spPr>
          <a:xfrm>
            <a:off x="2849562" y="609600"/>
            <a:ext cx="6424440" cy="1320800"/>
          </a:xfrm>
        </p:spPr>
        <p:txBody>
          <a:bodyPr>
            <a:normAutofit/>
          </a:bodyPr>
          <a:lstStyle/>
          <a:p>
            <a:r>
              <a:rPr lang="en-US" altLang="en-US"/>
              <a:t>Provide Senior Leadership</a:t>
            </a:r>
            <a:br>
              <a:rPr lang="en-US" altLang="en-US"/>
            </a:br>
            <a:r>
              <a:rPr lang="en-US" altLang="en-US"/>
              <a:t>&amp; Staff a Team</a:t>
            </a:r>
          </a:p>
        </p:txBody>
      </p:sp>
      <p:pic>
        <p:nvPicPr>
          <p:cNvPr id="17413" name="Picture 17412" descr="Desk with productivity items">
            <a:extLst>
              <a:ext uri="{FF2B5EF4-FFF2-40B4-BE49-F238E27FC236}">
                <a16:creationId xmlns:a16="http://schemas.microsoft.com/office/drawing/2014/main" id="{8303C21F-DA21-B29F-59F3-42EAD7C66FA6}"/>
              </a:ext>
            </a:extLst>
          </p:cNvPr>
          <p:cNvPicPr>
            <a:picLocks noChangeAspect="1"/>
          </p:cNvPicPr>
          <p:nvPr/>
        </p:nvPicPr>
        <p:blipFill rotWithShape="1">
          <a:blip r:embed="rId2"/>
          <a:srcRect l="47693" r="25734"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73" name="Isosceles Triangle 72">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411" name="Rectangle 3">
            <a:extLst>
              <a:ext uri="{FF2B5EF4-FFF2-40B4-BE49-F238E27FC236}">
                <a16:creationId xmlns:a16="http://schemas.microsoft.com/office/drawing/2014/main" id="{95742196-CE01-E032-6307-B538C722B201}"/>
              </a:ext>
            </a:extLst>
          </p:cNvPr>
          <p:cNvSpPr>
            <a:spLocks noGrp="1" noChangeArrowheads="1"/>
          </p:cNvSpPr>
          <p:nvPr>
            <p:ph idx="1"/>
          </p:nvPr>
        </p:nvSpPr>
        <p:spPr>
          <a:xfrm>
            <a:off x="2849562" y="2160589"/>
            <a:ext cx="6424440" cy="3880773"/>
          </a:xfrm>
        </p:spPr>
        <p:txBody>
          <a:bodyPr>
            <a:normAutofit fontScale="92500" lnSpcReduction="10000"/>
          </a:bodyPr>
          <a:lstStyle/>
          <a:p>
            <a:pPr>
              <a:lnSpc>
                <a:spcPct val="90000"/>
              </a:lnSpc>
              <a:spcBef>
                <a:spcPct val="50000"/>
              </a:spcBef>
            </a:pPr>
            <a:r>
              <a:rPr lang="en-US" altLang="en-US" sz="2000"/>
              <a:t>Commitment From Senior Management</a:t>
            </a:r>
          </a:p>
          <a:p>
            <a:pPr>
              <a:lnSpc>
                <a:spcPct val="90000"/>
              </a:lnSpc>
              <a:spcBef>
                <a:spcPct val="50000"/>
              </a:spcBef>
            </a:pPr>
            <a:r>
              <a:rPr lang="en-US" altLang="en-US" sz="2000"/>
              <a:t>Disciplines to Consider</a:t>
            </a:r>
          </a:p>
          <a:p>
            <a:pPr lvl="1">
              <a:lnSpc>
                <a:spcPct val="90000"/>
              </a:lnSpc>
              <a:spcBef>
                <a:spcPct val="50000"/>
              </a:spcBef>
            </a:pPr>
            <a:r>
              <a:rPr lang="en-US" altLang="en-US" sz="1800"/>
              <a:t>Environmental</a:t>
            </a:r>
          </a:p>
          <a:p>
            <a:pPr lvl="1">
              <a:lnSpc>
                <a:spcPct val="90000"/>
              </a:lnSpc>
              <a:spcBef>
                <a:spcPct val="50000"/>
              </a:spcBef>
            </a:pPr>
            <a:r>
              <a:rPr lang="en-US" altLang="en-US" sz="1800"/>
              <a:t>Production</a:t>
            </a:r>
          </a:p>
          <a:p>
            <a:pPr lvl="1">
              <a:lnSpc>
                <a:spcPct val="90000"/>
              </a:lnSpc>
              <a:spcBef>
                <a:spcPct val="50000"/>
              </a:spcBef>
            </a:pPr>
            <a:r>
              <a:rPr lang="en-US" altLang="en-US" sz="1800"/>
              <a:t>Finance and Accounting</a:t>
            </a:r>
          </a:p>
          <a:p>
            <a:pPr lvl="1">
              <a:lnSpc>
                <a:spcPct val="90000"/>
              </a:lnSpc>
              <a:spcBef>
                <a:spcPct val="50000"/>
              </a:spcBef>
            </a:pPr>
            <a:r>
              <a:rPr lang="en-US" altLang="en-US" sz="1800"/>
              <a:t>Sales and Marketing</a:t>
            </a:r>
          </a:p>
          <a:p>
            <a:pPr lvl="1">
              <a:lnSpc>
                <a:spcPct val="90000"/>
              </a:lnSpc>
              <a:spcBef>
                <a:spcPct val="50000"/>
              </a:spcBef>
            </a:pPr>
            <a:r>
              <a:rPr lang="en-US" altLang="en-US" sz="1800"/>
              <a:t>Research and Development</a:t>
            </a:r>
          </a:p>
          <a:p>
            <a:pPr>
              <a:lnSpc>
                <a:spcPct val="90000"/>
              </a:lnSpc>
              <a:spcBef>
                <a:spcPct val="50000"/>
              </a:spcBef>
            </a:pPr>
            <a:r>
              <a:rPr lang="en-US" altLang="en-US" sz="2000"/>
              <a:t>Other Employee Involvement</a:t>
            </a:r>
          </a:p>
          <a:p>
            <a:pPr lvl="1">
              <a:lnSpc>
                <a:spcPct val="90000"/>
              </a:lnSpc>
              <a:spcBef>
                <a:spcPct val="50000"/>
              </a:spcBef>
            </a:pPr>
            <a:r>
              <a:rPr lang="en-US" altLang="en-US" sz="1800"/>
              <a:t>Incentives</a:t>
            </a:r>
          </a:p>
          <a:p>
            <a:pPr lvl="1">
              <a:lnSpc>
                <a:spcPct val="90000"/>
              </a:lnSpc>
              <a:spcBef>
                <a:spcPct val="50000"/>
              </a:spcBef>
            </a:pPr>
            <a:r>
              <a:rPr lang="en-US" altLang="en-US" sz="1800"/>
              <a:t>Ideas</a:t>
            </a:r>
          </a:p>
          <a:p>
            <a:pPr lvl="1">
              <a:lnSpc>
                <a:spcPct val="90000"/>
              </a:lnSpc>
              <a:spcBef>
                <a:spcPct val="50000"/>
              </a:spcBef>
            </a:pPr>
            <a:r>
              <a:rPr lang="en-US" altLang="en-US" sz="1800"/>
              <a:t>Implementation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E82302D-5660-F594-F610-7B35E3C6EC8F}"/>
              </a:ext>
            </a:extLst>
          </p:cNvPr>
          <p:cNvSpPr>
            <a:spLocks noGrp="1"/>
          </p:cNvSpPr>
          <p:nvPr>
            <p:ph type="title"/>
          </p:nvPr>
        </p:nvSpPr>
        <p:spPr>
          <a:xfrm>
            <a:off x="677334" y="609600"/>
            <a:ext cx="8596668" cy="1320800"/>
          </a:xfrm>
        </p:spPr>
        <p:txBody>
          <a:bodyPr>
            <a:normAutofit/>
          </a:bodyPr>
          <a:lstStyle/>
          <a:p>
            <a:r>
              <a:rPr lang="en-US"/>
              <a:t>Polling Question #3</a:t>
            </a:r>
          </a:p>
        </p:txBody>
      </p:sp>
      <p:sp>
        <p:nvSpPr>
          <p:cNvPr id="3" name="Content Placeholder 2">
            <a:extLst>
              <a:ext uri="{FF2B5EF4-FFF2-40B4-BE49-F238E27FC236}">
                <a16:creationId xmlns:a16="http://schemas.microsoft.com/office/drawing/2014/main" id="{DFC8A857-7FDE-2E0E-5203-B96EA19FD2EA}"/>
              </a:ext>
            </a:extLst>
          </p:cNvPr>
          <p:cNvSpPr>
            <a:spLocks noGrp="1"/>
          </p:cNvSpPr>
          <p:nvPr>
            <p:ph idx="1"/>
          </p:nvPr>
        </p:nvSpPr>
        <p:spPr>
          <a:xfrm>
            <a:off x="677334" y="2160589"/>
            <a:ext cx="8596668" cy="3880773"/>
          </a:xfrm>
        </p:spPr>
        <p:txBody>
          <a:bodyPr>
            <a:normAutofit/>
          </a:bodyPr>
          <a:lstStyle/>
          <a:p>
            <a:pPr marL="0" indent="0">
              <a:buNone/>
            </a:pPr>
            <a:r>
              <a:rPr lang="en-US"/>
              <a:t>Read the activity below and select the part of the environmental management hierarchy that corresponds to it. </a:t>
            </a:r>
          </a:p>
          <a:p>
            <a:pPr marL="0" indent="0">
              <a:buNone/>
            </a:pPr>
            <a:endParaRPr lang="en-US"/>
          </a:p>
          <a:p>
            <a:r>
              <a:rPr lang="en-US"/>
              <a:t>A chemical manufacturer institutes a leak detection and repair initiative. </a:t>
            </a:r>
          </a:p>
          <a:p>
            <a:pPr lvl="1"/>
            <a:r>
              <a:rPr lang="en-US"/>
              <a:t>Pollution Prevention		</a:t>
            </a:r>
          </a:p>
          <a:p>
            <a:pPr lvl="1" eaLnBrk="0" fontAlgn="base" hangingPunct="0"/>
            <a:r>
              <a:rPr lang="en-US"/>
              <a:t>Out-of-process Recycling		</a:t>
            </a:r>
          </a:p>
          <a:p>
            <a:pPr lvl="1" eaLnBrk="0" fontAlgn="base" hangingPunct="0"/>
            <a:r>
              <a:rPr lang="en-US"/>
              <a:t>Treatment/Control		</a:t>
            </a:r>
          </a:p>
          <a:p>
            <a:pPr lvl="1" eaLnBrk="0" fontAlgn="base" hangingPunct="0"/>
            <a:r>
              <a:rPr lang="en-US"/>
              <a:t>Disposal			</a:t>
            </a:r>
          </a:p>
          <a:p>
            <a:pPr lvl="1" eaLnBrk="0" fontAlgn="base" hangingPunct="0"/>
            <a:r>
              <a:rPr lang="en-US"/>
              <a:t>None of the Above</a:t>
            </a:r>
          </a:p>
        </p:txBody>
      </p:sp>
    </p:spTree>
    <p:extLst>
      <p:ext uri="{BB962C8B-B14F-4D97-AF65-F5344CB8AC3E}">
        <p14:creationId xmlns:p14="http://schemas.microsoft.com/office/powerpoint/2010/main" val="4026217358"/>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E82302D-5660-F594-F610-7B35E3C6EC8F}"/>
              </a:ext>
            </a:extLst>
          </p:cNvPr>
          <p:cNvSpPr>
            <a:spLocks noGrp="1"/>
          </p:cNvSpPr>
          <p:nvPr>
            <p:ph type="title"/>
          </p:nvPr>
        </p:nvSpPr>
        <p:spPr>
          <a:xfrm>
            <a:off x="677334" y="609600"/>
            <a:ext cx="8596668" cy="1320800"/>
          </a:xfrm>
        </p:spPr>
        <p:txBody>
          <a:bodyPr>
            <a:normAutofit/>
          </a:bodyPr>
          <a:lstStyle/>
          <a:p>
            <a:r>
              <a:rPr lang="en-US"/>
              <a:t>Polling Question #4</a:t>
            </a:r>
          </a:p>
        </p:txBody>
      </p:sp>
      <p:sp>
        <p:nvSpPr>
          <p:cNvPr id="3" name="Content Placeholder 2">
            <a:extLst>
              <a:ext uri="{FF2B5EF4-FFF2-40B4-BE49-F238E27FC236}">
                <a16:creationId xmlns:a16="http://schemas.microsoft.com/office/drawing/2014/main" id="{DFC8A857-7FDE-2E0E-5203-B96EA19FD2EA}"/>
              </a:ext>
            </a:extLst>
          </p:cNvPr>
          <p:cNvSpPr>
            <a:spLocks noGrp="1"/>
          </p:cNvSpPr>
          <p:nvPr>
            <p:ph idx="1"/>
          </p:nvPr>
        </p:nvSpPr>
        <p:spPr>
          <a:xfrm>
            <a:off x="677334" y="2160589"/>
            <a:ext cx="8596668" cy="3880773"/>
          </a:xfrm>
        </p:spPr>
        <p:txBody>
          <a:bodyPr>
            <a:normAutofit/>
          </a:bodyPr>
          <a:lstStyle/>
          <a:p>
            <a:pPr marL="0" indent="0">
              <a:buNone/>
            </a:pPr>
            <a:r>
              <a:rPr lang="en-US"/>
              <a:t>Now, identify the type of pollution prevention that is being used. </a:t>
            </a:r>
          </a:p>
          <a:p>
            <a:pPr marL="0" indent="0">
              <a:buNone/>
            </a:pPr>
            <a:endParaRPr lang="en-US"/>
          </a:p>
          <a:p>
            <a:r>
              <a:rPr lang="en-US"/>
              <a:t>A chemical manufacturer institutes a leak detection and repair initiative. </a:t>
            </a:r>
          </a:p>
          <a:p>
            <a:pPr lvl="1"/>
            <a:r>
              <a:rPr lang="en-US"/>
              <a:t>Input Substitution		</a:t>
            </a:r>
          </a:p>
          <a:p>
            <a:pPr lvl="1" eaLnBrk="0" fontAlgn="base" hangingPunct="0"/>
            <a:r>
              <a:rPr lang="en-US"/>
              <a:t>Product Reformulation	</a:t>
            </a:r>
          </a:p>
          <a:p>
            <a:pPr lvl="1" eaLnBrk="0" fontAlgn="base" hangingPunct="0"/>
            <a:r>
              <a:rPr lang="en-US"/>
              <a:t>Production Process Modification	</a:t>
            </a:r>
          </a:p>
          <a:p>
            <a:pPr lvl="1" eaLnBrk="0" fontAlgn="base" hangingPunct="0"/>
            <a:r>
              <a:rPr lang="en-US"/>
              <a:t>In-process Recycling</a:t>
            </a:r>
          </a:p>
          <a:p>
            <a:pPr lvl="1" eaLnBrk="0" fontAlgn="base" hangingPunct="0"/>
            <a:r>
              <a:rPr lang="en-US"/>
              <a:t>Housekeeping</a:t>
            </a:r>
          </a:p>
        </p:txBody>
      </p:sp>
    </p:spTree>
    <p:extLst>
      <p:ext uri="{BB962C8B-B14F-4D97-AF65-F5344CB8AC3E}">
        <p14:creationId xmlns:p14="http://schemas.microsoft.com/office/powerpoint/2010/main" val="4052710587"/>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0" name="Straight Connector 9">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Shape 23">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7211263B-C610-4ABE-A78A-FB18ACEE0960}"/>
              </a:ext>
            </a:extLst>
          </p:cNvPr>
          <p:cNvSpPr>
            <a:spLocks noGrp="1"/>
          </p:cNvSpPr>
          <p:nvPr>
            <p:ph type="ctrTitle"/>
          </p:nvPr>
        </p:nvSpPr>
        <p:spPr>
          <a:xfrm>
            <a:off x="4515256" y="2767012"/>
            <a:ext cx="6881353" cy="1828801"/>
          </a:xfrm>
        </p:spPr>
        <p:txBody>
          <a:bodyPr>
            <a:normAutofit fontScale="90000"/>
          </a:bodyPr>
          <a:lstStyle/>
          <a:p>
            <a:pPr algn="l"/>
            <a:r>
              <a:rPr lang="en-US" sz="6000">
                <a:solidFill>
                  <a:srgbClr val="FFFFFF"/>
                </a:solidFill>
              </a:rPr>
              <a:t>P2 Plan: Part 1</a:t>
            </a:r>
            <a:br>
              <a:rPr lang="en-US" sz="6000">
                <a:solidFill>
                  <a:srgbClr val="FFFFFF"/>
                </a:solidFill>
              </a:rPr>
            </a:br>
            <a:r>
              <a:rPr lang="en-US" sz="6000">
                <a:solidFill>
                  <a:srgbClr val="FFFFFF"/>
                </a:solidFill>
              </a:rPr>
              <a:t>(Steps 4-7)</a:t>
            </a:r>
          </a:p>
        </p:txBody>
      </p:sp>
      <p:sp>
        <p:nvSpPr>
          <p:cNvPr id="26" name="Isosceles Triangle 25">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16936745"/>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D197-DF65-C671-6E11-3FCD5E39F621}"/>
              </a:ext>
            </a:extLst>
          </p:cNvPr>
          <p:cNvSpPr>
            <a:spLocks noGrp="1"/>
          </p:cNvSpPr>
          <p:nvPr>
            <p:ph type="title"/>
          </p:nvPr>
        </p:nvSpPr>
        <p:spPr>
          <a:xfrm>
            <a:off x="2786047" y="609600"/>
            <a:ext cx="6487955" cy="1320800"/>
          </a:xfrm>
        </p:spPr>
        <p:txBody>
          <a:bodyPr>
            <a:normAutofit/>
          </a:bodyPr>
          <a:lstStyle/>
          <a:p>
            <a:pPr>
              <a:lnSpc>
                <a:spcPct val="90000"/>
              </a:lnSpc>
            </a:pPr>
            <a:r>
              <a:rPr lang="en-US" sz="2800"/>
              <a:t>Identify and Group Production Processes</a:t>
            </a:r>
            <a:br>
              <a:rPr lang="en-US" sz="2800"/>
            </a:br>
            <a:endParaRPr lang="en-US" sz="2800"/>
          </a:p>
        </p:txBody>
      </p:sp>
      <p:pic>
        <p:nvPicPr>
          <p:cNvPr id="5" name="Picture 4" descr="Different coloured organisers">
            <a:extLst>
              <a:ext uri="{FF2B5EF4-FFF2-40B4-BE49-F238E27FC236}">
                <a16:creationId xmlns:a16="http://schemas.microsoft.com/office/drawing/2014/main" id="{F3FB9BF5-FEBC-C3E6-E122-36BC45B56DC2}"/>
              </a:ext>
            </a:extLst>
          </p:cNvPr>
          <p:cNvPicPr>
            <a:picLocks noChangeAspect="1"/>
          </p:cNvPicPr>
          <p:nvPr/>
        </p:nvPicPr>
        <p:blipFill rotWithShape="1">
          <a:blip r:embed="rId3">
            <a:duotone>
              <a:prstClr val="black"/>
              <a:schemeClr val="tx2">
                <a:tint val="45000"/>
                <a:satMod val="400000"/>
              </a:schemeClr>
            </a:duotone>
          </a:blip>
          <a:srcRect l="38027" r="37918" b="-1"/>
          <a:stretch/>
        </p:blipFill>
        <p:spPr>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p:spPr>
      </p:pic>
      <p:sp>
        <p:nvSpPr>
          <p:cNvPr id="9" name="Isosceles Triangle 8">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654B177-2AEC-53FC-E0DB-84813DB23D8E}"/>
              </a:ext>
            </a:extLst>
          </p:cNvPr>
          <p:cNvSpPr>
            <a:spLocks noGrp="1"/>
          </p:cNvSpPr>
          <p:nvPr>
            <p:ph idx="1"/>
          </p:nvPr>
        </p:nvSpPr>
        <p:spPr>
          <a:xfrm>
            <a:off x="2786047" y="2160589"/>
            <a:ext cx="7129478" cy="3880773"/>
          </a:xfrm>
        </p:spPr>
        <p:txBody>
          <a:bodyPr>
            <a:normAutofit/>
          </a:bodyPr>
          <a:lstStyle/>
          <a:p>
            <a:r>
              <a:rPr lang="en-US" sz="2400"/>
              <a:t>Facilities Identify Their Processes</a:t>
            </a:r>
          </a:p>
          <a:p>
            <a:r>
              <a:rPr lang="en-US" sz="2400"/>
              <a:t>What Equipment, Activities or Techniques are Used?</a:t>
            </a:r>
          </a:p>
          <a:p>
            <a:r>
              <a:rPr lang="en-US" sz="2400"/>
              <a:t>Identify Number of Unit Operations or Steps</a:t>
            </a:r>
          </a:p>
          <a:p>
            <a:r>
              <a:rPr lang="en-US" sz="2400"/>
              <a:t>Future Reporting Based on How Processes Identified Now</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0BA9AB5A-D00F-06B2-25BD-995C1476A688}"/>
              </a:ext>
            </a:extLst>
          </p:cNvPr>
          <p:cNvSpPr>
            <a:spLocks noGrp="1"/>
          </p:cNvSpPr>
          <p:nvPr>
            <p:ph type="title"/>
          </p:nvPr>
        </p:nvSpPr>
        <p:spPr>
          <a:xfrm>
            <a:off x="643467" y="816638"/>
            <a:ext cx="3367359" cy="5224724"/>
          </a:xfrm>
        </p:spPr>
        <p:txBody>
          <a:bodyPr anchor="ctr">
            <a:normAutofit/>
          </a:bodyPr>
          <a:lstStyle/>
          <a:p>
            <a:r>
              <a:rPr lang="en-US"/>
              <a:t>Group Similar Processes</a:t>
            </a:r>
            <a:br>
              <a:rPr lang="en-US"/>
            </a:br>
            <a:endParaRPr lang="en-US"/>
          </a:p>
        </p:txBody>
      </p:sp>
      <p:sp>
        <p:nvSpPr>
          <p:cNvPr id="5" name="Content Placeholder 4">
            <a:extLst>
              <a:ext uri="{FF2B5EF4-FFF2-40B4-BE49-F238E27FC236}">
                <a16:creationId xmlns:a16="http://schemas.microsoft.com/office/drawing/2014/main" id="{96B3D88F-9D56-38B9-EA29-31FE0FECB6B4}"/>
              </a:ext>
            </a:extLst>
          </p:cNvPr>
          <p:cNvSpPr>
            <a:spLocks noGrp="1"/>
          </p:cNvSpPr>
          <p:nvPr>
            <p:ph idx="1"/>
          </p:nvPr>
        </p:nvSpPr>
        <p:spPr>
          <a:xfrm>
            <a:off x="4654294" y="816638"/>
            <a:ext cx="5146921" cy="5224724"/>
          </a:xfrm>
        </p:spPr>
        <p:txBody>
          <a:bodyPr anchor="ctr">
            <a:normAutofit/>
          </a:bodyPr>
          <a:lstStyle/>
          <a:p>
            <a:r>
              <a:rPr lang="en-US" sz="2000"/>
              <a:t>Grouping is Optional</a:t>
            </a:r>
          </a:p>
          <a:p>
            <a:r>
              <a:rPr lang="en-US" sz="2000"/>
              <a:t>Reduces Number of Individual Analyses</a:t>
            </a:r>
          </a:p>
          <a:p>
            <a:r>
              <a:rPr lang="en-US" sz="2000"/>
              <a:t>Consolidates - Does Not Eliminate</a:t>
            </a:r>
          </a:p>
          <a:p>
            <a:r>
              <a:rPr lang="en-US" sz="2000"/>
              <a:t>Considered a Single Process for All Future Planning and Reporting</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BC17B-F9D8-8CE7-7835-39D412131B3F}"/>
              </a:ext>
            </a:extLst>
          </p:cNvPr>
          <p:cNvSpPr>
            <a:spLocks noGrp="1"/>
          </p:cNvSpPr>
          <p:nvPr>
            <p:ph type="title"/>
          </p:nvPr>
        </p:nvSpPr>
        <p:spPr>
          <a:xfrm>
            <a:off x="1043950" y="1179151"/>
            <a:ext cx="3300646" cy="4463889"/>
          </a:xfrm>
        </p:spPr>
        <p:txBody>
          <a:bodyPr anchor="ctr">
            <a:normAutofit/>
          </a:bodyPr>
          <a:lstStyle/>
          <a:p>
            <a:r>
              <a:rPr lang="en-US"/>
              <a:t>Grouping Criteria</a:t>
            </a:r>
            <a:br>
              <a:rPr lang="en-US"/>
            </a:b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20766B2-2271-DFAB-5D5C-ED8E47128E78}"/>
              </a:ext>
            </a:extLst>
          </p:cNvPr>
          <p:cNvSpPr>
            <a:spLocks noGrp="1"/>
          </p:cNvSpPr>
          <p:nvPr>
            <p:ph idx="1"/>
          </p:nvPr>
        </p:nvSpPr>
        <p:spPr>
          <a:xfrm>
            <a:off x="4978918" y="1109145"/>
            <a:ext cx="6341016" cy="4603900"/>
          </a:xfrm>
        </p:spPr>
        <p:txBody>
          <a:bodyPr anchor="ctr">
            <a:normAutofit/>
          </a:bodyPr>
          <a:lstStyle/>
          <a:p>
            <a:r>
              <a:rPr lang="en-US" sz="2400"/>
              <a:t>	Function of Raw Material</a:t>
            </a:r>
          </a:p>
          <a:p>
            <a:r>
              <a:rPr lang="en-US" sz="2400"/>
              <a:t>	Function of Equipment</a:t>
            </a:r>
          </a:p>
          <a:p>
            <a:r>
              <a:rPr lang="en-US" sz="2400"/>
              <a:t>	Similar Ingredients</a:t>
            </a:r>
          </a:p>
          <a:p>
            <a:r>
              <a:rPr lang="en-US" sz="2400"/>
              <a:t>	Similar Products</a:t>
            </a:r>
          </a:p>
          <a:p>
            <a:r>
              <a:rPr lang="en-US" sz="2400"/>
              <a:t>	Other Criteria Developed by Facility</a:t>
            </a:r>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935601-C0A3-C3C1-0F4C-1E18DC76370A}"/>
              </a:ext>
            </a:extLst>
          </p:cNvPr>
          <p:cNvGrpSpPr/>
          <p:nvPr/>
        </p:nvGrpSpPr>
        <p:grpSpPr>
          <a:xfrm>
            <a:off x="739601" y="1418848"/>
            <a:ext cx="8790161" cy="5106153"/>
            <a:chOff x="739601" y="1418848"/>
            <a:chExt cx="8790161" cy="5106153"/>
          </a:xfrm>
        </p:grpSpPr>
        <p:sp>
          <p:nvSpPr>
            <p:cNvPr id="5" name="Freeform 4">
              <a:extLst>
                <a:ext uri="{FF2B5EF4-FFF2-40B4-BE49-F238E27FC236}">
                  <a16:creationId xmlns:a16="http://schemas.microsoft.com/office/drawing/2014/main" id="{F6C32038-4886-01FE-751F-C8AEC8C42485}"/>
                </a:ext>
              </a:extLst>
            </p:cNvPr>
            <p:cNvSpPr/>
            <p:nvPr/>
          </p:nvSpPr>
          <p:spPr>
            <a:xfrm>
              <a:off x="739601" y="1418848"/>
              <a:ext cx="8790161" cy="895727"/>
            </a:xfrm>
            <a:custGeom>
              <a:avLst/>
              <a:gdLst>
                <a:gd name="connsiteX0" fmla="*/ 0 w 8534400"/>
                <a:gd name="connsiteY0" fmla="*/ 193054 h 1158299"/>
                <a:gd name="connsiteX1" fmla="*/ 193054 w 8534400"/>
                <a:gd name="connsiteY1" fmla="*/ 0 h 1158299"/>
                <a:gd name="connsiteX2" fmla="*/ 8341346 w 8534400"/>
                <a:gd name="connsiteY2" fmla="*/ 0 h 1158299"/>
                <a:gd name="connsiteX3" fmla="*/ 8534400 w 8534400"/>
                <a:gd name="connsiteY3" fmla="*/ 193054 h 1158299"/>
                <a:gd name="connsiteX4" fmla="*/ 8534400 w 8534400"/>
                <a:gd name="connsiteY4" fmla="*/ 965245 h 1158299"/>
                <a:gd name="connsiteX5" fmla="*/ 8341346 w 8534400"/>
                <a:gd name="connsiteY5" fmla="*/ 1158299 h 1158299"/>
                <a:gd name="connsiteX6" fmla="*/ 193054 w 8534400"/>
                <a:gd name="connsiteY6" fmla="*/ 1158299 h 1158299"/>
                <a:gd name="connsiteX7" fmla="*/ 0 w 8534400"/>
                <a:gd name="connsiteY7" fmla="*/ 965245 h 1158299"/>
                <a:gd name="connsiteX8" fmla="*/ 0 w 8534400"/>
                <a:gd name="connsiteY8" fmla="*/ 193054 h 115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4400" h="1158299">
                  <a:moveTo>
                    <a:pt x="0" y="193054"/>
                  </a:moveTo>
                  <a:cubicBezTo>
                    <a:pt x="0" y="86433"/>
                    <a:pt x="86433" y="0"/>
                    <a:pt x="193054" y="0"/>
                  </a:cubicBezTo>
                  <a:lnTo>
                    <a:pt x="8341346" y="0"/>
                  </a:lnTo>
                  <a:cubicBezTo>
                    <a:pt x="8447967" y="0"/>
                    <a:pt x="8534400" y="86433"/>
                    <a:pt x="8534400" y="193054"/>
                  </a:cubicBezTo>
                  <a:lnTo>
                    <a:pt x="8534400" y="965245"/>
                  </a:lnTo>
                  <a:cubicBezTo>
                    <a:pt x="8534400" y="1071866"/>
                    <a:pt x="8447967" y="1158299"/>
                    <a:pt x="8341346" y="1158299"/>
                  </a:cubicBezTo>
                  <a:lnTo>
                    <a:pt x="193054" y="1158299"/>
                  </a:lnTo>
                  <a:cubicBezTo>
                    <a:pt x="86433" y="1158299"/>
                    <a:pt x="0" y="1071866"/>
                    <a:pt x="0" y="965245"/>
                  </a:cubicBezTo>
                  <a:lnTo>
                    <a:pt x="0" y="193054"/>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70843" tIns="170843" rIns="170843" bIns="170843" numCol="1" spcCol="1270" anchor="ctr" anchorCtr="0">
              <a:noAutofit/>
            </a:bodyPr>
            <a:lstStyle/>
            <a:p>
              <a:pPr marL="0" lvl="0" indent="0" algn="l" defTabSz="1333500">
                <a:lnSpc>
                  <a:spcPct val="90000"/>
                </a:lnSpc>
                <a:spcBef>
                  <a:spcPct val="0"/>
                </a:spcBef>
                <a:spcAft>
                  <a:spcPct val="35000"/>
                </a:spcAft>
                <a:buNone/>
              </a:pPr>
              <a:r>
                <a:rPr lang="en-US" sz="2400" b="1" kern="1200"/>
                <a:t>Facility With Several Machines that Print or Coat Wallpaper</a:t>
              </a:r>
            </a:p>
          </p:txBody>
        </p:sp>
        <p:sp>
          <p:nvSpPr>
            <p:cNvPr id="6" name="Freeform 5">
              <a:extLst>
                <a:ext uri="{FF2B5EF4-FFF2-40B4-BE49-F238E27FC236}">
                  <a16:creationId xmlns:a16="http://schemas.microsoft.com/office/drawing/2014/main" id="{37A890F1-2195-7B81-EF95-1A7F383DA7F8}"/>
                </a:ext>
              </a:extLst>
            </p:cNvPr>
            <p:cNvSpPr/>
            <p:nvPr/>
          </p:nvSpPr>
          <p:spPr>
            <a:xfrm>
              <a:off x="739602" y="2377116"/>
              <a:ext cx="8534400" cy="1366200"/>
            </a:xfrm>
            <a:custGeom>
              <a:avLst/>
              <a:gdLst>
                <a:gd name="connsiteX0" fmla="*/ 0 w 8534400"/>
                <a:gd name="connsiteY0" fmla="*/ 0 h 1366200"/>
                <a:gd name="connsiteX1" fmla="*/ 8534400 w 8534400"/>
                <a:gd name="connsiteY1" fmla="*/ 0 h 1366200"/>
                <a:gd name="connsiteX2" fmla="*/ 8534400 w 8534400"/>
                <a:gd name="connsiteY2" fmla="*/ 1366200 h 1366200"/>
                <a:gd name="connsiteX3" fmla="*/ 0 w 8534400"/>
                <a:gd name="connsiteY3" fmla="*/ 1366200 h 1366200"/>
                <a:gd name="connsiteX4" fmla="*/ 0 w 8534400"/>
                <a:gd name="connsiteY4" fmla="*/ 0 h 136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0" h="1366200">
                  <a:moveTo>
                    <a:pt x="0" y="0"/>
                  </a:moveTo>
                  <a:lnTo>
                    <a:pt x="8534400" y="0"/>
                  </a:lnTo>
                  <a:lnTo>
                    <a:pt x="8534400" y="1366200"/>
                  </a:lnTo>
                  <a:lnTo>
                    <a:pt x="0" y="1366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096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000" b="1" kern="1200"/>
                <a:t>Good Grouping</a:t>
              </a:r>
              <a:r>
                <a:rPr lang="en-US" sz="2000" kern="1200"/>
                <a:t>: Machines Function in the Same Fashion with Similar Efficiency.</a:t>
              </a:r>
            </a:p>
            <a:p>
              <a:pPr marL="228600" lvl="1" indent="-228600" algn="l" defTabSz="1022350">
                <a:lnSpc>
                  <a:spcPct val="90000"/>
                </a:lnSpc>
                <a:spcBef>
                  <a:spcPct val="0"/>
                </a:spcBef>
                <a:spcAft>
                  <a:spcPct val="20000"/>
                </a:spcAft>
                <a:buChar char="•"/>
              </a:pPr>
              <a:r>
                <a:rPr lang="en-US" sz="2000" b="1" kern="1200"/>
                <a:t>Bad Grouping</a:t>
              </a:r>
              <a:r>
                <a:rPr lang="en-US" sz="2000" kern="1200"/>
                <a:t>: Grouping Similar Machines with Different Operating Specifications</a:t>
              </a:r>
            </a:p>
          </p:txBody>
        </p:sp>
        <p:sp>
          <p:nvSpPr>
            <p:cNvPr id="7" name="Freeform 6">
              <a:extLst>
                <a:ext uri="{FF2B5EF4-FFF2-40B4-BE49-F238E27FC236}">
                  <a16:creationId xmlns:a16="http://schemas.microsoft.com/office/drawing/2014/main" id="{E2DB42E5-12C4-A708-7D07-F65F69253208}"/>
                </a:ext>
              </a:extLst>
            </p:cNvPr>
            <p:cNvSpPr/>
            <p:nvPr/>
          </p:nvSpPr>
          <p:spPr>
            <a:xfrm>
              <a:off x="739601" y="3943349"/>
              <a:ext cx="8790161" cy="1158299"/>
            </a:xfrm>
            <a:custGeom>
              <a:avLst/>
              <a:gdLst>
                <a:gd name="connsiteX0" fmla="*/ 0 w 8534400"/>
                <a:gd name="connsiteY0" fmla="*/ 193054 h 1158299"/>
                <a:gd name="connsiteX1" fmla="*/ 193054 w 8534400"/>
                <a:gd name="connsiteY1" fmla="*/ 0 h 1158299"/>
                <a:gd name="connsiteX2" fmla="*/ 8341346 w 8534400"/>
                <a:gd name="connsiteY2" fmla="*/ 0 h 1158299"/>
                <a:gd name="connsiteX3" fmla="*/ 8534400 w 8534400"/>
                <a:gd name="connsiteY3" fmla="*/ 193054 h 1158299"/>
                <a:gd name="connsiteX4" fmla="*/ 8534400 w 8534400"/>
                <a:gd name="connsiteY4" fmla="*/ 965245 h 1158299"/>
                <a:gd name="connsiteX5" fmla="*/ 8341346 w 8534400"/>
                <a:gd name="connsiteY5" fmla="*/ 1158299 h 1158299"/>
                <a:gd name="connsiteX6" fmla="*/ 193054 w 8534400"/>
                <a:gd name="connsiteY6" fmla="*/ 1158299 h 1158299"/>
                <a:gd name="connsiteX7" fmla="*/ 0 w 8534400"/>
                <a:gd name="connsiteY7" fmla="*/ 965245 h 1158299"/>
                <a:gd name="connsiteX8" fmla="*/ 0 w 8534400"/>
                <a:gd name="connsiteY8" fmla="*/ 193054 h 115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4400" h="1158299">
                  <a:moveTo>
                    <a:pt x="0" y="193054"/>
                  </a:moveTo>
                  <a:cubicBezTo>
                    <a:pt x="0" y="86433"/>
                    <a:pt x="86433" y="0"/>
                    <a:pt x="193054" y="0"/>
                  </a:cubicBezTo>
                  <a:lnTo>
                    <a:pt x="8341346" y="0"/>
                  </a:lnTo>
                  <a:cubicBezTo>
                    <a:pt x="8447967" y="0"/>
                    <a:pt x="8534400" y="86433"/>
                    <a:pt x="8534400" y="193054"/>
                  </a:cubicBezTo>
                  <a:lnTo>
                    <a:pt x="8534400" y="965245"/>
                  </a:lnTo>
                  <a:cubicBezTo>
                    <a:pt x="8534400" y="1071866"/>
                    <a:pt x="8447967" y="1158299"/>
                    <a:pt x="8341346" y="1158299"/>
                  </a:cubicBezTo>
                  <a:lnTo>
                    <a:pt x="193054" y="1158299"/>
                  </a:lnTo>
                  <a:cubicBezTo>
                    <a:pt x="86433" y="1158299"/>
                    <a:pt x="0" y="1071866"/>
                    <a:pt x="0" y="965245"/>
                  </a:cubicBezTo>
                  <a:lnTo>
                    <a:pt x="0" y="193054"/>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70843" tIns="170843" rIns="170843" bIns="170843" numCol="1" spcCol="1270" anchor="ctr" anchorCtr="0">
              <a:noAutofit/>
            </a:bodyPr>
            <a:lstStyle/>
            <a:p>
              <a:pPr marL="0" lvl="0" indent="0" algn="l" defTabSz="1333500">
                <a:lnSpc>
                  <a:spcPct val="90000"/>
                </a:lnSpc>
                <a:spcBef>
                  <a:spcPct val="0"/>
                </a:spcBef>
                <a:spcAft>
                  <a:spcPct val="35000"/>
                </a:spcAft>
                <a:buNone/>
              </a:pPr>
              <a:r>
                <a:rPr lang="en-US" sz="2400" b="1" kern="1200"/>
                <a:t>Facility Uses Several Different Hazardous Substances (Cleaning vs. Pigment Carrier)</a:t>
              </a:r>
            </a:p>
          </p:txBody>
        </p:sp>
        <p:sp>
          <p:nvSpPr>
            <p:cNvPr id="8" name="Freeform 7">
              <a:extLst>
                <a:ext uri="{FF2B5EF4-FFF2-40B4-BE49-F238E27FC236}">
                  <a16:creationId xmlns:a16="http://schemas.microsoft.com/office/drawing/2014/main" id="{61819486-38C7-9C74-8541-67F39759680B}"/>
                </a:ext>
              </a:extLst>
            </p:cNvPr>
            <p:cNvSpPr/>
            <p:nvPr/>
          </p:nvSpPr>
          <p:spPr>
            <a:xfrm>
              <a:off x="739602" y="5158801"/>
              <a:ext cx="8534400" cy="1366200"/>
            </a:xfrm>
            <a:custGeom>
              <a:avLst/>
              <a:gdLst>
                <a:gd name="connsiteX0" fmla="*/ 0 w 8534400"/>
                <a:gd name="connsiteY0" fmla="*/ 0 h 1366200"/>
                <a:gd name="connsiteX1" fmla="*/ 8534400 w 8534400"/>
                <a:gd name="connsiteY1" fmla="*/ 0 h 1366200"/>
                <a:gd name="connsiteX2" fmla="*/ 8534400 w 8534400"/>
                <a:gd name="connsiteY2" fmla="*/ 1366200 h 1366200"/>
                <a:gd name="connsiteX3" fmla="*/ 0 w 8534400"/>
                <a:gd name="connsiteY3" fmla="*/ 1366200 h 1366200"/>
                <a:gd name="connsiteX4" fmla="*/ 0 w 8534400"/>
                <a:gd name="connsiteY4" fmla="*/ 0 h 136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0" h="1366200">
                  <a:moveTo>
                    <a:pt x="0" y="0"/>
                  </a:moveTo>
                  <a:lnTo>
                    <a:pt x="8534400" y="0"/>
                  </a:lnTo>
                  <a:lnTo>
                    <a:pt x="8534400" y="1366200"/>
                  </a:lnTo>
                  <a:lnTo>
                    <a:pt x="0" y="1366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096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000" b="1" kern="1200"/>
                <a:t>Good Grouping</a:t>
              </a:r>
              <a:r>
                <a:rPr lang="en-US" sz="2000" kern="1200"/>
                <a:t>: Several Different Solvent Mixtures used as a Pigment Carrier</a:t>
              </a:r>
            </a:p>
            <a:p>
              <a:pPr marL="228600" lvl="1" indent="-228600" algn="l" defTabSz="1022350">
                <a:lnSpc>
                  <a:spcPct val="90000"/>
                </a:lnSpc>
                <a:spcBef>
                  <a:spcPct val="0"/>
                </a:spcBef>
                <a:spcAft>
                  <a:spcPct val="20000"/>
                </a:spcAft>
                <a:buChar char="•"/>
              </a:pPr>
              <a:r>
                <a:rPr lang="en-US" sz="2000" b="1" kern="1200"/>
                <a:t>Bad Grouping</a:t>
              </a:r>
              <a:r>
                <a:rPr lang="en-US" sz="2000" kern="1200"/>
                <a:t>: Same Solvent(s) Used to Clean Machinery and Used as a Pigment Carrier</a:t>
              </a:r>
            </a:p>
          </p:txBody>
        </p:sp>
      </p:grpSp>
      <p:sp>
        <p:nvSpPr>
          <p:cNvPr id="2" name="Title 1">
            <a:extLst>
              <a:ext uri="{FF2B5EF4-FFF2-40B4-BE49-F238E27FC236}">
                <a16:creationId xmlns:a16="http://schemas.microsoft.com/office/drawing/2014/main" id="{2EFB0913-6325-13DA-6491-1509B063683F}"/>
              </a:ext>
            </a:extLst>
          </p:cNvPr>
          <p:cNvSpPr>
            <a:spLocks noGrp="1"/>
          </p:cNvSpPr>
          <p:nvPr>
            <p:ph type="title"/>
          </p:nvPr>
        </p:nvSpPr>
        <p:spPr/>
        <p:txBody>
          <a:bodyPr/>
          <a:lstStyle/>
          <a:p>
            <a:r>
              <a:rPr lang="en-US"/>
              <a:t>Grouping Examples</a:t>
            </a:r>
            <a:br>
              <a:rPr lang="en-US"/>
            </a:br>
            <a:endParaRPr 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E82302D-5660-F594-F610-7B35E3C6EC8F}"/>
              </a:ext>
            </a:extLst>
          </p:cNvPr>
          <p:cNvSpPr>
            <a:spLocks noGrp="1"/>
          </p:cNvSpPr>
          <p:nvPr>
            <p:ph type="title"/>
          </p:nvPr>
        </p:nvSpPr>
        <p:spPr>
          <a:xfrm>
            <a:off x="677334" y="609600"/>
            <a:ext cx="8596668" cy="1320800"/>
          </a:xfrm>
        </p:spPr>
        <p:txBody>
          <a:bodyPr>
            <a:normAutofit/>
          </a:bodyPr>
          <a:lstStyle/>
          <a:p>
            <a:r>
              <a:rPr lang="en-US"/>
              <a:t>Polling Question #1</a:t>
            </a:r>
          </a:p>
        </p:txBody>
      </p:sp>
      <p:sp>
        <p:nvSpPr>
          <p:cNvPr id="3" name="Content Placeholder 2">
            <a:extLst>
              <a:ext uri="{FF2B5EF4-FFF2-40B4-BE49-F238E27FC236}">
                <a16:creationId xmlns:a16="http://schemas.microsoft.com/office/drawing/2014/main" id="{DFC8A857-7FDE-2E0E-5203-B96EA19FD2EA}"/>
              </a:ext>
            </a:extLst>
          </p:cNvPr>
          <p:cNvSpPr>
            <a:spLocks noGrp="1"/>
          </p:cNvSpPr>
          <p:nvPr>
            <p:ph idx="1"/>
          </p:nvPr>
        </p:nvSpPr>
        <p:spPr>
          <a:xfrm>
            <a:off x="677334" y="2160589"/>
            <a:ext cx="8596668" cy="3880773"/>
          </a:xfrm>
        </p:spPr>
        <p:txBody>
          <a:bodyPr vert="horz" lIns="91440" tIns="45720" rIns="91440" bIns="45720" rtlCol="0" anchor="t">
            <a:normAutofit/>
          </a:bodyPr>
          <a:lstStyle/>
          <a:p>
            <a:pPr marL="0" indent="0">
              <a:buNone/>
            </a:pPr>
            <a:r>
              <a:rPr lang="en-US"/>
              <a:t>Read the activity below and select the part of the environmental management hierarchy that corresponds to it. </a:t>
            </a:r>
          </a:p>
          <a:p>
            <a:pPr marL="0" indent="0">
              <a:buNone/>
            </a:pPr>
            <a:endParaRPr lang="en-US"/>
          </a:p>
          <a:p>
            <a:r>
              <a:rPr lang="en-US"/>
              <a:t>A company uses a scrubber to treat an acid waste stream that is released as part of the production process. </a:t>
            </a:r>
          </a:p>
          <a:p>
            <a:pPr lvl="1" eaLnBrk="0" fontAlgn="base" hangingPunct="0"/>
            <a:r>
              <a:rPr lang="en-US"/>
              <a:t>Pollution Prevention		</a:t>
            </a:r>
          </a:p>
          <a:p>
            <a:pPr lvl="1" eaLnBrk="0" fontAlgn="base" hangingPunct="0"/>
            <a:r>
              <a:rPr lang="en-US"/>
              <a:t>Out-of-process Recycling		</a:t>
            </a:r>
          </a:p>
          <a:p>
            <a:pPr lvl="1" eaLnBrk="0" fontAlgn="base" hangingPunct="0"/>
            <a:r>
              <a:rPr lang="en-US"/>
              <a:t>Treatment/Control		</a:t>
            </a:r>
          </a:p>
          <a:p>
            <a:pPr lvl="1" eaLnBrk="0" fontAlgn="base" hangingPunct="0"/>
            <a:r>
              <a:rPr lang="en-US"/>
              <a:t>Disposal			</a:t>
            </a:r>
          </a:p>
          <a:p>
            <a:pPr lvl="1" eaLnBrk="0" fontAlgn="base" hangingPunct="0"/>
            <a:r>
              <a:rPr lang="en-US"/>
              <a:t>None of the Above</a:t>
            </a:r>
          </a:p>
        </p:txBody>
      </p:sp>
    </p:spTree>
    <p:extLst>
      <p:ext uri="{BB962C8B-B14F-4D97-AF65-F5344CB8AC3E}">
        <p14:creationId xmlns:p14="http://schemas.microsoft.com/office/powerpoint/2010/main" val="4155254439"/>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953D12F-5AD9-7AEC-7E11-EF2A98945F63}"/>
              </a:ext>
            </a:extLst>
          </p:cNvPr>
          <p:cNvSpPr>
            <a:spLocks noGrp="1"/>
          </p:cNvSpPr>
          <p:nvPr>
            <p:ph type="title"/>
          </p:nvPr>
        </p:nvSpPr>
        <p:spPr>
          <a:xfrm>
            <a:off x="652481" y="1382486"/>
            <a:ext cx="3547581" cy="4093028"/>
          </a:xfrm>
        </p:spPr>
        <p:txBody>
          <a:bodyPr anchor="ctr">
            <a:normAutofit/>
          </a:bodyPr>
          <a:lstStyle/>
          <a:p>
            <a:r>
              <a:rPr lang="en-US" sz="4400"/>
              <a:t>Identify Units of Product</a:t>
            </a:r>
            <a:br>
              <a:rPr lang="en-US" sz="4400"/>
            </a:br>
            <a:endParaRPr lang="en-US" sz="4400"/>
          </a:p>
        </p:txBody>
      </p:sp>
      <p:grpSp>
        <p:nvGrpSpPr>
          <p:cNvPr id="13" name="Group 12">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4" name="Straight Connector 1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4" name="Rectangle 2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4">
            <a:extLst>
              <a:ext uri="{FF2B5EF4-FFF2-40B4-BE49-F238E27FC236}">
                <a16:creationId xmlns:a16="http://schemas.microsoft.com/office/drawing/2014/main" id="{A0249535-8565-397D-49E5-FD10F939A7BF}"/>
              </a:ext>
            </a:extLst>
          </p:cNvPr>
          <p:cNvGraphicFramePr>
            <a:graphicFrameLocks noGrp="1"/>
          </p:cNvGraphicFramePr>
          <p:nvPr>
            <p:ph idx="1"/>
            <p:extLst>
              <p:ext uri="{D42A27DB-BD31-4B8C-83A1-F6EECF244321}">
                <p14:modId xmlns:p14="http://schemas.microsoft.com/office/powerpoint/2010/main" val="562632772"/>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9285BD1C-8152-1898-8C5F-DC6C2C0AAEB8}"/>
              </a:ext>
            </a:extLst>
          </p:cNvPr>
          <p:cNvSpPr txBox="1"/>
          <p:nvPr/>
        </p:nvSpPr>
        <p:spPr>
          <a:xfrm>
            <a:off x="646643" y="4452531"/>
            <a:ext cx="1981726" cy="1471613"/>
          </a:xfrm>
          <a:prstGeom prst="rect">
            <a:avLst/>
          </a:prstGeom>
          <a:noFill/>
        </p:spPr>
        <p:txBody>
          <a:bodyPr wrap="square" rtlCol="0">
            <a:spAutoFit/>
          </a:bodyPr>
          <a:lstStyle/>
          <a:p>
            <a:pPr lvl="0" algn="ctr"/>
            <a:r>
              <a:rPr lang="en-US"/>
              <a:t>Develop a unit of product that reflects the way the material is used</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A3CC-2ECB-5925-5CC5-12CB2773F13C}"/>
              </a:ext>
            </a:extLst>
          </p:cNvPr>
          <p:cNvSpPr>
            <a:spLocks noGrp="1"/>
          </p:cNvSpPr>
          <p:nvPr>
            <p:ph type="title"/>
          </p:nvPr>
        </p:nvSpPr>
        <p:spPr>
          <a:xfrm>
            <a:off x="2849562" y="609600"/>
            <a:ext cx="6424440" cy="1320800"/>
          </a:xfrm>
        </p:spPr>
        <p:txBody>
          <a:bodyPr>
            <a:normAutofit/>
          </a:bodyPr>
          <a:lstStyle/>
          <a:p>
            <a:r>
              <a:rPr lang="en-US"/>
              <a:t>Units of Product Example</a:t>
            </a:r>
            <a:br>
              <a:rPr lang="en-US"/>
            </a:br>
            <a:endParaRPr lang="en-US"/>
          </a:p>
        </p:txBody>
      </p:sp>
      <p:pic>
        <p:nvPicPr>
          <p:cNvPr id="5" name="Picture 4">
            <a:extLst>
              <a:ext uri="{FF2B5EF4-FFF2-40B4-BE49-F238E27FC236}">
                <a16:creationId xmlns:a16="http://schemas.microsoft.com/office/drawing/2014/main" id="{05E64D66-412B-F540-63E4-C7D3511A717D}"/>
              </a:ext>
              <a:ext uri="{C183D7F6-B498-43B3-948B-1728B52AA6E4}">
                <adec:decorative xmlns:adec="http://schemas.microsoft.com/office/drawing/2017/decorative" val="1"/>
              </a:ext>
            </a:extLst>
          </p:cNvPr>
          <p:cNvPicPr>
            <a:picLocks noChangeAspect="1"/>
          </p:cNvPicPr>
          <p:nvPr/>
        </p:nvPicPr>
        <p:blipFill rotWithShape="1">
          <a:blip r:embed="rId2"/>
          <a:srcRect l="48621" r="23214" b="2"/>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 name="Isosceles Triangle 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56A7517-633E-53B2-DE8E-3C4D80AE6B78}"/>
              </a:ext>
            </a:extLst>
          </p:cNvPr>
          <p:cNvSpPr>
            <a:spLocks noGrp="1"/>
          </p:cNvSpPr>
          <p:nvPr>
            <p:ph idx="1"/>
          </p:nvPr>
        </p:nvSpPr>
        <p:spPr>
          <a:xfrm>
            <a:off x="2849562" y="1874833"/>
            <a:ext cx="6651626" cy="4525967"/>
          </a:xfrm>
        </p:spPr>
        <p:txBody>
          <a:bodyPr>
            <a:normAutofit/>
          </a:bodyPr>
          <a:lstStyle/>
          <a:p>
            <a:r>
              <a:rPr lang="en-US"/>
              <a:t>Company Makes 2 types of coated paper</a:t>
            </a:r>
          </a:p>
          <a:p>
            <a:pPr lvl="1"/>
            <a:r>
              <a:rPr lang="en-US"/>
              <a:t>Product A has 2 coatings</a:t>
            </a:r>
          </a:p>
          <a:p>
            <a:pPr lvl="1"/>
            <a:r>
              <a:rPr lang="en-US"/>
              <a:t>Product B has 6 coatings</a:t>
            </a:r>
          </a:p>
          <a:p>
            <a:r>
              <a:rPr lang="en-US"/>
              <a:t>Process is continuous line system: paper is alternately dipped, then dried</a:t>
            </a:r>
          </a:p>
          <a:p>
            <a:r>
              <a:rPr lang="en-US"/>
              <a:t>Company measures and sells product by the pound of paper</a:t>
            </a:r>
          </a:p>
          <a:p>
            <a:r>
              <a:rPr lang="en-US"/>
              <a:t>Price per pound of products A &amp; B is equal</a:t>
            </a:r>
          </a:p>
          <a:p>
            <a:r>
              <a:rPr lang="en-US"/>
              <a:t>Material use and production time for Product B is 3   	times greater</a:t>
            </a:r>
          </a:p>
          <a:p>
            <a:r>
              <a:rPr lang="en-US"/>
              <a:t>By examining material use and relating use to unit of product, company realized it needed to adjust its pricing decision</a:t>
            </a:r>
          </a:p>
          <a:p>
            <a:endParaRPr lang="en-US"/>
          </a:p>
          <a:p>
            <a:endParaRPr lang="en-US"/>
          </a:p>
          <a:p>
            <a:endParaRPr lang="en-US"/>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2DD2DDE-2AF6-8F87-EC5B-6449096B5A82}"/>
              </a:ext>
            </a:extLst>
          </p:cNvPr>
          <p:cNvGrpSpPr/>
          <p:nvPr/>
        </p:nvGrpSpPr>
        <p:grpSpPr>
          <a:xfrm>
            <a:off x="1973264" y="1390650"/>
            <a:ext cx="6758813" cy="5296850"/>
            <a:chOff x="2459039" y="1447800"/>
            <a:chExt cx="6758813" cy="5296850"/>
          </a:xfrm>
        </p:grpSpPr>
        <p:sp>
          <p:nvSpPr>
            <p:cNvPr id="13314" name="Line 2">
              <a:extLst>
                <a:ext uri="{FF2B5EF4-FFF2-40B4-BE49-F238E27FC236}">
                  <a16:creationId xmlns:a16="http://schemas.microsoft.com/office/drawing/2014/main" id="{EDA9FC18-9DD8-2ED0-8E6B-CBC9567E3AB9}"/>
                </a:ext>
              </a:extLst>
            </p:cNvPr>
            <p:cNvSpPr>
              <a:spLocks noChangeShapeType="1"/>
            </p:cNvSpPr>
            <p:nvPr/>
          </p:nvSpPr>
          <p:spPr bwMode="auto">
            <a:xfrm>
              <a:off x="5638800" y="3352800"/>
              <a:ext cx="1385888"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5" name="Line 3">
              <a:extLst>
                <a:ext uri="{FF2B5EF4-FFF2-40B4-BE49-F238E27FC236}">
                  <a16:creationId xmlns:a16="http://schemas.microsoft.com/office/drawing/2014/main" id="{F197D36B-C96C-FB6F-B396-64D435FCA33B}"/>
                </a:ext>
              </a:extLst>
            </p:cNvPr>
            <p:cNvSpPr>
              <a:spLocks noChangeShapeType="1"/>
            </p:cNvSpPr>
            <p:nvPr/>
          </p:nvSpPr>
          <p:spPr bwMode="auto">
            <a:xfrm>
              <a:off x="5580064" y="4572000"/>
              <a:ext cx="1385887"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6" name="Line 4">
              <a:extLst>
                <a:ext uri="{FF2B5EF4-FFF2-40B4-BE49-F238E27FC236}">
                  <a16:creationId xmlns:a16="http://schemas.microsoft.com/office/drawing/2014/main" id="{EA997C5F-0409-BD2E-CDC9-49A14F4B6C7D}"/>
                </a:ext>
              </a:extLst>
            </p:cNvPr>
            <p:cNvSpPr>
              <a:spLocks noChangeShapeType="1"/>
            </p:cNvSpPr>
            <p:nvPr/>
          </p:nvSpPr>
          <p:spPr bwMode="auto">
            <a:xfrm>
              <a:off x="5580064" y="5543550"/>
              <a:ext cx="1385887"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7" name="Line 5">
              <a:extLst>
                <a:ext uri="{FF2B5EF4-FFF2-40B4-BE49-F238E27FC236}">
                  <a16:creationId xmlns:a16="http://schemas.microsoft.com/office/drawing/2014/main" id="{E10799CB-5622-B243-1C59-3F86FA8736D8}"/>
                </a:ext>
              </a:extLst>
            </p:cNvPr>
            <p:cNvSpPr>
              <a:spLocks noChangeShapeType="1"/>
            </p:cNvSpPr>
            <p:nvPr/>
          </p:nvSpPr>
          <p:spPr bwMode="auto">
            <a:xfrm>
              <a:off x="5562600" y="2209800"/>
              <a:ext cx="1385888"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9" name="Rectangle 8">
              <a:extLst>
                <a:ext uri="{FF2B5EF4-FFF2-40B4-BE49-F238E27FC236}">
                  <a16:creationId xmlns:a16="http://schemas.microsoft.com/office/drawing/2014/main" id="{BDA6F8DB-F0BD-DE88-BD61-D8758C564141}"/>
                </a:ext>
              </a:extLst>
            </p:cNvPr>
            <p:cNvSpPr>
              <a:spLocks noChangeArrowheads="1"/>
            </p:cNvSpPr>
            <p:nvPr/>
          </p:nvSpPr>
          <p:spPr bwMode="auto">
            <a:xfrm>
              <a:off x="3733800" y="1905000"/>
              <a:ext cx="2438400" cy="685800"/>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a:latin typeface="+mn-lt"/>
                </a:rPr>
                <a:t>Delivery</a:t>
              </a:r>
            </a:p>
            <a:p>
              <a:pPr algn="ctr"/>
              <a:r>
                <a:rPr lang="en-US" altLang="en-US">
                  <a:latin typeface="+mn-lt"/>
                </a:rPr>
                <a:t>&amp; Storage</a:t>
              </a:r>
            </a:p>
          </p:txBody>
        </p:sp>
        <p:sp>
          <p:nvSpPr>
            <p:cNvPr id="13320" name="Rectangle 9">
              <a:extLst>
                <a:ext uri="{FF2B5EF4-FFF2-40B4-BE49-F238E27FC236}">
                  <a16:creationId xmlns:a16="http://schemas.microsoft.com/office/drawing/2014/main" id="{4D2D5030-FD5A-B6D3-990E-B93424B6DA4A}"/>
                </a:ext>
              </a:extLst>
            </p:cNvPr>
            <p:cNvSpPr>
              <a:spLocks noChangeArrowheads="1"/>
            </p:cNvSpPr>
            <p:nvPr/>
          </p:nvSpPr>
          <p:spPr bwMode="auto">
            <a:xfrm>
              <a:off x="3733800" y="3048000"/>
              <a:ext cx="2438400" cy="685800"/>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a:latin typeface="+mn-lt"/>
                </a:rPr>
                <a:t>Blending</a:t>
              </a:r>
            </a:p>
          </p:txBody>
        </p:sp>
        <p:sp>
          <p:nvSpPr>
            <p:cNvPr id="13321" name="Rectangle 10">
              <a:extLst>
                <a:ext uri="{FF2B5EF4-FFF2-40B4-BE49-F238E27FC236}">
                  <a16:creationId xmlns:a16="http://schemas.microsoft.com/office/drawing/2014/main" id="{999DD340-DA61-F353-721B-6BFDCF30028C}"/>
                </a:ext>
              </a:extLst>
            </p:cNvPr>
            <p:cNvSpPr>
              <a:spLocks noChangeArrowheads="1"/>
            </p:cNvSpPr>
            <p:nvPr/>
          </p:nvSpPr>
          <p:spPr bwMode="auto">
            <a:xfrm>
              <a:off x="3733800" y="4114800"/>
              <a:ext cx="2438400" cy="685800"/>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a:latin typeface="+mn-lt"/>
                </a:rPr>
                <a:t>Filtering</a:t>
              </a:r>
            </a:p>
          </p:txBody>
        </p:sp>
        <p:sp>
          <p:nvSpPr>
            <p:cNvPr id="13322" name="Rectangle 11">
              <a:extLst>
                <a:ext uri="{FF2B5EF4-FFF2-40B4-BE49-F238E27FC236}">
                  <a16:creationId xmlns:a16="http://schemas.microsoft.com/office/drawing/2014/main" id="{476C2668-507C-FE67-07DF-F35B7762EFD1}"/>
                </a:ext>
              </a:extLst>
            </p:cNvPr>
            <p:cNvSpPr>
              <a:spLocks noChangeArrowheads="1"/>
            </p:cNvSpPr>
            <p:nvPr/>
          </p:nvSpPr>
          <p:spPr bwMode="auto">
            <a:xfrm>
              <a:off x="3810000" y="5334000"/>
              <a:ext cx="2438400" cy="685800"/>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a:latin typeface="+mn-lt"/>
                </a:rPr>
                <a:t>Packaging</a:t>
              </a:r>
            </a:p>
          </p:txBody>
        </p:sp>
        <p:sp>
          <p:nvSpPr>
            <p:cNvPr id="13323" name="Line 12">
              <a:extLst>
                <a:ext uri="{FF2B5EF4-FFF2-40B4-BE49-F238E27FC236}">
                  <a16:creationId xmlns:a16="http://schemas.microsoft.com/office/drawing/2014/main" id="{03B05559-BC94-BA04-4E68-8380B3AB0F1A}"/>
                </a:ext>
              </a:extLst>
            </p:cNvPr>
            <p:cNvSpPr>
              <a:spLocks noChangeShapeType="1"/>
            </p:cNvSpPr>
            <p:nvPr/>
          </p:nvSpPr>
          <p:spPr bwMode="auto">
            <a:xfrm>
              <a:off x="4953000" y="2590800"/>
              <a:ext cx="0" cy="3048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4" name="Line 13">
              <a:extLst>
                <a:ext uri="{FF2B5EF4-FFF2-40B4-BE49-F238E27FC236}">
                  <a16:creationId xmlns:a16="http://schemas.microsoft.com/office/drawing/2014/main" id="{C92DC969-E978-405A-319F-89E34F739542}"/>
                </a:ext>
              </a:extLst>
            </p:cNvPr>
            <p:cNvSpPr>
              <a:spLocks noChangeShapeType="1"/>
            </p:cNvSpPr>
            <p:nvPr/>
          </p:nvSpPr>
          <p:spPr bwMode="auto">
            <a:xfrm>
              <a:off x="4953000" y="3733801"/>
              <a:ext cx="0" cy="284163"/>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5" name="Line 14">
              <a:extLst>
                <a:ext uri="{FF2B5EF4-FFF2-40B4-BE49-F238E27FC236}">
                  <a16:creationId xmlns:a16="http://schemas.microsoft.com/office/drawing/2014/main" id="{C51EF5CC-2D50-7F9E-EEEC-6648D479363F}"/>
                </a:ext>
              </a:extLst>
            </p:cNvPr>
            <p:cNvSpPr>
              <a:spLocks noChangeShapeType="1"/>
            </p:cNvSpPr>
            <p:nvPr/>
          </p:nvSpPr>
          <p:spPr bwMode="auto">
            <a:xfrm flipH="1">
              <a:off x="5002213" y="4800600"/>
              <a:ext cx="0" cy="3810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6" name="Line 15">
              <a:extLst>
                <a:ext uri="{FF2B5EF4-FFF2-40B4-BE49-F238E27FC236}">
                  <a16:creationId xmlns:a16="http://schemas.microsoft.com/office/drawing/2014/main" id="{E992377F-2E8A-ACBB-165E-5C8AADA47ADF}"/>
                </a:ext>
              </a:extLst>
            </p:cNvPr>
            <p:cNvSpPr>
              <a:spLocks noChangeShapeType="1"/>
            </p:cNvSpPr>
            <p:nvPr/>
          </p:nvSpPr>
          <p:spPr bwMode="auto">
            <a:xfrm>
              <a:off x="5029200" y="6002338"/>
              <a:ext cx="0" cy="32226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7" name="Rectangle 16">
              <a:extLst>
                <a:ext uri="{FF2B5EF4-FFF2-40B4-BE49-F238E27FC236}">
                  <a16:creationId xmlns:a16="http://schemas.microsoft.com/office/drawing/2014/main" id="{EABD6D52-1CAC-7007-87AD-280FF1D2D211}"/>
                </a:ext>
              </a:extLst>
            </p:cNvPr>
            <p:cNvSpPr>
              <a:spLocks noChangeArrowheads="1"/>
            </p:cNvSpPr>
            <p:nvPr/>
          </p:nvSpPr>
          <p:spPr bwMode="auto">
            <a:xfrm>
              <a:off x="4191894" y="6285550"/>
              <a:ext cx="149239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chemeClr val="accent2"/>
                  </a:solidFill>
                  <a:latin typeface="+mn-lt"/>
                </a:rPr>
                <a:t>PRODUCT</a:t>
              </a:r>
            </a:p>
          </p:txBody>
        </p:sp>
        <p:sp>
          <p:nvSpPr>
            <p:cNvPr id="13328" name="Rectangle 17">
              <a:extLst>
                <a:ext uri="{FF2B5EF4-FFF2-40B4-BE49-F238E27FC236}">
                  <a16:creationId xmlns:a16="http://schemas.microsoft.com/office/drawing/2014/main" id="{F3372204-9A14-263A-2262-CD962BFE3A25}"/>
                </a:ext>
              </a:extLst>
            </p:cNvPr>
            <p:cNvSpPr>
              <a:spLocks noChangeArrowheads="1"/>
            </p:cNvSpPr>
            <p:nvPr/>
          </p:nvSpPr>
          <p:spPr bwMode="auto">
            <a:xfrm>
              <a:off x="7086601" y="1981200"/>
              <a:ext cx="2055051"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7030A0"/>
                  </a:solidFill>
                  <a:latin typeface="+mn-lt"/>
                </a:rPr>
                <a:t>Spills/Leaks</a:t>
              </a:r>
            </a:p>
            <a:p>
              <a:r>
                <a:rPr lang="en-US" altLang="en-US" sz="1800">
                  <a:solidFill>
                    <a:srgbClr val="7030A0"/>
                  </a:solidFill>
                  <a:latin typeface="+mn-lt"/>
                </a:rPr>
                <a:t>Fugitive Emissions</a:t>
              </a:r>
            </a:p>
          </p:txBody>
        </p:sp>
        <p:sp>
          <p:nvSpPr>
            <p:cNvPr id="13329" name="Rectangle 18">
              <a:extLst>
                <a:ext uri="{FF2B5EF4-FFF2-40B4-BE49-F238E27FC236}">
                  <a16:creationId xmlns:a16="http://schemas.microsoft.com/office/drawing/2014/main" id="{84CAE4AE-DE76-4B29-3DBD-19299AAA35B1}"/>
                </a:ext>
              </a:extLst>
            </p:cNvPr>
            <p:cNvSpPr>
              <a:spLocks noChangeArrowheads="1"/>
            </p:cNvSpPr>
            <p:nvPr/>
          </p:nvSpPr>
          <p:spPr bwMode="auto">
            <a:xfrm>
              <a:off x="7086601" y="2830513"/>
              <a:ext cx="2055051"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7030A0"/>
                  </a:solidFill>
                  <a:latin typeface="+mn-lt"/>
                </a:rPr>
                <a:t>Spills/Leaks</a:t>
              </a:r>
            </a:p>
            <a:p>
              <a:r>
                <a:rPr lang="en-US" altLang="en-US" sz="1800">
                  <a:solidFill>
                    <a:srgbClr val="7030A0"/>
                  </a:solidFill>
                  <a:latin typeface="+mn-lt"/>
                </a:rPr>
                <a:t>Fugitive Emissions</a:t>
              </a:r>
            </a:p>
            <a:p>
              <a:r>
                <a:rPr lang="en-US" altLang="en-US" sz="1800">
                  <a:solidFill>
                    <a:srgbClr val="7030A0"/>
                  </a:solidFill>
                  <a:latin typeface="+mn-lt"/>
                </a:rPr>
                <a:t>Leftover Material</a:t>
              </a:r>
            </a:p>
            <a:p>
              <a:r>
                <a:rPr lang="en-US" altLang="en-US" sz="1800">
                  <a:solidFill>
                    <a:srgbClr val="7030A0"/>
                  </a:solidFill>
                  <a:latin typeface="+mn-lt"/>
                </a:rPr>
                <a:t>Cleaning Material</a:t>
              </a:r>
            </a:p>
          </p:txBody>
        </p:sp>
        <p:sp>
          <p:nvSpPr>
            <p:cNvPr id="13330" name="Rectangle 19">
              <a:extLst>
                <a:ext uri="{FF2B5EF4-FFF2-40B4-BE49-F238E27FC236}">
                  <a16:creationId xmlns:a16="http://schemas.microsoft.com/office/drawing/2014/main" id="{9D7EDA2C-41B6-0A93-5B63-07A10565DBA7}"/>
                </a:ext>
              </a:extLst>
            </p:cNvPr>
            <p:cNvSpPr>
              <a:spLocks noChangeArrowheads="1"/>
            </p:cNvSpPr>
            <p:nvPr/>
          </p:nvSpPr>
          <p:spPr bwMode="auto">
            <a:xfrm>
              <a:off x="7129464" y="4122738"/>
              <a:ext cx="2055051"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7030A0"/>
                  </a:solidFill>
                  <a:latin typeface="+mn-lt"/>
                </a:rPr>
                <a:t>Filter Cartridge</a:t>
              </a:r>
            </a:p>
            <a:p>
              <a:r>
                <a:rPr lang="en-US" altLang="en-US" sz="1800">
                  <a:solidFill>
                    <a:srgbClr val="7030A0"/>
                  </a:solidFill>
                  <a:latin typeface="+mn-lt"/>
                </a:rPr>
                <a:t>Fugitive Emissions</a:t>
              </a:r>
            </a:p>
            <a:p>
              <a:r>
                <a:rPr lang="en-US" altLang="en-US" sz="1800">
                  <a:solidFill>
                    <a:srgbClr val="7030A0"/>
                  </a:solidFill>
                  <a:latin typeface="+mn-lt"/>
                </a:rPr>
                <a:t>Leftover Product</a:t>
              </a:r>
            </a:p>
            <a:p>
              <a:r>
                <a:rPr lang="en-US" altLang="en-US" sz="1800">
                  <a:solidFill>
                    <a:srgbClr val="7030A0"/>
                  </a:solidFill>
                  <a:latin typeface="+mn-lt"/>
                </a:rPr>
                <a:t>Cleaning Material</a:t>
              </a:r>
            </a:p>
          </p:txBody>
        </p:sp>
        <p:sp>
          <p:nvSpPr>
            <p:cNvPr id="13331" name="Rectangle 20">
              <a:extLst>
                <a:ext uri="{FF2B5EF4-FFF2-40B4-BE49-F238E27FC236}">
                  <a16:creationId xmlns:a16="http://schemas.microsoft.com/office/drawing/2014/main" id="{1B197531-6282-B97D-513E-78A45A040C9C}"/>
                </a:ext>
              </a:extLst>
            </p:cNvPr>
            <p:cNvSpPr>
              <a:spLocks noChangeArrowheads="1"/>
            </p:cNvSpPr>
            <p:nvPr/>
          </p:nvSpPr>
          <p:spPr bwMode="auto">
            <a:xfrm>
              <a:off x="7162801" y="5410200"/>
              <a:ext cx="2055051"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7030A0"/>
                  </a:solidFill>
                  <a:latin typeface="+mn-lt"/>
                </a:rPr>
                <a:t>Fugitive Emissions</a:t>
              </a:r>
            </a:p>
            <a:p>
              <a:r>
                <a:rPr lang="en-US" altLang="en-US" sz="1800">
                  <a:solidFill>
                    <a:srgbClr val="7030A0"/>
                  </a:solidFill>
                  <a:latin typeface="+mn-lt"/>
                </a:rPr>
                <a:t>Leftover Material</a:t>
              </a:r>
            </a:p>
            <a:p>
              <a:r>
                <a:rPr lang="en-US" altLang="en-US" sz="1800">
                  <a:solidFill>
                    <a:srgbClr val="7030A0"/>
                  </a:solidFill>
                  <a:latin typeface="+mn-lt"/>
                </a:rPr>
                <a:t>Cleaning Material</a:t>
              </a:r>
            </a:p>
            <a:p>
              <a:r>
                <a:rPr lang="en-US" altLang="en-US" sz="1800">
                  <a:solidFill>
                    <a:srgbClr val="7030A0"/>
                  </a:solidFill>
                  <a:latin typeface="+mn-lt"/>
                </a:rPr>
                <a:t>Off-spec Product</a:t>
              </a:r>
            </a:p>
          </p:txBody>
        </p:sp>
        <p:sp>
          <p:nvSpPr>
            <p:cNvPr id="13332" name="Rectangle 21">
              <a:extLst>
                <a:ext uri="{FF2B5EF4-FFF2-40B4-BE49-F238E27FC236}">
                  <a16:creationId xmlns:a16="http://schemas.microsoft.com/office/drawing/2014/main" id="{7E84BCE4-14D0-3BF8-620B-49BFD488FD44}"/>
                </a:ext>
              </a:extLst>
            </p:cNvPr>
            <p:cNvSpPr>
              <a:spLocks noChangeArrowheads="1"/>
            </p:cNvSpPr>
            <p:nvPr/>
          </p:nvSpPr>
          <p:spPr bwMode="auto">
            <a:xfrm>
              <a:off x="2459039" y="3060701"/>
              <a:ext cx="399149" cy="267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chemeClr val="accent1"/>
                  </a:solidFill>
                  <a:latin typeface="+mn-lt"/>
                </a:rPr>
                <a:t>P</a:t>
              </a:r>
            </a:p>
            <a:p>
              <a:r>
                <a:rPr lang="en-US" altLang="en-US" b="1">
                  <a:solidFill>
                    <a:schemeClr val="accent1"/>
                  </a:solidFill>
                  <a:latin typeface="+mn-lt"/>
                </a:rPr>
                <a:t>R</a:t>
              </a:r>
            </a:p>
            <a:p>
              <a:r>
                <a:rPr lang="en-US" altLang="en-US" b="1">
                  <a:solidFill>
                    <a:schemeClr val="accent1"/>
                  </a:solidFill>
                  <a:latin typeface="+mn-lt"/>
                </a:rPr>
                <a:t>O</a:t>
              </a:r>
            </a:p>
            <a:p>
              <a:r>
                <a:rPr lang="en-US" altLang="en-US" b="1">
                  <a:solidFill>
                    <a:schemeClr val="accent1"/>
                  </a:solidFill>
                  <a:latin typeface="+mn-lt"/>
                </a:rPr>
                <a:t>C</a:t>
              </a:r>
            </a:p>
            <a:p>
              <a:r>
                <a:rPr lang="en-US" altLang="en-US" b="1">
                  <a:solidFill>
                    <a:schemeClr val="accent1"/>
                  </a:solidFill>
                  <a:latin typeface="+mn-lt"/>
                </a:rPr>
                <a:t>E</a:t>
              </a:r>
            </a:p>
            <a:p>
              <a:r>
                <a:rPr lang="en-US" altLang="en-US" b="1">
                  <a:solidFill>
                    <a:schemeClr val="accent1"/>
                  </a:solidFill>
                  <a:latin typeface="+mn-lt"/>
                </a:rPr>
                <a:t>S</a:t>
              </a:r>
            </a:p>
            <a:p>
              <a:r>
                <a:rPr lang="en-US" altLang="en-US" b="1">
                  <a:solidFill>
                    <a:schemeClr val="accent1"/>
                  </a:solidFill>
                  <a:latin typeface="+mn-lt"/>
                </a:rPr>
                <a:t>S</a:t>
              </a:r>
            </a:p>
          </p:txBody>
        </p:sp>
        <p:sp>
          <p:nvSpPr>
            <p:cNvPr id="13333" name="Line 22">
              <a:extLst>
                <a:ext uri="{FF2B5EF4-FFF2-40B4-BE49-F238E27FC236}">
                  <a16:creationId xmlns:a16="http://schemas.microsoft.com/office/drawing/2014/main" id="{0D688C3D-0EDA-402B-1547-492D1143AA19}"/>
                </a:ext>
              </a:extLst>
            </p:cNvPr>
            <p:cNvSpPr>
              <a:spLocks noChangeShapeType="1"/>
            </p:cNvSpPr>
            <p:nvPr/>
          </p:nvSpPr>
          <p:spPr bwMode="auto">
            <a:xfrm flipV="1">
              <a:off x="2963864" y="2592388"/>
              <a:ext cx="674687" cy="76041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4" name="Line 23">
              <a:extLst>
                <a:ext uri="{FF2B5EF4-FFF2-40B4-BE49-F238E27FC236}">
                  <a16:creationId xmlns:a16="http://schemas.microsoft.com/office/drawing/2014/main" id="{B407807C-8501-4A50-11BB-C67F1AA13ED5}"/>
                </a:ext>
              </a:extLst>
            </p:cNvPr>
            <p:cNvSpPr>
              <a:spLocks noChangeShapeType="1"/>
            </p:cNvSpPr>
            <p:nvPr/>
          </p:nvSpPr>
          <p:spPr bwMode="auto">
            <a:xfrm flipV="1">
              <a:off x="3065464" y="3563938"/>
              <a:ext cx="573087" cy="24606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5" name="Line 24">
              <a:extLst>
                <a:ext uri="{FF2B5EF4-FFF2-40B4-BE49-F238E27FC236}">
                  <a16:creationId xmlns:a16="http://schemas.microsoft.com/office/drawing/2014/main" id="{E80310CD-9E9E-B061-FDF0-B21348D1FA9B}"/>
                </a:ext>
              </a:extLst>
            </p:cNvPr>
            <p:cNvSpPr>
              <a:spLocks noChangeShapeType="1"/>
            </p:cNvSpPr>
            <p:nvPr/>
          </p:nvSpPr>
          <p:spPr bwMode="auto">
            <a:xfrm>
              <a:off x="2963864" y="4325938"/>
              <a:ext cx="674687" cy="26511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6" name="Line 25">
              <a:extLst>
                <a:ext uri="{FF2B5EF4-FFF2-40B4-BE49-F238E27FC236}">
                  <a16:creationId xmlns:a16="http://schemas.microsoft.com/office/drawing/2014/main" id="{91CCDE51-CE12-195B-64A8-20474E489B0A}"/>
                </a:ext>
              </a:extLst>
            </p:cNvPr>
            <p:cNvSpPr>
              <a:spLocks noChangeShapeType="1"/>
            </p:cNvSpPr>
            <p:nvPr/>
          </p:nvSpPr>
          <p:spPr bwMode="auto">
            <a:xfrm>
              <a:off x="2963864" y="4783138"/>
              <a:ext cx="674687" cy="72231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7" name="Rectangle 26">
              <a:extLst>
                <a:ext uri="{FF2B5EF4-FFF2-40B4-BE49-F238E27FC236}">
                  <a16:creationId xmlns:a16="http://schemas.microsoft.com/office/drawing/2014/main" id="{6B8FCBE8-7F02-B1C5-396A-3E41233DFD6D}"/>
                </a:ext>
              </a:extLst>
            </p:cNvPr>
            <p:cNvSpPr>
              <a:spLocks noChangeArrowheads="1"/>
            </p:cNvSpPr>
            <p:nvPr/>
          </p:nvSpPr>
          <p:spPr bwMode="auto">
            <a:xfrm>
              <a:off x="7086600" y="1447800"/>
              <a:ext cx="1471558"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u="sng">
                  <a:solidFill>
                    <a:srgbClr val="7030A0"/>
                  </a:solidFill>
                  <a:latin typeface="+mn-lt"/>
                </a:rPr>
                <a:t>SOURCES</a:t>
              </a:r>
            </a:p>
          </p:txBody>
        </p:sp>
      </p:grpSp>
      <p:sp>
        <p:nvSpPr>
          <p:cNvPr id="2" name="Title 1">
            <a:extLst>
              <a:ext uri="{FF2B5EF4-FFF2-40B4-BE49-F238E27FC236}">
                <a16:creationId xmlns:a16="http://schemas.microsoft.com/office/drawing/2014/main" id="{611C620E-2782-3F7E-F5F3-42D0D181C918}"/>
              </a:ext>
            </a:extLst>
          </p:cNvPr>
          <p:cNvSpPr>
            <a:spLocks noGrp="1"/>
          </p:cNvSpPr>
          <p:nvPr>
            <p:ph type="title"/>
          </p:nvPr>
        </p:nvSpPr>
        <p:spPr/>
        <p:txBody>
          <a:bodyPr/>
          <a:lstStyle/>
          <a:p>
            <a:r>
              <a:rPr lang="en-US"/>
              <a:t>Identifying Processes &amp; Sources</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EC551-C99C-0599-EBC2-964CD2E3DF01}"/>
              </a:ext>
            </a:extLst>
          </p:cNvPr>
          <p:cNvSpPr>
            <a:spLocks noGrp="1"/>
          </p:cNvSpPr>
          <p:nvPr>
            <p:ph type="title"/>
          </p:nvPr>
        </p:nvSpPr>
        <p:spPr>
          <a:xfrm>
            <a:off x="652481" y="1382486"/>
            <a:ext cx="3547581" cy="4093028"/>
          </a:xfrm>
        </p:spPr>
        <p:txBody>
          <a:bodyPr anchor="ctr">
            <a:normAutofit/>
          </a:bodyPr>
          <a:lstStyle/>
          <a:p>
            <a:r>
              <a:rPr lang="en-US" sz="4400"/>
              <a:t>Identify Sources of Nonproduct Output</a:t>
            </a:r>
            <a:br>
              <a:rPr lang="en-US" sz="4400"/>
            </a:br>
            <a:endParaRPr lang="en-US" sz="4400"/>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8E336F5-4969-4A51-23E5-18CFF77AB799}"/>
              </a:ext>
            </a:extLst>
          </p:cNvPr>
          <p:cNvGraphicFramePr>
            <a:graphicFrameLocks noGrp="1"/>
          </p:cNvGraphicFramePr>
          <p:nvPr>
            <p:ph idx="1"/>
            <p:extLst>
              <p:ext uri="{D42A27DB-BD31-4B8C-83A1-F6EECF244321}">
                <p14:modId xmlns:p14="http://schemas.microsoft.com/office/powerpoint/2010/main" val="2684732601"/>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AC36F0-10D6-07C0-CEC9-7946BE3B5FDB}"/>
              </a:ext>
            </a:extLst>
          </p:cNvPr>
          <p:cNvGrpSpPr/>
          <p:nvPr/>
        </p:nvGrpSpPr>
        <p:grpSpPr>
          <a:xfrm>
            <a:off x="793752" y="1600202"/>
            <a:ext cx="8475937" cy="4125511"/>
            <a:chOff x="1893889" y="1428751"/>
            <a:chExt cx="8475937" cy="4125511"/>
          </a:xfrm>
        </p:grpSpPr>
        <p:pic>
          <p:nvPicPr>
            <p:cNvPr id="15362" name="Picture 1027">
              <a:extLst>
                <a:ext uri="{FF2B5EF4-FFF2-40B4-BE49-F238E27FC236}">
                  <a16:creationId xmlns:a16="http://schemas.microsoft.com/office/drawing/2014/main" id="{655B2CAB-3DD6-9919-5D6C-9C02881BD5A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388" y="1725613"/>
              <a:ext cx="8026400" cy="340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Rectangle 1028">
              <a:extLst>
                <a:ext uri="{FF2B5EF4-FFF2-40B4-BE49-F238E27FC236}">
                  <a16:creationId xmlns:a16="http://schemas.microsoft.com/office/drawing/2014/main" id="{C85CD050-BEC1-7307-42E1-C4C5446E1A44}"/>
                </a:ext>
              </a:extLst>
            </p:cNvPr>
            <p:cNvSpPr>
              <a:spLocks noChangeArrowheads="1"/>
            </p:cNvSpPr>
            <p:nvPr/>
          </p:nvSpPr>
          <p:spPr bwMode="auto">
            <a:xfrm>
              <a:off x="1907548" y="1646239"/>
              <a:ext cx="1771319" cy="335989"/>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a:solidFill>
                    <a:schemeClr val="accent1"/>
                  </a:solidFill>
                </a:rPr>
                <a:t>Facility Level Data</a:t>
              </a:r>
            </a:p>
          </p:txBody>
        </p:sp>
        <p:sp>
          <p:nvSpPr>
            <p:cNvPr id="15364" name="Rectangle 1029">
              <a:extLst>
                <a:ext uri="{FF2B5EF4-FFF2-40B4-BE49-F238E27FC236}">
                  <a16:creationId xmlns:a16="http://schemas.microsoft.com/office/drawing/2014/main" id="{C724B097-C066-B53A-9CF7-C5908F92E448}"/>
                </a:ext>
              </a:extLst>
            </p:cNvPr>
            <p:cNvSpPr>
              <a:spLocks noChangeArrowheads="1"/>
            </p:cNvSpPr>
            <p:nvPr/>
          </p:nvSpPr>
          <p:spPr bwMode="auto">
            <a:xfrm>
              <a:off x="2923555" y="2674939"/>
              <a:ext cx="1769716" cy="335989"/>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a:solidFill>
                    <a:schemeClr val="accent1"/>
                  </a:solidFill>
                </a:rPr>
                <a:t>Process Level Data</a:t>
              </a:r>
            </a:p>
          </p:txBody>
        </p:sp>
        <p:sp>
          <p:nvSpPr>
            <p:cNvPr id="15365" name="Rectangle 1030">
              <a:extLst>
                <a:ext uri="{FF2B5EF4-FFF2-40B4-BE49-F238E27FC236}">
                  <a16:creationId xmlns:a16="http://schemas.microsoft.com/office/drawing/2014/main" id="{530B7256-90AF-170D-78F8-74A29C034D24}"/>
                </a:ext>
              </a:extLst>
            </p:cNvPr>
            <p:cNvSpPr>
              <a:spLocks noChangeArrowheads="1"/>
            </p:cNvSpPr>
            <p:nvPr/>
          </p:nvSpPr>
          <p:spPr bwMode="auto">
            <a:xfrm>
              <a:off x="3899982" y="3646489"/>
              <a:ext cx="964624" cy="335989"/>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a:solidFill>
                    <a:schemeClr val="accent1"/>
                  </a:solidFill>
                </a:rPr>
                <a:t>Targeting</a:t>
              </a:r>
            </a:p>
          </p:txBody>
        </p:sp>
        <p:sp>
          <p:nvSpPr>
            <p:cNvPr id="15366" name="Rectangle 1031">
              <a:extLst>
                <a:ext uri="{FF2B5EF4-FFF2-40B4-BE49-F238E27FC236}">
                  <a16:creationId xmlns:a16="http://schemas.microsoft.com/office/drawing/2014/main" id="{8B1D1843-857D-70FF-3C79-862AAE5D8F6D}"/>
                </a:ext>
              </a:extLst>
            </p:cNvPr>
            <p:cNvSpPr>
              <a:spLocks noChangeArrowheads="1"/>
            </p:cNvSpPr>
            <p:nvPr/>
          </p:nvSpPr>
          <p:spPr bwMode="auto">
            <a:xfrm>
              <a:off x="4925970" y="4972051"/>
              <a:ext cx="2346413" cy="58221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a:solidFill>
                    <a:schemeClr val="accent1"/>
                  </a:solidFill>
                </a:rPr>
                <a:t>Source Level Data</a:t>
              </a:r>
            </a:p>
            <a:p>
              <a:pPr algn="ctr"/>
              <a:r>
                <a:rPr lang="en-US" altLang="en-US" sz="1600">
                  <a:solidFill>
                    <a:schemeClr val="accent1"/>
                  </a:solidFill>
                </a:rPr>
                <a:t>(Targeted Processes Only)</a:t>
              </a:r>
            </a:p>
          </p:txBody>
        </p:sp>
        <p:sp>
          <p:nvSpPr>
            <p:cNvPr id="15367" name="Rectangle 1032">
              <a:extLst>
                <a:ext uri="{FF2B5EF4-FFF2-40B4-BE49-F238E27FC236}">
                  <a16:creationId xmlns:a16="http://schemas.microsoft.com/office/drawing/2014/main" id="{7FD07178-7933-2BE1-A97D-A7E0FD676B91}"/>
                </a:ext>
              </a:extLst>
            </p:cNvPr>
            <p:cNvSpPr>
              <a:spLocks noChangeArrowheads="1"/>
            </p:cNvSpPr>
            <p:nvPr/>
          </p:nvSpPr>
          <p:spPr bwMode="auto">
            <a:xfrm>
              <a:off x="7220956" y="4114801"/>
              <a:ext cx="2582439" cy="335989"/>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a:solidFill>
                    <a:schemeClr val="accent1"/>
                  </a:solidFill>
                </a:rPr>
                <a:t>Pollution Prevention Options</a:t>
              </a:r>
            </a:p>
          </p:txBody>
        </p:sp>
        <p:sp>
          <p:nvSpPr>
            <p:cNvPr id="15368" name="Rectangle 1033">
              <a:extLst>
                <a:ext uri="{FF2B5EF4-FFF2-40B4-BE49-F238E27FC236}">
                  <a16:creationId xmlns:a16="http://schemas.microsoft.com/office/drawing/2014/main" id="{CD4EB8AE-5AF1-377A-65B0-F16F3638F7E8}"/>
                </a:ext>
              </a:extLst>
            </p:cNvPr>
            <p:cNvSpPr>
              <a:spLocks noChangeArrowheads="1"/>
            </p:cNvSpPr>
            <p:nvPr/>
          </p:nvSpPr>
          <p:spPr bwMode="auto">
            <a:xfrm>
              <a:off x="7410182" y="2686051"/>
              <a:ext cx="1861087" cy="335989"/>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a:solidFill>
                    <a:schemeClr val="accent1"/>
                  </a:solidFill>
                </a:rPr>
                <a:t>Process Level Goals</a:t>
              </a:r>
            </a:p>
          </p:txBody>
        </p:sp>
        <p:sp>
          <p:nvSpPr>
            <p:cNvPr id="15369" name="Rectangle 1034">
              <a:extLst>
                <a:ext uri="{FF2B5EF4-FFF2-40B4-BE49-F238E27FC236}">
                  <a16:creationId xmlns:a16="http://schemas.microsoft.com/office/drawing/2014/main" id="{8589D6CE-12DF-4496-AA5A-5B2590C40B52}"/>
                </a:ext>
              </a:extLst>
            </p:cNvPr>
            <p:cNvSpPr>
              <a:spLocks noChangeArrowheads="1"/>
            </p:cNvSpPr>
            <p:nvPr/>
          </p:nvSpPr>
          <p:spPr bwMode="auto">
            <a:xfrm>
              <a:off x="8507136" y="1657351"/>
              <a:ext cx="1862690" cy="335989"/>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a:solidFill>
                    <a:schemeClr val="accent1"/>
                  </a:solidFill>
                </a:rPr>
                <a:t>Facility Level Goals</a:t>
              </a:r>
            </a:p>
          </p:txBody>
        </p:sp>
        <p:sp>
          <p:nvSpPr>
            <p:cNvPr id="15370" name="Rectangle 1035">
              <a:extLst>
                <a:ext uri="{FF2B5EF4-FFF2-40B4-BE49-F238E27FC236}">
                  <a16:creationId xmlns:a16="http://schemas.microsoft.com/office/drawing/2014/main" id="{0DF1E83E-9BE8-84E8-8229-F7E8ECFCCAED}"/>
                </a:ext>
              </a:extLst>
            </p:cNvPr>
            <p:cNvSpPr>
              <a:spLocks noChangeArrowheads="1"/>
            </p:cNvSpPr>
            <p:nvPr/>
          </p:nvSpPr>
          <p:spPr bwMode="auto">
            <a:xfrm>
              <a:off x="5035551" y="1428751"/>
              <a:ext cx="1611019"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rgbClr val="8901F3"/>
                  </a:solidFill>
                </a:rPr>
                <a:t>Facility Level</a:t>
              </a:r>
            </a:p>
          </p:txBody>
        </p:sp>
        <p:sp>
          <p:nvSpPr>
            <p:cNvPr id="15371" name="Rectangle 1036">
              <a:extLst>
                <a:ext uri="{FF2B5EF4-FFF2-40B4-BE49-F238E27FC236}">
                  <a16:creationId xmlns:a16="http://schemas.microsoft.com/office/drawing/2014/main" id="{FC5524E0-8A4F-57C8-FD07-741FDCFCAFD9}"/>
                </a:ext>
              </a:extLst>
            </p:cNvPr>
            <p:cNvSpPr>
              <a:spLocks noChangeArrowheads="1"/>
            </p:cNvSpPr>
            <p:nvPr/>
          </p:nvSpPr>
          <p:spPr bwMode="auto">
            <a:xfrm>
              <a:off x="5081588" y="4424364"/>
              <a:ext cx="154209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rgbClr val="8901F3"/>
                  </a:solidFill>
                </a:rPr>
                <a:t>Source Level</a:t>
              </a:r>
            </a:p>
          </p:txBody>
        </p:sp>
        <p:sp>
          <p:nvSpPr>
            <p:cNvPr id="15372" name="Rectangle 1037">
              <a:extLst>
                <a:ext uri="{FF2B5EF4-FFF2-40B4-BE49-F238E27FC236}">
                  <a16:creationId xmlns:a16="http://schemas.microsoft.com/office/drawing/2014/main" id="{ED372B25-31C1-B278-5A88-A2D534158261}"/>
                </a:ext>
              </a:extLst>
            </p:cNvPr>
            <p:cNvSpPr>
              <a:spLocks noChangeArrowheads="1"/>
            </p:cNvSpPr>
            <p:nvPr/>
          </p:nvSpPr>
          <p:spPr bwMode="auto">
            <a:xfrm>
              <a:off x="5035550" y="3109914"/>
              <a:ext cx="1612622"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rgbClr val="8901F3"/>
                  </a:solidFill>
                </a:rPr>
                <a:t>Process Level</a:t>
              </a:r>
            </a:p>
          </p:txBody>
        </p:sp>
        <p:sp>
          <p:nvSpPr>
            <p:cNvPr id="15373" name="Line 1038">
              <a:extLst>
                <a:ext uri="{FF2B5EF4-FFF2-40B4-BE49-F238E27FC236}">
                  <a16:creationId xmlns:a16="http://schemas.microsoft.com/office/drawing/2014/main" id="{E81BDD1D-DC44-BEF7-1A01-B450ECF4B72E}"/>
                </a:ext>
              </a:extLst>
            </p:cNvPr>
            <p:cNvSpPr>
              <a:spLocks noChangeShapeType="1"/>
            </p:cNvSpPr>
            <p:nvPr/>
          </p:nvSpPr>
          <p:spPr bwMode="auto">
            <a:xfrm>
              <a:off x="1893889" y="4005264"/>
              <a:ext cx="8410575" cy="1587"/>
            </a:xfrm>
            <a:prstGeom prst="line">
              <a:avLst/>
            </a:prstGeom>
            <a:noFill/>
            <a:ln w="12700">
              <a:solidFill>
                <a:srgbClr val="8901F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4" name="Line 1039">
              <a:extLst>
                <a:ext uri="{FF2B5EF4-FFF2-40B4-BE49-F238E27FC236}">
                  <a16:creationId xmlns:a16="http://schemas.microsoft.com/office/drawing/2014/main" id="{53632A07-279E-16DF-4196-7E31EFAAC0F3}"/>
                </a:ext>
              </a:extLst>
            </p:cNvPr>
            <p:cNvSpPr>
              <a:spLocks noChangeShapeType="1"/>
            </p:cNvSpPr>
            <p:nvPr/>
          </p:nvSpPr>
          <p:spPr bwMode="auto">
            <a:xfrm>
              <a:off x="1893889" y="2290764"/>
              <a:ext cx="8410575" cy="1587"/>
            </a:xfrm>
            <a:prstGeom prst="line">
              <a:avLst/>
            </a:prstGeom>
            <a:noFill/>
            <a:ln w="12700">
              <a:solidFill>
                <a:srgbClr val="8901F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7E1540-9975-8596-E48F-BF7C056BBB3E}"/>
              </a:ext>
            </a:extLst>
          </p:cNvPr>
          <p:cNvSpPr>
            <a:spLocks noGrp="1"/>
          </p:cNvSpPr>
          <p:nvPr>
            <p:ph type="title"/>
          </p:nvPr>
        </p:nvSpPr>
        <p:spPr>
          <a:xfrm>
            <a:off x="1043950" y="1179151"/>
            <a:ext cx="3300646" cy="4463889"/>
          </a:xfrm>
        </p:spPr>
        <p:txBody>
          <a:bodyPr anchor="ctr">
            <a:normAutofit/>
          </a:bodyPr>
          <a:lstStyle/>
          <a:p>
            <a:r>
              <a:rPr lang="en-US"/>
              <a:t>Facility Level Data</a:t>
            </a:r>
            <a:br>
              <a:rPr lang="en-US"/>
            </a:b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CF86647-FE60-3962-8C5F-633C5AA65E48}"/>
              </a:ext>
            </a:extLst>
          </p:cNvPr>
          <p:cNvSpPr>
            <a:spLocks noGrp="1"/>
          </p:cNvSpPr>
          <p:nvPr>
            <p:ph idx="1"/>
          </p:nvPr>
        </p:nvSpPr>
        <p:spPr>
          <a:xfrm>
            <a:off x="4978918" y="1109145"/>
            <a:ext cx="6341016" cy="4603900"/>
          </a:xfrm>
        </p:spPr>
        <p:txBody>
          <a:bodyPr anchor="ctr">
            <a:normAutofit/>
          </a:bodyPr>
          <a:lstStyle/>
          <a:p>
            <a:r>
              <a:rPr lang="en-US" sz="2000"/>
              <a:t>NJ Release and Pollution Prevention Report (RPPR or DEQ-114)</a:t>
            </a:r>
          </a:p>
          <a:p>
            <a:r>
              <a:rPr lang="en-US" sz="2000"/>
              <a:t>Find General Balance between Inputs and Outputs</a:t>
            </a:r>
          </a:p>
          <a:p>
            <a:r>
              <a:rPr lang="en-US" sz="2000"/>
              <a:t>Chemical Specific</a:t>
            </a:r>
          </a:p>
          <a:p>
            <a:r>
              <a:rPr lang="en-US" sz="2000"/>
              <a:t>Determine Quantities Recycled</a:t>
            </a:r>
          </a:p>
          <a:p>
            <a:r>
              <a:rPr lang="en-US" sz="2000"/>
              <a:t>Record Quantities Released </a:t>
            </a:r>
          </a:p>
          <a:p>
            <a:r>
              <a:rPr lang="en-US" sz="2000"/>
              <a:t>Calculate Quantities Used (Throughput)</a:t>
            </a:r>
          </a:p>
          <a:p>
            <a:pPr lvl="1"/>
            <a:r>
              <a:rPr lang="en-US" sz="1800"/>
              <a:t>* Inputs - Ending Inventory</a:t>
            </a:r>
          </a:p>
          <a:p>
            <a:pPr lvl="1"/>
            <a:r>
              <a:rPr lang="en-US" sz="1800"/>
              <a:t>* Consumed + Shipped + NPO</a:t>
            </a:r>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7FCA476-2536-D8E4-432D-7D47B800C31A}"/>
              </a:ext>
            </a:extLst>
          </p:cNvPr>
          <p:cNvGrpSpPr/>
          <p:nvPr/>
        </p:nvGrpSpPr>
        <p:grpSpPr>
          <a:xfrm>
            <a:off x="839788" y="2020889"/>
            <a:ext cx="8281988" cy="4306886"/>
            <a:chOff x="1911351" y="1735139"/>
            <a:chExt cx="8281988" cy="4306886"/>
          </a:xfrm>
        </p:grpSpPr>
        <p:sp>
          <p:nvSpPr>
            <p:cNvPr id="19459" name="Line 4">
              <a:extLst>
                <a:ext uri="{FF2B5EF4-FFF2-40B4-BE49-F238E27FC236}">
                  <a16:creationId xmlns:a16="http://schemas.microsoft.com/office/drawing/2014/main" id="{BC83B93B-4A9B-9292-F698-EFF7D5DC55BE}"/>
                </a:ext>
              </a:extLst>
            </p:cNvPr>
            <p:cNvSpPr>
              <a:spLocks noChangeShapeType="1"/>
            </p:cNvSpPr>
            <p:nvPr/>
          </p:nvSpPr>
          <p:spPr bwMode="auto">
            <a:xfrm>
              <a:off x="3778250" y="3089275"/>
              <a:ext cx="1106488" cy="330200"/>
            </a:xfrm>
            <a:prstGeom prst="line">
              <a:avLst/>
            </a:prstGeom>
            <a:noFill/>
            <a:ln w="12700">
              <a:solidFill>
                <a:srgbClr val="00968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0" name="Line 5">
              <a:extLst>
                <a:ext uri="{FF2B5EF4-FFF2-40B4-BE49-F238E27FC236}">
                  <a16:creationId xmlns:a16="http://schemas.microsoft.com/office/drawing/2014/main" id="{37F7BA52-0D5A-FB58-1854-B305BC1DB786}"/>
                </a:ext>
              </a:extLst>
            </p:cNvPr>
            <p:cNvSpPr>
              <a:spLocks noChangeShapeType="1"/>
            </p:cNvSpPr>
            <p:nvPr/>
          </p:nvSpPr>
          <p:spPr bwMode="auto">
            <a:xfrm flipH="1">
              <a:off x="3744913" y="4640263"/>
              <a:ext cx="1250950" cy="608012"/>
            </a:xfrm>
            <a:prstGeom prst="line">
              <a:avLst/>
            </a:prstGeom>
            <a:noFill/>
            <a:ln w="12700">
              <a:solidFill>
                <a:srgbClr val="009688"/>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1" name="Line 6">
              <a:extLst>
                <a:ext uri="{FF2B5EF4-FFF2-40B4-BE49-F238E27FC236}">
                  <a16:creationId xmlns:a16="http://schemas.microsoft.com/office/drawing/2014/main" id="{BE5F00FA-1E11-EF7F-EF56-88A49DAF0E55}"/>
                </a:ext>
              </a:extLst>
            </p:cNvPr>
            <p:cNvSpPr>
              <a:spLocks noChangeShapeType="1"/>
            </p:cNvSpPr>
            <p:nvPr/>
          </p:nvSpPr>
          <p:spPr bwMode="auto">
            <a:xfrm flipV="1">
              <a:off x="3778250" y="4240213"/>
              <a:ext cx="877888" cy="334962"/>
            </a:xfrm>
            <a:prstGeom prst="line">
              <a:avLst/>
            </a:prstGeom>
            <a:noFill/>
            <a:ln w="12700">
              <a:solidFill>
                <a:srgbClr val="00968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2" name="Line 7">
              <a:extLst>
                <a:ext uri="{FF2B5EF4-FFF2-40B4-BE49-F238E27FC236}">
                  <a16:creationId xmlns:a16="http://schemas.microsoft.com/office/drawing/2014/main" id="{8A479039-C16D-5377-A4A1-307906D46A0C}"/>
                </a:ext>
              </a:extLst>
            </p:cNvPr>
            <p:cNvSpPr>
              <a:spLocks noChangeShapeType="1"/>
            </p:cNvSpPr>
            <p:nvPr/>
          </p:nvSpPr>
          <p:spPr bwMode="auto">
            <a:xfrm>
              <a:off x="7156451" y="3992563"/>
              <a:ext cx="1401763" cy="582612"/>
            </a:xfrm>
            <a:prstGeom prst="line">
              <a:avLst/>
            </a:prstGeom>
            <a:noFill/>
            <a:ln w="12700">
              <a:solidFill>
                <a:srgbClr val="B500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3" name="Line 8">
              <a:extLst>
                <a:ext uri="{FF2B5EF4-FFF2-40B4-BE49-F238E27FC236}">
                  <a16:creationId xmlns:a16="http://schemas.microsoft.com/office/drawing/2014/main" id="{BF0B41ED-328A-6EDC-C3C7-6C7E9B780191}"/>
                </a:ext>
              </a:extLst>
            </p:cNvPr>
            <p:cNvSpPr>
              <a:spLocks noChangeShapeType="1"/>
            </p:cNvSpPr>
            <p:nvPr/>
          </p:nvSpPr>
          <p:spPr bwMode="auto">
            <a:xfrm flipV="1">
              <a:off x="7639050" y="2849563"/>
              <a:ext cx="1081088" cy="239712"/>
            </a:xfrm>
            <a:prstGeom prst="line">
              <a:avLst/>
            </a:prstGeom>
            <a:noFill/>
            <a:ln w="12700">
              <a:solidFill>
                <a:srgbClr val="B500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4" name="Line 9">
              <a:extLst>
                <a:ext uri="{FF2B5EF4-FFF2-40B4-BE49-F238E27FC236}">
                  <a16:creationId xmlns:a16="http://schemas.microsoft.com/office/drawing/2014/main" id="{2FC3FB2F-BEC7-ABA8-BFB9-B19DD4293EFF}"/>
                </a:ext>
              </a:extLst>
            </p:cNvPr>
            <p:cNvSpPr>
              <a:spLocks noChangeShapeType="1"/>
            </p:cNvSpPr>
            <p:nvPr/>
          </p:nvSpPr>
          <p:spPr bwMode="auto">
            <a:xfrm>
              <a:off x="7007226" y="4640263"/>
              <a:ext cx="1712913" cy="608012"/>
            </a:xfrm>
            <a:prstGeom prst="line">
              <a:avLst/>
            </a:prstGeom>
            <a:noFill/>
            <a:ln w="12700">
              <a:solidFill>
                <a:srgbClr val="B500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5" name="Rectangle 10">
              <a:extLst>
                <a:ext uri="{FF2B5EF4-FFF2-40B4-BE49-F238E27FC236}">
                  <a16:creationId xmlns:a16="http://schemas.microsoft.com/office/drawing/2014/main" id="{2D05890B-173E-C1E1-9C6A-63943FD0E388}"/>
                </a:ext>
              </a:extLst>
            </p:cNvPr>
            <p:cNvSpPr>
              <a:spLocks noChangeArrowheads="1"/>
            </p:cNvSpPr>
            <p:nvPr/>
          </p:nvSpPr>
          <p:spPr bwMode="auto">
            <a:xfrm>
              <a:off x="2055814" y="3563939"/>
              <a:ext cx="1476375" cy="376237"/>
            </a:xfrm>
            <a:prstGeom prst="rect">
              <a:avLst/>
            </a:prstGeom>
            <a:solidFill>
              <a:schemeClr val="bg1"/>
            </a:solidFill>
            <a:ln w="12700">
              <a:solidFill>
                <a:srgbClr val="00968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009688"/>
                  </a:solidFill>
                </a:rPr>
                <a:t>Manufactured</a:t>
              </a:r>
            </a:p>
          </p:txBody>
        </p:sp>
        <p:sp>
          <p:nvSpPr>
            <p:cNvPr id="19466" name="Rectangle 11">
              <a:extLst>
                <a:ext uri="{FF2B5EF4-FFF2-40B4-BE49-F238E27FC236}">
                  <a16:creationId xmlns:a16="http://schemas.microsoft.com/office/drawing/2014/main" id="{3C3605DD-612B-C09A-16BD-CC66C2099D09}"/>
                </a:ext>
              </a:extLst>
            </p:cNvPr>
            <p:cNvSpPr>
              <a:spLocks noChangeArrowheads="1"/>
            </p:cNvSpPr>
            <p:nvPr/>
          </p:nvSpPr>
          <p:spPr bwMode="auto">
            <a:xfrm>
              <a:off x="2659064" y="4240214"/>
              <a:ext cx="942975" cy="650875"/>
            </a:xfrm>
            <a:prstGeom prst="rect">
              <a:avLst/>
            </a:prstGeom>
            <a:solidFill>
              <a:schemeClr val="bg1"/>
            </a:solidFill>
            <a:ln w="12700">
              <a:solidFill>
                <a:srgbClr val="00968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009688"/>
                  </a:solidFill>
                </a:rPr>
                <a:t>Brought</a:t>
              </a:r>
            </a:p>
            <a:p>
              <a:pPr algn="ctr"/>
              <a:r>
                <a:rPr lang="en-US" altLang="en-US" sz="1800">
                  <a:solidFill>
                    <a:srgbClr val="009688"/>
                  </a:solidFill>
                </a:rPr>
                <a:t>On-Site</a:t>
              </a:r>
            </a:p>
          </p:txBody>
        </p:sp>
        <p:sp>
          <p:nvSpPr>
            <p:cNvPr id="19467" name="Rectangle 12">
              <a:extLst>
                <a:ext uri="{FF2B5EF4-FFF2-40B4-BE49-F238E27FC236}">
                  <a16:creationId xmlns:a16="http://schemas.microsoft.com/office/drawing/2014/main" id="{9B8A35C1-9567-691F-8B02-4BBCE1E7916F}"/>
                </a:ext>
              </a:extLst>
            </p:cNvPr>
            <p:cNvSpPr>
              <a:spLocks noChangeArrowheads="1"/>
            </p:cNvSpPr>
            <p:nvPr/>
          </p:nvSpPr>
          <p:spPr bwMode="auto">
            <a:xfrm>
              <a:off x="1911351" y="5116514"/>
              <a:ext cx="1577975" cy="650875"/>
            </a:xfrm>
            <a:prstGeom prst="rect">
              <a:avLst/>
            </a:prstGeom>
            <a:solidFill>
              <a:schemeClr val="bg1"/>
            </a:solidFill>
            <a:ln w="12700">
              <a:solidFill>
                <a:srgbClr val="00968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009688"/>
                  </a:solidFill>
                </a:rPr>
                <a:t>Recycled </a:t>
              </a:r>
            </a:p>
            <a:p>
              <a:pPr algn="ctr"/>
              <a:r>
                <a:rPr lang="en-US" altLang="en-US" sz="1800">
                  <a:solidFill>
                    <a:srgbClr val="009688"/>
                  </a:solidFill>
                </a:rPr>
                <a:t>Out-of-Process</a:t>
              </a:r>
            </a:p>
          </p:txBody>
        </p:sp>
        <p:sp>
          <p:nvSpPr>
            <p:cNvPr id="19468" name="Rectangle 13">
              <a:extLst>
                <a:ext uri="{FF2B5EF4-FFF2-40B4-BE49-F238E27FC236}">
                  <a16:creationId xmlns:a16="http://schemas.microsoft.com/office/drawing/2014/main" id="{A30C96FC-6E3B-5757-51CD-524C70726FE9}"/>
                </a:ext>
              </a:extLst>
            </p:cNvPr>
            <p:cNvSpPr>
              <a:spLocks noChangeArrowheads="1"/>
            </p:cNvSpPr>
            <p:nvPr/>
          </p:nvSpPr>
          <p:spPr bwMode="auto">
            <a:xfrm>
              <a:off x="8793164" y="3538539"/>
              <a:ext cx="1400175" cy="650875"/>
            </a:xfrm>
            <a:prstGeom prst="rect">
              <a:avLst/>
            </a:prstGeom>
            <a:noFill/>
            <a:ln w="12700">
              <a:solidFill>
                <a:srgbClr val="B5006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B50069"/>
                  </a:solidFill>
                </a:rPr>
                <a:t>Consumed </a:t>
              </a:r>
            </a:p>
            <a:p>
              <a:pPr algn="ctr"/>
              <a:r>
                <a:rPr lang="en-US" altLang="en-US" sz="1800">
                  <a:solidFill>
                    <a:srgbClr val="B50069"/>
                  </a:solidFill>
                </a:rPr>
                <a:t>in a Reaction</a:t>
              </a:r>
            </a:p>
          </p:txBody>
        </p:sp>
        <p:sp>
          <p:nvSpPr>
            <p:cNvPr id="19469" name="Rectangle 14">
              <a:extLst>
                <a:ext uri="{FF2B5EF4-FFF2-40B4-BE49-F238E27FC236}">
                  <a16:creationId xmlns:a16="http://schemas.microsoft.com/office/drawing/2014/main" id="{C11F216F-0BC6-2B76-2716-1FF7772B5EC4}"/>
                </a:ext>
              </a:extLst>
            </p:cNvPr>
            <p:cNvSpPr>
              <a:spLocks noChangeArrowheads="1"/>
            </p:cNvSpPr>
            <p:nvPr/>
          </p:nvSpPr>
          <p:spPr bwMode="auto">
            <a:xfrm>
              <a:off x="8732839" y="4333876"/>
              <a:ext cx="1393825" cy="650875"/>
            </a:xfrm>
            <a:prstGeom prst="rect">
              <a:avLst/>
            </a:prstGeom>
            <a:noFill/>
            <a:ln w="12700">
              <a:solidFill>
                <a:srgbClr val="B5006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B50069"/>
                  </a:solidFill>
                </a:rPr>
                <a:t>Shipped </a:t>
              </a:r>
            </a:p>
            <a:p>
              <a:pPr algn="ctr"/>
              <a:r>
                <a:rPr lang="en-US" altLang="en-US" sz="1800">
                  <a:solidFill>
                    <a:srgbClr val="B50069"/>
                  </a:solidFill>
                </a:rPr>
                <a:t>in/as Product</a:t>
              </a:r>
            </a:p>
          </p:txBody>
        </p:sp>
        <p:sp>
          <p:nvSpPr>
            <p:cNvPr id="19470" name="Rectangle 15">
              <a:extLst>
                <a:ext uri="{FF2B5EF4-FFF2-40B4-BE49-F238E27FC236}">
                  <a16:creationId xmlns:a16="http://schemas.microsoft.com/office/drawing/2014/main" id="{85C86B6A-AA9E-9F5E-5445-FD58EE407EE7}"/>
                </a:ext>
              </a:extLst>
            </p:cNvPr>
            <p:cNvSpPr>
              <a:spLocks noChangeArrowheads="1"/>
            </p:cNvSpPr>
            <p:nvPr/>
          </p:nvSpPr>
          <p:spPr bwMode="auto">
            <a:xfrm>
              <a:off x="8894764" y="5116513"/>
              <a:ext cx="904875" cy="925512"/>
            </a:xfrm>
            <a:prstGeom prst="rect">
              <a:avLst/>
            </a:prstGeom>
            <a:noFill/>
            <a:ln w="12700">
              <a:solidFill>
                <a:srgbClr val="B5006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B50069"/>
                  </a:solidFill>
                </a:rPr>
                <a:t>Non</a:t>
              </a:r>
            </a:p>
            <a:p>
              <a:pPr algn="ctr"/>
              <a:r>
                <a:rPr lang="en-US" altLang="en-US" sz="1800">
                  <a:solidFill>
                    <a:srgbClr val="B50069"/>
                  </a:solidFill>
                </a:rPr>
                <a:t>Product</a:t>
              </a:r>
            </a:p>
            <a:p>
              <a:pPr algn="ctr"/>
              <a:r>
                <a:rPr lang="en-US" altLang="en-US" sz="1800">
                  <a:solidFill>
                    <a:srgbClr val="B50069"/>
                  </a:solidFill>
                </a:rPr>
                <a:t>Output</a:t>
              </a:r>
            </a:p>
          </p:txBody>
        </p:sp>
        <p:sp>
          <p:nvSpPr>
            <p:cNvPr id="19471" name="Rectangle 16">
              <a:extLst>
                <a:ext uri="{FF2B5EF4-FFF2-40B4-BE49-F238E27FC236}">
                  <a16:creationId xmlns:a16="http://schemas.microsoft.com/office/drawing/2014/main" id="{81A64077-CBAE-B277-DA39-98BF9137329E}"/>
                </a:ext>
              </a:extLst>
            </p:cNvPr>
            <p:cNvSpPr>
              <a:spLocks noChangeArrowheads="1"/>
            </p:cNvSpPr>
            <p:nvPr/>
          </p:nvSpPr>
          <p:spPr bwMode="auto">
            <a:xfrm>
              <a:off x="2055814" y="1735139"/>
              <a:ext cx="1617431"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u="sng">
                  <a:solidFill>
                    <a:srgbClr val="009688"/>
                  </a:solidFill>
                </a:rPr>
                <a:t>INPUTS</a:t>
              </a:r>
            </a:p>
          </p:txBody>
        </p:sp>
        <p:sp>
          <p:nvSpPr>
            <p:cNvPr id="19472" name="Rectangle 17">
              <a:extLst>
                <a:ext uri="{FF2B5EF4-FFF2-40B4-BE49-F238E27FC236}">
                  <a16:creationId xmlns:a16="http://schemas.microsoft.com/office/drawing/2014/main" id="{02664114-63EF-A5C1-60B3-972C0A64B2C6}"/>
                </a:ext>
              </a:extLst>
            </p:cNvPr>
            <p:cNvSpPr>
              <a:spLocks noChangeArrowheads="1"/>
            </p:cNvSpPr>
            <p:nvPr/>
          </p:nvSpPr>
          <p:spPr bwMode="auto">
            <a:xfrm>
              <a:off x="7923213" y="1735139"/>
              <a:ext cx="2027800"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u="sng">
                  <a:solidFill>
                    <a:srgbClr val="B50069"/>
                  </a:solidFill>
                </a:rPr>
                <a:t>OUTPUTS</a:t>
              </a:r>
            </a:p>
          </p:txBody>
        </p:sp>
        <p:pic>
          <p:nvPicPr>
            <p:cNvPr id="19473" name="Picture 18">
              <a:extLst>
                <a:ext uri="{FF2B5EF4-FFF2-40B4-BE49-F238E27FC236}">
                  <a16:creationId xmlns:a16="http://schemas.microsoft.com/office/drawing/2014/main" id="{1A725A60-9914-598C-0076-6BBFD58A8DD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863" y="2800350"/>
              <a:ext cx="2413000" cy="218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74" name="Line 19">
              <a:extLst>
                <a:ext uri="{FF2B5EF4-FFF2-40B4-BE49-F238E27FC236}">
                  <a16:creationId xmlns:a16="http://schemas.microsoft.com/office/drawing/2014/main" id="{0C383CA5-A2E6-3C0F-DA23-34C8EC65A72B}"/>
                </a:ext>
              </a:extLst>
            </p:cNvPr>
            <p:cNvSpPr>
              <a:spLocks noChangeShapeType="1"/>
            </p:cNvSpPr>
            <p:nvPr/>
          </p:nvSpPr>
          <p:spPr bwMode="auto">
            <a:xfrm>
              <a:off x="3778250" y="3705225"/>
              <a:ext cx="877888" cy="0"/>
            </a:xfrm>
            <a:prstGeom prst="line">
              <a:avLst/>
            </a:prstGeom>
            <a:noFill/>
            <a:ln w="12700">
              <a:solidFill>
                <a:srgbClr val="00968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5" name="Rectangle 20">
              <a:extLst>
                <a:ext uri="{FF2B5EF4-FFF2-40B4-BE49-F238E27FC236}">
                  <a16:creationId xmlns:a16="http://schemas.microsoft.com/office/drawing/2014/main" id="{873AD323-880F-0F91-7E98-6D64C71141F0}"/>
                </a:ext>
              </a:extLst>
            </p:cNvPr>
            <p:cNvSpPr>
              <a:spLocks noChangeArrowheads="1"/>
            </p:cNvSpPr>
            <p:nvPr/>
          </p:nvSpPr>
          <p:spPr bwMode="auto">
            <a:xfrm>
              <a:off x="2159000" y="2752726"/>
              <a:ext cx="1443038" cy="650875"/>
            </a:xfrm>
            <a:prstGeom prst="rect">
              <a:avLst/>
            </a:prstGeom>
            <a:solidFill>
              <a:schemeClr val="bg1"/>
            </a:solidFill>
            <a:ln w="12700">
              <a:solidFill>
                <a:srgbClr val="00968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009688"/>
                  </a:solidFill>
                </a:rPr>
                <a:t>Starting</a:t>
              </a:r>
            </a:p>
            <a:p>
              <a:pPr algn="ctr"/>
              <a:r>
                <a:rPr lang="en-US" altLang="en-US" sz="1800">
                  <a:solidFill>
                    <a:srgbClr val="009688"/>
                  </a:solidFill>
                </a:rPr>
                <a:t>Inventory</a:t>
              </a:r>
            </a:p>
          </p:txBody>
        </p:sp>
        <p:sp>
          <p:nvSpPr>
            <p:cNvPr id="19476" name="Line 21">
              <a:extLst>
                <a:ext uri="{FF2B5EF4-FFF2-40B4-BE49-F238E27FC236}">
                  <a16:creationId xmlns:a16="http://schemas.microsoft.com/office/drawing/2014/main" id="{F6228FB1-ABC0-4E66-41C0-16A90ADF22C9}"/>
                </a:ext>
              </a:extLst>
            </p:cNvPr>
            <p:cNvSpPr>
              <a:spLocks noChangeShapeType="1"/>
            </p:cNvSpPr>
            <p:nvPr/>
          </p:nvSpPr>
          <p:spPr bwMode="auto">
            <a:xfrm>
              <a:off x="7639050" y="3705225"/>
              <a:ext cx="1081088" cy="107950"/>
            </a:xfrm>
            <a:prstGeom prst="line">
              <a:avLst/>
            </a:prstGeom>
            <a:noFill/>
            <a:ln w="12700">
              <a:solidFill>
                <a:srgbClr val="B500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7" name="Rectangle 22">
              <a:extLst>
                <a:ext uri="{FF2B5EF4-FFF2-40B4-BE49-F238E27FC236}">
                  <a16:creationId xmlns:a16="http://schemas.microsoft.com/office/drawing/2014/main" id="{DDAC8828-4B65-5E26-C2A0-B6AEAEE8FAC5}"/>
                </a:ext>
              </a:extLst>
            </p:cNvPr>
            <p:cNvSpPr>
              <a:spLocks noChangeArrowheads="1"/>
            </p:cNvSpPr>
            <p:nvPr/>
          </p:nvSpPr>
          <p:spPr bwMode="auto">
            <a:xfrm>
              <a:off x="8793164" y="2590801"/>
              <a:ext cx="1082675" cy="650875"/>
            </a:xfrm>
            <a:prstGeom prst="rect">
              <a:avLst/>
            </a:prstGeom>
            <a:noFill/>
            <a:ln w="12700">
              <a:solidFill>
                <a:srgbClr val="B5006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B50069"/>
                  </a:solidFill>
                </a:rPr>
                <a:t>Ending</a:t>
              </a:r>
            </a:p>
            <a:p>
              <a:pPr algn="ctr"/>
              <a:r>
                <a:rPr lang="en-US" altLang="en-US" sz="1800">
                  <a:solidFill>
                    <a:srgbClr val="B50069"/>
                  </a:solidFill>
                </a:rPr>
                <a:t>Inventory</a:t>
              </a:r>
            </a:p>
          </p:txBody>
        </p:sp>
      </p:grpSp>
      <p:sp>
        <p:nvSpPr>
          <p:cNvPr id="3" name="Title 2">
            <a:extLst>
              <a:ext uri="{FF2B5EF4-FFF2-40B4-BE49-F238E27FC236}">
                <a16:creationId xmlns:a16="http://schemas.microsoft.com/office/drawing/2014/main" id="{EEEB6C10-B7CA-19E0-71DD-9B796F30CE81}"/>
              </a:ext>
            </a:extLst>
          </p:cNvPr>
          <p:cNvSpPr>
            <a:spLocks noGrp="1"/>
          </p:cNvSpPr>
          <p:nvPr>
            <p:ph type="title"/>
          </p:nvPr>
        </p:nvSpPr>
        <p:spPr/>
        <p:txBody>
          <a:bodyPr/>
          <a:lstStyle/>
          <a:p>
            <a:r>
              <a:rPr lang="en-US"/>
              <a:t>Facility Level Material Balance</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 name="Group 162">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4" name="Straight Connector 163">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6"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7"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8" name="Isosceles Triangle 167">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9"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0"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1"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2" name="Isosceles Triangle 171">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3" name="Isosceles Triangle 172">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75" name="Rectangle 17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369CBD2-2107-2E52-23C0-FCA13F99F87F}"/>
              </a:ext>
            </a:extLst>
          </p:cNvPr>
          <p:cNvSpPr>
            <a:spLocks noGrp="1"/>
          </p:cNvSpPr>
          <p:nvPr>
            <p:ph type="title"/>
          </p:nvPr>
        </p:nvSpPr>
        <p:spPr>
          <a:xfrm>
            <a:off x="1286933" y="609600"/>
            <a:ext cx="10197494" cy="1099457"/>
          </a:xfrm>
        </p:spPr>
        <p:txBody>
          <a:bodyPr vert="horz" lIns="91440" tIns="45720" rIns="91440" bIns="45720" rtlCol="0" anchor="t">
            <a:normAutofit/>
          </a:bodyPr>
          <a:lstStyle/>
          <a:p>
            <a:r>
              <a:rPr lang="en-US"/>
              <a:t>USE Equation Derivation</a:t>
            </a:r>
          </a:p>
        </p:txBody>
      </p:sp>
      <p:sp>
        <p:nvSpPr>
          <p:cNvPr id="177" name="Isosceles Triangle 17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9" name="Isosceles Triangle 17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nvGrpSpPr>
          <p:cNvPr id="2" name="Group 1">
            <a:extLst>
              <a:ext uri="{FF2B5EF4-FFF2-40B4-BE49-F238E27FC236}">
                <a16:creationId xmlns:a16="http://schemas.microsoft.com/office/drawing/2014/main" id="{CC6EEEEF-5E08-59B4-B7E5-12E4138BCEF8}"/>
              </a:ext>
            </a:extLst>
          </p:cNvPr>
          <p:cNvGrpSpPr/>
          <p:nvPr/>
        </p:nvGrpSpPr>
        <p:grpSpPr>
          <a:xfrm>
            <a:off x="2569070" y="1776790"/>
            <a:ext cx="7118572" cy="4498975"/>
            <a:chOff x="1867060" y="971551"/>
            <a:chExt cx="8827718" cy="5579164"/>
          </a:xfrm>
        </p:grpSpPr>
        <p:sp>
          <p:nvSpPr>
            <p:cNvPr id="92190" name="Rectangle 1054">
              <a:extLst>
                <a:ext uri="{FF2B5EF4-FFF2-40B4-BE49-F238E27FC236}">
                  <a16:creationId xmlns:a16="http://schemas.microsoft.com/office/drawing/2014/main" id="{5F28D984-D707-434F-6937-D00BFE1FBE5C}"/>
                </a:ext>
              </a:extLst>
            </p:cNvPr>
            <p:cNvSpPr>
              <a:spLocks noChangeArrowheads="1"/>
            </p:cNvSpPr>
            <p:nvPr/>
          </p:nvSpPr>
          <p:spPr bwMode="auto">
            <a:xfrm>
              <a:off x="2736850" y="5199063"/>
              <a:ext cx="6718300" cy="1351652"/>
            </a:xfrm>
            <a:prstGeom prst="rect">
              <a:avLst/>
            </a:prstGeom>
            <a:noFill/>
            <a:ln>
              <a:noFill/>
            </a:ln>
            <a:effectLst/>
          </p:spPr>
          <p:txBody>
            <a:bodyPr lIns="90488" tIns="44450" rIns="90488" bIns="44450">
              <a:normAutofit/>
            </a:bodyPr>
            <a:lstStyle/>
            <a:p>
              <a:pPr>
                <a:lnSpc>
                  <a:spcPct val="90000"/>
                </a:lnSpc>
                <a:spcAft>
                  <a:spcPts val="600"/>
                </a:spcAft>
                <a:defRPr/>
              </a:pPr>
              <a:r>
                <a:rPr lang="en-US" altLang="en-US" sz="1600" b="1" i="1">
                  <a:solidFill>
                    <a:srgbClr val="8901F3"/>
                  </a:solidFill>
                  <a:effectLst>
                    <a:outerShdw blurRad="38100" dist="38100" dir="2700000" algn="tl">
                      <a:srgbClr val="C0C0C0"/>
                    </a:outerShdw>
                  </a:effectLst>
                </a:rPr>
                <a:t>USE</a:t>
              </a:r>
              <a:r>
                <a:rPr lang="en-US" altLang="en-US" sz="1600">
                  <a:solidFill>
                    <a:schemeClr val="accent2"/>
                  </a:solidFill>
                </a:rPr>
                <a:t> = </a:t>
              </a:r>
              <a:r>
                <a:rPr lang="en-US" altLang="en-US" sz="1600" u="sng">
                  <a:solidFill>
                    <a:schemeClr val="hlink"/>
                  </a:solidFill>
                </a:rPr>
                <a:t>INPUTS</a:t>
              </a:r>
              <a:r>
                <a:rPr lang="en-US" altLang="en-US" sz="1600">
                  <a:solidFill>
                    <a:schemeClr val="hlink"/>
                  </a:solidFill>
                </a:rPr>
                <a:t> </a:t>
              </a:r>
              <a:r>
                <a:rPr lang="en-US" altLang="en-US" sz="1600">
                  <a:solidFill>
                    <a:schemeClr val="accent2"/>
                  </a:solidFill>
                </a:rPr>
                <a:t>- Ending Inventory</a:t>
              </a:r>
            </a:p>
            <a:p>
              <a:pPr>
                <a:lnSpc>
                  <a:spcPct val="90000"/>
                </a:lnSpc>
                <a:spcAft>
                  <a:spcPts val="600"/>
                </a:spcAft>
                <a:defRPr/>
              </a:pPr>
              <a:endParaRPr lang="en-US" altLang="en-US" sz="1600">
                <a:solidFill>
                  <a:schemeClr val="accent2"/>
                </a:solidFill>
              </a:endParaRPr>
            </a:p>
            <a:p>
              <a:pPr>
                <a:lnSpc>
                  <a:spcPct val="90000"/>
                </a:lnSpc>
                <a:spcAft>
                  <a:spcPts val="600"/>
                </a:spcAft>
                <a:defRPr/>
              </a:pPr>
              <a:r>
                <a:rPr lang="en-US" altLang="en-US" sz="1600" b="1" i="1">
                  <a:solidFill>
                    <a:srgbClr val="8901F3"/>
                  </a:solidFill>
                  <a:effectLst>
                    <a:outerShdw blurRad="38100" dist="38100" dir="2700000" algn="tl">
                      <a:srgbClr val="C0C0C0"/>
                    </a:outerShdw>
                  </a:effectLst>
                </a:rPr>
                <a:t>USE</a:t>
              </a:r>
              <a:r>
                <a:rPr lang="en-US" altLang="en-US" sz="1600">
                  <a:solidFill>
                    <a:schemeClr val="accent2"/>
                  </a:solidFill>
                </a:rPr>
                <a:t> = Consumed + Shipped as/in Product + NPO</a:t>
              </a:r>
            </a:p>
          </p:txBody>
        </p:sp>
        <p:sp>
          <p:nvSpPr>
            <p:cNvPr id="21508" name="Rectangle 1048">
              <a:extLst>
                <a:ext uri="{FF2B5EF4-FFF2-40B4-BE49-F238E27FC236}">
                  <a16:creationId xmlns:a16="http://schemas.microsoft.com/office/drawing/2014/main" id="{1CDFFD23-60ED-1C02-FA45-2D0D75BEB0EC}"/>
                </a:ext>
              </a:extLst>
            </p:cNvPr>
            <p:cNvSpPr>
              <a:spLocks noChangeArrowheads="1"/>
            </p:cNvSpPr>
            <p:nvPr/>
          </p:nvSpPr>
          <p:spPr bwMode="auto">
            <a:xfrm>
              <a:off x="2255370" y="1485901"/>
              <a:ext cx="3215625" cy="2675091"/>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spcAft>
                  <a:spcPts val="600"/>
                </a:spcAft>
              </a:pPr>
              <a:r>
                <a:rPr lang="en-US" altLang="en-US" sz="1300">
                  <a:solidFill>
                    <a:schemeClr val="accent2"/>
                  </a:solidFill>
                </a:rPr>
                <a:t>Starting Inventory</a:t>
              </a:r>
            </a:p>
            <a:p>
              <a:pPr algn="ctr">
                <a:lnSpc>
                  <a:spcPct val="90000"/>
                </a:lnSpc>
                <a:spcAft>
                  <a:spcPts val="600"/>
                </a:spcAft>
              </a:pPr>
              <a:r>
                <a:rPr lang="en-US" altLang="en-US" sz="1300">
                  <a:solidFill>
                    <a:schemeClr val="accent2"/>
                  </a:solidFill>
                </a:rPr>
                <a:t>+</a:t>
              </a:r>
            </a:p>
            <a:p>
              <a:pPr algn="ctr">
                <a:lnSpc>
                  <a:spcPct val="90000"/>
                </a:lnSpc>
                <a:spcAft>
                  <a:spcPts val="600"/>
                </a:spcAft>
              </a:pPr>
              <a:r>
                <a:rPr lang="en-US" altLang="en-US" sz="1300">
                  <a:solidFill>
                    <a:schemeClr val="accent2"/>
                  </a:solidFill>
                </a:rPr>
                <a:t>Brought On-Site</a:t>
              </a:r>
            </a:p>
            <a:p>
              <a:pPr algn="ctr">
                <a:lnSpc>
                  <a:spcPct val="90000"/>
                </a:lnSpc>
                <a:spcAft>
                  <a:spcPts val="600"/>
                </a:spcAft>
              </a:pPr>
              <a:r>
                <a:rPr lang="en-US" altLang="en-US" sz="1300">
                  <a:solidFill>
                    <a:schemeClr val="accent2"/>
                  </a:solidFill>
                </a:rPr>
                <a:t>+</a:t>
              </a:r>
            </a:p>
            <a:p>
              <a:pPr algn="ctr">
                <a:lnSpc>
                  <a:spcPct val="90000"/>
                </a:lnSpc>
                <a:spcAft>
                  <a:spcPts val="600"/>
                </a:spcAft>
              </a:pPr>
              <a:r>
                <a:rPr lang="en-US" altLang="en-US" sz="1300">
                  <a:solidFill>
                    <a:schemeClr val="accent2"/>
                  </a:solidFill>
                </a:rPr>
                <a:t>Manufactured</a:t>
              </a:r>
            </a:p>
            <a:p>
              <a:pPr algn="ctr">
                <a:lnSpc>
                  <a:spcPct val="90000"/>
                </a:lnSpc>
                <a:spcAft>
                  <a:spcPts val="600"/>
                </a:spcAft>
              </a:pPr>
              <a:r>
                <a:rPr lang="en-US" altLang="en-US" sz="1300">
                  <a:solidFill>
                    <a:schemeClr val="accent2"/>
                  </a:solidFill>
                </a:rPr>
                <a:t>+</a:t>
              </a:r>
            </a:p>
            <a:p>
              <a:pPr algn="ctr">
                <a:lnSpc>
                  <a:spcPct val="90000"/>
                </a:lnSpc>
                <a:spcAft>
                  <a:spcPts val="600"/>
                </a:spcAft>
              </a:pPr>
              <a:r>
                <a:rPr lang="en-US" altLang="en-US" sz="1300">
                  <a:solidFill>
                    <a:schemeClr val="accent2"/>
                  </a:solidFill>
                </a:rPr>
                <a:t>Recycled Out of Process</a:t>
              </a:r>
            </a:p>
          </p:txBody>
        </p:sp>
        <p:sp>
          <p:nvSpPr>
            <p:cNvPr id="21509" name="Rectangle 1049">
              <a:extLst>
                <a:ext uri="{FF2B5EF4-FFF2-40B4-BE49-F238E27FC236}">
                  <a16:creationId xmlns:a16="http://schemas.microsoft.com/office/drawing/2014/main" id="{F9CA4C90-168A-2283-7AED-BE18894C6FF3}"/>
                </a:ext>
              </a:extLst>
            </p:cNvPr>
            <p:cNvSpPr>
              <a:spLocks noChangeArrowheads="1"/>
            </p:cNvSpPr>
            <p:nvPr/>
          </p:nvSpPr>
          <p:spPr bwMode="auto">
            <a:xfrm>
              <a:off x="6972650" y="1485901"/>
              <a:ext cx="2882200" cy="2675091"/>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spcAft>
                  <a:spcPts val="600"/>
                </a:spcAft>
              </a:pPr>
              <a:r>
                <a:rPr lang="en-US" altLang="en-US" sz="1300">
                  <a:solidFill>
                    <a:schemeClr val="accent2"/>
                  </a:solidFill>
                </a:rPr>
                <a:t>Consumed</a:t>
              </a:r>
            </a:p>
            <a:p>
              <a:pPr algn="ctr">
                <a:lnSpc>
                  <a:spcPct val="90000"/>
                </a:lnSpc>
                <a:spcAft>
                  <a:spcPts val="600"/>
                </a:spcAft>
              </a:pPr>
              <a:r>
                <a:rPr lang="en-US" altLang="en-US" sz="1300">
                  <a:solidFill>
                    <a:schemeClr val="accent2"/>
                  </a:solidFill>
                </a:rPr>
                <a:t>+</a:t>
              </a:r>
            </a:p>
            <a:p>
              <a:pPr algn="ctr">
                <a:lnSpc>
                  <a:spcPct val="90000"/>
                </a:lnSpc>
                <a:spcAft>
                  <a:spcPts val="600"/>
                </a:spcAft>
              </a:pPr>
              <a:r>
                <a:rPr lang="en-US" altLang="en-US" sz="1300">
                  <a:solidFill>
                    <a:schemeClr val="accent2"/>
                  </a:solidFill>
                </a:rPr>
                <a:t>Shipped as/in Product</a:t>
              </a:r>
            </a:p>
            <a:p>
              <a:pPr algn="ctr">
                <a:lnSpc>
                  <a:spcPct val="90000"/>
                </a:lnSpc>
                <a:spcAft>
                  <a:spcPts val="600"/>
                </a:spcAft>
              </a:pPr>
              <a:r>
                <a:rPr lang="en-US" altLang="en-US" sz="1300">
                  <a:solidFill>
                    <a:schemeClr val="accent2"/>
                  </a:solidFill>
                </a:rPr>
                <a:t>+</a:t>
              </a:r>
            </a:p>
            <a:p>
              <a:pPr algn="ctr">
                <a:lnSpc>
                  <a:spcPct val="90000"/>
                </a:lnSpc>
                <a:spcAft>
                  <a:spcPts val="600"/>
                </a:spcAft>
              </a:pPr>
              <a:r>
                <a:rPr lang="en-US" altLang="en-US" sz="1300">
                  <a:solidFill>
                    <a:schemeClr val="accent2"/>
                  </a:solidFill>
                </a:rPr>
                <a:t>NPO</a:t>
              </a:r>
            </a:p>
            <a:p>
              <a:pPr algn="ctr">
                <a:lnSpc>
                  <a:spcPct val="90000"/>
                </a:lnSpc>
                <a:spcAft>
                  <a:spcPts val="600"/>
                </a:spcAft>
              </a:pPr>
              <a:r>
                <a:rPr lang="en-US" altLang="en-US" sz="1300">
                  <a:solidFill>
                    <a:schemeClr val="accent2"/>
                  </a:solidFill>
                </a:rPr>
                <a:t>+</a:t>
              </a:r>
            </a:p>
            <a:p>
              <a:pPr algn="ctr">
                <a:lnSpc>
                  <a:spcPct val="90000"/>
                </a:lnSpc>
                <a:spcAft>
                  <a:spcPts val="600"/>
                </a:spcAft>
              </a:pPr>
              <a:r>
                <a:rPr lang="en-US" altLang="en-US" sz="1300">
                  <a:solidFill>
                    <a:schemeClr val="accent2"/>
                  </a:solidFill>
                </a:rPr>
                <a:t>Ending Inventory</a:t>
              </a:r>
            </a:p>
          </p:txBody>
        </p:sp>
        <p:sp>
          <p:nvSpPr>
            <p:cNvPr id="21510" name="Rectangle 1051">
              <a:extLst>
                <a:ext uri="{FF2B5EF4-FFF2-40B4-BE49-F238E27FC236}">
                  <a16:creationId xmlns:a16="http://schemas.microsoft.com/office/drawing/2014/main" id="{0D4217B5-EFD0-2FA5-E47A-C3DC2C686EC4}"/>
                </a:ext>
              </a:extLst>
            </p:cNvPr>
            <p:cNvSpPr>
              <a:spLocks noChangeArrowheads="1"/>
            </p:cNvSpPr>
            <p:nvPr/>
          </p:nvSpPr>
          <p:spPr bwMode="auto">
            <a:xfrm>
              <a:off x="2967039" y="971551"/>
              <a:ext cx="1617431"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u="sng">
                  <a:solidFill>
                    <a:schemeClr val="hlink"/>
                  </a:solidFill>
                </a:rPr>
                <a:t>INPUTS</a:t>
              </a:r>
            </a:p>
          </p:txBody>
        </p:sp>
        <p:sp>
          <p:nvSpPr>
            <p:cNvPr id="21511" name="Rectangle 1052">
              <a:extLst>
                <a:ext uri="{FF2B5EF4-FFF2-40B4-BE49-F238E27FC236}">
                  <a16:creationId xmlns:a16="http://schemas.microsoft.com/office/drawing/2014/main" id="{A71DEE87-2EF0-EAE7-2734-B845C82B00B3}"/>
                </a:ext>
              </a:extLst>
            </p:cNvPr>
            <p:cNvSpPr>
              <a:spLocks noChangeArrowheads="1"/>
            </p:cNvSpPr>
            <p:nvPr/>
          </p:nvSpPr>
          <p:spPr bwMode="auto">
            <a:xfrm>
              <a:off x="7486650" y="971551"/>
              <a:ext cx="2027800"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u="sng">
                  <a:solidFill>
                    <a:schemeClr val="hlink"/>
                  </a:solidFill>
                </a:rPr>
                <a:t>OUTPUTS</a:t>
              </a:r>
            </a:p>
          </p:txBody>
        </p:sp>
        <p:sp>
          <p:nvSpPr>
            <p:cNvPr id="92189" name="Rectangle 1053">
              <a:extLst>
                <a:ext uri="{FF2B5EF4-FFF2-40B4-BE49-F238E27FC236}">
                  <a16:creationId xmlns:a16="http://schemas.microsoft.com/office/drawing/2014/main" id="{19A7001A-28AB-3FFE-7BC6-A142529540CE}"/>
                </a:ext>
              </a:extLst>
            </p:cNvPr>
            <p:cNvSpPr>
              <a:spLocks noChangeArrowheads="1"/>
            </p:cNvSpPr>
            <p:nvPr/>
          </p:nvSpPr>
          <p:spPr bwMode="auto">
            <a:xfrm>
              <a:off x="1867060" y="4384773"/>
              <a:ext cx="8827718" cy="443712"/>
            </a:xfrm>
            <a:prstGeom prst="rect">
              <a:avLst/>
            </a:prstGeom>
            <a:noFill/>
            <a:ln>
              <a:noFill/>
            </a:ln>
            <a:effectLst/>
          </p:spPr>
          <p:txBody>
            <a:bodyPr wrap="square" lIns="90488" tIns="44450" rIns="90488" bIns="44450">
              <a:normAutofit/>
            </a:bodyPr>
            <a:lstStyle/>
            <a:p>
              <a:pPr>
                <a:lnSpc>
                  <a:spcPct val="90000"/>
                </a:lnSpc>
                <a:spcAft>
                  <a:spcPts val="600"/>
                </a:spcAft>
                <a:defRPr/>
              </a:pPr>
              <a:r>
                <a:rPr lang="en-US" altLang="en-US" sz="1600">
                  <a:solidFill>
                    <a:srgbClr val="8901F3"/>
                  </a:solidFill>
                </a:rPr>
                <a:t>Subtract Ending Inventory from other side of equation to get </a:t>
              </a:r>
              <a:r>
                <a:rPr lang="en-US" altLang="en-US" sz="1600" b="1" i="1">
                  <a:solidFill>
                    <a:srgbClr val="8901F3"/>
                  </a:solidFill>
                  <a:effectLst>
                    <a:outerShdw blurRad="38100" dist="38100" dir="2700000" algn="tl">
                      <a:srgbClr val="C0C0C0"/>
                    </a:outerShdw>
                  </a:effectLst>
                </a:rPr>
                <a:t>USE</a:t>
              </a:r>
              <a:r>
                <a:rPr lang="en-US" altLang="en-US" sz="1600">
                  <a:solidFill>
                    <a:srgbClr val="8901F3"/>
                  </a:solidFill>
                </a:rPr>
                <a:t> amount.</a:t>
              </a:r>
            </a:p>
          </p:txBody>
        </p:sp>
        <p:sp>
          <p:nvSpPr>
            <p:cNvPr id="21513" name="Rectangle 1055">
              <a:extLst>
                <a:ext uri="{FF2B5EF4-FFF2-40B4-BE49-F238E27FC236}">
                  <a16:creationId xmlns:a16="http://schemas.microsoft.com/office/drawing/2014/main" id="{03A3A507-DFE5-0B22-E347-AF0989E328CD}"/>
                </a:ext>
              </a:extLst>
            </p:cNvPr>
            <p:cNvSpPr>
              <a:spLocks noChangeArrowheads="1"/>
            </p:cNvSpPr>
            <p:nvPr/>
          </p:nvSpPr>
          <p:spPr bwMode="auto">
            <a:xfrm>
              <a:off x="5103813" y="5688013"/>
              <a:ext cx="644408"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n-US" altLang="en-US" sz="1600" b="1"/>
                <a:t>OR</a:t>
              </a:r>
              <a:endParaRPr lang="en-US" altLang="en-US" sz="1600"/>
            </a:p>
          </p:txBody>
        </p:sp>
        <p:sp>
          <p:nvSpPr>
            <p:cNvPr id="21514" name="Line 1056">
              <a:extLst>
                <a:ext uri="{FF2B5EF4-FFF2-40B4-BE49-F238E27FC236}">
                  <a16:creationId xmlns:a16="http://schemas.microsoft.com/office/drawing/2014/main" id="{088ABC94-6D74-8C93-D203-65DFDD4CF48F}"/>
                </a:ext>
              </a:extLst>
            </p:cNvPr>
            <p:cNvSpPr>
              <a:spLocks noChangeShapeType="1"/>
            </p:cNvSpPr>
            <p:nvPr/>
          </p:nvSpPr>
          <p:spPr bwMode="auto">
            <a:xfrm flipH="1">
              <a:off x="7348538" y="4170363"/>
              <a:ext cx="576262" cy="10287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5" name="Rectangle 1050">
              <a:extLst>
                <a:ext uri="{FF2B5EF4-FFF2-40B4-BE49-F238E27FC236}">
                  <a16:creationId xmlns:a16="http://schemas.microsoft.com/office/drawing/2014/main" id="{102C5F7C-9206-D94C-D3E8-6DC070A645FB}"/>
                </a:ext>
              </a:extLst>
            </p:cNvPr>
            <p:cNvSpPr>
              <a:spLocks noChangeArrowheads="1"/>
            </p:cNvSpPr>
            <p:nvPr/>
          </p:nvSpPr>
          <p:spPr bwMode="auto">
            <a:xfrm>
              <a:off x="5870784" y="1914172"/>
              <a:ext cx="825549" cy="1443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pPr>
              <a:r>
                <a:rPr lang="en-US" altLang="en-US" sz="5000" b="1">
                  <a:solidFill>
                    <a:schemeClr val="accent2"/>
                  </a:solidFill>
                </a:rPr>
                <a:t>=</a:t>
              </a:r>
            </a:p>
          </p:txBody>
        </p:sp>
      </p:gr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F1F516B-645B-EB72-7A91-58DD6ACDAD6C}"/>
              </a:ext>
            </a:extLst>
          </p:cNvPr>
          <p:cNvSpPr>
            <a:spLocks noGrp="1"/>
          </p:cNvSpPr>
          <p:nvPr>
            <p:ph type="title"/>
          </p:nvPr>
        </p:nvSpPr>
        <p:spPr>
          <a:xfrm>
            <a:off x="643467" y="816638"/>
            <a:ext cx="3367359" cy="5224724"/>
          </a:xfrm>
        </p:spPr>
        <p:txBody>
          <a:bodyPr anchor="ctr">
            <a:normAutofit/>
          </a:bodyPr>
          <a:lstStyle/>
          <a:p>
            <a:r>
              <a:rPr lang="en-US"/>
              <a:t>Process Level Data</a:t>
            </a:r>
          </a:p>
        </p:txBody>
      </p:sp>
      <p:sp>
        <p:nvSpPr>
          <p:cNvPr id="3" name="Content Placeholder 2">
            <a:extLst>
              <a:ext uri="{FF2B5EF4-FFF2-40B4-BE49-F238E27FC236}">
                <a16:creationId xmlns:a16="http://schemas.microsoft.com/office/drawing/2014/main" id="{78F8ECE1-B15A-2FD3-6C7C-03AD09C408FF}"/>
              </a:ext>
            </a:extLst>
          </p:cNvPr>
          <p:cNvSpPr>
            <a:spLocks noGrp="1"/>
          </p:cNvSpPr>
          <p:nvPr>
            <p:ph idx="1"/>
          </p:nvPr>
        </p:nvSpPr>
        <p:spPr>
          <a:xfrm>
            <a:off x="4654294" y="816638"/>
            <a:ext cx="5575547" cy="5224724"/>
          </a:xfrm>
        </p:spPr>
        <p:txBody>
          <a:bodyPr anchor="ctr">
            <a:normAutofit/>
          </a:bodyPr>
          <a:lstStyle/>
          <a:p>
            <a:r>
              <a:rPr lang="en-US"/>
              <a:t>P2-115</a:t>
            </a:r>
          </a:p>
          <a:p>
            <a:r>
              <a:rPr lang="en-US"/>
              <a:t>Find General balance Between Inputs and Outputs</a:t>
            </a:r>
          </a:p>
          <a:p>
            <a:r>
              <a:rPr lang="en-US"/>
              <a:t>Chemical Specific</a:t>
            </a:r>
          </a:p>
          <a:p>
            <a:r>
              <a:rPr lang="en-US"/>
              <a:t>Calculate Quantities Used (Throughput)</a:t>
            </a:r>
          </a:p>
          <a:p>
            <a:pPr lvl="1"/>
            <a:r>
              <a:rPr lang="en-US"/>
              <a:t>* Inputs - Ending Inventory</a:t>
            </a:r>
          </a:p>
          <a:p>
            <a:pPr lvl="1"/>
            <a:r>
              <a:rPr lang="en-US"/>
              <a:t>* Consumed + Shipped + NPO</a:t>
            </a:r>
          </a:p>
          <a:p>
            <a:r>
              <a:rPr lang="en-US"/>
              <a:t>Record Quantities Released </a:t>
            </a:r>
          </a:p>
          <a:p>
            <a:r>
              <a:rPr lang="en-US"/>
              <a:t>Determine Quantities Recycled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4EDE7B-98BF-B384-CBB1-AF564FEFFCF6}"/>
              </a:ext>
            </a:extLst>
          </p:cNvPr>
          <p:cNvGrpSpPr/>
          <p:nvPr/>
        </p:nvGrpSpPr>
        <p:grpSpPr>
          <a:xfrm>
            <a:off x="1005741" y="1919289"/>
            <a:ext cx="8268261" cy="4329111"/>
            <a:chOff x="1878014" y="1849439"/>
            <a:chExt cx="8268261" cy="4329111"/>
          </a:xfrm>
        </p:grpSpPr>
        <p:sp>
          <p:nvSpPr>
            <p:cNvPr id="24579" name="Line 4">
              <a:extLst>
                <a:ext uri="{FF2B5EF4-FFF2-40B4-BE49-F238E27FC236}">
                  <a16:creationId xmlns:a16="http://schemas.microsoft.com/office/drawing/2014/main" id="{8B902B8B-029E-C71C-23E8-21CFC112BB9A}"/>
                </a:ext>
              </a:extLst>
            </p:cNvPr>
            <p:cNvSpPr>
              <a:spLocks noChangeShapeType="1"/>
            </p:cNvSpPr>
            <p:nvPr/>
          </p:nvSpPr>
          <p:spPr bwMode="auto">
            <a:xfrm>
              <a:off x="4014789" y="3092450"/>
              <a:ext cx="854075" cy="317500"/>
            </a:xfrm>
            <a:prstGeom prst="line">
              <a:avLst/>
            </a:prstGeom>
            <a:noFill/>
            <a:ln w="25400">
              <a:solidFill>
                <a:srgbClr val="00968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0" name="Line 5">
              <a:extLst>
                <a:ext uri="{FF2B5EF4-FFF2-40B4-BE49-F238E27FC236}">
                  <a16:creationId xmlns:a16="http://schemas.microsoft.com/office/drawing/2014/main" id="{5A833922-9BCD-D55A-7D45-8DB0648D2A9F}"/>
                </a:ext>
              </a:extLst>
            </p:cNvPr>
            <p:cNvSpPr>
              <a:spLocks noChangeShapeType="1"/>
            </p:cNvSpPr>
            <p:nvPr/>
          </p:nvSpPr>
          <p:spPr bwMode="auto">
            <a:xfrm flipH="1">
              <a:off x="3694114" y="4772026"/>
              <a:ext cx="1309687" cy="817563"/>
            </a:xfrm>
            <a:prstGeom prst="line">
              <a:avLst/>
            </a:prstGeom>
            <a:noFill/>
            <a:ln w="25400">
              <a:solidFill>
                <a:srgbClr val="009688"/>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1" name="Line 6">
              <a:extLst>
                <a:ext uri="{FF2B5EF4-FFF2-40B4-BE49-F238E27FC236}">
                  <a16:creationId xmlns:a16="http://schemas.microsoft.com/office/drawing/2014/main" id="{5421D14B-92DB-6AC4-6601-DE1384571E08}"/>
                </a:ext>
              </a:extLst>
            </p:cNvPr>
            <p:cNvSpPr>
              <a:spLocks noChangeShapeType="1"/>
            </p:cNvSpPr>
            <p:nvPr/>
          </p:nvSpPr>
          <p:spPr bwMode="auto">
            <a:xfrm flipV="1">
              <a:off x="3694113" y="4233864"/>
              <a:ext cx="1174750" cy="427037"/>
            </a:xfrm>
            <a:prstGeom prst="line">
              <a:avLst/>
            </a:prstGeom>
            <a:noFill/>
            <a:ln w="25400">
              <a:solidFill>
                <a:srgbClr val="00968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2" name="Line 7">
              <a:extLst>
                <a:ext uri="{FF2B5EF4-FFF2-40B4-BE49-F238E27FC236}">
                  <a16:creationId xmlns:a16="http://schemas.microsoft.com/office/drawing/2014/main" id="{D6EC7A90-C6D7-56DC-1EF5-99B27EFA905F}"/>
                </a:ext>
              </a:extLst>
            </p:cNvPr>
            <p:cNvSpPr>
              <a:spLocks noChangeShapeType="1"/>
            </p:cNvSpPr>
            <p:nvPr/>
          </p:nvSpPr>
          <p:spPr bwMode="auto">
            <a:xfrm>
              <a:off x="7046913" y="4233863"/>
              <a:ext cx="1454150" cy="419100"/>
            </a:xfrm>
            <a:prstGeom prst="line">
              <a:avLst/>
            </a:prstGeom>
            <a:noFill/>
            <a:ln w="25400">
              <a:solidFill>
                <a:srgbClr val="B500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3" name="Line 8">
              <a:extLst>
                <a:ext uri="{FF2B5EF4-FFF2-40B4-BE49-F238E27FC236}">
                  <a16:creationId xmlns:a16="http://schemas.microsoft.com/office/drawing/2014/main" id="{52A2591B-B458-D80D-9A22-C1C68840DBBD}"/>
                </a:ext>
              </a:extLst>
            </p:cNvPr>
            <p:cNvSpPr>
              <a:spLocks noChangeShapeType="1"/>
            </p:cNvSpPr>
            <p:nvPr/>
          </p:nvSpPr>
          <p:spPr bwMode="auto">
            <a:xfrm flipV="1">
              <a:off x="7453313" y="3092450"/>
              <a:ext cx="1047750" cy="241300"/>
            </a:xfrm>
            <a:prstGeom prst="line">
              <a:avLst/>
            </a:prstGeom>
            <a:noFill/>
            <a:ln w="25400">
              <a:solidFill>
                <a:srgbClr val="B500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4" name="Line 9">
              <a:extLst>
                <a:ext uri="{FF2B5EF4-FFF2-40B4-BE49-F238E27FC236}">
                  <a16:creationId xmlns:a16="http://schemas.microsoft.com/office/drawing/2014/main" id="{30B6A20C-1849-042C-7366-7010168020C9}"/>
                </a:ext>
              </a:extLst>
            </p:cNvPr>
            <p:cNvSpPr>
              <a:spLocks noChangeShapeType="1"/>
            </p:cNvSpPr>
            <p:nvPr/>
          </p:nvSpPr>
          <p:spPr bwMode="auto">
            <a:xfrm>
              <a:off x="6945313" y="4886326"/>
              <a:ext cx="1555750" cy="703263"/>
            </a:xfrm>
            <a:prstGeom prst="line">
              <a:avLst/>
            </a:prstGeom>
            <a:noFill/>
            <a:ln w="25400">
              <a:solidFill>
                <a:srgbClr val="B500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5" name="Rectangle 10">
              <a:extLst>
                <a:ext uri="{FF2B5EF4-FFF2-40B4-BE49-F238E27FC236}">
                  <a16:creationId xmlns:a16="http://schemas.microsoft.com/office/drawing/2014/main" id="{6181F8DF-CBCA-6B60-128F-3E603706B972}"/>
                </a:ext>
              </a:extLst>
            </p:cNvPr>
            <p:cNvSpPr>
              <a:spLocks noChangeArrowheads="1"/>
            </p:cNvSpPr>
            <p:nvPr/>
          </p:nvSpPr>
          <p:spPr bwMode="auto">
            <a:xfrm>
              <a:off x="1928814" y="3741739"/>
              <a:ext cx="1476375" cy="376237"/>
            </a:xfrm>
            <a:prstGeom prst="rect">
              <a:avLst/>
            </a:prstGeom>
            <a:solidFill>
              <a:schemeClr val="bg1"/>
            </a:solidFill>
            <a:ln w="12700">
              <a:solidFill>
                <a:srgbClr val="00968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009688"/>
                  </a:solidFill>
                </a:rPr>
                <a:t>Manufactured</a:t>
              </a:r>
            </a:p>
          </p:txBody>
        </p:sp>
        <p:sp>
          <p:nvSpPr>
            <p:cNvPr id="24586" name="Rectangle 11">
              <a:extLst>
                <a:ext uri="{FF2B5EF4-FFF2-40B4-BE49-F238E27FC236}">
                  <a16:creationId xmlns:a16="http://schemas.microsoft.com/office/drawing/2014/main" id="{6E430400-0847-4A32-EF19-87510AF9D969}"/>
                </a:ext>
              </a:extLst>
            </p:cNvPr>
            <p:cNvSpPr>
              <a:spLocks noChangeArrowheads="1"/>
            </p:cNvSpPr>
            <p:nvPr/>
          </p:nvSpPr>
          <p:spPr bwMode="auto">
            <a:xfrm>
              <a:off x="2551114" y="4395789"/>
              <a:ext cx="942975" cy="650875"/>
            </a:xfrm>
            <a:prstGeom prst="rect">
              <a:avLst/>
            </a:prstGeom>
            <a:solidFill>
              <a:schemeClr val="bg1"/>
            </a:solidFill>
            <a:ln w="12700">
              <a:solidFill>
                <a:srgbClr val="00968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009688"/>
                  </a:solidFill>
                </a:rPr>
                <a:t>Brought</a:t>
              </a:r>
            </a:p>
            <a:p>
              <a:pPr algn="ctr"/>
              <a:r>
                <a:rPr lang="en-US" altLang="en-US" sz="1800">
                  <a:solidFill>
                    <a:srgbClr val="009688"/>
                  </a:solidFill>
                </a:rPr>
                <a:t>On-Site</a:t>
              </a:r>
            </a:p>
          </p:txBody>
        </p:sp>
        <p:sp>
          <p:nvSpPr>
            <p:cNvPr id="24587" name="Rectangle 12">
              <a:extLst>
                <a:ext uri="{FF2B5EF4-FFF2-40B4-BE49-F238E27FC236}">
                  <a16:creationId xmlns:a16="http://schemas.microsoft.com/office/drawing/2014/main" id="{98DE25B8-D22A-AABA-9D06-AE3CB658DD60}"/>
                </a:ext>
              </a:extLst>
            </p:cNvPr>
            <p:cNvSpPr>
              <a:spLocks noChangeArrowheads="1"/>
            </p:cNvSpPr>
            <p:nvPr/>
          </p:nvSpPr>
          <p:spPr bwMode="auto">
            <a:xfrm>
              <a:off x="1878014" y="5295901"/>
              <a:ext cx="1577975" cy="650875"/>
            </a:xfrm>
            <a:prstGeom prst="rect">
              <a:avLst/>
            </a:prstGeom>
            <a:solidFill>
              <a:schemeClr val="bg1"/>
            </a:solidFill>
            <a:ln w="12700">
              <a:solidFill>
                <a:srgbClr val="00968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009688"/>
                  </a:solidFill>
                </a:rPr>
                <a:t>Recycled </a:t>
              </a:r>
            </a:p>
            <a:p>
              <a:pPr algn="ctr"/>
              <a:r>
                <a:rPr lang="en-US" altLang="en-US" sz="1800">
                  <a:solidFill>
                    <a:srgbClr val="009688"/>
                  </a:solidFill>
                </a:rPr>
                <a:t>Out-of-Process</a:t>
              </a:r>
            </a:p>
          </p:txBody>
        </p:sp>
        <p:sp>
          <p:nvSpPr>
            <p:cNvPr id="24588" name="Rectangle 13">
              <a:extLst>
                <a:ext uri="{FF2B5EF4-FFF2-40B4-BE49-F238E27FC236}">
                  <a16:creationId xmlns:a16="http://schemas.microsoft.com/office/drawing/2014/main" id="{09128414-39C0-96DF-BC24-40E9C4C8F65F}"/>
                </a:ext>
              </a:extLst>
            </p:cNvPr>
            <p:cNvSpPr>
              <a:spLocks noChangeArrowheads="1"/>
            </p:cNvSpPr>
            <p:nvPr/>
          </p:nvSpPr>
          <p:spPr bwMode="auto">
            <a:xfrm>
              <a:off x="8734426" y="3582989"/>
              <a:ext cx="1400175" cy="650875"/>
            </a:xfrm>
            <a:prstGeom prst="rect">
              <a:avLst/>
            </a:prstGeom>
            <a:noFill/>
            <a:ln w="12700">
              <a:solidFill>
                <a:srgbClr val="B5006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B50069"/>
                  </a:solidFill>
                </a:rPr>
                <a:t>Consumed </a:t>
              </a:r>
            </a:p>
            <a:p>
              <a:pPr algn="ctr"/>
              <a:r>
                <a:rPr lang="en-US" altLang="en-US" sz="1800">
                  <a:solidFill>
                    <a:srgbClr val="B50069"/>
                  </a:solidFill>
                </a:rPr>
                <a:t>in a Reaction</a:t>
              </a:r>
            </a:p>
          </p:txBody>
        </p:sp>
        <p:sp>
          <p:nvSpPr>
            <p:cNvPr id="24589" name="Rectangle 14">
              <a:extLst>
                <a:ext uri="{FF2B5EF4-FFF2-40B4-BE49-F238E27FC236}">
                  <a16:creationId xmlns:a16="http://schemas.microsoft.com/office/drawing/2014/main" id="{918C0EB6-BDBF-F896-F4D2-8157088881CB}"/>
                </a:ext>
              </a:extLst>
            </p:cNvPr>
            <p:cNvSpPr>
              <a:spLocks noChangeArrowheads="1"/>
            </p:cNvSpPr>
            <p:nvPr/>
          </p:nvSpPr>
          <p:spPr bwMode="auto">
            <a:xfrm>
              <a:off x="8732839" y="4395789"/>
              <a:ext cx="1393825" cy="650875"/>
            </a:xfrm>
            <a:prstGeom prst="rect">
              <a:avLst/>
            </a:prstGeom>
            <a:noFill/>
            <a:ln w="12700">
              <a:solidFill>
                <a:srgbClr val="B5006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B50069"/>
                  </a:solidFill>
                </a:rPr>
                <a:t>Shipped </a:t>
              </a:r>
            </a:p>
            <a:p>
              <a:pPr algn="ctr"/>
              <a:r>
                <a:rPr lang="en-US" altLang="en-US" sz="1800">
                  <a:solidFill>
                    <a:srgbClr val="B50069"/>
                  </a:solidFill>
                </a:rPr>
                <a:t>in/as Product</a:t>
              </a:r>
            </a:p>
          </p:txBody>
        </p:sp>
        <p:sp>
          <p:nvSpPr>
            <p:cNvPr id="24590" name="Rectangle 15">
              <a:extLst>
                <a:ext uri="{FF2B5EF4-FFF2-40B4-BE49-F238E27FC236}">
                  <a16:creationId xmlns:a16="http://schemas.microsoft.com/office/drawing/2014/main" id="{AB5C2FF8-2F1D-624F-7410-6978BF500611}"/>
                </a:ext>
              </a:extLst>
            </p:cNvPr>
            <p:cNvSpPr>
              <a:spLocks noChangeArrowheads="1"/>
            </p:cNvSpPr>
            <p:nvPr/>
          </p:nvSpPr>
          <p:spPr bwMode="auto">
            <a:xfrm>
              <a:off x="8691564" y="5253038"/>
              <a:ext cx="904875" cy="925512"/>
            </a:xfrm>
            <a:prstGeom prst="rect">
              <a:avLst/>
            </a:prstGeom>
            <a:noFill/>
            <a:ln w="12700">
              <a:solidFill>
                <a:srgbClr val="B5006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B50069"/>
                  </a:solidFill>
                </a:rPr>
                <a:t>Non</a:t>
              </a:r>
            </a:p>
            <a:p>
              <a:pPr algn="ctr"/>
              <a:r>
                <a:rPr lang="en-US" altLang="en-US" sz="1800">
                  <a:solidFill>
                    <a:srgbClr val="B50069"/>
                  </a:solidFill>
                </a:rPr>
                <a:t>Product</a:t>
              </a:r>
            </a:p>
            <a:p>
              <a:pPr algn="ctr"/>
              <a:r>
                <a:rPr lang="en-US" altLang="en-US" sz="1800">
                  <a:solidFill>
                    <a:srgbClr val="B50069"/>
                  </a:solidFill>
                </a:rPr>
                <a:t>Output</a:t>
              </a:r>
            </a:p>
          </p:txBody>
        </p:sp>
        <p:sp>
          <p:nvSpPr>
            <p:cNvPr id="24591" name="Rectangle 16">
              <a:extLst>
                <a:ext uri="{FF2B5EF4-FFF2-40B4-BE49-F238E27FC236}">
                  <a16:creationId xmlns:a16="http://schemas.microsoft.com/office/drawing/2014/main" id="{90EFFF08-2BCD-16FA-CEA5-18351F58B98A}"/>
                </a:ext>
              </a:extLst>
            </p:cNvPr>
            <p:cNvSpPr>
              <a:spLocks noChangeArrowheads="1"/>
            </p:cNvSpPr>
            <p:nvPr/>
          </p:nvSpPr>
          <p:spPr bwMode="auto">
            <a:xfrm>
              <a:off x="2024064" y="1849439"/>
              <a:ext cx="1617431"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u="sng">
                  <a:solidFill>
                    <a:srgbClr val="009688"/>
                  </a:solidFill>
                </a:rPr>
                <a:t>INPUTS</a:t>
              </a:r>
            </a:p>
          </p:txBody>
        </p:sp>
        <p:sp>
          <p:nvSpPr>
            <p:cNvPr id="24592" name="Rectangle 17">
              <a:extLst>
                <a:ext uri="{FF2B5EF4-FFF2-40B4-BE49-F238E27FC236}">
                  <a16:creationId xmlns:a16="http://schemas.microsoft.com/office/drawing/2014/main" id="{7BEDF3B9-47A3-A4A6-DE45-D517F1DE5272}"/>
                </a:ext>
              </a:extLst>
            </p:cNvPr>
            <p:cNvSpPr>
              <a:spLocks noChangeArrowheads="1"/>
            </p:cNvSpPr>
            <p:nvPr/>
          </p:nvSpPr>
          <p:spPr bwMode="auto">
            <a:xfrm>
              <a:off x="8118475" y="1849439"/>
              <a:ext cx="2027800"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u="sng">
                  <a:solidFill>
                    <a:srgbClr val="B50069"/>
                  </a:solidFill>
                </a:rPr>
                <a:t>OUTPUTS</a:t>
              </a:r>
            </a:p>
          </p:txBody>
        </p:sp>
        <p:pic>
          <p:nvPicPr>
            <p:cNvPr id="24593" name="Picture 18">
              <a:extLst>
                <a:ext uri="{FF2B5EF4-FFF2-40B4-BE49-F238E27FC236}">
                  <a16:creationId xmlns:a16="http://schemas.microsoft.com/office/drawing/2014/main" id="{35678856-4388-4F93-66E1-73448E30BB9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0" y="2878138"/>
              <a:ext cx="2413000" cy="218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94" name="Rectangle 19">
              <a:extLst>
                <a:ext uri="{FF2B5EF4-FFF2-40B4-BE49-F238E27FC236}">
                  <a16:creationId xmlns:a16="http://schemas.microsoft.com/office/drawing/2014/main" id="{E02BE8D1-0B82-2785-2330-7D6D624FB87E}"/>
                </a:ext>
              </a:extLst>
            </p:cNvPr>
            <p:cNvSpPr>
              <a:spLocks noChangeArrowheads="1"/>
            </p:cNvSpPr>
            <p:nvPr/>
          </p:nvSpPr>
          <p:spPr bwMode="auto">
            <a:xfrm>
              <a:off x="1971676" y="2716214"/>
              <a:ext cx="1863725" cy="376237"/>
            </a:xfrm>
            <a:prstGeom prst="rect">
              <a:avLst/>
            </a:prstGeom>
            <a:solidFill>
              <a:schemeClr val="bg1"/>
            </a:solidFill>
            <a:ln w="12700">
              <a:solidFill>
                <a:srgbClr val="00968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009688"/>
                  </a:solidFill>
                </a:rPr>
                <a:t>Starting Inventory</a:t>
              </a:r>
            </a:p>
          </p:txBody>
        </p:sp>
        <p:sp>
          <p:nvSpPr>
            <p:cNvPr id="24595" name="Line 20">
              <a:extLst>
                <a:ext uri="{FF2B5EF4-FFF2-40B4-BE49-F238E27FC236}">
                  <a16:creationId xmlns:a16="http://schemas.microsoft.com/office/drawing/2014/main" id="{8531EB38-7428-B320-A778-9510921592E7}"/>
                </a:ext>
              </a:extLst>
            </p:cNvPr>
            <p:cNvSpPr>
              <a:spLocks noChangeShapeType="1"/>
            </p:cNvSpPr>
            <p:nvPr/>
          </p:nvSpPr>
          <p:spPr bwMode="auto">
            <a:xfrm>
              <a:off x="3625850" y="3967163"/>
              <a:ext cx="1004888" cy="0"/>
            </a:xfrm>
            <a:prstGeom prst="line">
              <a:avLst/>
            </a:prstGeom>
            <a:noFill/>
            <a:ln w="25400">
              <a:solidFill>
                <a:srgbClr val="00968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6" name="Line 21">
              <a:extLst>
                <a:ext uri="{FF2B5EF4-FFF2-40B4-BE49-F238E27FC236}">
                  <a16:creationId xmlns:a16="http://schemas.microsoft.com/office/drawing/2014/main" id="{2F35B64F-017B-5916-93EE-29D1A9692796}"/>
                </a:ext>
              </a:extLst>
            </p:cNvPr>
            <p:cNvSpPr>
              <a:spLocks noChangeShapeType="1"/>
            </p:cNvSpPr>
            <p:nvPr/>
          </p:nvSpPr>
          <p:spPr bwMode="auto">
            <a:xfrm flipV="1">
              <a:off x="7656513" y="3848100"/>
              <a:ext cx="844550" cy="0"/>
            </a:xfrm>
            <a:prstGeom prst="line">
              <a:avLst/>
            </a:prstGeom>
            <a:noFill/>
            <a:ln w="25400">
              <a:solidFill>
                <a:srgbClr val="B500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7" name="Rectangle 22">
              <a:extLst>
                <a:ext uri="{FF2B5EF4-FFF2-40B4-BE49-F238E27FC236}">
                  <a16:creationId xmlns:a16="http://schemas.microsoft.com/office/drawing/2014/main" id="{721BE276-2C08-956E-135E-69AEF8EDCF8C}"/>
                </a:ext>
              </a:extLst>
            </p:cNvPr>
            <p:cNvSpPr>
              <a:spLocks noChangeArrowheads="1"/>
            </p:cNvSpPr>
            <p:nvPr/>
          </p:nvSpPr>
          <p:spPr bwMode="auto">
            <a:xfrm>
              <a:off x="8680451" y="2752726"/>
              <a:ext cx="1082675" cy="650875"/>
            </a:xfrm>
            <a:prstGeom prst="rect">
              <a:avLst/>
            </a:prstGeom>
            <a:noFill/>
            <a:ln w="12700">
              <a:solidFill>
                <a:srgbClr val="B5006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B50069"/>
                  </a:solidFill>
                </a:rPr>
                <a:t>Ending</a:t>
              </a:r>
            </a:p>
            <a:p>
              <a:pPr algn="ctr"/>
              <a:r>
                <a:rPr lang="en-US" altLang="en-US" sz="1800">
                  <a:solidFill>
                    <a:srgbClr val="B50069"/>
                  </a:solidFill>
                </a:rPr>
                <a:t>Inventory</a:t>
              </a:r>
            </a:p>
          </p:txBody>
        </p:sp>
      </p:grpSp>
      <p:sp>
        <p:nvSpPr>
          <p:cNvPr id="3" name="Title 2">
            <a:extLst>
              <a:ext uri="{FF2B5EF4-FFF2-40B4-BE49-F238E27FC236}">
                <a16:creationId xmlns:a16="http://schemas.microsoft.com/office/drawing/2014/main" id="{676C2D56-1761-90B4-38A2-43137D2063E3}"/>
              </a:ext>
            </a:extLst>
          </p:cNvPr>
          <p:cNvSpPr>
            <a:spLocks noGrp="1"/>
          </p:cNvSpPr>
          <p:nvPr>
            <p:ph type="title"/>
          </p:nvPr>
        </p:nvSpPr>
        <p:spPr/>
        <p:txBody>
          <a:bodyPr/>
          <a:lstStyle/>
          <a:p>
            <a:r>
              <a:rPr lang="en-US"/>
              <a:t>Process Level Material Balance</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F9A503-B891-4A85-5D41-B264340A9C3D}"/>
              </a:ext>
            </a:extLst>
          </p:cNvPr>
          <p:cNvSpPr>
            <a:spLocks noGrp="1"/>
          </p:cNvSpPr>
          <p:nvPr>
            <p:ph type="title"/>
          </p:nvPr>
        </p:nvSpPr>
        <p:spPr>
          <a:xfrm>
            <a:off x="1286933" y="609600"/>
            <a:ext cx="10197494" cy="1099457"/>
          </a:xfrm>
        </p:spPr>
        <p:txBody>
          <a:bodyPr>
            <a:normAutofit/>
          </a:bodyPr>
          <a:lstStyle/>
          <a:p>
            <a:r>
              <a:rPr lang="en-US" b="1">
                <a:latin typeface="Century Gothic" panose="020B0502020202020204" pitchFamily="34" charset="0"/>
              </a:rPr>
              <a:t>Three Pillars of Sustainability</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1CB6C598-DD9C-4179-65F1-B22E79C4B4B5}"/>
              </a:ext>
            </a:extLst>
          </p:cNvPr>
          <p:cNvGraphicFramePr>
            <a:graphicFrameLocks noGrp="1"/>
          </p:cNvGraphicFramePr>
          <p:nvPr>
            <p:ph idx="1"/>
            <p:extLst>
              <p:ext uri="{D42A27DB-BD31-4B8C-83A1-F6EECF244321}">
                <p14:modId xmlns:p14="http://schemas.microsoft.com/office/powerpoint/2010/main" val="4072196410"/>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50740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89C348E-DCB5-DCF3-5DFB-A36D7D4EB670}"/>
              </a:ext>
            </a:extLst>
          </p:cNvPr>
          <p:cNvSpPr>
            <a:spLocks noGrp="1"/>
          </p:cNvSpPr>
          <p:nvPr>
            <p:ph type="title"/>
          </p:nvPr>
        </p:nvSpPr>
        <p:spPr>
          <a:xfrm>
            <a:off x="643467" y="816638"/>
            <a:ext cx="3367359" cy="5224724"/>
          </a:xfrm>
        </p:spPr>
        <p:txBody>
          <a:bodyPr anchor="ctr">
            <a:normAutofit/>
          </a:bodyPr>
          <a:lstStyle/>
          <a:p>
            <a:r>
              <a:rPr lang="en-US"/>
              <a:t>Hazardous Waste Data</a:t>
            </a:r>
          </a:p>
        </p:txBody>
      </p:sp>
      <p:sp>
        <p:nvSpPr>
          <p:cNvPr id="3" name="Content Placeholder 2">
            <a:extLst>
              <a:ext uri="{FF2B5EF4-FFF2-40B4-BE49-F238E27FC236}">
                <a16:creationId xmlns:a16="http://schemas.microsoft.com/office/drawing/2014/main" id="{051799E6-704E-4DE2-5AF0-20357579D1EE}"/>
              </a:ext>
            </a:extLst>
          </p:cNvPr>
          <p:cNvSpPr>
            <a:spLocks noGrp="1"/>
          </p:cNvSpPr>
          <p:nvPr>
            <p:ph idx="1"/>
          </p:nvPr>
        </p:nvSpPr>
        <p:spPr>
          <a:xfrm>
            <a:off x="4654294" y="816638"/>
            <a:ext cx="5200881" cy="5224724"/>
          </a:xfrm>
        </p:spPr>
        <p:txBody>
          <a:bodyPr anchor="ctr">
            <a:normAutofit/>
          </a:bodyPr>
          <a:lstStyle/>
          <a:p>
            <a:r>
              <a:rPr lang="en-US" sz="2000"/>
              <a:t>⭐️ Required to Assess all Hazardous Wastes at the  Facility, not just TRI-listed Chemicals</a:t>
            </a:r>
          </a:p>
          <a:p>
            <a:r>
              <a:rPr lang="en-US" sz="2000"/>
              <a:t>Inclusion of RCRA Hazardous Waste Biennial Report may be Sufficient for Facility-level Data</a:t>
            </a:r>
          </a:p>
          <a:p>
            <a:r>
              <a:rPr lang="en-US" sz="2000"/>
              <a:t>Associate Hazardous Waste with Process that Generated It</a:t>
            </a:r>
          </a:p>
        </p:txBody>
      </p:sp>
      <p:sp>
        <p:nvSpPr>
          <p:cNvPr id="26628" name="Text Box 5">
            <a:extLst>
              <a:ext uri="{FF2B5EF4-FFF2-40B4-BE49-F238E27FC236}">
                <a16:creationId xmlns:a16="http://schemas.microsoft.com/office/drawing/2014/main" id="{F90DB690-9E07-B674-B365-78FD509EB388}"/>
              </a:ext>
            </a:extLst>
          </p:cNvPr>
          <p:cNvSpPr txBox="1">
            <a:spLocks noChangeArrowheads="1"/>
          </p:cNvSpPr>
          <p:nvPr/>
        </p:nvSpPr>
        <p:spPr bwMode="auto">
          <a:xfrm>
            <a:off x="2844800" y="2400301"/>
            <a:ext cx="7010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459C998-3DCB-3770-38FA-071042EB3C1B}"/>
              </a:ext>
            </a:extLst>
          </p:cNvPr>
          <p:cNvSpPr>
            <a:spLocks noGrp="1"/>
          </p:cNvSpPr>
          <p:nvPr>
            <p:ph type="title"/>
          </p:nvPr>
        </p:nvSpPr>
        <p:spPr>
          <a:xfrm>
            <a:off x="7181723" y="609600"/>
            <a:ext cx="4512989" cy="2227730"/>
          </a:xfrm>
        </p:spPr>
        <p:txBody>
          <a:bodyPr anchor="ctr">
            <a:normAutofit/>
          </a:bodyPr>
          <a:lstStyle/>
          <a:p>
            <a:r>
              <a:rPr lang="en-US">
                <a:solidFill>
                  <a:srgbClr val="FFFFFF"/>
                </a:solidFill>
              </a:rPr>
              <a:t>Cost Analysis</a:t>
            </a:r>
            <a:br>
              <a:rPr lang="en-US">
                <a:solidFill>
                  <a:srgbClr val="FFFFFF"/>
                </a:solidFill>
              </a:rPr>
            </a:br>
            <a:endParaRPr lang="en-US">
              <a:solidFill>
                <a:srgbClr val="FFFFFF"/>
              </a:solidFill>
            </a:endParaRPr>
          </a:p>
        </p:txBody>
      </p:sp>
      <p:pic>
        <p:nvPicPr>
          <p:cNvPr id="7" name="Graphic 6" descr="Piggy Bank with solid fill">
            <a:extLst>
              <a:ext uri="{FF2B5EF4-FFF2-40B4-BE49-F238E27FC236}">
                <a16:creationId xmlns:a16="http://schemas.microsoft.com/office/drawing/2014/main" id="{0DF21EE9-AE96-57C0-6A69-16EADB57A0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57251" y="1545062"/>
            <a:ext cx="3856774" cy="3856774"/>
          </a:xfrm>
          <a:prstGeom prst="rect">
            <a:avLst/>
          </a:prstGeom>
        </p:spPr>
      </p:pic>
      <p:sp>
        <p:nvSpPr>
          <p:cNvPr id="3" name="Content Placeholder 2">
            <a:extLst>
              <a:ext uri="{FF2B5EF4-FFF2-40B4-BE49-F238E27FC236}">
                <a16:creationId xmlns:a16="http://schemas.microsoft.com/office/drawing/2014/main" id="{1BF142AF-6C96-3DDA-D719-2E57009CD9B1}"/>
              </a:ext>
            </a:extLst>
          </p:cNvPr>
          <p:cNvSpPr>
            <a:spLocks noGrp="1"/>
          </p:cNvSpPr>
          <p:nvPr>
            <p:ph idx="1"/>
          </p:nvPr>
        </p:nvSpPr>
        <p:spPr>
          <a:xfrm>
            <a:off x="7181725" y="2028824"/>
            <a:ext cx="4512988" cy="4486275"/>
          </a:xfrm>
        </p:spPr>
        <p:txBody>
          <a:bodyPr anchor="t">
            <a:normAutofit/>
          </a:bodyPr>
          <a:lstStyle/>
          <a:p>
            <a:pPr>
              <a:lnSpc>
                <a:spcPct val="90000"/>
              </a:lnSpc>
            </a:pPr>
            <a:r>
              <a:rPr lang="en-US" sz="2400">
                <a:solidFill>
                  <a:srgbClr val="FFFFFF"/>
                </a:solidFill>
              </a:rPr>
              <a:t>Storage &amp; Handling (Includes Safety &amp; Health Compliance)</a:t>
            </a:r>
          </a:p>
          <a:p>
            <a:pPr>
              <a:lnSpc>
                <a:spcPct val="90000"/>
              </a:lnSpc>
            </a:pPr>
            <a:r>
              <a:rPr lang="en-US" sz="2400">
                <a:solidFill>
                  <a:srgbClr val="FFFFFF"/>
                </a:solidFill>
              </a:rPr>
              <a:t>Monitoring, Tracking &amp; Reporting</a:t>
            </a:r>
          </a:p>
          <a:p>
            <a:pPr>
              <a:lnSpc>
                <a:spcPct val="90000"/>
              </a:lnSpc>
            </a:pPr>
            <a:r>
              <a:rPr lang="en-US" sz="2400">
                <a:solidFill>
                  <a:srgbClr val="FFFFFF"/>
                </a:solidFill>
              </a:rPr>
              <a:t>Treatment</a:t>
            </a:r>
          </a:p>
          <a:p>
            <a:pPr>
              <a:lnSpc>
                <a:spcPct val="90000"/>
              </a:lnSpc>
            </a:pPr>
            <a:r>
              <a:rPr lang="en-US" sz="2400">
                <a:solidFill>
                  <a:srgbClr val="FFFFFF"/>
                </a:solidFill>
              </a:rPr>
              <a:t>Transportation &amp; Disposal</a:t>
            </a:r>
          </a:p>
          <a:p>
            <a:pPr>
              <a:lnSpc>
                <a:spcPct val="90000"/>
              </a:lnSpc>
            </a:pPr>
            <a:r>
              <a:rPr lang="en-US" sz="2400">
                <a:solidFill>
                  <a:srgbClr val="FFFFFF"/>
                </a:solidFill>
              </a:rPr>
              <a:t>Manifesting &amp; Labeling</a:t>
            </a:r>
          </a:p>
          <a:p>
            <a:pPr>
              <a:lnSpc>
                <a:spcPct val="90000"/>
              </a:lnSpc>
            </a:pPr>
            <a:r>
              <a:rPr lang="en-US" sz="2400">
                <a:solidFill>
                  <a:srgbClr val="FFFFFF"/>
                </a:solidFill>
              </a:rPr>
              <a:t>Permit Fees</a:t>
            </a:r>
          </a:p>
          <a:p>
            <a:pPr>
              <a:lnSpc>
                <a:spcPct val="90000"/>
              </a:lnSpc>
            </a:pPr>
            <a:r>
              <a:rPr lang="en-US" sz="2400">
                <a:solidFill>
                  <a:srgbClr val="FFFFFF"/>
                </a:solidFill>
              </a:rPr>
              <a:t>Liability Insurance</a:t>
            </a:r>
          </a:p>
          <a:p>
            <a:pPr>
              <a:lnSpc>
                <a:spcPct val="90000"/>
              </a:lnSpc>
            </a:pPr>
            <a:r>
              <a:rPr lang="en-US" sz="2400">
                <a:solidFill>
                  <a:srgbClr val="FFFFFF"/>
                </a:solidFill>
              </a:rPr>
              <a:t>Material Costs</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1167B-ED4C-8E84-F02C-01A8DC5BE92B}"/>
              </a:ext>
            </a:extLst>
          </p:cNvPr>
          <p:cNvSpPr>
            <a:spLocks noGrp="1"/>
          </p:cNvSpPr>
          <p:nvPr>
            <p:ph type="title"/>
          </p:nvPr>
        </p:nvSpPr>
        <p:spPr/>
        <p:txBody>
          <a:bodyPr/>
          <a:lstStyle/>
          <a:p>
            <a:r>
              <a:rPr lang="en-US"/>
              <a:t>Target Priority Processes</a:t>
            </a:r>
            <a:br>
              <a:rPr lang="en-US"/>
            </a:br>
            <a:endParaRPr lang="en-US"/>
          </a:p>
        </p:txBody>
      </p:sp>
      <p:sp>
        <p:nvSpPr>
          <p:cNvPr id="3" name="Content Placeholder 2">
            <a:extLst>
              <a:ext uri="{FF2B5EF4-FFF2-40B4-BE49-F238E27FC236}">
                <a16:creationId xmlns:a16="http://schemas.microsoft.com/office/drawing/2014/main" id="{005B57D3-C39A-872E-7BDA-023952286E19}"/>
              </a:ext>
            </a:extLst>
          </p:cNvPr>
          <p:cNvSpPr>
            <a:spLocks noGrp="1"/>
          </p:cNvSpPr>
          <p:nvPr>
            <p:ph idx="1"/>
          </p:nvPr>
        </p:nvSpPr>
        <p:spPr>
          <a:xfrm>
            <a:off x="677334" y="2160589"/>
            <a:ext cx="8596668" cy="4087811"/>
          </a:xfrm>
        </p:spPr>
        <p:txBody>
          <a:bodyPr>
            <a:normAutofit fontScale="92500" lnSpcReduction="10000"/>
          </a:bodyPr>
          <a:lstStyle/>
          <a:p>
            <a:r>
              <a:rPr lang="en-US" sz="2800"/>
              <a:t>Focus resources before:</a:t>
            </a:r>
          </a:p>
          <a:p>
            <a:pPr lvl="1"/>
            <a:r>
              <a:rPr lang="en-US" sz="2400"/>
              <a:t>Estimating Source-Level NPO</a:t>
            </a:r>
          </a:p>
          <a:p>
            <a:pPr lvl="1"/>
            <a:r>
              <a:rPr lang="en-US" sz="2400"/>
              <a:t>Developing Pollution Prevention Options</a:t>
            </a:r>
          </a:p>
          <a:p>
            <a:pPr lvl="1"/>
            <a:r>
              <a:rPr lang="en-US" sz="2400"/>
              <a:t>Generating Reduction Goals</a:t>
            </a:r>
          </a:p>
          <a:p>
            <a:r>
              <a:rPr lang="en-US" sz="2800"/>
              <a:t>Targeting Criteria</a:t>
            </a:r>
          </a:p>
          <a:p>
            <a:pPr lvl="1"/>
            <a:r>
              <a:rPr lang="en-US" sz="2400"/>
              <a:t>Combination of Processes Accounting for 90% or More of the:</a:t>
            </a:r>
          </a:p>
          <a:p>
            <a:pPr marL="1257300" lvl="2" indent="-342900">
              <a:buFont typeface="+mj-lt"/>
              <a:buAutoNum type="arabicPeriod"/>
            </a:pPr>
            <a:r>
              <a:rPr lang="en-US" sz="2000"/>
              <a:t>Use, </a:t>
            </a:r>
          </a:p>
          <a:p>
            <a:pPr marL="1257300" lvl="2" indent="-342900">
              <a:buFont typeface="+mj-lt"/>
              <a:buAutoNum type="arabicPeriod"/>
            </a:pPr>
            <a:r>
              <a:rPr lang="en-US" sz="2000"/>
              <a:t>Nonproduct Output, OR </a:t>
            </a:r>
          </a:p>
          <a:p>
            <a:pPr marL="1257300" lvl="2" indent="-342900">
              <a:buFont typeface="+mj-lt"/>
              <a:buAutoNum type="arabicPeriod"/>
            </a:pPr>
            <a:r>
              <a:rPr lang="en-US" sz="2000"/>
              <a:t>Releases from the Total of All Hazardous Substances</a:t>
            </a:r>
          </a:p>
          <a:p>
            <a:endParaRPr lang="en-US" sz="2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3D3DA01-F3C0-7DB3-D6A4-D85E20EADFA7}"/>
              </a:ext>
            </a:extLst>
          </p:cNvPr>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r>
              <a:rPr lang="en-US" altLang="en-US">
                <a:solidFill>
                  <a:schemeClr val="accent1"/>
                </a:solidFill>
              </a:rPr>
              <a:t>Targeting Example- NPO</a:t>
            </a:r>
            <a:endParaRPr lang="en-US" altLang="en-US"/>
          </a:p>
        </p:txBody>
      </p:sp>
      <p:pic>
        <p:nvPicPr>
          <p:cNvPr id="30723" name="Picture 12">
            <a:extLst>
              <a:ext uri="{FF2B5EF4-FFF2-40B4-BE49-F238E27FC236}">
                <a16:creationId xmlns:a16="http://schemas.microsoft.com/office/drawing/2014/main" id="{20842991-E039-671C-1416-27E24680A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424" y="1552576"/>
            <a:ext cx="6948487" cy="5065713"/>
          </a:xfrm>
          <a:prstGeom prst="rect">
            <a:avLst/>
          </a:prstGeom>
          <a:solidFill>
            <a:srgbClr val="FFFFA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E82302D-5660-F594-F610-7B35E3C6EC8F}"/>
              </a:ext>
            </a:extLst>
          </p:cNvPr>
          <p:cNvSpPr>
            <a:spLocks noGrp="1"/>
          </p:cNvSpPr>
          <p:nvPr>
            <p:ph type="title"/>
          </p:nvPr>
        </p:nvSpPr>
        <p:spPr>
          <a:xfrm>
            <a:off x="677334" y="609600"/>
            <a:ext cx="8596668" cy="1320800"/>
          </a:xfrm>
        </p:spPr>
        <p:txBody>
          <a:bodyPr>
            <a:normAutofit/>
          </a:bodyPr>
          <a:lstStyle/>
          <a:p>
            <a:r>
              <a:rPr lang="en-US"/>
              <a:t>Polling Question #5</a:t>
            </a:r>
          </a:p>
        </p:txBody>
      </p:sp>
      <p:sp>
        <p:nvSpPr>
          <p:cNvPr id="3" name="Content Placeholder 2">
            <a:extLst>
              <a:ext uri="{FF2B5EF4-FFF2-40B4-BE49-F238E27FC236}">
                <a16:creationId xmlns:a16="http://schemas.microsoft.com/office/drawing/2014/main" id="{DFC8A857-7FDE-2E0E-5203-B96EA19FD2EA}"/>
              </a:ext>
            </a:extLst>
          </p:cNvPr>
          <p:cNvSpPr>
            <a:spLocks noGrp="1"/>
          </p:cNvSpPr>
          <p:nvPr>
            <p:ph idx="1"/>
          </p:nvPr>
        </p:nvSpPr>
        <p:spPr>
          <a:xfrm>
            <a:off x="677334" y="2160589"/>
            <a:ext cx="8596668" cy="3880773"/>
          </a:xfrm>
        </p:spPr>
        <p:txBody>
          <a:bodyPr>
            <a:normAutofit/>
          </a:bodyPr>
          <a:lstStyle/>
          <a:p>
            <a:pPr marL="0" indent="0">
              <a:buNone/>
            </a:pPr>
            <a:r>
              <a:rPr lang="en-US"/>
              <a:t>Read the activity below and select the part of the environmental management hierarchy that corresponds to it. </a:t>
            </a:r>
          </a:p>
          <a:p>
            <a:pPr marL="0" indent="0">
              <a:buNone/>
            </a:pPr>
            <a:endParaRPr lang="en-US"/>
          </a:p>
          <a:p>
            <a:r>
              <a:rPr lang="en-US"/>
              <a:t>A large warehouse instituted a new policy whereby all new purchases of chemicals are put in the back row of storage. The warehouse operators are instructed to use the oldest material first. </a:t>
            </a:r>
          </a:p>
          <a:p>
            <a:pPr lvl="1"/>
            <a:r>
              <a:rPr lang="en-US"/>
              <a:t>Pollution Prevention		</a:t>
            </a:r>
          </a:p>
          <a:p>
            <a:pPr lvl="1" eaLnBrk="0" fontAlgn="base" hangingPunct="0"/>
            <a:r>
              <a:rPr lang="en-US"/>
              <a:t>Out-of-process Recycling		</a:t>
            </a:r>
          </a:p>
          <a:p>
            <a:pPr lvl="1" eaLnBrk="0" fontAlgn="base" hangingPunct="0"/>
            <a:r>
              <a:rPr lang="en-US"/>
              <a:t>Treatment/Control		</a:t>
            </a:r>
          </a:p>
          <a:p>
            <a:pPr lvl="1" eaLnBrk="0" fontAlgn="base" hangingPunct="0"/>
            <a:r>
              <a:rPr lang="en-US"/>
              <a:t>Disposal			</a:t>
            </a:r>
          </a:p>
          <a:p>
            <a:pPr lvl="1" eaLnBrk="0" fontAlgn="base" hangingPunct="0"/>
            <a:r>
              <a:rPr lang="en-US"/>
              <a:t>None of the Above</a:t>
            </a:r>
          </a:p>
        </p:txBody>
      </p:sp>
    </p:spTree>
    <p:extLst>
      <p:ext uri="{BB962C8B-B14F-4D97-AF65-F5344CB8AC3E}">
        <p14:creationId xmlns:p14="http://schemas.microsoft.com/office/powerpoint/2010/main" val="307357786"/>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E82302D-5660-F594-F610-7B35E3C6EC8F}"/>
              </a:ext>
            </a:extLst>
          </p:cNvPr>
          <p:cNvSpPr>
            <a:spLocks noGrp="1"/>
          </p:cNvSpPr>
          <p:nvPr>
            <p:ph type="title"/>
          </p:nvPr>
        </p:nvSpPr>
        <p:spPr>
          <a:xfrm>
            <a:off x="677334" y="609600"/>
            <a:ext cx="8596668" cy="1320800"/>
          </a:xfrm>
        </p:spPr>
        <p:txBody>
          <a:bodyPr>
            <a:normAutofit/>
          </a:bodyPr>
          <a:lstStyle/>
          <a:p>
            <a:r>
              <a:rPr lang="en-US"/>
              <a:t>Polling Question #6</a:t>
            </a:r>
          </a:p>
        </p:txBody>
      </p:sp>
      <p:sp>
        <p:nvSpPr>
          <p:cNvPr id="3" name="Content Placeholder 2">
            <a:extLst>
              <a:ext uri="{FF2B5EF4-FFF2-40B4-BE49-F238E27FC236}">
                <a16:creationId xmlns:a16="http://schemas.microsoft.com/office/drawing/2014/main" id="{DFC8A857-7FDE-2E0E-5203-B96EA19FD2EA}"/>
              </a:ext>
            </a:extLst>
          </p:cNvPr>
          <p:cNvSpPr>
            <a:spLocks noGrp="1"/>
          </p:cNvSpPr>
          <p:nvPr>
            <p:ph idx="1"/>
          </p:nvPr>
        </p:nvSpPr>
        <p:spPr>
          <a:xfrm>
            <a:off x="677334" y="2160589"/>
            <a:ext cx="8596668" cy="3880773"/>
          </a:xfrm>
        </p:spPr>
        <p:txBody>
          <a:bodyPr>
            <a:normAutofit/>
          </a:bodyPr>
          <a:lstStyle/>
          <a:p>
            <a:pPr marL="0" indent="0">
              <a:buNone/>
            </a:pPr>
            <a:r>
              <a:rPr lang="en-US"/>
              <a:t>Now, identify the type of pollution prevention that is being used. </a:t>
            </a:r>
          </a:p>
          <a:p>
            <a:pPr marL="0" indent="0">
              <a:buNone/>
            </a:pPr>
            <a:endParaRPr lang="en-US"/>
          </a:p>
          <a:p>
            <a:r>
              <a:rPr lang="en-US"/>
              <a:t>A large warehouse instituted a new policy whereby all new purchases of chemicals are put in the back row of storage. The warehouse operators are instructed to use the oldest material first. </a:t>
            </a:r>
          </a:p>
          <a:p>
            <a:pPr lvl="1"/>
            <a:r>
              <a:rPr lang="en-US"/>
              <a:t>Input Substitution		</a:t>
            </a:r>
          </a:p>
          <a:p>
            <a:pPr lvl="1" eaLnBrk="0" fontAlgn="base" hangingPunct="0"/>
            <a:r>
              <a:rPr lang="en-US"/>
              <a:t>Product Reformulation	</a:t>
            </a:r>
          </a:p>
          <a:p>
            <a:pPr lvl="1" eaLnBrk="0" fontAlgn="base" hangingPunct="0"/>
            <a:r>
              <a:rPr lang="en-US"/>
              <a:t>Production Process Modification	</a:t>
            </a:r>
          </a:p>
          <a:p>
            <a:pPr lvl="1" eaLnBrk="0" fontAlgn="base" hangingPunct="0"/>
            <a:r>
              <a:rPr lang="en-US"/>
              <a:t>In-process Recycling</a:t>
            </a:r>
          </a:p>
          <a:p>
            <a:pPr lvl="1" eaLnBrk="0" fontAlgn="base" hangingPunct="0"/>
            <a:r>
              <a:rPr lang="en-US"/>
              <a:t>Housekeeping</a:t>
            </a:r>
          </a:p>
        </p:txBody>
      </p:sp>
    </p:spTree>
    <p:extLst>
      <p:ext uri="{BB962C8B-B14F-4D97-AF65-F5344CB8AC3E}">
        <p14:creationId xmlns:p14="http://schemas.microsoft.com/office/powerpoint/2010/main" val="3537854766"/>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0" name="Straight Connector 9">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Shape 23">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7211263B-C610-4ABE-A78A-FB18ACEE0960}"/>
              </a:ext>
            </a:extLst>
          </p:cNvPr>
          <p:cNvSpPr>
            <a:spLocks noGrp="1"/>
          </p:cNvSpPr>
          <p:nvPr>
            <p:ph type="ctrTitle"/>
          </p:nvPr>
        </p:nvSpPr>
        <p:spPr>
          <a:xfrm>
            <a:off x="4482037" y="2928938"/>
            <a:ext cx="6881353" cy="2527334"/>
          </a:xfrm>
        </p:spPr>
        <p:txBody>
          <a:bodyPr>
            <a:normAutofit fontScale="90000"/>
          </a:bodyPr>
          <a:lstStyle/>
          <a:p>
            <a:pPr algn="l"/>
            <a:r>
              <a:rPr lang="en-US" sz="6000">
                <a:solidFill>
                  <a:srgbClr val="FFFFFF"/>
                </a:solidFill>
              </a:rPr>
              <a:t>Finding Options &amp; Setting Goals </a:t>
            </a:r>
            <a:br>
              <a:rPr lang="en-US" sz="6000">
                <a:solidFill>
                  <a:srgbClr val="FFFFFF"/>
                </a:solidFill>
              </a:rPr>
            </a:br>
            <a:r>
              <a:rPr lang="en-US" sz="6000">
                <a:solidFill>
                  <a:srgbClr val="FFFFFF"/>
                </a:solidFill>
              </a:rPr>
              <a:t>(Steps 8-9)</a:t>
            </a:r>
          </a:p>
        </p:txBody>
      </p:sp>
      <p:sp>
        <p:nvSpPr>
          <p:cNvPr id="26" name="Isosceles Triangle 25">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856296499"/>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Rectangle 2">
            <a:extLst>
              <a:ext uri="{FF2B5EF4-FFF2-40B4-BE49-F238E27FC236}">
                <a16:creationId xmlns:a16="http://schemas.microsoft.com/office/drawing/2014/main" id="{D7DFD543-E50B-1662-6B70-CDDB055D0D93}"/>
              </a:ext>
            </a:extLst>
          </p:cNvPr>
          <p:cNvSpPr>
            <a:spLocks noGrp="1" noChangeArrowheads="1"/>
          </p:cNvSpPr>
          <p:nvPr>
            <p:ph type="title"/>
          </p:nvPr>
        </p:nvSpPr>
        <p:spPr>
          <a:xfrm>
            <a:off x="1286933" y="609600"/>
            <a:ext cx="10197494" cy="1099457"/>
          </a:xfrm>
        </p:spPr>
        <p:txBody>
          <a:bodyPr>
            <a:normAutofit/>
          </a:bodyPr>
          <a:lstStyle/>
          <a:p>
            <a:r>
              <a:rPr lang="en-US" altLang="en-US"/>
              <a:t>Finding Options &amp; Setting Goals</a:t>
            </a:r>
          </a:p>
        </p:txBody>
      </p:sp>
      <p:sp>
        <p:nvSpPr>
          <p:cNvPr id="75" name="Isosceles Triangle 7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053" name="Rectangle 3">
            <a:extLst>
              <a:ext uri="{FF2B5EF4-FFF2-40B4-BE49-F238E27FC236}">
                <a16:creationId xmlns:a16="http://schemas.microsoft.com/office/drawing/2014/main" id="{70E4E3B4-3AAF-DA1C-0FD5-5268F8FF7A61}"/>
              </a:ext>
            </a:extLst>
          </p:cNvPr>
          <p:cNvGraphicFramePr>
            <a:graphicFrameLocks noGrp="1"/>
          </p:cNvGraphicFramePr>
          <p:nvPr>
            <p:ph idx="1"/>
            <p:extLst>
              <p:ext uri="{D42A27DB-BD31-4B8C-83A1-F6EECF244321}">
                <p14:modId xmlns:p14="http://schemas.microsoft.com/office/powerpoint/2010/main" val="3135292863"/>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B00FDF-AC83-4F76-C206-A1EBE3DB3E0C}"/>
              </a:ext>
            </a:extLst>
          </p:cNvPr>
          <p:cNvGrpSpPr/>
          <p:nvPr/>
        </p:nvGrpSpPr>
        <p:grpSpPr>
          <a:xfrm>
            <a:off x="1176338" y="1695450"/>
            <a:ext cx="8628063" cy="4273552"/>
            <a:chOff x="1905000" y="1524000"/>
            <a:chExt cx="8628063" cy="4273552"/>
          </a:xfrm>
        </p:grpSpPr>
        <p:graphicFrame>
          <p:nvGraphicFramePr>
            <p:cNvPr id="4098" name="Object 2">
              <a:extLst>
                <a:ext uri="{FF2B5EF4-FFF2-40B4-BE49-F238E27FC236}">
                  <a16:creationId xmlns:a16="http://schemas.microsoft.com/office/drawing/2014/main" id="{DA99BD87-7BE8-AF9D-4E9D-1D80D76E9A9E}"/>
                </a:ext>
              </a:extLst>
            </p:cNvPr>
            <p:cNvGraphicFramePr>
              <a:graphicFrameLocks noChangeAspect="1"/>
            </p:cNvGraphicFramePr>
            <p:nvPr>
              <p:extLst>
                <p:ext uri="{D42A27DB-BD31-4B8C-83A1-F6EECF244321}">
                  <p14:modId xmlns:p14="http://schemas.microsoft.com/office/powerpoint/2010/main" val="331516287"/>
                </p:ext>
              </p:extLst>
            </p:nvPr>
          </p:nvGraphicFramePr>
          <p:xfrm>
            <a:off x="1905000" y="2514601"/>
            <a:ext cx="2895600" cy="1935163"/>
          </p:xfrm>
          <a:graphic>
            <a:graphicData uri="http://schemas.openxmlformats.org/presentationml/2006/ole">
              <mc:AlternateContent xmlns:mc="http://schemas.openxmlformats.org/markup-compatibility/2006">
                <mc:Choice xmlns:v="urn:schemas-microsoft-com:vml" Requires="v">
                  <p:oleObj name="Clip" r:id="rId3" imgW="33439100" imgH="17335500" progId="MS_ClipArt_Gallery.2">
                    <p:embed/>
                  </p:oleObj>
                </mc:Choice>
                <mc:Fallback>
                  <p:oleObj name="Clip" r:id="rId3" imgW="33439100" imgH="17335500" progId="MS_ClipArt_Gallery.2">
                    <p:embed/>
                    <p:pic>
                      <p:nvPicPr>
                        <p:cNvPr id="4098" name="Object 2">
                          <a:extLst>
                            <a:ext uri="{FF2B5EF4-FFF2-40B4-BE49-F238E27FC236}">
                              <a16:creationId xmlns:a16="http://schemas.microsoft.com/office/drawing/2014/main" id="{DA99BD87-7BE8-AF9D-4E9D-1D80D76E9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514601"/>
                          <a:ext cx="2895600" cy="193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9" name="Text Box 3">
              <a:extLst>
                <a:ext uri="{FF2B5EF4-FFF2-40B4-BE49-F238E27FC236}">
                  <a16:creationId xmlns:a16="http://schemas.microsoft.com/office/drawing/2014/main" id="{9D1BDBB0-E0C5-8968-2379-CCE73C3C6830}"/>
                </a:ext>
              </a:extLst>
            </p:cNvPr>
            <p:cNvSpPr txBox="1">
              <a:spLocks noChangeArrowheads="1"/>
            </p:cNvSpPr>
            <p:nvPr/>
          </p:nvSpPr>
          <p:spPr bwMode="auto">
            <a:xfrm>
              <a:off x="1905000" y="1614489"/>
              <a:ext cx="2590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2400"/>
                <a:t>Facility Level Data</a:t>
              </a:r>
              <a:endParaRPr lang="en-US" altLang="en-US" sz="2000"/>
            </a:p>
            <a:p>
              <a:r>
                <a:rPr lang="en-US" altLang="en-US" sz="1600"/>
                <a:t>      (inputs &amp; outputs)</a:t>
              </a:r>
              <a:endParaRPr lang="en-US" altLang="en-US" sz="2400"/>
            </a:p>
          </p:txBody>
        </p:sp>
        <p:graphicFrame>
          <p:nvGraphicFramePr>
            <p:cNvPr id="4100" name="Object 6">
              <a:extLst>
                <a:ext uri="{FF2B5EF4-FFF2-40B4-BE49-F238E27FC236}">
                  <a16:creationId xmlns:a16="http://schemas.microsoft.com/office/drawing/2014/main" id="{FAC0C184-833B-F9B3-2F9B-2674811A46F5}"/>
                </a:ext>
              </a:extLst>
            </p:cNvPr>
            <p:cNvGraphicFramePr>
              <a:graphicFrameLocks noChangeAspect="1"/>
            </p:cNvGraphicFramePr>
            <p:nvPr>
              <p:extLst>
                <p:ext uri="{D42A27DB-BD31-4B8C-83A1-F6EECF244321}">
                  <p14:modId xmlns:p14="http://schemas.microsoft.com/office/powerpoint/2010/main" val="3907236638"/>
                </p:ext>
              </p:extLst>
            </p:nvPr>
          </p:nvGraphicFramePr>
          <p:xfrm>
            <a:off x="5334000" y="3810001"/>
            <a:ext cx="2514600" cy="396875"/>
          </p:xfrm>
          <a:graphic>
            <a:graphicData uri="http://schemas.openxmlformats.org/presentationml/2006/ole">
              <mc:AlternateContent xmlns:mc="http://schemas.openxmlformats.org/markup-compatibility/2006">
                <mc:Choice xmlns:v="urn:schemas-microsoft-com:vml" Requires="v">
                  <p:oleObj name="Clip" r:id="rId5" imgW="45389800" imgH="4165600" progId="MS_ClipArt_Gallery.2">
                    <p:embed/>
                  </p:oleObj>
                </mc:Choice>
                <mc:Fallback>
                  <p:oleObj name="Clip" r:id="rId5" imgW="45389800" imgH="4165600" progId="MS_ClipArt_Gallery.2">
                    <p:embed/>
                    <p:pic>
                      <p:nvPicPr>
                        <p:cNvPr id="4100" name="Object 6">
                          <a:extLst>
                            <a:ext uri="{FF2B5EF4-FFF2-40B4-BE49-F238E27FC236}">
                              <a16:creationId xmlns:a16="http://schemas.microsoft.com/office/drawing/2014/main" id="{FAC0C184-833B-F9B3-2F9B-2674811A46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810001"/>
                          <a:ext cx="25146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1" name="Text Box 7">
              <a:extLst>
                <a:ext uri="{FF2B5EF4-FFF2-40B4-BE49-F238E27FC236}">
                  <a16:creationId xmlns:a16="http://schemas.microsoft.com/office/drawing/2014/main" id="{08DE407E-C0F9-9211-4382-ED95EAB1BF46}"/>
                </a:ext>
              </a:extLst>
            </p:cNvPr>
            <p:cNvSpPr txBox="1">
              <a:spLocks noChangeArrowheads="1"/>
            </p:cNvSpPr>
            <p:nvPr/>
          </p:nvSpPr>
          <p:spPr bwMode="auto">
            <a:xfrm>
              <a:off x="4953000" y="1524000"/>
              <a:ext cx="2743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2400"/>
                <a:t>Process Level Data</a:t>
              </a:r>
              <a:endParaRPr lang="en-US" altLang="en-US" sz="2000"/>
            </a:p>
            <a:p>
              <a:r>
                <a:rPr lang="en-US" altLang="en-US" sz="2000"/>
                <a:t>      </a:t>
              </a:r>
              <a:r>
                <a:rPr lang="en-US" altLang="en-US" sz="1600"/>
                <a:t>(inputs &amp; outputs)</a:t>
              </a:r>
              <a:endParaRPr lang="en-US" altLang="en-US" sz="2400"/>
            </a:p>
          </p:txBody>
        </p:sp>
        <p:sp>
          <p:nvSpPr>
            <p:cNvPr id="4102" name="AutoShape 8">
              <a:extLst>
                <a:ext uri="{FF2B5EF4-FFF2-40B4-BE49-F238E27FC236}">
                  <a16:creationId xmlns:a16="http://schemas.microsoft.com/office/drawing/2014/main" id="{7778FD99-21F7-93D3-265D-823AFEF43361}"/>
                </a:ext>
              </a:extLst>
            </p:cNvPr>
            <p:cNvSpPr>
              <a:spLocks noChangeArrowheads="1"/>
            </p:cNvSpPr>
            <p:nvPr/>
          </p:nvSpPr>
          <p:spPr bwMode="auto">
            <a:xfrm>
              <a:off x="4648201" y="2667001"/>
              <a:ext cx="976313" cy="485775"/>
            </a:xfrm>
            <a:prstGeom prst="rightArrow">
              <a:avLst>
                <a:gd name="adj1" fmla="val 50000"/>
                <a:gd name="adj2" fmla="val 5024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4103" name="AutoShape 9">
              <a:extLst>
                <a:ext uri="{FF2B5EF4-FFF2-40B4-BE49-F238E27FC236}">
                  <a16:creationId xmlns:a16="http://schemas.microsoft.com/office/drawing/2014/main" id="{C8906A7B-ADDD-92D5-2265-679CF67B3AE0}"/>
                </a:ext>
              </a:extLst>
            </p:cNvPr>
            <p:cNvSpPr>
              <a:spLocks noChangeArrowheads="1"/>
            </p:cNvSpPr>
            <p:nvPr/>
          </p:nvSpPr>
          <p:spPr bwMode="auto">
            <a:xfrm>
              <a:off x="7239001" y="2667001"/>
              <a:ext cx="976313" cy="485775"/>
            </a:xfrm>
            <a:prstGeom prst="rightArrow">
              <a:avLst>
                <a:gd name="adj1" fmla="val 50000"/>
                <a:gd name="adj2" fmla="val 5024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4104" name="Text Box 10">
              <a:extLst>
                <a:ext uri="{FF2B5EF4-FFF2-40B4-BE49-F238E27FC236}">
                  <a16:creationId xmlns:a16="http://schemas.microsoft.com/office/drawing/2014/main" id="{C4332A11-6EF9-63AA-4265-315FD4693616}"/>
                </a:ext>
              </a:extLst>
            </p:cNvPr>
            <p:cNvSpPr txBox="1">
              <a:spLocks noChangeArrowheads="1"/>
            </p:cNvSpPr>
            <p:nvPr/>
          </p:nvSpPr>
          <p:spPr bwMode="auto">
            <a:xfrm>
              <a:off x="7924800" y="1524000"/>
              <a:ext cx="2514600" cy="762000"/>
            </a:xfrm>
            <a:prstGeom prst="rect">
              <a:avLst/>
            </a:prstGeom>
            <a:solidFill>
              <a:schemeClr val="accent5">
                <a:lumMod val="40000"/>
                <a:lumOff val="60000"/>
              </a:schemeClr>
            </a:solidFill>
            <a:ln>
              <a:noFill/>
            </a:ln>
            <a:effec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2400"/>
                <a:t>Source Level NPO</a:t>
              </a:r>
              <a:endParaRPr lang="en-US" altLang="en-US" sz="2000"/>
            </a:p>
            <a:p>
              <a:r>
                <a:rPr lang="en-US" altLang="en-US" sz="2000"/>
                <a:t>    </a:t>
              </a:r>
              <a:r>
                <a:rPr lang="en-US" altLang="en-US" sz="1600"/>
                <a:t>(targeted processes)</a:t>
              </a:r>
              <a:endParaRPr lang="en-US" altLang="en-US" sz="2400"/>
            </a:p>
          </p:txBody>
        </p:sp>
        <p:graphicFrame>
          <p:nvGraphicFramePr>
            <p:cNvPr id="4105" name="Object 12">
              <a:extLst>
                <a:ext uri="{FF2B5EF4-FFF2-40B4-BE49-F238E27FC236}">
                  <a16:creationId xmlns:a16="http://schemas.microsoft.com/office/drawing/2014/main" id="{C2151677-B5C6-29AD-FCCA-E442867A1303}"/>
                </a:ext>
              </a:extLst>
            </p:cNvPr>
            <p:cNvGraphicFramePr>
              <a:graphicFrameLocks noChangeAspect="1"/>
            </p:cNvGraphicFramePr>
            <p:nvPr>
              <p:extLst>
                <p:ext uri="{D42A27DB-BD31-4B8C-83A1-F6EECF244321}">
                  <p14:modId xmlns:p14="http://schemas.microsoft.com/office/powerpoint/2010/main" val="646851034"/>
                </p:ext>
              </p:extLst>
            </p:nvPr>
          </p:nvGraphicFramePr>
          <p:xfrm>
            <a:off x="8686801" y="3200400"/>
            <a:ext cx="1025525" cy="1339850"/>
          </p:xfrm>
          <a:graphic>
            <a:graphicData uri="http://schemas.openxmlformats.org/presentationml/2006/ole">
              <mc:AlternateContent xmlns:mc="http://schemas.openxmlformats.org/markup-compatibility/2006">
                <mc:Choice xmlns:v="urn:schemas-microsoft-com:vml" Requires="v">
                  <p:oleObj name="Clip" r:id="rId7" imgW="10261600" imgH="13411200" progId="MS_ClipArt_Gallery.2">
                    <p:embed/>
                  </p:oleObj>
                </mc:Choice>
                <mc:Fallback>
                  <p:oleObj name="Clip" r:id="rId7" imgW="10261600" imgH="13411200" progId="MS_ClipArt_Gallery.2">
                    <p:embed/>
                    <p:pic>
                      <p:nvPicPr>
                        <p:cNvPr id="4105" name="Object 12">
                          <a:extLst>
                            <a:ext uri="{FF2B5EF4-FFF2-40B4-BE49-F238E27FC236}">
                              <a16:creationId xmlns:a16="http://schemas.microsoft.com/office/drawing/2014/main" id="{C2151677-B5C6-29AD-FCCA-E442867A13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6801" y="3200400"/>
                          <a:ext cx="1025525" cy="1339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4106" name="AutoShape 13">
              <a:extLst>
                <a:ext uri="{FF2B5EF4-FFF2-40B4-BE49-F238E27FC236}">
                  <a16:creationId xmlns:a16="http://schemas.microsoft.com/office/drawing/2014/main" id="{334AD009-F6B4-55BA-E32B-A03FAEBCB983}"/>
                </a:ext>
              </a:extLst>
            </p:cNvPr>
            <p:cNvCxnSpPr>
              <a:cxnSpLocks noChangeShapeType="1"/>
            </p:cNvCxnSpPr>
            <p:nvPr/>
          </p:nvCxnSpPr>
          <p:spPr bwMode="auto">
            <a:xfrm flipV="1">
              <a:off x="9712326" y="3429001"/>
              <a:ext cx="269875" cy="441325"/>
            </a:xfrm>
            <a:prstGeom prst="curvedConnector2">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07" name="Text Box 14">
              <a:extLst>
                <a:ext uri="{FF2B5EF4-FFF2-40B4-BE49-F238E27FC236}">
                  <a16:creationId xmlns:a16="http://schemas.microsoft.com/office/drawing/2014/main" id="{5DB16459-79B5-8DAE-5165-060D9BFF17DA}"/>
                </a:ext>
              </a:extLst>
            </p:cNvPr>
            <p:cNvSpPr txBox="1">
              <a:spLocks noChangeArrowheads="1"/>
            </p:cNvSpPr>
            <p:nvPr/>
          </p:nvSpPr>
          <p:spPr bwMode="auto">
            <a:xfrm>
              <a:off x="9813925" y="3084514"/>
              <a:ext cx="387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Air</a:t>
              </a:r>
              <a:endParaRPr lang="en-US" altLang="en-US" sz="2400"/>
            </a:p>
          </p:txBody>
        </p:sp>
        <p:cxnSp>
          <p:nvCxnSpPr>
            <p:cNvPr id="4108" name="AutoShape 15">
              <a:extLst>
                <a:ext uri="{FF2B5EF4-FFF2-40B4-BE49-F238E27FC236}">
                  <a16:creationId xmlns:a16="http://schemas.microsoft.com/office/drawing/2014/main" id="{290EE4BD-A2BC-8BA1-DBB9-7754531ACC60}"/>
                </a:ext>
              </a:extLst>
            </p:cNvPr>
            <p:cNvCxnSpPr>
              <a:cxnSpLocks noChangeShapeType="1"/>
            </p:cNvCxnSpPr>
            <p:nvPr/>
          </p:nvCxnSpPr>
          <p:spPr bwMode="auto">
            <a:xfrm rot="16200000" flipH="1">
              <a:off x="9346407" y="4393407"/>
              <a:ext cx="336550" cy="630237"/>
            </a:xfrm>
            <a:prstGeom prst="curvedConnector2">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09" name="Text Box 16">
              <a:extLst>
                <a:ext uri="{FF2B5EF4-FFF2-40B4-BE49-F238E27FC236}">
                  <a16:creationId xmlns:a16="http://schemas.microsoft.com/office/drawing/2014/main" id="{45F08D5B-BB8C-F45C-38C0-C8C1FBD8B7A8}"/>
                </a:ext>
              </a:extLst>
            </p:cNvPr>
            <p:cNvSpPr txBox="1">
              <a:spLocks noChangeArrowheads="1"/>
            </p:cNvSpPr>
            <p:nvPr/>
          </p:nvSpPr>
          <p:spPr bwMode="auto">
            <a:xfrm>
              <a:off x="9737725" y="4760914"/>
              <a:ext cx="558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Water</a:t>
              </a:r>
              <a:endParaRPr lang="en-US" altLang="en-US" sz="2400"/>
            </a:p>
          </p:txBody>
        </p:sp>
        <p:cxnSp>
          <p:nvCxnSpPr>
            <p:cNvPr id="4110" name="AutoShape 19">
              <a:extLst>
                <a:ext uri="{FF2B5EF4-FFF2-40B4-BE49-F238E27FC236}">
                  <a16:creationId xmlns:a16="http://schemas.microsoft.com/office/drawing/2014/main" id="{C1C8494D-3699-C40A-2FD4-D61D5FDC0CE5}"/>
                </a:ext>
              </a:extLst>
            </p:cNvPr>
            <p:cNvCxnSpPr>
              <a:cxnSpLocks noChangeShapeType="1"/>
            </p:cNvCxnSpPr>
            <p:nvPr/>
          </p:nvCxnSpPr>
          <p:spPr bwMode="auto">
            <a:xfrm flipV="1">
              <a:off x="9199564" y="4343400"/>
              <a:ext cx="1011237" cy="196850"/>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11" name="Text Box 20">
              <a:extLst>
                <a:ext uri="{FF2B5EF4-FFF2-40B4-BE49-F238E27FC236}">
                  <a16:creationId xmlns:a16="http://schemas.microsoft.com/office/drawing/2014/main" id="{5C93B8D1-044C-30BE-B238-02C0AEE94518}"/>
                </a:ext>
              </a:extLst>
            </p:cNvPr>
            <p:cNvSpPr txBox="1">
              <a:spLocks noChangeArrowheads="1"/>
            </p:cNvSpPr>
            <p:nvPr/>
          </p:nvSpPr>
          <p:spPr bwMode="auto">
            <a:xfrm>
              <a:off x="9966325" y="3922713"/>
              <a:ext cx="566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Haz</a:t>
              </a:r>
            </a:p>
            <a:p>
              <a:r>
                <a:rPr lang="en-US" altLang="en-US" sz="1200"/>
                <a:t>Waste</a:t>
              </a:r>
              <a:endParaRPr lang="en-US" altLang="en-US" sz="2400"/>
            </a:p>
          </p:txBody>
        </p:sp>
        <p:sp>
          <p:nvSpPr>
            <p:cNvPr id="4112" name="Text Box 21">
              <a:extLst>
                <a:ext uri="{FF2B5EF4-FFF2-40B4-BE49-F238E27FC236}">
                  <a16:creationId xmlns:a16="http://schemas.microsoft.com/office/drawing/2014/main" id="{0771E9CC-383C-ECE3-DBA4-87E533DAA049}"/>
                </a:ext>
              </a:extLst>
            </p:cNvPr>
            <p:cNvSpPr txBox="1">
              <a:spLocks noChangeArrowheads="1"/>
            </p:cNvSpPr>
            <p:nvPr/>
          </p:nvSpPr>
          <p:spPr bwMode="auto">
            <a:xfrm>
              <a:off x="3032126" y="5522914"/>
              <a:ext cx="7334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solidFill>
                    <a:schemeClr val="hlink"/>
                  </a:solidFill>
                </a:rPr>
                <a:t>[ RPPR ]</a:t>
              </a:r>
              <a:endParaRPr lang="en-US" altLang="en-US"/>
            </a:p>
          </p:txBody>
        </p:sp>
        <p:sp>
          <p:nvSpPr>
            <p:cNvPr id="4113" name="Text Box 22">
              <a:extLst>
                <a:ext uri="{FF2B5EF4-FFF2-40B4-BE49-F238E27FC236}">
                  <a16:creationId xmlns:a16="http://schemas.microsoft.com/office/drawing/2014/main" id="{073101F3-6658-59A0-46E3-2199F37445D7}"/>
                </a:ext>
              </a:extLst>
            </p:cNvPr>
            <p:cNvSpPr txBox="1">
              <a:spLocks noChangeArrowheads="1"/>
            </p:cNvSpPr>
            <p:nvPr/>
          </p:nvSpPr>
          <p:spPr bwMode="auto">
            <a:xfrm>
              <a:off x="6190456" y="5522914"/>
              <a:ext cx="801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solidFill>
                    <a:schemeClr val="hlink"/>
                  </a:solidFill>
                </a:rPr>
                <a:t>[ P2-115 ]</a:t>
              </a:r>
              <a:endParaRPr lang="en-US" altLang="en-US" sz="1200"/>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8FD3951-81BA-1F8D-1CF6-5ACAFDC2EEAB}"/>
              </a:ext>
            </a:extLst>
          </p:cNvPr>
          <p:cNvSpPr>
            <a:spLocks noGrp="1"/>
          </p:cNvSpPr>
          <p:nvPr>
            <p:ph type="title"/>
          </p:nvPr>
        </p:nvSpPr>
        <p:spPr>
          <a:xfrm>
            <a:off x="1286933" y="609600"/>
            <a:ext cx="10197494" cy="1099457"/>
          </a:xfrm>
        </p:spPr>
        <p:txBody>
          <a:bodyPr vert="horz" lIns="91440" tIns="45720" rIns="91440" bIns="45720" rtlCol="0" anchor="t">
            <a:normAutofit/>
          </a:bodyPr>
          <a:lstStyle/>
          <a:p>
            <a:pPr>
              <a:lnSpc>
                <a:spcPct val="90000"/>
              </a:lnSpc>
            </a:pPr>
            <a:r>
              <a:rPr lang="en-US"/>
              <a:t>Three Process Steps</a:t>
            </a:r>
            <a:br>
              <a:rPr lang="en-US"/>
            </a:br>
            <a:endParaRPr lang="en-US"/>
          </a:p>
        </p:txBody>
      </p:sp>
      <p:sp>
        <p:nvSpPr>
          <p:cNvPr id="23" name="Isosceles Triangle 2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4" name="Diagram 3">
            <a:extLst>
              <a:ext uri="{FF2B5EF4-FFF2-40B4-BE49-F238E27FC236}">
                <a16:creationId xmlns:a16="http://schemas.microsoft.com/office/drawing/2014/main" id="{E7DC9384-E565-AD1D-F2BA-1AFC5A5806E3}"/>
              </a:ext>
            </a:extLst>
          </p:cNvPr>
          <p:cNvGraphicFramePr/>
          <p:nvPr>
            <p:extLst>
              <p:ext uri="{D42A27DB-BD31-4B8C-83A1-F6EECF244321}">
                <p14:modId xmlns:p14="http://schemas.microsoft.com/office/powerpoint/2010/main" val="1311670389"/>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9CC6-9F25-4402-9B6B-20ED94DDB540}"/>
              </a:ext>
            </a:extLst>
          </p:cNvPr>
          <p:cNvSpPr>
            <a:spLocks noGrp="1"/>
          </p:cNvSpPr>
          <p:nvPr>
            <p:ph type="title"/>
          </p:nvPr>
        </p:nvSpPr>
        <p:spPr/>
        <p:txBody>
          <a:bodyPr/>
          <a:lstStyle/>
          <a:p>
            <a:r>
              <a:rPr lang="en-US" b="1"/>
              <a:t>APPLICABLE ACTS</a:t>
            </a:r>
            <a:r>
              <a:rPr lang="en-US"/>
              <a:t>		</a:t>
            </a:r>
          </a:p>
        </p:txBody>
      </p:sp>
      <p:grpSp>
        <p:nvGrpSpPr>
          <p:cNvPr id="6" name="Group 5">
            <a:extLst>
              <a:ext uri="{FF2B5EF4-FFF2-40B4-BE49-F238E27FC236}">
                <a16:creationId xmlns:a16="http://schemas.microsoft.com/office/drawing/2014/main" id="{E865103A-B9AC-CA08-A820-5B980D67B6C3}"/>
              </a:ext>
            </a:extLst>
          </p:cNvPr>
          <p:cNvGrpSpPr/>
          <p:nvPr/>
        </p:nvGrpSpPr>
        <p:grpSpPr>
          <a:xfrm>
            <a:off x="1603378" y="1868319"/>
            <a:ext cx="7921184" cy="4289403"/>
            <a:chOff x="1603378" y="1868319"/>
            <a:chExt cx="7921184" cy="4289403"/>
          </a:xfrm>
        </p:grpSpPr>
        <p:sp>
          <p:nvSpPr>
            <p:cNvPr id="7" name="Freeform 6">
              <a:extLst>
                <a:ext uri="{FF2B5EF4-FFF2-40B4-BE49-F238E27FC236}">
                  <a16:creationId xmlns:a16="http://schemas.microsoft.com/office/drawing/2014/main" id="{F3CC3068-C80F-143F-52DF-9C9E1A80018E}"/>
                </a:ext>
              </a:extLst>
            </p:cNvPr>
            <p:cNvSpPr/>
            <p:nvPr/>
          </p:nvSpPr>
          <p:spPr>
            <a:xfrm>
              <a:off x="1603378" y="2741193"/>
              <a:ext cx="5781690" cy="1258841"/>
            </a:xfrm>
            <a:custGeom>
              <a:avLst/>
              <a:gdLst>
                <a:gd name="connsiteX0" fmla="*/ 0 w 5781690"/>
                <a:gd name="connsiteY0" fmla="*/ 0 h 1711237"/>
                <a:gd name="connsiteX1" fmla="*/ 5781690 w 5781690"/>
                <a:gd name="connsiteY1" fmla="*/ 0 h 1711237"/>
                <a:gd name="connsiteX2" fmla="*/ 5781690 w 5781690"/>
                <a:gd name="connsiteY2" fmla="*/ 1711237 h 1711237"/>
                <a:gd name="connsiteX3" fmla="*/ 0 w 5781690"/>
                <a:gd name="connsiteY3" fmla="*/ 1711237 h 1711237"/>
                <a:gd name="connsiteX4" fmla="*/ 0 w 5781690"/>
                <a:gd name="connsiteY4" fmla="*/ 0 h 171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1690" h="1711237">
                  <a:moveTo>
                    <a:pt x="0" y="0"/>
                  </a:moveTo>
                  <a:lnTo>
                    <a:pt x="5781690" y="0"/>
                  </a:lnTo>
                  <a:lnTo>
                    <a:pt x="5781690" y="1711237"/>
                  </a:lnTo>
                  <a:lnTo>
                    <a:pt x="0" y="1711237"/>
                  </a:lnTo>
                  <a:lnTo>
                    <a:pt x="0" y="0"/>
                  </a:lnTo>
                  <a:close/>
                </a:path>
              </a:pathLst>
            </a:custGeom>
            <a:scene3d>
              <a:camera prst="orthographicFront"/>
              <a:lightRig rig="flat" dir="t"/>
            </a:scene3d>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0823" tIns="645668" rIns="630823" bIns="220472" numCol="1" spcCol="1270" anchor="t" anchorCtr="0">
              <a:noAutofit/>
            </a:bodyPr>
            <a:lstStyle/>
            <a:p>
              <a:pPr marL="285750" lvl="1" indent="-285750" algn="l" defTabSz="1377950">
                <a:lnSpc>
                  <a:spcPct val="90000"/>
                </a:lnSpc>
                <a:spcBef>
                  <a:spcPct val="0"/>
                </a:spcBef>
                <a:spcAft>
                  <a:spcPct val="15000"/>
                </a:spcAft>
                <a:buNone/>
              </a:pPr>
              <a:r>
                <a:rPr lang="fr-FR" sz="2000" kern="1200">
                  <a:effectLst/>
                  <a:latin typeface="Arial" panose="020B0604020202020204" pitchFamily="34" charset="0"/>
                </a:rPr>
                <a:t>N.J.S.A. 34:5A-1.1 et </a:t>
              </a:r>
              <a:r>
                <a:rPr lang="fr-FR" sz="2000" kern="1200" err="1">
                  <a:effectLst/>
                  <a:latin typeface="Arial" panose="020B0604020202020204" pitchFamily="34" charset="0"/>
                </a:rPr>
                <a:t>seq</a:t>
              </a:r>
              <a:r>
                <a:rPr lang="fr-FR" sz="2000" kern="1200">
                  <a:effectLst/>
                  <a:latin typeface="Arial" panose="020B0604020202020204" pitchFamily="34" charset="0"/>
                </a:rPr>
                <a:t>.</a:t>
              </a:r>
              <a:endParaRPr lang="en-GB" sz="2000" kern="1200"/>
            </a:p>
          </p:txBody>
        </p:sp>
        <p:sp>
          <p:nvSpPr>
            <p:cNvPr id="8" name="Freeform 7">
              <a:extLst>
                <a:ext uri="{FF2B5EF4-FFF2-40B4-BE49-F238E27FC236}">
                  <a16:creationId xmlns:a16="http://schemas.microsoft.com/office/drawing/2014/main" id="{8A69ED6C-12F4-9B48-B83C-B8837F892A13}"/>
                </a:ext>
              </a:extLst>
            </p:cNvPr>
            <p:cNvSpPr/>
            <p:nvPr/>
          </p:nvSpPr>
          <p:spPr>
            <a:xfrm>
              <a:off x="1803795" y="1868319"/>
              <a:ext cx="7720767" cy="1392303"/>
            </a:xfrm>
            <a:custGeom>
              <a:avLst/>
              <a:gdLst>
                <a:gd name="connsiteX0" fmla="*/ 0 w 7720767"/>
                <a:gd name="connsiteY0" fmla="*/ 266824 h 1600914"/>
                <a:gd name="connsiteX1" fmla="*/ 266824 w 7720767"/>
                <a:gd name="connsiteY1" fmla="*/ 0 h 1600914"/>
                <a:gd name="connsiteX2" fmla="*/ 7453943 w 7720767"/>
                <a:gd name="connsiteY2" fmla="*/ 0 h 1600914"/>
                <a:gd name="connsiteX3" fmla="*/ 7720767 w 7720767"/>
                <a:gd name="connsiteY3" fmla="*/ 266824 h 1600914"/>
                <a:gd name="connsiteX4" fmla="*/ 7720767 w 7720767"/>
                <a:gd name="connsiteY4" fmla="*/ 1334090 h 1600914"/>
                <a:gd name="connsiteX5" fmla="*/ 7453943 w 7720767"/>
                <a:gd name="connsiteY5" fmla="*/ 1600914 h 1600914"/>
                <a:gd name="connsiteX6" fmla="*/ 266824 w 7720767"/>
                <a:gd name="connsiteY6" fmla="*/ 1600914 h 1600914"/>
                <a:gd name="connsiteX7" fmla="*/ 0 w 7720767"/>
                <a:gd name="connsiteY7" fmla="*/ 1334090 h 1600914"/>
                <a:gd name="connsiteX8" fmla="*/ 0 w 7720767"/>
                <a:gd name="connsiteY8" fmla="*/ 266824 h 160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0767" h="1600914">
                  <a:moveTo>
                    <a:pt x="0" y="266824"/>
                  </a:moveTo>
                  <a:cubicBezTo>
                    <a:pt x="0" y="119461"/>
                    <a:pt x="119461" y="0"/>
                    <a:pt x="266824" y="0"/>
                  </a:cubicBezTo>
                  <a:lnTo>
                    <a:pt x="7453943" y="0"/>
                  </a:lnTo>
                  <a:cubicBezTo>
                    <a:pt x="7601306" y="0"/>
                    <a:pt x="7720767" y="119461"/>
                    <a:pt x="7720767" y="266824"/>
                  </a:cubicBezTo>
                  <a:lnTo>
                    <a:pt x="7720767" y="1334090"/>
                  </a:lnTo>
                  <a:cubicBezTo>
                    <a:pt x="7720767" y="1481453"/>
                    <a:pt x="7601306" y="1600914"/>
                    <a:pt x="7453943" y="1600914"/>
                  </a:cubicBezTo>
                  <a:lnTo>
                    <a:pt x="266824" y="1600914"/>
                  </a:lnTo>
                  <a:cubicBezTo>
                    <a:pt x="119461" y="1600914"/>
                    <a:pt x="0" y="1481453"/>
                    <a:pt x="0" y="1334090"/>
                  </a:cubicBezTo>
                  <a:lnTo>
                    <a:pt x="0" y="266824"/>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93203" tIns="78150" rIns="293203" bIns="78150" numCol="1" spcCol="1270" anchor="ctr" anchorCtr="0">
              <a:noAutofit/>
            </a:bodyPr>
            <a:lstStyle/>
            <a:p>
              <a:pPr marL="0" lvl="0" indent="0" algn="l" defTabSz="1066800">
                <a:lnSpc>
                  <a:spcPct val="90000"/>
                </a:lnSpc>
                <a:spcBef>
                  <a:spcPct val="0"/>
                </a:spcBef>
                <a:spcAft>
                  <a:spcPct val="35000"/>
                </a:spcAft>
                <a:buNone/>
              </a:pPr>
              <a:r>
                <a:rPr lang="en-US" sz="2400" b="1" kern="1200"/>
                <a:t>New Jersey Worker and Community Right to Know Act (1983)</a:t>
              </a:r>
              <a:endParaRPr lang="en-GB" sz="2400" b="1" kern="1200"/>
            </a:p>
          </p:txBody>
        </p:sp>
        <p:sp>
          <p:nvSpPr>
            <p:cNvPr id="9" name="Freeform 8">
              <a:extLst>
                <a:ext uri="{FF2B5EF4-FFF2-40B4-BE49-F238E27FC236}">
                  <a16:creationId xmlns:a16="http://schemas.microsoft.com/office/drawing/2014/main" id="{002939CC-AF22-6DD1-58B7-888BC40E7445}"/>
                </a:ext>
              </a:extLst>
            </p:cNvPr>
            <p:cNvSpPr/>
            <p:nvPr/>
          </p:nvSpPr>
          <p:spPr>
            <a:xfrm>
              <a:off x="1603378" y="4898881"/>
              <a:ext cx="5781690" cy="1258841"/>
            </a:xfrm>
            <a:custGeom>
              <a:avLst/>
              <a:gdLst>
                <a:gd name="connsiteX0" fmla="*/ 0 w 5781690"/>
                <a:gd name="connsiteY0" fmla="*/ 0 h 1711237"/>
                <a:gd name="connsiteX1" fmla="*/ 5781690 w 5781690"/>
                <a:gd name="connsiteY1" fmla="*/ 0 h 1711237"/>
                <a:gd name="connsiteX2" fmla="*/ 5781690 w 5781690"/>
                <a:gd name="connsiteY2" fmla="*/ 1711237 h 1711237"/>
                <a:gd name="connsiteX3" fmla="*/ 0 w 5781690"/>
                <a:gd name="connsiteY3" fmla="*/ 1711237 h 1711237"/>
                <a:gd name="connsiteX4" fmla="*/ 0 w 5781690"/>
                <a:gd name="connsiteY4" fmla="*/ 0 h 171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1690" h="1711237">
                  <a:moveTo>
                    <a:pt x="0" y="0"/>
                  </a:moveTo>
                  <a:lnTo>
                    <a:pt x="5781690" y="0"/>
                  </a:lnTo>
                  <a:lnTo>
                    <a:pt x="5781690" y="1711237"/>
                  </a:lnTo>
                  <a:lnTo>
                    <a:pt x="0" y="1711237"/>
                  </a:lnTo>
                  <a:lnTo>
                    <a:pt x="0" y="0"/>
                  </a:lnTo>
                  <a:close/>
                </a:path>
              </a:pathLst>
            </a:custGeom>
            <a:scene3d>
              <a:camera prst="orthographicFront"/>
              <a:lightRig rig="flat" dir="t"/>
            </a:scene3d>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0823" tIns="645668" rIns="630823" bIns="220472" numCol="1" spcCol="1270" anchor="t" anchorCtr="0">
              <a:noAutofit/>
            </a:bodyPr>
            <a:lstStyle/>
            <a:p>
              <a:pPr marL="285750" lvl="1" indent="-285750" algn="l" defTabSz="1377950">
                <a:lnSpc>
                  <a:spcPct val="90000"/>
                </a:lnSpc>
                <a:spcBef>
                  <a:spcPct val="0"/>
                </a:spcBef>
                <a:spcAft>
                  <a:spcPct val="15000"/>
                </a:spcAft>
                <a:buNone/>
              </a:pPr>
              <a:r>
                <a:rPr lang="en-US" sz="2000" kern="1200">
                  <a:effectLst/>
                  <a:latin typeface="Arial" panose="020B0604020202020204" pitchFamily="34" charset="0"/>
                </a:rPr>
                <a:t>N.J.S.A. 13:1D-35 et seq.</a:t>
              </a:r>
              <a:endParaRPr lang="en-GB" sz="2000" kern="1200"/>
            </a:p>
          </p:txBody>
        </p:sp>
        <p:sp>
          <p:nvSpPr>
            <p:cNvPr id="10" name="Freeform 9">
              <a:extLst>
                <a:ext uri="{FF2B5EF4-FFF2-40B4-BE49-F238E27FC236}">
                  <a16:creationId xmlns:a16="http://schemas.microsoft.com/office/drawing/2014/main" id="{B869CC14-D818-065A-B449-47F624D288E0}"/>
                </a:ext>
              </a:extLst>
            </p:cNvPr>
            <p:cNvSpPr/>
            <p:nvPr/>
          </p:nvSpPr>
          <p:spPr>
            <a:xfrm>
              <a:off x="1803795" y="4159470"/>
              <a:ext cx="7720767" cy="1258841"/>
            </a:xfrm>
            <a:custGeom>
              <a:avLst/>
              <a:gdLst>
                <a:gd name="connsiteX0" fmla="*/ 0 w 7720767"/>
                <a:gd name="connsiteY0" fmla="*/ 209811 h 1258841"/>
                <a:gd name="connsiteX1" fmla="*/ 209811 w 7720767"/>
                <a:gd name="connsiteY1" fmla="*/ 0 h 1258841"/>
                <a:gd name="connsiteX2" fmla="*/ 7510956 w 7720767"/>
                <a:gd name="connsiteY2" fmla="*/ 0 h 1258841"/>
                <a:gd name="connsiteX3" fmla="*/ 7720767 w 7720767"/>
                <a:gd name="connsiteY3" fmla="*/ 209811 h 1258841"/>
                <a:gd name="connsiteX4" fmla="*/ 7720767 w 7720767"/>
                <a:gd name="connsiteY4" fmla="*/ 1049030 h 1258841"/>
                <a:gd name="connsiteX5" fmla="*/ 7510956 w 7720767"/>
                <a:gd name="connsiteY5" fmla="*/ 1258841 h 1258841"/>
                <a:gd name="connsiteX6" fmla="*/ 209811 w 7720767"/>
                <a:gd name="connsiteY6" fmla="*/ 1258841 h 1258841"/>
                <a:gd name="connsiteX7" fmla="*/ 0 w 7720767"/>
                <a:gd name="connsiteY7" fmla="*/ 1049030 h 1258841"/>
                <a:gd name="connsiteX8" fmla="*/ 0 w 7720767"/>
                <a:gd name="connsiteY8" fmla="*/ 209811 h 12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0767" h="1258841">
                  <a:moveTo>
                    <a:pt x="0" y="209811"/>
                  </a:moveTo>
                  <a:cubicBezTo>
                    <a:pt x="0" y="93936"/>
                    <a:pt x="93936" y="0"/>
                    <a:pt x="209811" y="0"/>
                  </a:cubicBezTo>
                  <a:lnTo>
                    <a:pt x="7510956" y="0"/>
                  </a:lnTo>
                  <a:cubicBezTo>
                    <a:pt x="7626831" y="0"/>
                    <a:pt x="7720767" y="93936"/>
                    <a:pt x="7720767" y="209811"/>
                  </a:cubicBezTo>
                  <a:lnTo>
                    <a:pt x="7720767" y="1049030"/>
                  </a:lnTo>
                  <a:cubicBezTo>
                    <a:pt x="7720767" y="1164905"/>
                    <a:pt x="7626831" y="1258841"/>
                    <a:pt x="7510956" y="1258841"/>
                  </a:cubicBezTo>
                  <a:lnTo>
                    <a:pt x="209811" y="1258841"/>
                  </a:lnTo>
                  <a:cubicBezTo>
                    <a:pt x="93936" y="1258841"/>
                    <a:pt x="0" y="1164905"/>
                    <a:pt x="0" y="1049030"/>
                  </a:cubicBezTo>
                  <a:lnTo>
                    <a:pt x="0" y="20981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76505" tIns="61452" rIns="276505" bIns="61452" numCol="1" spcCol="1270" anchor="ctr" anchorCtr="0">
              <a:noAutofit/>
            </a:bodyPr>
            <a:lstStyle/>
            <a:p>
              <a:pPr marL="0" lvl="0" indent="0" algn="l" defTabSz="1066800">
                <a:lnSpc>
                  <a:spcPct val="90000"/>
                </a:lnSpc>
                <a:spcBef>
                  <a:spcPct val="0"/>
                </a:spcBef>
                <a:spcAft>
                  <a:spcPct val="35000"/>
                </a:spcAft>
                <a:buClrTx/>
                <a:buSzTx/>
                <a:buNone/>
              </a:pPr>
              <a:r>
                <a:rPr kumimoji="0" lang="en-US" sz="2400" b="1" i="0" u="none" strike="noStrike" kern="1200" cap="none" spc="0" normalizeH="0" baseline="0" noProof="0">
                  <a:ln/>
                  <a:effectLst/>
                  <a:uLnTx/>
                  <a:uFillTx/>
                  <a:latin typeface="Calibri" panose="020F0502020204030204"/>
                  <a:ea typeface="+mn-ea"/>
                  <a:cs typeface="+mn-cs"/>
                </a:rPr>
                <a:t>New Jersey Pollution Prevention Act (1991)</a:t>
              </a:r>
              <a:endParaRPr lang="en-GB" sz="2400" b="1" kern="1200"/>
            </a:p>
          </p:txBody>
        </p:sp>
      </p:grpSp>
    </p:spTree>
    <p:extLst>
      <p:ext uri="{BB962C8B-B14F-4D97-AF65-F5344CB8AC3E}">
        <p14:creationId xmlns:p14="http://schemas.microsoft.com/office/powerpoint/2010/main" val="28430110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Title 1">
            <a:extLst>
              <a:ext uri="{FF2B5EF4-FFF2-40B4-BE49-F238E27FC236}">
                <a16:creationId xmlns:a16="http://schemas.microsoft.com/office/drawing/2014/main" id="{61E595C5-ADEC-A9E2-76A8-7E1F88354954}"/>
              </a:ext>
            </a:extLst>
          </p:cNvPr>
          <p:cNvSpPr>
            <a:spLocks noGrp="1"/>
          </p:cNvSpPr>
          <p:nvPr>
            <p:ph type="title"/>
          </p:nvPr>
        </p:nvSpPr>
        <p:spPr>
          <a:xfrm>
            <a:off x="677334" y="609600"/>
            <a:ext cx="8596668" cy="1320800"/>
          </a:xfrm>
        </p:spPr>
        <p:txBody>
          <a:bodyPr/>
          <a:lstStyle/>
          <a:p>
            <a:r>
              <a:rPr lang="en-US"/>
              <a:t>Source: Point in a process where NPO leaves the process</a:t>
            </a:r>
          </a:p>
        </p:txBody>
      </p:sp>
      <p:grpSp>
        <p:nvGrpSpPr>
          <p:cNvPr id="22" name="Group 21">
            <a:extLst>
              <a:ext uri="{FF2B5EF4-FFF2-40B4-BE49-F238E27FC236}">
                <a16:creationId xmlns:a16="http://schemas.microsoft.com/office/drawing/2014/main" id="{F029D05F-96E2-F6D6-F51D-58E8411C83CE}"/>
              </a:ext>
            </a:extLst>
          </p:cNvPr>
          <p:cNvGrpSpPr/>
          <p:nvPr/>
        </p:nvGrpSpPr>
        <p:grpSpPr>
          <a:xfrm>
            <a:off x="2128837" y="205581"/>
            <a:ext cx="8701089" cy="6446838"/>
            <a:chOff x="1828800" y="228600"/>
            <a:chExt cx="8701089" cy="6446838"/>
          </a:xfrm>
        </p:grpSpPr>
        <p:sp>
          <p:nvSpPr>
            <p:cNvPr id="24" name="Text Box 6">
              <a:extLst>
                <a:ext uri="{FF2B5EF4-FFF2-40B4-BE49-F238E27FC236}">
                  <a16:creationId xmlns:a16="http://schemas.microsoft.com/office/drawing/2014/main" id="{D098B911-3723-41EA-E482-6924074767F6}"/>
                </a:ext>
              </a:extLst>
            </p:cNvPr>
            <p:cNvSpPr txBox="1">
              <a:spLocks noChangeArrowheads="1"/>
            </p:cNvSpPr>
            <p:nvPr/>
          </p:nvSpPr>
          <p:spPr bwMode="auto">
            <a:xfrm>
              <a:off x="3048000" y="56388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sz="2400"/>
            </a:p>
          </p:txBody>
        </p:sp>
        <p:sp>
          <p:nvSpPr>
            <p:cNvPr id="26" name="AutoShape 17">
              <a:extLst>
                <a:ext uri="{FF2B5EF4-FFF2-40B4-BE49-F238E27FC236}">
                  <a16:creationId xmlns:a16="http://schemas.microsoft.com/office/drawing/2014/main" id="{A8425190-D3AD-D872-25C5-554DE002861D}"/>
                </a:ext>
              </a:extLst>
            </p:cNvPr>
            <p:cNvSpPr>
              <a:spLocks noChangeArrowheads="1"/>
            </p:cNvSpPr>
            <p:nvPr/>
          </p:nvSpPr>
          <p:spPr bwMode="auto">
            <a:xfrm rot="10777981">
              <a:off x="2057400" y="2667000"/>
              <a:ext cx="990600" cy="381000"/>
            </a:xfrm>
            <a:prstGeom prst="flowChartManualOperation">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27" name="AutoShape 18">
              <a:extLst>
                <a:ext uri="{FF2B5EF4-FFF2-40B4-BE49-F238E27FC236}">
                  <a16:creationId xmlns:a16="http://schemas.microsoft.com/office/drawing/2014/main" id="{4894B8F5-50E7-C474-7D7C-22A372F5115E}"/>
                </a:ext>
              </a:extLst>
            </p:cNvPr>
            <p:cNvSpPr>
              <a:spLocks noChangeArrowheads="1"/>
            </p:cNvSpPr>
            <p:nvPr/>
          </p:nvSpPr>
          <p:spPr bwMode="auto">
            <a:xfrm rot="10782757">
              <a:off x="5181600" y="2667000"/>
              <a:ext cx="990600" cy="381000"/>
            </a:xfrm>
            <a:prstGeom prst="flowChartManualOperation">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28" name="AutoShape 19">
              <a:extLst>
                <a:ext uri="{FF2B5EF4-FFF2-40B4-BE49-F238E27FC236}">
                  <a16:creationId xmlns:a16="http://schemas.microsoft.com/office/drawing/2014/main" id="{44B3104F-9517-3B30-D38D-DA8D688F2B1B}"/>
                </a:ext>
              </a:extLst>
            </p:cNvPr>
            <p:cNvSpPr>
              <a:spLocks noChangeArrowheads="1"/>
            </p:cNvSpPr>
            <p:nvPr/>
          </p:nvSpPr>
          <p:spPr bwMode="auto">
            <a:xfrm rot="10799565">
              <a:off x="8609013" y="608013"/>
              <a:ext cx="685800" cy="762000"/>
            </a:xfrm>
            <a:prstGeom prst="flowChartOffpageConnector">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29" name="AutoShape 20">
              <a:extLst>
                <a:ext uri="{FF2B5EF4-FFF2-40B4-BE49-F238E27FC236}">
                  <a16:creationId xmlns:a16="http://schemas.microsoft.com/office/drawing/2014/main" id="{C7BA187D-A884-A832-CC65-CF7BAF674DD7}"/>
                </a:ext>
              </a:extLst>
            </p:cNvPr>
            <p:cNvSpPr>
              <a:spLocks noChangeArrowheads="1"/>
            </p:cNvSpPr>
            <p:nvPr/>
          </p:nvSpPr>
          <p:spPr bwMode="auto">
            <a:xfrm>
              <a:off x="8610600" y="228600"/>
              <a:ext cx="609600" cy="457200"/>
            </a:xfrm>
            <a:prstGeom prst="upArrow">
              <a:avLst>
                <a:gd name="adj1" fmla="val 50000"/>
                <a:gd name="adj2" fmla="val 250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graphicFrame>
          <p:nvGraphicFramePr>
            <p:cNvPr id="30" name="Object 22">
              <a:extLst>
                <a:ext uri="{FF2B5EF4-FFF2-40B4-BE49-F238E27FC236}">
                  <a16:creationId xmlns:a16="http://schemas.microsoft.com/office/drawing/2014/main" id="{55B410E5-87CB-6FC9-A7A8-241A798CFE03}"/>
                </a:ext>
              </a:extLst>
            </p:cNvPr>
            <p:cNvGraphicFramePr>
              <a:graphicFrameLocks noChangeAspect="1"/>
            </p:cNvGraphicFramePr>
            <p:nvPr>
              <p:extLst>
                <p:ext uri="{D42A27DB-BD31-4B8C-83A1-F6EECF244321}">
                  <p14:modId xmlns:p14="http://schemas.microsoft.com/office/powerpoint/2010/main" val="3854620870"/>
                </p:ext>
              </p:extLst>
            </p:nvPr>
          </p:nvGraphicFramePr>
          <p:xfrm>
            <a:off x="6553200" y="5181600"/>
            <a:ext cx="685800" cy="762000"/>
          </p:xfrm>
          <a:graphic>
            <a:graphicData uri="http://schemas.openxmlformats.org/presentationml/2006/ole">
              <mc:AlternateContent xmlns:mc="http://schemas.openxmlformats.org/markup-compatibility/2006">
                <mc:Choice xmlns:v="urn:schemas-microsoft-com:vml" Requires="v">
                  <p:oleObj name="Clip" r:id="rId3" imgW="3441700" imgH="4800600" progId="MS_ClipArt_Gallery.2">
                    <p:embed/>
                  </p:oleObj>
                </mc:Choice>
                <mc:Fallback>
                  <p:oleObj name="Clip" r:id="rId3" imgW="3441700" imgH="4800600" progId="MS_ClipArt_Gallery.2">
                    <p:embed/>
                    <p:pic>
                      <p:nvPicPr>
                        <p:cNvPr id="30" name="Object 22">
                          <a:extLst>
                            <a:ext uri="{FF2B5EF4-FFF2-40B4-BE49-F238E27FC236}">
                              <a16:creationId xmlns:a16="http://schemas.microsoft.com/office/drawing/2014/main" id="{55B410E5-87CB-6FC9-A7A8-241A798CF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181600"/>
                          <a:ext cx="6858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 name="Text Box 25">
              <a:extLst>
                <a:ext uri="{FF2B5EF4-FFF2-40B4-BE49-F238E27FC236}">
                  <a16:creationId xmlns:a16="http://schemas.microsoft.com/office/drawing/2014/main" id="{17F5DEF8-B051-738D-BDC7-EC20A8CFCF1A}"/>
                </a:ext>
              </a:extLst>
            </p:cNvPr>
            <p:cNvSpPr txBox="1">
              <a:spLocks noChangeArrowheads="1"/>
            </p:cNvSpPr>
            <p:nvPr/>
          </p:nvSpPr>
          <p:spPr bwMode="auto">
            <a:xfrm>
              <a:off x="5410200" y="2743200"/>
              <a:ext cx="522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Hood</a:t>
              </a:r>
              <a:endParaRPr lang="en-US" altLang="en-US" sz="2400"/>
            </a:p>
          </p:txBody>
        </p:sp>
        <p:sp>
          <p:nvSpPr>
            <p:cNvPr id="32" name="Text Box 26">
              <a:extLst>
                <a:ext uri="{FF2B5EF4-FFF2-40B4-BE49-F238E27FC236}">
                  <a16:creationId xmlns:a16="http://schemas.microsoft.com/office/drawing/2014/main" id="{485BA742-EACE-11DE-39C0-EC37B4BD77B0}"/>
                </a:ext>
              </a:extLst>
            </p:cNvPr>
            <p:cNvSpPr txBox="1">
              <a:spLocks noChangeArrowheads="1"/>
            </p:cNvSpPr>
            <p:nvPr/>
          </p:nvSpPr>
          <p:spPr bwMode="auto">
            <a:xfrm>
              <a:off x="2286000" y="2743200"/>
              <a:ext cx="522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Hood</a:t>
              </a:r>
              <a:endParaRPr lang="en-US" altLang="en-US" sz="2400"/>
            </a:p>
          </p:txBody>
        </p:sp>
        <p:sp>
          <p:nvSpPr>
            <p:cNvPr id="33" name="Text Box 27">
              <a:extLst>
                <a:ext uri="{FF2B5EF4-FFF2-40B4-BE49-F238E27FC236}">
                  <a16:creationId xmlns:a16="http://schemas.microsoft.com/office/drawing/2014/main" id="{6FEE7789-8BEE-30B1-D7C0-33959EFB9F49}"/>
                </a:ext>
              </a:extLst>
            </p:cNvPr>
            <p:cNvSpPr txBox="1">
              <a:spLocks noChangeArrowheads="1"/>
            </p:cNvSpPr>
            <p:nvPr/>
          </p:nvSpPr>
          <p:spPr bwMode="auto">
            <a:xfrm>
              <a:off x="8610600" y="838200"/>
              <a:ext cx="655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Control</a:t>
              </a:r>
            </a:p>
            <a:p>
              <a:r>
                <a:rPr lang="en-US" altLang="en-US" sz="1200"/>
                <a:t> Device</a:t>
              </a:r>
              <a:endParaRPr lang="en-US" altLang="en-US" sz="2400"/>
            </a:p>
          </p:txBody>
        </p:sp>
        <p:sp>
          <p:nvSpPr>
            <p:cNvPr id="34" name="AutoShape 47">
              <a:extLst>
                <a:ext uri="{FF2B5EF4-FFF2-40B4-BE49-F238E27FC236}">
                  <a16:creationId xmlns:a16="http://schemas.microsoft.com/office/drawing/2014/main" id="{3AA06937-F8AE-572D-1E1E-77E4B1161011}"/>
                </a:ext>
              </a:extLst>
            </p:cNvPr>
            <p:cNvSpPr>
              <a:spLocks noChangeArrowheads="1"/>
            </p:cNvSpPr>
            <p:nvPr/>
          </p:nvSpPr>
          <p:spPr bwMode="auto">
            <a:xfrm>
              <a:off x="2133600" y="2209800"/>
              <a:ext cx="6934200" cy="457200"/>
            </a:xfrm>
            <a:prstGeom prst="flowChartAlternateProcess">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35" name="Text Box 55">
              <a:extLst>
                <a:ext uri="{FF2B5EF4-FFF2-40B4-BE49-F238E27FC236}">
                  <a16:creationId xmlns:a16="http://schemas.microsoft.com/office/drawing/2014/main" id="{45F59865-2EFB-F057-0353-D6247CF6EC97}"/>
                </a:ext>
              </a:extLst>
            </p:cNvPr>
            <p:cNvSpPr txBox="1">
              <a:spLocks noChangeArrowheads="1"/>
            </p:cNvSpPr>
            <p:nvPr/>
          </p:nvSpPr>
          <p:spPr bwMode="auto">
            <a:xfrm>
              <a:off x="3352800" y="22860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HVAC system to Control Device</a:t>
              </a:r>
              <a:endParaRPr lang="en-US" altLang="en-US" sz="2400"/>
            </a:p>
          </p:txBody>
        </p:sp>
        <p:sp>
          <p:nvSpPr>
            <p:cNvPr id="36" name="AutoShape 58">
              <a:extLst>
                <a:ext uri="{FF2B5EF4-FFF2-40B4-BE49-F238E27FC236}">
                  <a16:creationId xmlns:a16="http://schemas.microsoft.com/office/drawing/2014/main" id="{8C007201-7245-EB08-F1E3-68CA646E40B3}"/>
                </a:ext>
              </a:extLst>
            </p:cNvPr>
            <p:cNvSpPr>
              <a:spLocks noChangeArrowheads="1"/>
            </p:cNvSpPr>
            <p:nvPr/>
          </p:nvSpPr>
          <p:spPr bwMode="auto">
            <a:xfrm rot="16200000">
              <a:off x="8267700" y="1638300"/>
              <a:ext cx="1371600" cy="685800"/>
            </a:xfrm>
            <a:prstGeom prst="flowChartAlternateProcess">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37" name="AutoShape 60">
              <a:extLst>
                <a:ext uri="{FF2B5EF4-FFF2-40B4-BE49-F238E27FC236}">
                  <a16:creationId xmlns:a16="http://schemas.microsoft.com/office/drawing/2014/main" id="{7E207070-7AE9-A02A-CD83-45F5F6642E16}"/>
                </a:ext>
              </a:extLst>
            </p:cNvPr>
            <p:cNvSpPr>
              <a:spLocks noChangeArrowheads="1"/>
            </p:cNvSpPr>
            <p:nvPr/>
          </p:nvSpPr>
          <p:spPr bwMode="auto">
            <a:xfrm>
              <a:off x="2667000" y="3962400"/>
              <a:ext cx="2743200" cy="152400"/>
            </a:xfrm>
            <a:prstGeom prst="roundRect">
              <a:avLst>
                <a:gd name="adj" fmla="val 16667"/>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38" name="AutoShape 63">
              <a:extLst>
                <a:ext uri="{FF2B5EF4-FFF2-40B4-BE49-F238E27FC236}">
                  <a16:creationId xmlns:a16="http://schemas.microsoft.com/office/drawing/2014/main" id="{51A30777-746F-3064-2E09-B20FCBA52865}"/>
                </a:ext>
              </a:extLst>
            </p:cNvPr>
            <p:cNvSpPr>
              <a:spLocks noChangeArrowheads="1"/>
            </p:cNvSpPr>
            <p:nvPr/>
          </p:nvSpPr>
          <p:spPr bwMode="auto">
            <a:xfrm rot="19899895">
              <a:off x="2819400" y="4648200"/>
              <a:ext cx="2743200" cy="152400"/>
            </a:xfrm>
            <a:prstGeom prst="roundRect">
              <a:avLst>
                <a:gd name="adj" fmla="val 16667"/>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39" name="AutoShape 65">
              <a:extLst>
                <a:ext uri="{FF2B5EF4-FFF2-40B4-BE49-F238E27FC236}">
                  <a16:creationId xmlns:a16="http://schemas.microsoft.com/office/drawing/2014/main" id="{4EB9FB93-31B1-A689-0D86-87EF221F7F8C}"/>
                </a:ext>
              </a:extLst>
            </p:cNvPr>
            <p:cNvSpPr>
              <a:spLocks noChangeArrowheads="1"/>
            </p:cNvSpPr>
            <p:nvPr/>
          </p:nvSpPr>
          <p:spPr bwMode="auto">
            <a:xfrm>
              <a:off x="2438400" y="4800600"/>
              <a:ext cx="990600" cy="1600200"/>
            </a:xfrm>
            <a:prstGeom prst="flowChartMagneticDisk">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sz="1200"/>
                <a:t>Raw Material</a:t>
              </a:r>
              <a:endParaRPr lang="en-US" altLang="en-US" sz="2400"/>
            </a:p>
          </p:txBody>
        </p:sp>
        <p:sp>
          <p:nvSpPr>
            <p:cNvPr id="40" name="AutoShape 66">
              <a:extLst>
                <a:ext uri="{FF2B5EF4-FFF2-40B4-BE49-F238E27FC236}">
                  <a16:creationId xmlns:a16="http://schemas.microsoft.com/office/drawing/2014/main" id="{BF31E49D-1352-F76A-C0CA-0FA3DA0EBA90}"/>
                </a:ext>
              </a:extLst>
            </p:cNvPr>
            <p:cNvSpPr>
              <a:spLocks noChangeArrowheads="1"/>
            </p:cNvSpPr>
            <p:nvPr/>
          </p:nvSpPr>
          <p:spPr bwMode="auto">
            <a:xfrm>
              <a:off x="1828800" y="3276600"/>
              <a:ext cx="990600" cy="1600200"/>
            </a:xfrm>
            <a:prstGeom prst="flowChartMagneticDisk">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endParaRPr lang="en-US" altLang="en-US" sz="2400"/>
            </a:p>
          </p:txBody>
        </p:sp>
        <p:sp>
          <p:nvSpPr>
            <p:cNvPr id="41" name="Rectangle 67">
              <a:extLst>
                <a:ext uri="{FF2B5EF4-FFF2-40B4-BE49-F238E27FC236}">
                  <a16:creationId xmlns:a16="http://schemas.microsoft.com/office/drawing/2014/main" id="{800A8271-49D4-0936-E18D-32A56755C8F0}"/>
                </a:ext>
              </a:extLst>
            </p:cNvPr>
            <p:cNvSpPr>
              <a:spLocks noChangeArrowheads="1"/>
            </p:cNvSpPr>
            <p:nvPr/>
          </p:nvSpPr>
          <p:spPr bwMode="auto">
            <a:xfrm>
              <a:off x="1828801" y="4038600"/>
              <a:ext cx="1020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Raw Material</a:t>
              </a:r>
            </a:p>
          </p:txBody>
        </p:sp>
        <p:sp>
          <p:nvSpPr>
            <p:cNvPr id="42" name="Oval 69">
              <a:extLst>
                <a:ext uri="{FF2B5EF4-FFF2-40B4-BE49-F238E27FC236}">
                  <a16:creationId xmlns:a16="http://schemas.microsoft.com/office/drawing/2014/main" id="{2BEBDE5B-3FFB-C934-9A72-C2831496F0E4}"/>
                </a:ext>
              </a:extLst>
            </p:cNvPr>
            <p:cNvSpPr>
              <a:spLocks noChangeArrowheads="1"/>
            </p:cNvSpPr>
            <p:nvPr/>
          </p:nvSpPr>
          <p:spPr bwMode="auto">
            <a:xfrm rot="16957689">
              <a:off x="4419600" y="4495800"/>
              <a:ext cx="152400" cy="15240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43" name="Oval 70">
              <a:extLst>
                <a:ext uri="{FF2B5EF4-FFF2-40B4-BE49-F238E27FC236}">
                  <a16:creationId xmlns:a16="http://schemas.microsoft.com/office/drawing/2014/main" id="{3B19A278-3A36-E900-2ED2-9DD821EDEE5F}"/>
                </a:ext>
              </a:extLst>
            </p:cNvPr>
            <p:cNvSpPr>
              <a:spLocks noChangeArrowheads="1"/>
            </p:cNvSpPr>
            <p:nvPr/>
          </p:nvSpPr>
          <p:spPr bwMode="auto">
            <a:xfrm rot="16957689">
              <a:off x="3810000" y="3962400"/>
              <a:ext cx="152400" cy="15240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44" name="AutoShape 73">
              <a:extLst>
                <a:ext uri="{FF2B5EF4-FFF2-40B4-BE49-F238E27FC236}">
                  <a16:creationId xmlns:a16="http://schemas.microsoft.com/office/drawing/2014/main" id="{355F472C-C122-72FC-25B7-22BB7D85DEED}"/>
                </a:ext>
              </a:extLst>
            </p:cNvPr>
            <p:cNvSpPr>
              <a:spLocks noChangeArrowheads="1"/>
            </p:cNvSpPr>
            <p:nvPr/>
          </p:nvSpPr>
          <p:spPr bwMode="auto">
            <a:xfrm>
              <a:off x="5638800" y="4724400"/>
              <a:ext cx="1143000" cy="76200"/>
            </a:xfrm>
            <a:prstGeom prst="roundRect">
              <a:avLst>
                <a:gd name="adj" fmla="val 16667"/>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45" name="AutoShape 74">
              <a:extLst>
                <a:ext uri="{FF2B5EF4-FFF2-40B4-BE49-F238E27FC236}">
                  <a16:creationId xmlns:a16="http://schemas.microsoft.com/office/drawing/2014/main" id="{795A40B8-F54F-1F16-1E09-E6B7BFEB5A06}"/>
                </a:ext>
              </a:extLst>
            </p:cNvPr>
            <p:cNvSpPr>
              <a:spLocks noChangeArrowheads="1"/>
            </p:cNvSpPr>
            <p:nvPr/>
          </p:nvSpPr>
          <p:spPr bwMode="auto">
            <a:xfrm>
              <a:off x="5334000" y="3429000"/>
              <a:ext cx="914400" cy="1600200"/>
            </a:xfrm>
            <a:prstGeom prst="flowChartMagneticDisk">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sz="1200"/>
                <a:t>Blending</a:t>
              </a:r>
            </a:p>
            <a:p>
              <a:pPr algn="ctr"/>
              <a:r>
                <a:rPr lang="en-US" altLang="en-US" sz="1200"/>
                <a:t>Tank</a:t>
              </a:r>
              <a:endParaRPr lang="en-US" altLang="en-US" sz="2400"/>
            </a:p>
          </p:txBody>
        </p:sp>
        <p:sp>
          <p:nvSpPr>
            <p:cNvPr id="46" name="Text Box 76">
              <a:extLst>
                <a:ext uri="{FF2B5EF4-FFF2-40B4-BE49-F238E27FC236}">
                  <a16:creationId xmlns:a16="http://schemas.microsoft.com/office/drawing/2014/main" id="{61A63BA1-5F9E-EE91-F981-D968753002BB}"/>
                </a:ext>
              </a:extLst>
            </p:cNvPr>
            <p:cNvSpPr txBox="1">
              <a:spLocks noChangeArrowheads="1"/>
            </p:cNvSpPr>
            <p:nvPr/>
          </p:nvSpPr>
          <p:spPr bwMode="auto">
            <a:xfrm>
              <a:off x="1828801" y="6400800"/>
              <a:ext cx="14827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(Delivery &amp; Storage)</a:t>
              </a:r>
              <a:endParaRPr lang="en-US" altLang="en-US"/>
            </a:p>
          </p:txBody>
        </p:sp>
        <p:graphicFrame>
          <p:nvGraphicFramePr>
            <p:cNvPr id="47" name="Object 78">
              <a:extLst>
                <a:ext uri="{FF2B5EF4-FFF2-40B4-BE49-F238E27FC236}">
                  <a16:creationId xmlns:a16="http://schemas.microsoft.com/office/drawing/2014/main" id="{FBCCC09F-D380-F82D-7E83-9D9C1D82ABFA}"/>
                </a:ext>
              </a:extLst>
            </p:cNvPr>
            <p:cNvGraphicFramePr>
              <a:graphicFrameLocks noChangeAspect="1"/>
            </p:cNvGraphicFramePr>
            <p:nvPr>
              <p:extLst>
                <p:ext uri="{D42A27DB-BD31-4B8C-83A1-F6EECF244321}">
                  <p14:modId xmlns:p14="http://schemas.microsoft.com/office/powerpoint/2010/main" val="3563980624"/>
                </p:ext>
              </p:extLst>
            </p:nvPr>
          </p:nvGraphicFramePr>
          <p:xfrm>
            <a:off x="8458200" y="4876801"/>
            <a:ext cx="1028700" cy="1116013"/>
          </p:xfrm>
          <a:graphic>
            <a:graphicData uri="http://schemas.openxmlformats.org/presentationml/2006/ole">
              <mc:AlternateContent xmlns:mc="http://schemas.openxmlformats.org/markup-compatibility/2006">
                <mc:Choice xmlns:v="urn:schemas-microsoft-com:vml" Requires="v">
                  <p:oleObj name="Clip" r:id="rId5" imgW="10299700" imgH="11176000" progId="MS_ClipArt_Gallery.2">
                    <p:embed/>
                  </p:oleObj>
                </mc:Choice>
                <mc:Fallback>
                  <p:oleObj name="Clip" r:id="rId5" imgW="10299700" imgH="11176000" progId="MS_ClipArt_Gallery.2">
                    <p:embed/>
                    <p:pic>
                      <p:nvPicPr>
                        <p:cNvPr id="47" name="Object 78">
                          <a:extLst>
                            <a:ext uri="{FF2B5EF4-FFF2-40B4-BE49-F238E27FC236}">
                              <a16:creationId xmlns:a16="http://schemas.microsoft.com/office/drawing/2014/main" id="{FBCCC09F-D380-F82D-7E83-9D9C1D82AB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8200" y="4876801"/>
                          <a:ext cx="1028700"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 name="Text Box 79">
              <a:extLst>
                <a:ext uri="{FF2B5EF4-FFF2-40B4-BE49-F238E27FC236}">
                  <a16:creationId xmlns:a16="http://schemas.microsoft.com/office/drawing/2014/main" id="{ABFB42AA-329F-C547-FC48-4197F6D220EF}"/>
                </a:ext>
              </a:extLst>
            </p:cNvPr>
            <p:cNvSpPr txBox="1">
              <a:spLocks noChangeArrowheads="1"/>
            </p:cNvSpPr>
            <p:nvPr/>
          </p:nvSpPr>
          <p:spPr bwMode="auto">
            <a:xfrm>
              <a:off x="6613525" y="6208714"/>
              <a:ext cx="9223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(Packaging)</a:t>
              </a:r>
              <a:endParaRPr lang="en-US" altLang="en-US"/>
            </a:p>
          </p:txBody>
        </p:sp>
        <p:sp>
          <p:nvSpPr>
            <p:cNvPr id="49" name="Text Box 80">
              <a:extLst>
                <a:ext uri="{FF2B5EF4-FFF2-40B4-BE49-F238E27FC236}">
                  <a16:creationId xmlns:a16="http://schemas.microsoft.com/office/drawing/2014/main" id="{F99769A8-9D62-6875-4E0C-C064EC8E90CD}"/>
                </a:ext>
              </a:extLst>
            </p:cNvPr>
            <p:cNvSpPr txBox="1">
              <a:spLocks noChangeArrowheads="1"/>
            </p:cNvSpPr>
            <p:nvPr/>
          </p:nvSpPr>
          <p:spPr bwMode="auto">
            <a:xfrm>
              <a:off x="8518526" y="6056314"/>
              <a:ext cx="2011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(Product Storage &amp; Shipping)</a:t>
              </a:r>
              <a:endParaRPr lang="en-US" altLang="en-US"/>
            </a:p>
          </p:txBody>
        </p:sp>
        <p:sp>
          <p:nvSpPr>
            <p:cNvPr id="50" name="AutoShape 81">
              <a:extLst>
                <a:ext uri="{FF2B5EF4-FFF2-40B4-BE49-F238E27FC236}">
                  <a16:creationId xmlns:a16="http://schemas.microsoft.com/office/drawing/2014/main" id="{83B2CCD1-E7C9-1469-FE95-6EDFD9BFFC4A}"/>
                </a:ext>
              </a:extLst>
            </p:cNvPr>
            <p:cNvSpPr>
              <a:spLocks noChangeArrowheads="1"/>
            </p:cNvSpPr>
            <p:nvPr/>
          </p:nvSpPr>
          <p:spPr bwMode="auto">
            <a:xfrm rot="10832514">
              <a:off x="6553200" y="4724400"/>
              <a:ext cx="381000" cy="381000"/>
            </a:xfrm>
            <a:prstGeom prst="triangle">
              <a:avLst>
                <a:gd name="adj" fmla="val 500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51" name="Text Box 83">
              <a:extLst>
                <a:ext uri="{FF2B5EF4-FFF2-40B4-BE49-F238E27FC236}">
                  <a16:creationId xmlns:a16="http://schemas.microsoft.com/office/drawing/2014/main" id="{EBE8E5B4-2624-142A-5C35-E5D2783AA757}"/>
                </a:ext>
              </a:extLst>
            </p:cNvPr>
            <p:cNvSpPr txBox="1">
              <a:spLocks noChangeArrowheads="1"/>
            </p:cNvSpPr>
            <p:nvPr/>
          </p:nvSpPr>
          <p:spPr bwMode="auto">
            <a:xfrm>
              <a:off x="4800600" y="5715000"/>
              <a:ext cx="846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(Blending)</a:t>
              </a:r>
              <a:endParaRPr lang="en-US" altLang="en-US"/>
            </a:p>
          </p:txBody>
        </p:sp>
      </p:grpSp>
    </p:spTree>
    <p:extLst>
      <p:ext uri="{BB962C8B-B14F-4D97-AF65-F5344CB8AC3E}">
        <p14:creationId xmlns:p14="http://schemas.microsoft.com/office/powerpoint/2010/main" val="18749137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Title 1">
            <a:extLst>
              <a:ext uri="{FF2B5EF4-FFF2-40B4-BE49-F238E27FC236}">
                <a16:creationId xmlns:a16="http://schemas.microsoft.com/office/drawing/2014/main" id="{61E595C5-ADEC-A9E2-76A8-7E1F88354954}"/>
              </a:ext>
            </a:extLst>
          </p:cNvPr>
          <p:cNvSpPr>
            <a:spLocks noGrp="1"/>
          </p:cNvSpPr>
          <p:nvPr>
            <p:ph type="title"/>
          </p:nvPr>
        </p:nvSpPr>
        <p:spPr>
          <a:xfrm>
            <a:off x="677334" y="609600"/>
            <a:ext cx="8596668" cy="1320800"/>
          </a:xfrm>
        </p:spPr>
        <p:txBody>
          <a:bodyPr/>
          <a:lstStyle/>
          <a:p>
            <a:r>
              <a:rPr lang="en-US"/>
              <a:t>Identify each Source of NPO</a:t>
            </a:r>
          </a:p>
        </p:txBody>
      </p:sp>
      <p:grpSp>
        <p:nvGrpSpPr>
          <p:cNvPr id="52" name="Group 51">
            <a:extLst>
              <a:ext uri="{FF2B5EF4-FFF2-40B4-BE49-F238E27FC236}">
                <a16:creationId xmlns:a16="http://schemas.microsoft.com/office/drawing/2014/main" id="{962A96C8-2E34-1731-BB74-A1A5404E5D76}"/>
              </a:ext>
            </a:extLst>
          </p:cNvPr>
          <p:cNvGrpSpPr/>
          <p:nvPr/>
        </p:nvGrpSpPr>
        <p:grpSpPr>
          <a:xfrm>
            <a:off x="1905000" y="152400"/>
            <a:ext cx="8382000" cy="6553200"/>
            <a:chOff x="1905000" y="152400"/>
            <a:chExt cx="8382000" cy="6553200"/>
          </a:xfrm>
        </p:grpSpPr>
        <p:sp>
          <p:nvSpPr>
            <p:cNvPr id="53" name="Text Box 2">
              <a:extLst>
                <a:ext uri="{FF2B5EF4-FFF2-40B4-BE49-F238E27FC236}">
                  <a16:creationId xmlns:a16="http://schemas.microsoft.com/office/drawing/2014/main" id="{D2D59D64-09CF-656C-3140-D79CFCAC1DE9}"/>
                </a:ext>
              </a:extLst>
            </p:cNvPr>
            <p:cNvSpPr txBox="1">
              <a:spLocks noChangeArrowheads="1"/>
            </p:cNvSpPr>
            <p:nvPr/>
          </p:nvSpPr>
          <p:spPr bwMode="auto">
            <a:xfrm>
              <a:off x="3048000" y="56388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sz="2400"/>
            </a:p>
          </p:txBody>
        </p:sp>
        <p:sp>
          <p:nvSpPr>
            <p:cNvPr id="54" name="AutoShape 3">
              <a:extLst>
                <a:ext uri="{FF2B5EF4-FFF2-40B4-BE49-F238E27FC236}">
                  <a16:creationId xmlns:a16="http://schemas.microsoft.com/office/drawing/2014/main" id="{8656E208-D409-B6B8-806F-EF86A2CE6B92}"/>
                </a:ext>
              </a:extLst>
            </p:cNvPr>
            <p:cNvSpPr>
              <a:spLocks noChangeArrowheads="1"/>
            </p:cNvSpPr>
            <p:nvPr/>
          </p:nvSpPr>
          <p:spPr bwMode="auto">
            <a:xfrm rot="10777981">
              <a:off x="2133600" y="2362200"/>
              <a:ext cx="990600" cy="381000"/>
            </a:xfrm>
            <a:prstGeom prst="flowChartManualOperation">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55" name="AutoShape 4">
              <a:extLst>
                <a:ext uri="{FF2B5EF4-FFF2-40B4-BE49-F238E27FC236}">
                  <a16:creationId xmlns:a16="http://schemas.microsoft.com/office/drawing/2014/main" id="{5AACEDCD-7D7D-7D98-BC26-A83D9CF97FA7}"/>
                </a:ext>
              </a:extLst>
            </p:cNvPr>
            <p:cNvSpPr>
              <a:spLocks noChangeArrowheads="1"/>
            </p:cNvSpPr>
            <p:nvPr/>
          </p:nvSpPr>
          <p:spPr bwMode="auto">
            <a:xfrm rot="10782757">
              <a:off x="5257800" y="2362200"/>
              <a:ext cx="990600" cy="381000"/>
            </a:xfrm>
            <a:prstGeom prst="flowChartManualOperation">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56" name="AutoShape 5">
              <a:extLst>
                <a:ext uri="{FF2B5EF4-FFF2-40B4-BE49-F238E27FC236}">
                  <a16:creationId xmlns:a16="http://schemas.microsoft.com/office/drawing/2014/main" id="{3102A105-6F87-BA83-A0B6-E3EF1FCD8609}"/>
                </a:ext>
              </a:extLst>
            </p:cNvPr>
            <p:cNvSpPr>
              <a:spLocks noChangeArrowheads="1"/>
            </p:cNvSpPr>
            <p:nvPr/>
          </p:nvSpPr>
          <p:spPr bwMode="auto">
            <a:xfrm rot="10799565">
              <a:off x="8610600" y="685800"/>
              <a:ext cx="685800" cy="762000"/>
            </a:xfrm>
            <a:prstGeom prst="flowChartOffpageConnector">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57" name="AutoShape 6">
              <a:extLst>
                <a:ext uri="{FF2B5EF4-FFF2-40B4-BE49-F238E27FC236}">
                  <a16:creationId xmlns:a16="http://schemas.microsoft.com/office/drawing/2014/main" id="{E4EDCF69-C334-A26B-FC31-C5427D8AEF6E}"/>
                </a:ext>
              </a:extLst>
            </p:cNvPr>
            <p:cNvSpPr>
              <a:spLocks noChangeArrowheads="1"/>
            </p:cNvSpPr>
            <p:nvPr/>
          </p:nvSpPr>
          <p:spPr bwMode="auto">
            <a:xfrm>
              <a:off x="8686800" y="304800"/>
              <a:ext cx="609600" cy="457200"/>
            </a:xfrm>
            <a:prstGeom prst="upArrow">
              <a:avLst>
                <a:gd name="adj1" fmla="val 50000"/>
                <a:gd name="adj2" fmla="val 250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graphicFrame>
          <p:nvGraphicFramePr>
            <p:cNvPr id="58" name="Object 7">
              <a:extLst>
                <a:ext uri="{FF2B5EF4-FFF2-40B4-BE49-F238E27FC236}">
                  <a16:creationId xmlns:a16="http://schemas.microsoft.com/office/drawing/2014/main" id="{32BA35F7-00B3-2B00-6781-E89718F0E4AF}"/>
                </a:ext>
              </a:extLst>
            </p:cNvPr>
            <p:cNvGraphicFramePr>
              <a:graphicFrameLocks noChangeAspect="1"/>
            </p:cNvGraphicFramePr>
            <p:nvPr>
              <p:extLst>
                <p:ext uri="{D42A27DB-BD31-4B8C-83A1-F6EECF244321}">
                  <p14:modId xmlns:p14="http://schemas.microsoft.com/office/powerpoint/2010/main" val="814387190"/>
                </p:ext>
              </p:extLst>
            </p:nvPr>
          </p:nvGraphicFramePr>
          <p:xfrm>
            <a:off x="6781800" y="4800600"/>
            <a:ext cx="685800" cy="762000"/>
          </p:xfrm>
          <a:graphic>
            <a:graphicData uri="http://schemas.openxmlformats.org/presentationml/2006/ole">
              <mc:AlternateContent xmlns:mc="http://schemas.openxmlformats.org/markup-compatibility/2006">
                <mc:Choice xmlns:v="urn:schemas-microsoft-com:vml" Requires="v">
                  <p:oleObj name="Clip" r:id="rId3" imgW="3441700" imgH="4800600" progId="MS_ClipArt_Gallery.2">
                    <p:embed/>
                  </p:oleObj>
                </mc:Choice>
                <mc:Fallback>
                  <p:oleObj name="Clip" r:id="rId3" imgW="3441700" imgH="4800600" progId="MS_ClipArt_Gallery.2">
                    <p:embed/>
                    <p:pic>
                      <p:nvPicPr>
                        <p:cNvPr id="58" name="Object 7">
                          <a:extLst>
                            <a:ext uri="{FF2B5EF4-FFF2-40B4-BE49-F238E27FC236}">
                              <a16:creationId xmlns:a16="http://schemas.microsoft.com/office/drawing/2014/main" id="{32BA35F7-00B3-2B00-6781-E89718F0E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800600"/>
                          <a:ext cx="6858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9" name="Text Box 8">
              <a:extLst>
                <a:ext uri="{FF2B5EF4-FFF2-40B4-BE49-F238E27FC236}">
                  <a16:creationId xmlns:a16="http://schemas.microsoft.com/office/drawing/2014/main" id="{390D04AF-B25E-0D1D-5648-B549176C819D}"/>
                </a:ext>
              </a:extLst>
            </p:cNvPr>
            <p:cNvSpPr txBox="1">
              <a:spLocks noChangeArrowheads="1"/>
            </p:cNvSpPr>
            <p:nvPr/>
          </p:nvSpPr>
          <p:spPr bwMode="auto">
            <a:xfrm>
              <a:off x="5486400" y="2438400"/>
              <a:ext cx="522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Hood</a:t>
              </a:r>
              <a:endParaRPr lang="en-US" altLang="en-US" sz="2400"/>
            </a:p>
          </p:txBody>
        </p:sp>
        <p:sp>
          <p:nvSpPr>
            <p:cNvPr id="60" name="Text Box 9">
              <a:extLst>
                <a:ext uri="{FF2B5EF4-FFF2-40B4-BE49-F238E27FC236}">
                  <a16:creationId xmlns:a16="http://schemas.microsoft.com/office/drawing/2014/main" id="{93DBA301-698D-DCD0-27A9-9CB7C8EE616E}"/>
                </a:ext>
              </a:extLst>
            </p:cNvPr>
            <p:cNvSpPr txBox="1">
              <a:spLocks noChangeArrowheads="1"/>
            </p:cNvSpPr>
            <p:nvPr/>
          </p:nvSpPr>
          <p:spPr bwMode="auto">
            <a:xfrm>
              <a:off x="2438400" y="2438400"/>
              <a:ext cx="522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Hood</a:t>
              </a:r>
              <a:endParaRPr lang="en-US" altLang="en-US" sz="2400"/>
            </a:p>
          </p:txBody>
        </p:sp>
        <p:sp>
          <p:nvSpPr>
            <p:cNvPr id="61" name="Text Box 10">
              <a:extLst>
                <a:ext uri="{FF2B5EF4-FFF2-40B4-BE49-F238E27FC236}">
                  <a16:creationId xmlns:a16="http://schemas.microsoft.com/office/drawing/2014/main" id="{6E9A92E6-75F2-41C8-C25F-6735D51E6E52}"/>
                </a:ext>
              </a:extLst>
            </p:cNvPr>
            <p:cNvSpPr txBox="1">
              <a:spLocks noChangeArrowheads="1"/>
            </p:cNvSpPr>
            <p:nvPr/>
          </p:nvSpPr>
          <p:spPr bwMode="auto">
            <a:xfrm>
              <a:off x="8610600" y="838200"/>
              <a:ext cx="655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Control</a:t>
              </a:r>
            </a:p>
            <a:p>
              <a:r>
                <a:rPr lang="en-US" altLang="en-US" sz="1200"/>
                <a:t> Device</a:t>
              </a:r>
              <a:endParaRPr lang="en-US" altLang="en-US" sz="2400"/>
            </a:p>
          </p:txBody>
        </p:sp>
        <p:sp>
          <p:nvSpPr>
            <p:cNvPr id="62" name="Text Box 11">
              <a:extLst>
                <a:ext uri="{FF2B5EF4-FFF2-40B4-BE49-F238E27FC236}">
                  <a16:creationId xmlns:a16="http://schemas.microsoft.com/office/drawing/2014/main" id="{676532DA-2152-A4DD-4D98-84E5FF267694}"/>
                </a:ext>
              </a:extLst>
            </p:cNvPr>
            <p:cNvSpPr txBox="1">
              <a:spLocks noChangeArrowheads="1"/>
            </p:cNvSpPr>
            <p:nvPr/>
          </p:nvSpPr>
          <p:spPr bwMode="auto">
            <a:xfrm>
              <a:off x="4114800" y="1038225"/>
              <a:ext cx="234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600"/>
                <a:t> </a:t>
              </a:r>
              <a:endParaRPr lang="en-US" altLang="en-US" sz="2400"/>
            </a:p>
          </p:txBody>
        </p:sp>
        <p:sp>
          <p:nvSpPr>
            <p:cNvPr id="63" name="AutoShape 13">
              <a:extLst>
                <a:ext uri="{FF2B5EF4-FFF2-40B4-BE49-F238E27FC236}">
                  <a16:creationId xmlns:a16="http://schemas.microsoft.com/office/drawing/2014/main" id="{B4F56F29-1F47-FE05-D67A-1B2F6CAF9FBB}"/>
                </a:ext>
              </a:extLst>
            </p:cNvPr>
            <p:cNvSpPr>
              <a:spLocks noChangeArrowheads="1"/>
            </p:cNvSpPr>
            <p:nvPr/>
          </p:nvSpPr>
          <p:spPr bwMode="auto">
            <a:xfrm>
              <a:off x="2133600" y="1905000"/>
              <a:ext cx="6934200" cy="457200"/>
            </a:xfrm>
            <a:prstGeom prst="flowChartAlternateProcess">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64" name="Text Box 14">
              <a:extLst>
                <a:ext uri="{FF2B5EF4-FFF2-40B4-BE49-F238E27FC236}">
                  <a16:creationId xmlns:a16="http://schemas.microsoft.com/office/drawing/2014/main" id="{1E22D2CD-194F-E331-97A6-C4C1F6A49934}"/>
                </a:ext>
              </a:extLst>
            </p:cNvPr>
            <p:cNvSpPr txBox="1">
              <a:spLocks noChangeArrowheads="1"/>
            </p:cNvSpPr>
            <p:nvPr/>
          </p:nvSpPr>
          <p:spPr bwMode="auto">
            <a:xfrm>
              <a:off x="3276600" y="20574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HVAC system to Control Device</a:t>
              </a:r>
              <a:endParaRPr lang="en-US" altLang="en-US" sz="2400"/>
            </a:p>
          </p:txBody>
        </p:sp>
        <p:sp>
          <p:nvSpPr>
            <p:cNvPr id="65" name="AutoShape 15">
              <a:extLst>
                <a:ext uri="{FF2B5EF4-FFF2-40B4-BE49-F238E27FC236}">
                  <a16:creationId xmlns:a16="http://schemas.microsoft.com/office/drawing/2014/main" id="{60F102EA-C438-D3D3-083F-1DEE7B593431}"/>
                </a:ext>
              </a:extLst>
            </p:cNvPr>
            <p:cNvSpPr>
              <a:spLocks noChangeArrowheads="1"/>
            </p:cNvSpPr>
            <p:nvPr/>
          </p:nvSpPr>
          <p:spPr bwMode="auto">
            <a:xfrm rot="16200000">
              <a:off x="8496300" y="1562100"/>
              <a:ext cx="914400" cy="685800"/>
            </a:xfrm>
            <a:prstGeom prst="flowChartAlternateProcess">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66" name="AutoShape 16">
              <a:extLst>
                <a:ext uri="{FF2B5EF4-FFF2-40B4-BE49-F238E27FC236}">
                  <a16:creationId xmlns:a16="http://schemas.microsoft.com/office/drawing/2014/main" id="{D0A8F6DA-690D-7048-E8FF-5B52A78706FB}"/>
                </a:ext>
              </a:extLst>
            </p:cNvPr>
            <p:cNvSpPr>
              <a:spLocks noChangeArrowheads="1"/>
            </p:cNvSpPr>
            <p:nvPr/>
          </p:nvSpPr>
          <p:spPr bwMode="auto">
            <a:xfrm>
              <a:off x="2667000" y="3505200"/>
              <a:ext cx="2743200" cy="152400"/>
            </a:xfrm>
            <a:prstGeom prst="roundRect">
              <a:avLst>
                <a:gd name="adj" fmla="val 16667"/>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67" name="AutoShape 17">
              <a:extLst>
                <a:ext uri="{FF2B5EF4-FFF2-40B4-BE49-F238E27FC236}">
                  <a16:creationId xmlns:a16="http://schemas.microsoft.com/office/drawing/2014/main" id="{BD00E0B4-DFC4-9AAB-346B-F91BCC4BAEC7}"/>
                </a:ext>
              </a:extLst>
            </p:cNvPr>
            <p:cNvSpPr>
              <a:spLocks noChangeArrowheads="1"/>
            </p:cNvSpPr>
            <p:nvPr/>
          </p:nvSpPr>
          <p:spPr bwMode="auto">
            <a:xfrm rot="19899895">
              <a:off x="2819400" y="4267200"/>
              <a:ext cx="2743200" cy="152400"/>
            </a:xfrm>
            <a:prstGeom prst="roundRect">
              <a:avLst>
                <a:gd name="adj" fmla="val 16667"/>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68" name="AutoShape 18">
              <a:extLst>
                <a:ext uri="{FF2B5EF4-FFF2-40B4-BE49-F238E27FC236}">
                  <a16:creationId xmlns:a16="http://schemas.microsoft.com/office/drawing/2014/main" id="{61EC1C47-AA22-DB82-FB54-26C726EBF64F}"/>
                </a:ext>
              </a:extLst>
            </p:cNvPr>
            <p:cNvSpPr>
              <a:spLocks noChangeArrowheads="1"/>
            </p:cNvSpPr>
            <p:nvPr/>
          </p:nvSpPr>
          <p:spPr bwMode="auto">
            <a:xfrm>
              <a:off x="2362200" y="4495800"/>
              <a:ext cx="990600" cy="1600200"/>
            </a:xfrm>
            <a:prstGeom prst="flowChartMagneticDisk">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sz="1200"/>
                <a:t>Raw Material</a:t>
              </a:r>
              <a:endParaRPr lang="en-US" altLang="en-US" sz="2400"/>
            </a:p>
          </p:txBody>
        </p:sp>
        <p:sp>
          <p:nvSpPr>
            <p:cNvPr id="69" name="AutoShape 19">
              <a:extLst>
                <a:ext uri="{FF2B5EF4-FFF2-40B4-BE49-F238E27FC236}">
                  <a16:creationId xmlns:a16="http://schemas.microsoft.com/office/drawing/2014/main" id="{BD4551A3-4299-3A3B-FB37-E0FBA1EE5B8D}"/>
                </a:ext>
              </a:extLst>
            </p:cNvPr>
            <p:cNvSpPr>
              <a:spLocks noChangeArrowheads="1"/>
            </p:cNvSpPr>
            <p:nvPr/>
          </p:nvSpPr>
          <p:spPr bwMode="auto">
            <a:xfrm>
              <a:off x="1905000" y="2895600"/>
              <a:ext cx="990600" cy="1600200"/>
            </a:xfrm>
            <a:prstGeom prst="flowChartMagneticDisk">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endParaRPr lang="en-US" altLang="en-US" sz="2400"/>
            </a:p>
          </p:txBody>
        </p:sp>
        <p:sp>
          <p:nvSpPr>
            <p:cNvPr id="70" name="Rectangle 20">
              <a:extLst>
                <a:ext uri="{FF2B5EF4-FFF2-40B4-BE49-F238E27FC236}">
                  <a16:creationId xmlns:a16="http://schemas.microsoft.com/office/drawing/2014/main" id="{48FFDADA-9AA9-C2BD-456F-1E65188940D8}"/>
                </a:ext>
              </a:extLst>
            </p:cNvPr>
            <p:cNvSpPr>
              <a:spLocks noChangeArrowheads="1"/>
            </p:cNvSpPr>
            <p:nvPr/>
          </p:nvSpPr>
          <p:spPr bwMode="auto">
            <a:xfrm>
              <a:off x="1905001" y="3657600"/>
              <a:ext cx="1020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Raw Material</a:t>
              </a:r>
            </a:p>
          </p:txBody>
        </p:sp>
        <p:sp>
          <p:nvSpPr>
            <p:cNvPr id="71" name="Oval 21">
              <a:extLst>
                <a:ext uri="{FF2B5EF4-FFF2-40B4-BE49-F238E27FC236}">
                  <a16:creationId xmlns:a16="http://schemas.microsoft.com/office/drawing/2014/main" id="{6E6C1BB7-2B1C-37CD-DA30-42053DBC9EAA}"/>
                </a:ext>
              </a:extLst>
            </p:cNvPr>
            <p:cNvSpPr>
              <a:spLocks noChangeArrowheads="1"/>
            </p:cNvSpPr>
            <p:nvPr/>
          </p:nvSpPr>
          <p:spPr bwMode="auto">
            <a:xfrm rot="16957689">
              <a:off x="4267200" y="4191000"/>
              <a:ext cx="152400" cy="15240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72" name="Oval 22">
              <a:extLst>
                <a:ext uri="{FF2B5EF4-FFF2-40B4-BE49-F238E27FC236}">
                  <a16:creationId xmlns:a16="http://schemas.microsoft.com/office/drawing/2014/main" id="{5A29D91B-3216-5B75-373E-DB343E21805E}"/>
                </a:ext>
              </a:extLst>
            </p:cNvPr>
            <p:cNvSpPr>
              <a:spLocks noChangeArrowheads="1"/>
            </p:cNvSpPr>
            <p:nvPr/>
          </p:nvSpPr>
          <p:spPr bwMode="auto">
            <a:xfrm rot="16957689">
              <a:off x="3581400" y="3505200"/>
              <a:ext cx="152400" cy="15240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73" name="AutoShape 23">
              <a:extLst>
                <a:ext uri="{FF2B5EF4-FFF2-40B4-BE49-F238E27FC236}">
                  <a16:creationId xmlns:a16="http://schemas.microsoft.com/office/drawing/2014/main" id="{8D8238A4-EB53-5A6C-58C4-68AA77A18152}"/>
                </a:ext>
              </a:extLst>
            </p:cNvPr>
            <p:cNvSpPr>
              <a:spLocks noChangeArrowheads="1"/>
            </p:cNvSpPr>
            <p:nvPr/>
          </p:nvSpPr>
          <p:spPr bwMode="auto">
            <a:xfrm>
              <a:off x="6019800" y="4267200"/>
              <a:ext cx="1143000" cy="76200"/>
            </a:xfrm>
            <a:prstGeom prst="roundRect">
              <a:avLst>
                <a:gd name="adj" fmla="val 16667"/>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74" name="AutoShape 24">
              <a:extLst>
                <a:ext uri="{FF2B5EF4-FFF2-40B4-BE49-F238E27FC236}">
                  <a16:creationId xmlns:a16="http://schemas.microsoft.com/office/drawing/2014/main" id="{E016A27D-3625-D906-7327-4DBB163D933A}"/>
                </a:ext>
              </a:extLst>
            </p:cNvPr>
            <p:cNvSpPr>
              <a:spLocks noChangeArrowheads="1"/>
            </p:cNvSpPr>
            <p:nvPr/>
          </p:nvSpPr>
          <p:spPr bwMode="auto">
            <a:xfrm>
              <a:off x="5257800" y="3124200"/>
              <a:ext cx="914400" cy="1600200"/>
            </a:xfrm>
            <a:prstGeom prst="flowChartMagneticDisk">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sz="1200"/>
                <a:t>Blending</a:t>
              </a:r>
            </a:p>
            <a:p>
              <a:pPr algn="ctr"/>
              <a:r>
                <a:rPr lang="en-US" altLang="en-US" sz="1200"/>
                <a:t>Tank</a:t>
              </a:r>
              <a:endParaRPr lang="en-US" altLang="en-US" sz="2400"/>
            </a:p>
          </p:txBody>
        </p:sp>
        <p:graphicFrame>
          <p:nvGraphicFramePr>
            <p:cNvPr id="75" name="Object 25">
              <a:extLst>
                <a:ext uri="{FF2B5EF4-FFF2-40B4-BE49-F238E27FC236}">
                  <a16:creationId xmlns:a16="http://schemas.microsoft.com/office/drawing/2014/main" id="{35EC4B69-9F25-D6A9-8353-295FE5C6FEC2}"/>
                </a:ext>
              </a:extLst>
            </p:cNvPr>
            <p:cNvGraphicFramePr>
              <a:graphicFrameLocks noChangeAspect="1"/>
            </p:cNvGraphicFramePr>
            <p:nvPr>
              <p:extLst>
                <p:ext uri="{D42A27DB-BD31-4B8C-83A1-F6EECF244321}">
                  <p14:modId xmlns:p14="http://schemas.microsoft.com/office/powerpoint/2010/main" val="782924094"/>
                </p:ext>
              </p:extLst>
            </p:nvPr>
          </p:nvGraphicFramePr>
          <p:xfrm>
            <a:off x="8763000" y="4267201"/>
            <a:ext cx="1028700" cy="1116013"/>
          </p:xfrm>
          <a:graphic>
            <a:graphicData uri="http://schemas.openxmlformats.org/presentationml/2006/ole">
              <mc:AlternateContent xmlns:mc="http://schemas.openxmlformats.org/markup-compatibility/2006">
                <mc:Choice xmlns:v="urn:schemas-microsoft-com:vml" Requires="v">
                  <p:oleObj name="Clip" r:id="rId5" imgW="10299700" imgH="11176000" progId="MS_ClipArt_Gallery.2">
                    <p:embed/>
                  </p:oleObj>
                </mc:Choice>
                <mc:Fallback>
                  <p:oleObj name="Clip" r:id="rId5" imgW="10299700" imgH="11176000" progId="MS_ClipArt_Gallery.2">
                    <p:embed/>
                    <p:pic>
                      <p:nvPicPr>
                        <p:cNvPr id="75" name="Object 25">
                          <a:extLst>
                            <a:ext uri="{FF2B5EF4-FFF2-40B4-BE49-F238E27FC236}">
                              <a16:creationId xmlns:a16="http://schemas.microsoft.com/office/drawing/2014/main" id="{35EC4B69-9F25-D6A9-8353-295FE5C6FE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0" y="4267201"/>
                          <a:ext cx="1028700"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6" name="AutoShape 26">
              <a:extLst>
                <a:ext uri="{FF2B5EF4-FFF2-40B4-BE49-F238E27FC236}">
                  <a16:creationId xmlns:a16="http://schemas.microsoft.com/office/drawing/2014/main" id="{916A78AC-3BF5-437C-3D67-9378B284CA3E}"/>
                </a:ext>
              </a:extLst>
            </p:cNvPr>
            <p:cNvSpPr>
              <a:spLocks noChangeArrowheads="1"/>
            </p:cNvSpPr>
            <p:nvPr/>
          </p:nvSpPr>
          <p:spPr bwMode="auto">
            <a:xfrm rot="10832514">
              <a:off x="6781800" y="4343400"/>
              <a:ext cx="381000" cy="381000"/>
            </a:xfrm>
            <a:prstGeom prst="triangle">
              <a:avLst>
                <a:gd name="adj" fmla="val 500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77" name="AutoShape 27">
              <a:extLst>
                <a:ext uri="{FF2B5EF4-FFF2-40B4-BE49-F238E27FC236}">
                  <a16:creationId xmlns:a16="http://schemas.microsoft.com/office/drawing/2014/main" id="{AF70AFD7-AE26-DBF5-A4B7-C6CCED41BA56}"/>
                </a:ext>
              </a:extLst>
            </p:cNvPr>
            <p:cNvSpPr>
              <a:spLocks noChangeArrowheads="1"/>
            </p:cNvSpPr>
            <p:nvPr/>
          </p:nvSpPr>
          <p:spPr bwMode="auto">
            <a:xfrm>
              <a:off x="5105400" y="5943600"/>
              <a:ext cx="228600" cy="228600"/>
            </a:xfrm>
            <a:prstGeom prst="flowChartSummingJunction">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sp>
          <p:nvSpPr>
            <p:cNvPr id="78" name="Line 28">
              <a:extLst>
                <a:ext uri="{FF2B5EF4-FFF2-40B4-BE49-F238E27FC236}">
                  <a16:creationId xmlns:a16="http://schemas.microsoft.com/office/drawing/2014/main" id="{319C5FC9-3F2B-41A2-0CED-49C910261CB9}"/>
                </a:ext>
              </a:extLst>
            </p:cNvPr>
            <p:cNvSpPr>
              <a:spLocks noChangeShapeType="1"/>
            </p:cNvSpPr>
            <p:nvPr/>
          </p:nvSpPr>
          <p:spPr bwMode="auto">
            <a:xfrm>
              <a:off x="1981200" y="6172200"/>
              <a:ext cx="8305800" cy="15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Text Box 29">
              <a:extLst>
                <a:ext uri="{FF2B5EF4-FFF2-40B4-BE49-F238E27FC236}">
                  <a16:creationId xmlns:a16="http://schemas.microsoft.com/office/drawing/2014/main" id="{111BC222-5A08-3DDB-B21C-634684DC275E}"/>
                </a:ext>
              </a:extLst>
            </p:cNvPr>
            <p:cNvSpPr txBox="1">
              <a:spLocks noChangeArrowheads="1"/>
            </p:cNvSpPr>
            <p:nvPr/>
          </p:nvSpPr>
          <p:spPr bwMode="auto">
            <a:xfrm>
              <a:off x="3810000" y="6400800"/>
              <a:ext cx="838200" cy="287338"/>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solidFill>
                    <a:schemeClr val="accent2"/>
                  </a:solidFill>
                </a:rPr>
                <a:t>To POTW</a:t>
              </a:r>
              <a:endParaRPr lang="en-US" altLang="en-US" sz="2400"/>
            </a:p>
          </p:txBody>
        </p:sp>
        <p:sp>
          <p:nvSpPr>
            <p:cNvPr id="80" name="AutoShape 30">
              <a:extLst>
                <a:ext uri="{FF2B5EF4-FFF2-40B4-BE49-F238E27FC236}">
                  <a16:creationId xmlns:a16="http://schemas.microsoft.com/office/drawing/2014/main" id="{D7FAEBC5-D817-7851-1604-22BFA13099B0}"/>
                </a:ext>
              </a:extLst>
            </p:cNvPr>
            <p:cNvSpPr>
              <a:spLocks noChangeArrowheads="1"/>
            </p:cNvSpPr>
            <p:nvPr/>
          </p:nvSpPr>
          <p:spPr bwMode="auto">
            <a:xfrm rot="11117925">
              <a:off x="4724401" y="6172200"/>
              <a:ext cx="542925" cy="527050"/>
            </a:xfrm>
            <a:custGeom>
              <a:avLst/>
              <a:gdLst>
                <a:gd name="T0" fmla="*/ 2147483646 w 21600"/>
                <a:gd name="T1" fmla="*/ 0 h 21600"/>
                <a:gd name="T2" fmla="*/ 2147483646 w 21600"/>
                <a:gd name="T3" fmla="*/ 2147483646 h 21600"/>
                <a:gd name="T4" fmla="*/ 1292067619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Text Box 31">
              <a:extLst>
                <a:ext uri="{FF2B5EF4-FFF2-40B4-BE49-F238E27FC236}">
                  <a16:creationId xmlns:a16="http://schemas.microsoft.com/office/drawing/2014/main" id="{44980464-E4EC-8F8B-EF8D-373005A65A83}"/>
                </a:ext>
              </a:extLst>
            </p:cNvPr>
            <p:cNvSpPr txBox="1">
              <a:spLocks noChangeArrowheads="1"/>
            </p:cNvSpPr>
            <p:nvPr/>
          </p:nvSpPr>
          <p:spPr bwMode="auto">
            <a:xfrm>
              <a:off x="5410201" y="5943600"/>
              <a:ext cx="10017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(Floor Drain)</a:t>
              </a:r>
              <a:endParaRPr lang="en-US" altLang="en-US"/>
            </a:p>
          </p:txBody>
        </p:sp>
        <p:cxnSp>
          <p:nvCxnSpPr>
            <p:cNvPr id="82" name="AutoShape 32">
              <a:extLst>
                <a:ext uri="{FF2B5EF4-FFF2-40B4-BE49-F238E27FC236}">
                  <a16:creationId xmlns:a16="http://schemas.microsoft.com/office/drawing/2014/main" id="{A6B0E5BA-1125-E848-33A9-5367119D625A}"/>
                </a:ext>
              </a:extLst>
            </p:cNvPr>
            <p:cNvCxnSpPr>
              <a:cxnSpLocks noChangeShapeType="1"/>
              <a:stCxn id="72" idx="6"/>
            </p:cNvCxnSpPr>
            <p:nvPr/>
          </p:nvCxnSpPr>
          <p:spPr bwMode="auto">
            <a:xfrm rot="5400000" flipH="1">
              <a:off x="3321844" y="3155157"/>
              <a:ext cx="458788" cy="244475"/>
            </a:xfrm>
            <a:prstGeom prst="curvedConnector3">
              <a:avLst>
                <a:gd name="adj1" fmla="val 51903"/>
              </a:avLst>
            </a:prstGeom>
            <a:noFill/>
            <a:ln w="127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AutoShape 33">
              <a:extLst>
                <a:ext uri="{FF2B5EF4-FFF2-40B4-BE49-F238E27FC236}">
                  <a16:creationId xmlns:a16="http://schemas.microsoft.com/office/drawing/2014/main" id="{917E6067-B7C0-590A-2F1E-D8EF245BCAAA}"/>
                </a:ext>
              </a:extLst>
            </p:cNvPr>
            <p:cNvCxnSpPr>
              <a:cxnSpLocks noChangeShapeType="1"/>
              <a:stCxn id="69" idx="1"/>
            </p:cNvCxnSpPr>
            <p:nvPr/>
          </p:nvCxnSpPr>
          <p:spPr bwMode="auto">
            <a:xfrm rot="16200000">
              <a:off x="2571750" y="2647950"/>
              <a:ext cx="76200" cy="419100"/>
            </a:xfrm>
            <a:prstGeom prst="curvedConnector2">
              <a:avLst/>
            </a:prstGeom>
            <a:noFill/>
            <a:ln w="127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AutoShape 34">
              <a:extLst>
                <a:ext uri="{FF2B5EF4-FFF2-40B4-BE49-F238E27FC236}">
                  <a16:creationId xmlns:a16="http://schemas.microsoft.com/office/drawing/2014/main" id="{E4DB387C-0DBE-0C8F-5A1E-037D659B1B5E}"/>
                </a:ext>
              </a:extLst>
            </p:cNvPr>
            <p:cNvCxnSpPr>
              <a:cxnSpLocks noChangeShapeType="1"/>
              <a:stCxn id="74" idx="1"/>
            </p:cNvCxnSpPr>
            <p:nvPr/>
          </p:nvCxnSpPr>
          <p:spPr bwMode="auto">
            <a:xfrm rot="16200000">
              <a:off x="5715000" y="2895600"/>
              <a:ext cx="228600" cy="228600"/>
            </a:xfrm>
            <a:prstGeom prst="curvedConnector3">
              <a:avLst>
                <a:gd name="adj1" fmla="val 50000"/>
              </a:avLst>
            </a:prstGeom>
            <a:noFill/>
            <a:ln w="127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AutoShape 35">
              <a:extLst>
                <a:ext uri="{FF2B5EF4-FFF2-40B4-BE49-F238E27FC236}">
                  <a16:creationId xmlns:a16="http://schemas.microsoft.com/office/drawing/2014/main" id="{52642C4D-C7AE-C5E4-C774-FD43CA6532F1}"/>
                </a:ext>
              </a:extLst>
            </p:cNvPr>
            <p:cNvCxnSpPr>
              <a:cxnSpLocks noChangeShapeType="1"/>
            </p:cNvCxnSpPr>
            <p:nvPr/>
          </p:nvCxnSpPr>
          <p:spPr bwMode="auto">
            <a:xfrm rot="16200000">
              <a:off x="7008813" y="4344988"/>
              <a:ext cx="534988" cy="227013"/>
            </a:xfrm>
            <a:prstGeom prst="curvedConnector3">
              <a:avLst>
                <a:gd name="adj1" fmla="val 50444"/>
              </a:avLst>
            </a:prstGeom>
            <a:noFill/>
            <a:ln w="127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Freeform 36">
              <a:extLst>
                <a:ext uri="{FF2B5EF4-FFF2-40B4-BE49-F238E27FC236}">
                  <a16:creationId xmlns:a16="http://schemas.microsoft.com/office/drawing/2014/main" id="{8D8310E7-7C17-98C1-62F1-056B6E8EB723}"/>
                </a:ext>
              </a:extLst>
            </p:cNvPr>
            <p:cNvSpPr>
              <a:spLocks/>
            </p:cNvSpPr>
            <p:nvPr/>
          </p:nvSpPr>
          <p:spPr bwMode="auto">
            <a:xfrm>
              <a:off x="4306889" y="4354513"/>
              <a:ext cx="866775" cy="1657350"/>
            </a:xfrm>
            <a:custGeom>
              <a:avLst/>
              <a:gdLst>
                <a:gd name="T0" fmla="*/ 2147483646 w 546"/>
                <a:gd name="T1" fmla="*/ 0 h 1044"/>
                <a:gd name="T2" fmla="*/ 0 w 546"/>
                <a:gd name="T3" fmla="*/ 2147483646 h 1044"/>
                <a:gd name="T4" fmla="*/ 2147483646 w 546"/>
                <a:gd name="T5" fmla="*/ 2147483646 h 1044"/>
                <a:gd name="T6" fmla="*/ 2147483646 w 546"/>
                <a:gd name="T7" fmla="*/ 2147483646 h 1044"/>
                <a:gd name="T8" fmla="*/ 2147483646 w 546"/>
                <a:gd name="T9" fmla="*/ 2147483646 h 1044"/>
                <a:gd name="T10" fmla="*/ 2147483646 w 546"/>
                <a:gd name="T11" fmla="*/ 2147483646 h 1044"/>
                <a:gd name="T12" fmla="*/ 2147483646 w 546"/>
                <a:gd name="T13" fmla="*/ 2147483646 h 1044"/>
                <a:gd name="T14" fmla="*/ 2147483646 w 546"/>
                <a:gd name="T15" fmla="*/ 2147483646 h 1044"/>
                <a:gd name="T16" fmla="*/ 2147483646 w 546"/>
                <a:gd name="T17" fmla="*/ 2147483646 h 1044"/>
                <a:gd name="T18" fmla="*/ 2147483646 w 546"/>
                <a:gd name="T19" fmla="*/ 2147483646 h 1044"/>
                <a:gd name="T20" fmla="*/ 2147483646 w 546"/>
                <a:gd name="T21" fmla="*/ 2147483646 h 1044"/>
                <a:gd name="T22" fmla="*/ 2147483646 w 546"/>
                <a:gd name="T23" fmla="*/ 2147483646 h 1044"/>
                <a:gd name="T24" fmla="*/ 2147483646 w 546"/>
                <a:gd name="T25" fmla="*/ 2147483646 h 1044"/>
                <a:gd name="T26" fmla="*/ 2147483646 w 546"/>
                <a:gd name="T27" fmla="*/ 2147483646 h 1044"/>
                <a:gd name="T28" fmla="*/ 2147483646 w 546"/>
                <a:gd name="T29" fmla="*/ 2147483646 h 10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6" h="1044">
                  <a:moveTo>
                    <a:pt x="31" y="0"/>
                  </a:moveTo>
                  <a:cubicBezTo>
                    <a:pt x="40" y="65"/>
                    <a:pt x="36" y="96"/>
                    <a:pt x="0" y="148"/>
                  </a:cubicBezTo>
                  <a:cubicBezTo>
                    <a:pt x="7" y="201"/>
                    <a:pt x="15" y="253"/>
                    <a:pt x="31" y="304"/>
                  </a:cubicBezTo>
                  <a:cubicBezTo>
                    <a:pt x="29" y="327"/>
                    <a:pt x="28" y="351"/>
                    <a:pt x="24" y="374"/>
                  </a:cubicBezTo>
                  <a:cubicBezTo>
                    <a:pt x="23" y="382"/>
                    <a:pt x="16" y="390"/>
                    <a:pt x="16" y="398"/>
                  </a:cubicBezTo>
                  <a:cubicBezTo>
                    <a:pt x="16" y="423"/>
                    <a:pt x="39" y="468"/>
                    <a:pt x="39" y="468"/>
                  </a:cubicBezTo>
                  <a:cubicBezTo>
                    <a:pt x="16" y="534"/>
                    <a:pt x="35" y="550"/>
                    <a:pt x="63" y="624"/>
                  </a:cubicBezTo>
                  <a:cubicBezTo>
                    <a:pt x="72" y="647"/>
                    <a:pt x="111" y="636"/>
                    <a:pt x="133" y="647"/>
                  </a:cubicBezTo>
                  <a:cubicBezTo>
                    <a:pt x="181" y="671"/>
                    <a:pt x="212" y="688"/>
                    <a:pt x="242" y="733"/>
                  </a:cubicBezTo>
                  <a:cubicBezTo>
                    <a:pt x="243" y="740"/>
                    <a:pt x="251" y="817"/>
                    <a:pt x="265" y="826"/>
                  </a:cubicBezTo>
                  <a:cubicBezTo>
                    <a:pt x="284" y="838"/>
                    <a:pt x="307" y="842"/>
                    <a:pt x="328" y="850"/>
                  </a:cubicBezTo>
                  <a:cubicBezTo>
                    <a:pt x="351" y="885"/>
                    <a:pt x="372" y="920"/>
                    <a:pt x="406" y="943"/>
                  </a:cubicBezTo>
                  <a:cubicBezTo>
                    <a:pt x="421" y="953"/>
                    <a:pt x="452" y="974"/>
                    <a:pt x="452" y="974"/>
                  </a:cubicBezTo>
                  <a:cubicBezTo>
                    <a:pt x="473" y="1005"/>
                    <a:pt x="490" y="1011"/>
                    <a:pt x="522" y="1029"/>
                  </a:cubicBezTo>
                  <a:cubicBezTo>
                    <a:pt x="530" y="1034"/>
                    <a:pt x="546" y="1044"/>
                    <a:pt x="546" y="1044"/>
                  </a:cubicBezTo>
                </a:path>
              </a:pathLst>
            </a:custGeom>
            <a:noFill/>
            <a:ln w="1270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Freeform 37">
              <a:extLst>
                <a:ext uri="{FF2B5EF4-FFF2-40B4-BE49-F238E27FC236}">
                  <a16:creationId xmlns:a16="http://schemas.microsoft.com/office/drawing/2014/main" id="{91F3F824-9BC5-A853-05F7-29B7C1954501}"/>
                </a:ext>
              </a:extLst>
            </p:cNvPr>
            <p:cNvSpPr>
              <a:spLocks/>
            </p:cNvSpPr>
            <p:nvPr/>
          </p:nvSpPr>
          <p:spPr bwMode="auto">
            <a:xfrm>
              <a:off x="5273676" y="5345113"/>
              <a:ext cx="1743075" cy="692150"/>
            </a:xfrm>
            <a:custGeom>
              <a:avLst/>
              <a:gdLst>
                <a:gd name="T0" fmla="*/ 2147483646 w 1098"/>
                <a:gd name="T1" fmla="*/ 0 h 436"/>
                <a:gd name="T2" fmla="*/ 2147483646 w 1098"/>
                <a:gd name="T3" fmla="*/ 2147483646 h 436"/>
                <a:gd name="T4" fmla="*/ 2147483646 w 1098"/>
                <a:gd name="T5" fmla="*/ 2147483646 h 436"/>
                <a:gd name="T6" fmla="*/ 2147483646 w 1098"/>
                <a:gd name="T7" fmla="*/ 2147483646 h 436"/>
                <a:gd name="T8" fmla="*/ 2147483646 w 1098"/>
                <a:gd name="T9" fmla="*/ 2147483646 h 436"/>
                <a:gd name="T10" fmla="*/ 2147483646 w 1098"/>
                <a:gd name="T11" fmla="*/ 2147483646 h 436"/>
                <a:gd name="T12" fmla="*/ 2147483646 w 1098"/>
                <a:gd name="T13" fmla="*/ 2147483646 h 436"/>
                <a:gd name="T14" fmla="*/ 2147483646 w 1098"/>
                <a:gd name="T15" fmla="*/ 2147483646 h 436"/>
                <a:gd name="T16" fmla="*/ 2147483646 w 1098"/>
                <a:gd name="T17" fmla="*/ 2147483646 h 436"/>
                <a:gd name="T18" fmla="*/ 2147483646 w 1098"/>
                <a:gd name="T19" fmla="*/ 2147483646 h 436"/>
                <a:gd name="T20" fmla="*/ 2147483646 w 1098"/>
                <a:gd name="T21" fmla="*/ 2147483646 h 436"/>
                <a:gd name="T22" fmla="*/ 2147483646 w 1098"/>
                <a:gd name="T23" fmla="*/ 2147483646 h 436"/>
                <a:gd name="T24" fmla="*/ 2147483646 w 1098"/>
                <a:gd name="T25" fmla="*/ 2147483646 h 436"/>
                <a:gd name="T26" fmla="*/ 2147483646 w 1098"/>
                <a:gd name="T27" fmla="*/ 2147483646 h 4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98" h="436">
                  <a:moveTo>
                    <a:pt x="1098" y="0"/>
                  </a:moveTo>
                  <a:cubicBezTo>
                    <a:pt x="1095" y="13"/>
                    <a:pt x="1098" y="29"/>
                    <a:pt x="1090" y="39"/>
                  </a:cubicBezTo>
                  <a:cubicBezTo>
                    <a:pt x="1062" y="75"/>
                    <a:pt x="1029" y="72"/>
                    <a:pt x="989" y="78"/>
                  </a:cubicBezTo>
                  <a:cubicBezTo>
                    <a:pt x="962" y="104"/>
                    <a:pt x="948" y="116"/>
                    <a:pt x="911" y="124"/>
                  </a:cubicBezTo>
                  <a:cubicBezTo>
                    <a:pt x="883" y="122"/>
                    <a:pt x="819" y="110"/>
                    <a:pt x="786" y="124"/>
                  </a:cubicBezTo>
                  <a:cubicBezTo>
                    <a:pt x="776" y="128"/>
                    <a:pt x="773" y="142"/>
                    <a:pt x="763" y="148"/>
                  </a:cubicBezTo>
                  <a:cubicBezTo>
                    <a:pt x="751" y="155"/>
                    <a:pt x="701" y="170"/>
                    <a:pt x="685" y="171"/>
                  </a:cubicBezTo>
                  <a:cubicBezTo>
                    <a:pt x="625" y="176"/>
                    <a:pt x="566" y="176"/>
                    <a:pt x="506" y="179"/>
                  </a:cubicBezTo>
                  <a:cubicBezTo>
                    <a:pt x="472" y="190"/>
                    <a:pt x="438" y="199"/>
                    <a:pt x="404" y="210"/>
                  </a:cubicBezTo>
                  <a:cubicBezTo>
                    <a:pt x="323" y="265"/>
                    <a:pt x="283" y="288"/>
                    <a:pt x="186" y="304"/>
                  </a:cubicBezTo>
                  <a:cubicBezTo>
                    <a:pt x="159" y="345"/>
                    <a:pt x="150" y="349"/>
                    <a:pt x="100" y="358"/>
                  </a:cubicBezTo>
                  <a:cubicBezTo>
                    <a:pt x="90" y="391"/>
                    <a:pt x="101" y="378"/>
                    <a:pt x="69" y="389"/>
                  </a:cubicBezTo>
                  <a:cubicBezTo>
                    <a:pt x="54" y="394"/>
                    <a:pt x="23" y="405"/>
                    <a:pt x="23" y="405"/>
                  </a:cubicBezTo>
                  <a:cubicBezTo>
                    <a:pt x="5" y="431"/>
                    <a:pt x="0" y="421"/>
                    <a:pt x="15" y="436"/>
                  </a:cubicBezTo>
                </a:path>
              </a:pathLst>
            </a:custGeom>
            <a:noFill/>
            <a:ln w="1270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38">
              <a:extLst>
                <a:ext uri="{FF2B5EF4-FFF2-40B4-BE49-F238E27FC236}">
                  <a16:creationId xmlns:a16="http://schemas.microsoft.com/office/drawing/2014/main" id="{208C0302-FD18-808D-3CE8-B3BBA6FB6377}"/>
                </a:ext>
              </a:extLst>
            </p:cNvPr>
            <p:cNvSpPr>
              <a:spLocks noChangeShapeType="1"/>
            </p:cNvSpPr>
            <p:nvPr/>
          </p:nvSpPr>
          <p:spPr bwMode="auto">
            <a:xfrm flipV="1">
              <a:off x="2667000" y="2133600"/>
              <a:ext cx="15240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Line 39">
              <a:extLst>
                <a:ext uri="{FF2B5EF4-FFF2-40B4-BE49-F238E27FC236}">
                  <a16:creationId xmlns:a16="http://schemas.microsoft.com/office/drawing/2014/main" id="{226109BC-C21D-3267-EFE0-D1B40EE4C3B4}"/>
                </a:ext>
              </a:extLst>
            </p:cNvPr>
            <p:cNvSpPr>
              <a:spLocks noChangeShapeType="1"/>
            </p:cNvSpPr>
            <p:nvPr/>
          </p:nvSpPr>
          <p:spPr bwMode="auto">
            <a:xfrm flipV="1">
              <a:off x="5791200" y="2209800"/>
              <a:ext cx="22860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Line 40">
              <a:extLst>
                <a:ext uri="{FF2B5EF4-FFF2-40B4-BE49-F238E27FC236}">
                  <a16:creationId xmlns:a16="http://schemas.microsoft.com/office/drawing/2014/main" id="{CA3E8DFB-005F-6065-A3CA-17B32287198E}"/>
                </a:ext>
              </a:extLst>
            </p:cNvPr>
            <p:cNvSpPr>
              <a:spLocks noChangeShapeType="1"/>
            </p:cNvSpPr>
            <p:nvPr/>
          </p:nvSpPr>
          <p:spPr bwMode="auto">
            <a:xfrm>
              <a:off x="5791200" y="2057400"/>
              <a:ext cx="31242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41">
              <a:extLst>
                <a:ext uri="{FF2B5EF4-FFF2-40B4-BE49-F238E27FC236}">
                  <a16:creationId xmlns:a16="http://schemas.microsoft.com/office/drawing/2014/main" id="{959AE8AC-3206-5EF4-9275-0840E01E9A1E}"/>
                </a:ext>
              </a:extLst>
            </p:cNvPr>
            <p:cNvSpPr>
              <a:spLocks noChangeShapeType="1"/>
            </p:cNvSpPr>
            <p:nvPr/>
          </p:nvSpPr>
          <p:spPr bwMode="auto">
            <a:xfrm flipV="1">
              <a:off x="8991600" y="15240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Text Box 43">
              <a:extLst>
                <a:ext uri="{FF2B5EF4-FFF2-40B4-BE49-F238E27FC236}">
                  <a16:creationId xmlns:a16="http://schemas.microsoft.com/office/drawing/2014/main" id="{988A27AC-A0C1-BE6F-6564-3E4D04A80B54}"/>
                </a:ext>
              </a:extLst>
            </p:cNvPr>
            <p:cNvSpPr txBox="1">
              <a:spLocks noChangeArrowheads="1"/>
            </p:cNvSpPr>
            <p:nvPr/>
          </p:nvSpPr>
          <p:spPr bwMode="auto">
            <a:xfrm>
              <a:off x="6172200" y="2819400"/>
              <a:ext cx="457200" cy="274638"/>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Air</a:t>
              </a:r>
              <a:endParaRPr lang="en-US" altLang="en-US" sz="2400"/>
            </a:p>
          </p:txBody>
        </p:sp>
        <p:sp>
          <p:nvSpPr>
            <p:cNvPr id="93" name="Text Box 44">
              <a:extLst>
                <a:ext uri="{FF2B5EF4-FFF2-40B4-BE49-F238E27FC236}">
                  <a16:creationId xmlns:a16="http://schemas.microsoft.com/office/drawing/2014/main" id="{53A04E25-60E3-FB73-E530-001C6A1872B6}"/>
                </a:ext>
              </a:extLst>
            </p:cNvPr>
            <p:cNvSpPr txBox="1">
              <a:spLocks noChangeArrowheads="1"/>
            </p:cNvSpPr>
            <p:nvPr/>
          </p:nvSpPr>
          <p:spPr bwMode="auto">
            <a:xfrm>
              <a:off x="3048000" y="2743200"/>
              <a:ext cx="457200" cy="274638"/>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Air</a:t>
              </a:r>
              <a:endParaRPr lang="en-US" altLang="en-US" sz="2400"/>
            </a:p>
          </p:txBody>
        </p:sp>
        <p:sp>
          <p:nvSpPr>
            <p:cNvPr id="94" name="Text Box 45">
              <a:extLst>
                <a:ext uri="{FF2B5EF4-FFF2-40B4-BE49-F238E27FC236}">
                  <a16:creationId xmlns:a16="http://schemas.microsoft.com/office/drawing/2014/main" id="{38FBFA86-11F9-5521-3CA4-5293C0CD1421}"/>
                </a:ext>
              </a:extLst>
            </p:cNvPr>
            <p:cNvSpPr txBox="1">
              <a:spLocks noChangeArrowheads="1"/>
            </p:cNvSpPr>
            <p:nvPr/>
          </p:nvSpPr>
          <p:spPr bwMode="auto">
            <a:xfrm>
              <a:off x="7239000" y="3886200"/>
              <a:ext cx="457200" cy="274638"/>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Air</a:t>
              </a:r>
              <a:endParaRPr lang="en-US" altLang="en-US" sz="2400"/>
            </a:p>
          </p:txBody>
        </p:sp>
        <p:sp>
          <p:nvSpPr>
            <p:cNvPr id="95" name="Rectangle 46">
              <a:extLst>
                <a:ext uri="{FF2B5EF4-FFF2-40B4-BE49-F238E27FC236}">
                  <a16:creationId xmlns:a16="http://schemas.microsoft.com/office/drawing/2014/main" id="{D862A5A1-3734-C3FC-1298-7502BE97C08D}"/>
                </a:ext>
              </a:extLst>
            </p:cNvPr>
            <p:cNvSpPr>
              <a:spLocks noChangeArrowheads="1"/>
            </p:cNvSpPr>
            <p:nvPr/>
          </p:nvSpPr>
          <p:spPr bwMode="auto">
            <a:xfrm>
              <a:off x="4800600" y="5334000"/>
              <a:ext cx="990600" cy="274638"/>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Liquid waste</a:t>
              </a:r>
            </a:p>
          </p:txBody>
        </p:sp>
        <p:sp>
          <p:nvSpPr>
            <p:cNvPr id="96" name="Line 47">
              <a:extLst>
                <a:ext uri="{FF2B5EF4-FFF2-40B4-BE49-F238E27FC236}">
                  <a16:creationId xmlns:a16="http://schemas.microsoft.com/office/drawing/2014/main" id="{95F97C72-84D1-C516-3370-29E315738733}"/>
                </a:ext>
              </a:extLst>
            </p:cNvPr>
            <p:cNvSpPr>
              <a:spLocks noChangeShapeType="1"/>
            </p:cNvSpPr>
            <p:nvPr/>
          </p:nvSpPr>
          <p:spPr bwMode="auto">
            <a:xfrm>
              <a:off x="6172200" y="3581400"/>
              <a:ext cx="381000" cy="0"/>
            </a:xfrm>
            <a:prstGeom prst="line">
              <a:avLst/>
            </a:prstGeom>
            <a:noFill/>
            <a:ln w="12700">
              <a:solidFill>
                <a:srgbClr val="8901F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Text Box 48">
              <a:extLst>
                <a:ext uri="{FF2B5EF4-FFF2-40B4-BE49-F238E27FC236}">
                  <a16:creationId xmlns:a16="http://schemas.microsoft.com/office/drawing/2014/main" id="{87ECE182-73F6-06A2-7316-193888D10057}"/>
                </a:ext>
              </a:extLst>
            </p:cNvPr>
            <p:cNvSpPr txBox="1">
              <a:spLocks noChangeArrowheads="1"/>
            </p:cNvSpPr>
            <p:nvPr/>
          </p:nvSpPr>
          <p:spPr bwMode="auto">
            <a:xfrm>
              <a:off x="6553200" y="3352800"/>
              <a:ext cx="1270000" cy="287338"/>
            </a:xfrm>
            <a:prstGeom prst="rect">
              <a:avLst/>
            </a:prstGeom>
            <a:noFill/>
            <a:ln w="12700">
              <a:solidFill>
                <a:srgbClr val="8901F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solidFill>
                    <a:srgbClr val="8901F3"/>
                  </a:solidFill>
                </a:rPr>
                <a:t>Hazardous Waste</a:t>
              </a:r>
              <a:endParaRPr lang="en-US" altLang="en-US"/>
            </a:p>
          </p:txBody>
        </p:sp>
        <p:sp>
          <p:nvSpPr>
            <p:cNvPr id="98" name="Freeform 49">
              <a:extLst>
                <a:ext uri="{FF2B5EF4-FFF2-40B4-BE49-F238E27FC236}">
                  <a16:creationId xmlns:a16="http://schemas.microsoft.com/office/drawing/2014/main" id="{EAA6DF93-3C11-11C6-FCFC-914C7B5519C9}"/>
                </a:ext>
              </a:extLst>
            </p:cNvPr>
            <p:cNvSpPr>
              <a:spLocks/>
            </p:cNvSpPr>
            <p:nvPr/>
          </p:nvSpPr>
          <p:spPr bwMode="auto">
            <a:xfrm>
              <a:off x="3367089" y="5721351"/>
              <a:ext cx="1781175" cy="341313"/>
            </a:xfrm>
            <a:custGeom>
              <a:avLst/>
              <a:gdLst>
                <a:gd name="T0" fmla="*/ 0 w 1122"/>
                <a:gd name="T1" fmla="*/ 2147483646 h 215"/>
                <a:gd name="T2" fmla="*/ 2147483646 w 1122"/>
                <a:gd name="T3" fmla="*/ 2147483646 h 215"/>
                <a:gd name="T4" fmla="*/ 2147483646 w 1122"/>
                <a:gd name="T5" fmla="*/ 2147483646 h 215"/>
                <a:gd name="T6" fmla="*/ 2147483646 w 1122"/>
                <a:gd name="T7" fmla="*/ 2147483646 h 215"/>
                <a:gd name="T8" fmla="*/ 2147483646 w 1122"/>
                <a:gd name="T9" fmla="*/ 2147483646 h 215"/>
                <a:gd name="T10" fmla="*/ 2147483646 w 1122"/>
                <a:gd name="T11" fmla="*/ 2147483646 h 215"/>
                <a:gd name="T12" fmla="*/ 2147483646 w 1122"/>
                <a:gd name="T13" fmla="*/ 2147483646 h 215"/>
                <a:gd name="T14" fmla="*/ 2147483646 w 1122"/>
                <a:gd name="T15" fmla="*/ 2147483646 h 215"/>
                <a:gd name="T16" fmla="*/ 2147483646 w 1122"/>
                <a:gd name="T17" fmla="*/ 2147483646 h 215"/>
                <a:gd name="T18" fmla="*/ 2147483646 w 1122"/>
                <a:gd name="T19" fmla="*/ 2147483646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215">
                  <a:moveTo>
                    <a:pt x="0" y="28"/>
                  </a:moveTo>
                  <a:cubicBezTo>
                    <a:pt x="6" y="24"/>
                    <a:pt x="36" y="0"/>
                    <a:pt x="47" y="4"/>
                  </a:cubicBezTo>
                  <a:cubicBezTo>
                    <a:pt x="66" y="11"/>
                    <a:pt x="76" y="34"/>
                    <a:pt x="94" y="43"/>
                  </a:cubicBezTo>
                  <a:cubicBezTo>
                    <a:pt x="118" y="55"/>
                    <a:pt x="147" y="55"/>
                    <a:pt x="172" y="59"/>
                  </a:cubicBezTo>
                  <a:cubicBezTo>
                    <a:pt x="202" y="79"/>
                    <a:pt x="230" y="83"/>
                    <a:pt x="265" y="90"/>
                  </a:cubicBezTo>
                  <a:cubicBezTo>
                    <a:pt x="301" y="81"/>
                    <a:pt x="314" y="73"/>
                    <a:pt x="351" y="82"/>
                  </a:cubicBezTo>
                  <a:cubicBezTo>
                    <a:pt x="404" y="123"/>
                    <a:pt x="467" y="124"/>
                    <a:pt x="530" y="145"/>
                  </a:cubicBezTo>
                  <a:cubicBezTo>
                    <a:pt x="600" y="215"/>
                    <a:pt x="726" y="177"/>
                    <a:pt x="818" y="168"/>
                  </a:cubicBezTo>
                  <a:cubicBezTo>
                    <a:pt x="876" y="187"/>
                    <a:pt x="939" y="200"/>
                    <a:pt x="998" y="215"/>
                  </a:cubicBezTo>
                  <a:cubicBezTo>
                    <a:pt x="1059" y="199"/>
                    <a:pt x="1018" y="207"/>
                    <a:pt x="1122" y="207"/>
                  </a:cubicBezTo>
                </a:path>
              </a:pathLst>
            </a:custGeom>
            <a:noFill/>
            <a:ln w="1270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Freeform 50">
              <a:extLst>
                <a:ext uri="{FF2B5EF4-FFF2-40B4-BE49-F238E27FC236}">
                  <a16:creationId xmlns:a16="http://schemas.microsoft.com/office/drawing/2014/main" id="{21E71774-6E6F-A355-DDBC-9A38780AC3FF}"/>
                </a:ext>
              </a:extLst>
            </p:cNvPr>
            <p:cNvSpPr>
              <a:spLocks/>
            </p:cNvSpPr>
            <p:nvPr/>
          </p:nvSpPr>
          <p:spPr bwMode="auto">
            <a:xfrm>
              <a:off x="5118100" y="4367214"/>
              <a:ext cx="217488" cy="333375"/>
            </a:xfrm>
            <a:custGeom>
              <a:avLst/>
              <a:gdLst>
                <a:gd name="T0" fmla="*/ 2147483646 w 137"/>
                <a:gd name="T1" fmla="*/ 0 h 210"/>
                <a:gd name="T2" fmla="*/ 2147483646 w 137"/>
                <a:gd name="T3" fmla="*/ 2147483646 h 210"/>
                <a:gd name="T4" fmla="*/ 2147483646 w 137"/>
                <a:gd name="T5" fmla="*/ 2147483646 h 210"/>
                <a:gd name="T6" fmla="*/ 2147483646 w 137"/>
                <a:gd name="T7" fmla="*/ 2147483646 h 210"/>
                <a:gd name="T8" fmla="*/ 2147483646 w 137"/>
                <a:gd name="T9" fmla="*/ 2147483646 h 210"/>
                <a:gd name="T10" fmla="*/ 2147483646 w 137"/>
                <a:gd name="T11" fmla="*/ 2147483646 h 210"/>
                <a:gd name="T12" fmla="*/ 2147483646 w 137"/>
                <a:gd name="T13" fmla="*/ 2147483646 h 210"/>
                <a:gd name="T14" fmla="*/ 2147483646 w 137"/>
                <a:gd name="T15" fmla="*/ 2147483646 h 210"/>
                <a:gd name="T16" fmla="*/ 2147483646 w 137"/>
                <a:gd name="T17" fmla="*/ 2147483646 h 210"/>
                <a:gd name="T18" fmla="*/ 2147483646 w 137"/>
                <a:gd name="T19" fmla="*/ 2147483646 h 210"/>
                <a:gd name="T20" fmla="*/ 2147483646 w 137"/>
                <a:gd name="T21" fmla="*/ 2147483646 h 210"/>
                <a:gd name="T22" fmla="*/ 2147483646 w 137"/>
                <a:gd name="T23" fmla="*/ 2147483646 h 210"/>
                <a:gd name="T24" fmla="*/ 2147483646 w 137"/>
                <a:gd name="T25" fmla="*/ 2147483646 h 210"/>
                <a:gd name="T26" fmla="*/ 2147483646 w 137"/>
                <a:gd name="T27" fmla="*/ 2147483646 h 210"/>
                <a:gd name="T28" fmla="*/ 2147483646 w 137"/>
                <a:gd name="T29" fmla="*/ 2147483646 h 210"/>
                <a:gd name="T30" fmla="*/ 2147483646 w 137"/>
                <a:gd name="T31" fmla="*/ 2147483646 h 210"/>
                <a:gd name="T32" fmla="*/ 2147483646 w 137"/>
                <a:gd name="T33" fmla="*/ 2147483646 h 210"/>
                <a:gd name="T34" fmla="*/ 2147483646 w 137"/>
                <a:gd name="T35" fmla="*/ 2147483646 h 210"/>
                <a:gd name="T36" fmla="*/ 2147483646 w 137"/>
                <a:gd name="T37" fmla="*/ 2147483646 h 210"/>
                <a:gd name="T38" fmla="*/ 2147483646 w 137"/>
                <a:gd name="T39" fmla="*/ 2147483646 h 210"/>
                <a:gd name="T40" fmla="*/ 2147483646 w 137"/>
                <a:gd name="T41" fmla="*/ 2147483646 h 210"/>
                <a:gd name="T42" fmla="*/ 2147483646 w 137"/>
                <a:gd name="T43" fmla="*/ 2147483646 h 210"/>
                <a:gd name="T44" fmla="*/ 2147483646 w 137"/>
                <a:gd name="T45" fmla="*/ 2147483646 h 210"/>
                <a:gd name="T46" fmla="*/ 2147483646 w 137"/>
                <a:gd name="T47" fmla="*/ 2147483646 h 210"/>
                <a:gd name="T48" fmla="*/ 2147483646 w 137"/>
                <a:gd name="T49" fmla="*/ 2147483646 h 210"/>
                <a:gd name="T50" fmla="*/ 2147483646 w 137"/>
                <a:gd name="T51" fmla="*/ 2147483646 h 2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7" h="210">
                  <a:moveTo>
                    <a:pt x="82" y="0"/>
                  </a:moveTo>
                  <a:cubicBezTo>
                    <a:pt x="62" y="29"/>
                    <a:pt x="49" y="40"/>
                    <a:pt x="58" y="86"/>
                  </a:cubicBezTo>
                  <a:cubicBezTo>
                    <a:pt x="60" y="95"/>
                    <a:pt x="82" y="92"/>
                    <a:pt x="82" y="101"/>
                  </a:cubicBezTo>
                  <a:cubicBezTo>
                    <a:pt x="82" y="109"/>
                    <a:pt x="66" y="96"/>
                    <a:pt x="58" y="93"/>
                  </a:cubicBezTo>
                  <a:cubicBezTo>
                    <a:pt x="50" y="98"/>
                    <a:pt x="35" y="100"/>
                    <a:pt x="35" y="109"/>
                  </a:cubicBezTo>
                  <a:cubicBezTo>
                    <a:pt x="35" y="140"/>
                    <a:pt x="76" y="119"/>
                    <a:pt x="82" y="117"/>
                  </a:cubicBezTo>
                  <a:cubicBezTo>
                    <a:pt x="37" y="87"/>
                    <a:pt x="65" y="111"/>
                    <a:pt x="19" y="140"/>
                  </a:cubicBezTo>
                  <a:cubicBezTo>
                    <a:pt x="27" y="148"/>
                    <a:pt x="32" y="162"/>
                    <a:pt x="43" y="164"/>
                  </a:cubicBezTo>
                  <a:cubicBezTo>
                    <a:pt x="52" y="166"/>
                    <a:pt x="66" y="157"/>
                    <a:pt x="66" y="148"/>
                  </a:cubicBezTo>
                  <a:cubicBezTo>
                    <a:pt x="66" y="140"/>
                    <a:pt x="35" y="140"/>
                    <a:pt x="43" y="140"/>
                  </a:cubicBezTo>
                  <a:cubicBezTo>
                    <a:pt x="53" y="140"/>
                    <a:pt x="86" y="152"/>
                    <a:pt x="97" y="156"/>
                  </a:cubicBezTo>
                  <a:cubicBezTo>
                    <a:pt x="102" y="164"/>
                    <a:pt x="117" y="171"/>
                    <a:pt x="113" y="179"/>
                  </a:cubicBezTo>
                  <a:cubicBezTo>
                    <a:pt x="109" y="186"/>
                    <a:pt x="91" y="179"/>
                    <a:pt x="89" y="171"/>
                  </a:cubicBezTo>
                  <a:cubicBezTo>
                    <a:pt x="87" y="162"/>
                    <a:pt x="100" y="156"/>
                    <a:pt x="105" y="148"/>
                  </a:cubicBezTo>
                  <a:cubicBezTo>
                    <a:pt x="95" y="120"/>
                    <a:pt x="104" y="125"/>
                    <a:pt x="74" y="117"/>
                  </a:cubicBezTo>
                  <a:cubicBezTo>
                    <a:pt x="53" y="111"/>
                    <a:pt x="11" y="101"/>
                    <a:pt x="11" y="101"/>
                  </a:cubicBezTo>
                  <a:cubicBezTo>
                    <a:pt x="0" y="137"/>
                    <a:pt x="0" y="154"/>
                    <a:pt x="43" y="140"/>
                  </a:cubicBezTo>
                  <a:cubicBezTo>
                    <a:pt x="58" y="94"/>
                    <a:pt x="58" y="78"/>
                    <a:pt x="89" y="47"/>
                  </a:cubicBezTo>
                  <a:cubicBezTo>
                    <a:pt x="81" y="42"/>
                    <a:pt x="66" y="40"/>
                    <a:pt x="66" y="31"/>
                  </a:cubicBezTo>
                  <a:cubicBezTo>
                    <a:pt x="66" y="23"/>
                    <a:pt x="85" y="16"/>
                    <a:pt x="89" y="23"/>
                  </a:cubicBezTo>
                  <a:cubicBezTo>
                    <a:pt x="93" y="31"/>
                    <a:pt x="78" y="39"/>
                    <a:pt x="74" y="47"/>
                  </a:cubicBezTo>
                  <a:cubicBezTo>
                    <a:pt x="70" y="54"/>
                    <a:pt x="69" y="62"/>
                    <a:pt x="66" y="70"/>
                  </a:cubicBezTo>
                  <a:cubicBezTo>
                    <a:pt x="57" y="158"/>
                    <a:pt x="22" y="181"/>
                    <a:pt x="121" y="210"/>
                  </a:cubicBezTo>
                  <a:cubicBezTo>
                    <a:pt x="129" y="184"/>
                    <a:pt x="137" y="185"/>
                    <a:pt x="105" y="171"/>
                  </a:cubicBezTo>
                  <a:cubicBezTo>
                    <a:pt x="90" y="164"/>
                    <a:pt x="58" y="156"/>
                    <a:pt x="58" y="156"/>
                  </a:cubicBezTo>
                  <a:cubicBezTo>
                    <a:pt x="30" y="137"/>
                    <a:pt x="27" y="144"/>
                    <a:pt x="50" y="132"/>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 name="Text Box 51">
              <a:extLst>
                <a:ext uri="{FF2B5EF4-FFF2-40B4-BE49-F238E27FC236}">
                  <a16:creationId xmlns:a16="http://schemas.microsoft.com/office/drawing/2014/main" id="{33112889-70D7-20BB-1077-3935C3FFC1DC}"/>
                </a:ext>
              </a:extLst>
            </p:cNvPr>
            <p:cNvSpPr txBox="1">
              <a:spLocks noChangeArrowheads="1"/>
            </p:cNvSpPr>
            <p:nvPr/>
          </p:nvSpPr>
          <p:spPr bwMode="auto">
            <a:xfrm>
              <a:off x="4495800" y="4724400"/>
              <a:ext cx="1289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t>(Floor sweepings)</a:t>
              </a:r>
              <a:endParaRPr lang="en-US" altLang="en-US"/>
            </a:p>
          </p:txBody>
        </p:sp>
        <p:sp>
          <p:nvSpPr>
            <p:cNvPr id="101" name="Freeform 52">
              <a:extLst>
                <a:ext uri="{FF2B5EF4-FFF2-40B4-BE49-F238E27FC236}">
                  <a16:creationId xmlns:a16="http://schemas.microsoft.com/office/drawing/2014/main" id="{F295D9E7-CE15-113A-520D-1EE5A49A85E4}"/>
                </a:ext>
              </a:extLst>
            </p:cNvPr>
            <p:cNvSpPr>
              <a:spLocks/>
            </p:cNvSpPr>
            <p:nvPr/>
          </p:nvSpPr>
          <p:spPr bwMode="auto">
            <a:xfrm>
              <a:off x="5257801" y="4638675"/>
              <a:ext cx="866775" cy="1411288"/>
            </a:xfrm>
            <a:custGeom>
              <a:avLst/>
              <a:gdLst>
                <a:gd name="T0" fmla="*/ 2147483646 w 546"/>
                <a:gd name="T1" fmla="*/ 0 h 889"/>
                <a:gd name="T2" fmla="*/ 2147483646 w 546"/>
                <a:gd name="T3" fmla="*/ 2147483646 h 889"/>
                <a:gd name="T4" fmla="*/ 2147483646 w 546"/>
                <a:gd name="T5" fmla="*/ 2147483646 h 889"/>
                <a:gd name="T6" fmla="*/ 2147483646 w 546"/>
                <a:gd name="T7" fmla="*/ 2147483646 h 889"/>
                <a:gd name="T8" fmla="*/ 2147483646 w 546"/>
                <a:gd name="T9" fmla="*/ 2147483646 h 889"/>
                <a:gd name="T10" fmla="*/ 2147483646 w 546"/>
                <a:gd name="T11" fmla="*/ 2147483646 h 889"/>
                <a:gd name="T12" fmla="*/ 2147483646 w 546"/>
                <a:gd name="T13" fmla="*/ 2147483646 h 889"/>
                <a:gd name="T14" fmla="*/ 2147483646 w 546"/>
                <a:gd name="T15" fmla="*/ 2147483646 h 889"/>
                <a:gd name="T16" fmla="*/ 2147483646 w 546"/>
                <a:gd name="T17" fmla="*/ 2147483646 h 889"/>
                <a:gd name="T18" fmla="*/ 2147483646 w 546"/>
                <a:gd name="T19" fmla="*/ 2147483646 h 889"/>
                <a:gd name="T20" fmla="*/ 2147483646 w 546"/>
                <a:gd name="T21" fmla="*/ 2147483646 h 889"/>
                <a:gd name="T22" fmla="*/ 2147483646 w 546"/>
                <a:gd name="T23" fmla="*/ 2147483646 h 889"/>
                <a:gd name="T24" fmla="*/ 2147483646 w 546"/>
                <a:gd name="T25" fmla="*/ 2147483646 h 889"/>
                <a:gd name="T26" fmla="*/ 0 w 546"/>
                <a:gd name="T27" fmla="*/ 2147483646 h 8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6" h="889">
                  <a:moveTo>
                    <a:pt x="531" y="0"/>
                  </a:moveTo>
                  <a:cubicBezTo>
                    <a:pt x="546" y="45"/>
                    <a:pt x="527" y="111"/>
                    <a:pt x="523" y="156"/>
                  </a:cubicBezTo>
                  <a:cubicBezTo>
                    <a:pt x="526" y="187"/>
                    <a:pt x="531" y="219"/>
                    <a:pt x="531" y="250"/>
                  </a:cubicBezTo>
                  <a:cubicBezTo>
                    <a:pt x="531" y="266"/>
                    <a:pt x="521" y="281"/>
                    <a:pt x="516" y="297"/>
                  </a:cubicBezTo>
                  <a:cubicBezTo>
                    <a:pt x="508" y="320"/>
                    <a:pt x="509" y="350"/>
                    <a:pt x="492" y="367"/>
                  </a:cubicBezTo>
                  <a:cubicBezTo>
                    <a:pt x="461" y="398"/>
                    <a:pt x="474" y="380"/>
                    <a:pt x="453" y="421"/>
                  </a:cubicBezTo>
                  <a:cubicBezTo>
                    <a:pt x="443" y="498"/>
                    <a:pt x="434" y="555"/>
                    <a:pt x="368" y="601"/>
                  </a:cubicBezTo>
                  <a:cubicBezTo>
                    <a:pt x="358" y="615"/>
                    <a:pt x="355" y="634"/>
                    <a:pt x="344" y="647"/>
                  </a:cubicBezTo>
                  <a:cubicBezTo>
                    <a:pt x="313" y="684"/>
                    <a:pt x="258" y="717"/>
                    <a:pt x="220" y="749"/>
                  </a:cubicBezTo>
                  <a:cubicBezTo>
                    <a:pt x="185" y="778"/>
                    <a:pt x="136" y="790"/>
                    <a:pt x="103" y="819"/>
                  </a:cubicBezTo>
                  <a:cubicBezTo>
                    <a:pt x="87" y="834"/>
                    <a:pt x="77" y="858"/>
                    <a:pt x="56" y="865"/>
                  </a:cubicBezTo>
                  <a:cubicBezTo>
                    <a:pt x="48" y="868"/>
                    <a:pt x="38" y="866"/>
                    <a:pt x="33" y="873"/>
                  </a:cubicBezTo>
                  <a:cubicBezTo>
                    <a:pt x="30" y="878"/>
                    <a:pt x="38" y="884"/>
                    <a:pt x="40" y="889"/>
                  </a:cubicBezTo>
                  <a:lnTo>
                    <a:pt x="0" y="870"/>
                  </a:lnTo>
                </a:path>
              </a:pathLst>
            </a:custGeom>
            <a:noFill/>
            <a:ln w="1270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2" name="AutoShape 53">
              <a:extLst>
                <a:ext uri="{FF2B5EF4-FFF2-40B4-BE49-F238E27FC236}">
                  <a16:creationId xmlns:a16="http://schemas.microsoft.com/office/drawing/2014/main" id="{1133A2F4-079D-F156-A32B-7A9A793161F2}"/>
                </a:ext>
              </a:extLst>
            </p:cNvPr>
            <p:cNvCxnSpPr>
              <a:cxnSpLocks noChangeShapeType="1"/>
            </p:cNvCxnSpPr>
            <p:nvPr/>
          </p:nvCxnSpPr>
          <p:spPr bwMode="auto">
            <a:xfrm rot="16200000">
              <a:off x="9220200" y="152400"/>
              <a:ext cx="228600" cy="228600"/>
            </a:xfrm>
            <a:prstGeom prst="curvedConnector3">
              <a:avLst>
                <a:gd name="adj1" fmla="val 72222"/>
              </a:avLst>
            </a:prstGeom>
            <a:noFill/>
            <a:ln w="127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03" name="Object 55">
              <a:extLst>
                <a:ext uri="{FF2B5EF4-FFF2-40B4-BE49-F238E27FC236}">
                  <a16:creationId xmlns:a16="http://schemas.microsoft.com/office/drawing/2014/main" id="{EB4F19FD-1AC4-8E47-20D6-0E385FBB7B3D}"/>
                </a:ext>
              </a:extLst>
            </p:cNvPr>
            <p:cNvGraphicFramePr>
              <a:graphicFrameLocks noChangeAspect="1"/>
            </p:cNvGraphicFramePr>
            <p:nvPr>
              <p:extLst>
                <p:ext uri="{D42A27DB-BD31-4B8C-83A1-F6EECF244321}">
                  <p14:modId xmlns:p14="http://schemas.microsoft.com/office/powerpoint/2010/main" val="2939013673"/>
                </p:ext>
              </p:extLst>
            </p:nvPr>
          </p:nvGraphicFramePr>
          <p:xfrm>
            <a:off x="7772400" y="3886200"/>
            <a:ext cx="171450" cy="304800"/>
          </p:xfrm>
          <a:graphic>
            <a:graphicData uri="http://schemas.openxmlformats.org/presentationml/2006/ole">
              <mc:AlternateContent xmlns:mc="http://schemas.openxmlformats.org/markup-compatibility/2006">
                <mc:Choice xmlns:v="urn:schemas-microsoft-com:vml" Requires="v">
                  <p:oleObj name="Clip" r:id="rId7" imgW="5397500" imgH="9613900" progId="MS_ClipArt_Gallery.2">
                    <p:embed/>
                  </p:oleObj>
                </mc:Choice>
                <mc:Fallback>
                  <p:oleObj name="Clip" r:id="rId7" imgW="5397500" imgH="9613900" progId="MS_ClipArt_Gallery.2">
                    <p:embed/>
                    <p:pic>
                      <p:nvPicPr>
                        <p:cNvPr id="103" name="Object 55">
                          <a:extLst>
                            <a:ext uri="{FF2B5EF4-FFF2-40B4-BE49-F238E27FC236}">
                              <a16:creationId xmlns:a16="http://schemas.microsoft.com/office/drawing/2014/main" id="{EB4F19FD-1AC4-8E47-20D6-0E385FBB7B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3886200"/>
                          <a:ext cx="171450" cy="304800"/>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4" name="Object 56">
              <a:extLst>
                <a:ext uri="{FF2B5EF4-FFF2-40B4-BE49-F238E27FC236}">
                  <a16:creationId xmlns:a16="http://schemas.microsoft.com/office/drawing/2014/main" id="{277BE4AF-D3EC-B070-2119-AC111F338CA6}"/>
                </a:ext>
              </a:extLst>
            </p:cNvPr>
            <p:cNvGraphicFramePr>
              <a:graphicFrameLocks noChangeAspect="1"/>
            </p:cNvGraphicFramePr>
            <p:nvPr>
              <p:extLst>
                <p:ext uri="{D42A27DB-BD31-4B8C-83A1-F6EECF244321}">
                  <p14:modId xmlns:p14="http://schemas.microsoft.com/office/powerpoint/2010/main" val="1141266291"/>
                </p:ext>
              </p:extLst>
            </p:nvPr>
          </p:nvGraphicFramePr>
          <p:xfrm>
            <a:off x="9525000" y="152400"/>
            <a:ext cx="171450" cy="304800"/>
          </p:xfrm>
          <a:graphic>
            <a:graphicData uri="http://schemas.openxmlformats.org/presentationml/2006/ole">
              <mc:AlternateContent xmlns:mc="http://schemas.openxmlformats.org/markup-compatibility/2006">
                <mc:Choice xmlns:v="urn:schemas-microsoft-com:vml" Requires="v">
                  <p:oleObj name="Clip" r:id="rId9" imgW="5397500" imgH="9613900" progId="MS_ClipArt_Gallery.2">
                    <p:embed/>
                  </p:oleObj>
                </mc:Choice>
                <mc:Fallback>
                  <p:oleObj name="Clip" r:id="rId9" imgW="5397500" imgH="9613900" progId="MS_ClipArt_Gallery.2">
                    <p:embed/>
                    <p:pic>
                      <p:nvPicPr>
                        <p:cNvPr id="104" name="Object 56">
                          <a:extLst>
                            <a:ext uri="{FF2B5EF4-FFF2-40B4-BE49-F238E27FC236}">
                              <a16:creationId xmlns:a16="http://schemas.microsoft.com/office/drawing/2014/main" id="{277BE4AF-D3EC-B070-2119-AC111F338C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5000" y="152400"/>
                          <a:ext cx="171450" cy="304800"/>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5" name="Object 57">
              <a:extLst>
                <a:ext uri="{FF2B5EF4-FFF2-40B4-BE49-F238E27FC236}">
                  <a16:creationId xmlns:a16="http://schemas.microsoft.com/office/drawing/2014/main" id="{DB47C408-F0B0-B858-B183-EBEDC081FAE4}"/>
                </a:ext>
              </a:extLst>
            </p:cNvPr>
            <p:cNvGraphicFramePr>
              <a:graphicFrameLocks noChangeAspect="1"/>
            </p:cNvGraphicFramePr>
            <p:nvPr>
              <p:extLst>
                <p:ext uri="{D42A27DB-BD31-4B8C-83A1-F6EECF244321}">
                  <p14:modId xmlns:p14="http://schemas.microsoft.com/office/powerpoint/2010/main" val="2425500847"/>
                </p:ext>
              </p:extLst>
            </p:nvPr>
          </p:nvGraphicFramePr>
          <p:xfrm>
            <a:off x="3581400" y="6400800"/>
            <a:ext cx="171450" cy="304800"/>
          </p:xfrm>
          <a:graphic>
            <a:graphicData uri="http://schemas.openxmlformats.org/presentationml/2006/ole">
              <mc:AlternateContent xmlns:mc="http://schemas.openxmlformats.org/markup-compatibility/2006">
                <mc:Choice xmlns:v="urn:schemas-microsoft-com:vml" Requires="v">
                  <p:oleObj name="Clip" r:id="rId10" imgW="5397500" imgH="9613900" progId="MS_ClipArt_Gallery.2">
                    <p:embed/>
                  </p:oleObj>
                </mc:Choice>
                <mc:Fallback>
                  <p:oleObj name="Clip" r:id="rId10" imgW="5397500" imgH="9613900" progId="MS_ClipArt_Gallery.2">
                    <p:embed/>
                    <p:pic>
                      <p:nvPicPr>
                        <p:cNvPr id="105" name="Object 57">
                          <a:extLst>
                            <a:ext uri="{FF2B5EF4-FFF2-40B4-BE49-F238E27FC236}">
                              <a16:creationId xmlns:a16="http://schemas.microsoft.com/office/drawing/2014/main" id="{DB47C408-F0B0-B858-B183-EBEDC081FA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6400800"/>
                          <a:ext cx="171450" cy="304800"/>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31753761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0E7E81-B94E-E3F0-0B2F-6A4D583EFF76}"/>
              </a:ext>
            </a:extLst>
          </p:cNvPr>
          <p:cNvGrpSpPr/>
          <p:nvPr/>
        </p:nvGrpSpPr>
        <p:grpSpPr>
          <a:xfrm>
            <a:off x="1995489" y="1314450"/>
            <a:ext cx="7283449" cy="5412100"/>
            <a:chOff x="1981201" y="914400"/>
            <a:chExt cx="7283449" cy="5412100"/>
          </a:xfrm>
        </p:grpSpPr>
        <p:sp>
          <p:nvSpPr>
            <p:cNvPr id="12290" name="Line 2">
              <a:extLst>
                <a:ext uri="{FF2B5EF4-FFF2-40B4-BE49-F238E27FC236}">
                  <a16:creationId xmlns:a16="http://schemas.microsoft.com/office/drawing/2014/main" id="{B3C67FE2-8F8B-3F3D-1802-48E0F4A24F73}"/>
                </a:ext>
              </a:extLst>
            </p:cNvPr>
            <p:cNvSpPr>
              <a:spLocks noChangeShapeType="1"/>
            </p:cNvSpPr>
            <p:nvPr/>
          </p:nvSpPr>
          <p:spPr bwMode="auto">
            <a:xfrm>
              <a:off x="5029200" y="3124200"/>
              <a:ext cx="10922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1" name="Line 4">
              <a:extLst>
                <a:ext uri="{FF2B5EF4-FFF2-40B4-BE49-F238E27FC236}">
                  <a16:creationId xmlns:a16="http://schemas.microsoft.com/office/drawing/2014/main" id="{CA9880F2-D0FB-E93D-D4CE-903559FACED0}"/>
                </a:ext>
              </a:extLst>
            </p:cNvPr>
            <p:cNvSpPr>
              <a:spLocks noChangeShapeType="1"/>
            </p:cNvSpPr>
            <p:nvPr/>
          </p:nvSpPr>
          <p:spPr bwMode="auto">
            <a:xfrm>
              <a:off x="5029200" y="4648200"/>
              <a:ext cx="10922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2" name="Line 5">
              <a:extLst>
                <a:ext uri="{FF2B5EF4-FFF2-40B4-BE49-F238E27FC236}">
                  <a16:creationId xmlns:a16="http://schemas.microsoft.com/office/drawing/2014/main" id="{DB2D1618-BF8E-9038-A63A-E62E87895796}"/>
                </a:ext>
              </a:extLst>
            </p:cNvPr>
            <p:cNvSpPr>
              <a:spLocks noChangeShapeType="1"/>
            </p:cNvSpPr>
            <p:nvPr/>
          </p:nvSpPr>
          <p:spPr bwMode="auto">
            <a:xfrm>
              <a:off x="5105400" y="1905000"/>
              <a:ext cx="10922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4" name="Rectangle 7">
              <a:extLst>
                <a:ext uri="{FF2B5EF4-FFF2-40B4-BE49-F238E27FC236}">
                  <a16:creationId xmlns:a16="http://schemas.microsoft.com/office/drawing/2014/main" id="{0000E8E9-88A0-157C-CA68-283568E2FF65}"/>
                </a:ext>
              </a:extLst>
            </p:cNvPr>
            <p:cNvSpPr>
              <a:spLocks noChangeArrowheads="1"/>
            </p:cNvSpPr>
            <p:nvPr/>
          </p:nvSpPr>
          <p:spPr bwMode="auto">
            <a:xfrm>
              <a:off x="2209800" y="914400"/>
              <a:ext cx="5486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514350" indent="-514350">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buFontTx/>
                <a:buChar char="•"/>
              </a:pPr>
              <a:endParaRPr lang="en-US" altLang="en-US" sz="3600">
                <a:solidFill>
                  <a:schemeClr val="accent2"/>
                </a:solidFill>
              </a:endParaRPr>
            </a:p>
          </p:txBody>
        </p:sp>
        <p:sp>
          <p:nvSpPr>
            <p:cNvPr id="12295" name="Rectangle 8">
              <a:extLst>
                <a:ext uri="{FF2B5EF4-FFF2-40B4-BE49-F238E27FC236}">
                  <a16:creationId xmlns:a16="http://schemas.microsoft.com/office/drawing/2014/main" id="{EE3601A8-DCEC-AEAD-03D0-D51339C3FE75}"/>
                </a:ext>
              </a:extLst>
            </p:cNvPr>
            <p:cNvSpPr>
              <a:spLocks noChangeArrowheads="1"/>
            </p:cNvSpPr>
            <p:nvPr/>
          </p:nvSpPr>
          <p:spPr bwMode="auto">
            <a:xfrm>
              <a:off x="3276600" y="1371600"/>
              <a:ext cx="1828800" cy="914400"/>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sz="2400"/>
                <a:t>Delivery</a:t>
              </a:r>
            </a:p>
            <a:p>
              <a:pPr algn="ctr"/>
              <a:r>
                <a:rPr lang="en-US" altLang="en-US" sz="2400"/>
                <a:t>&amp; Storage</a:t>
              </a:r>
            </a:p>
          </p:txBody>
        </p:sp>
        <p:sp>
          <p:nvSpPr>
            <p:cNvPr id="12296" name="Rectangle 9">
              <a:extLst>
                <a:ext uri="{FF2B5EF4-FFF2-40B4-BE49-F238E27FC236}">
                  <a16:creationId xmlns:a16="http://schemas.microsoft.com/office/drawing/2014/main" id="{0707D1D6-F109-8743-72EE-20F25D8CE2BE}"/>
                </a:ext>
              </a:extLst>
            </p:cNvPr>
            <p:cNvSpPr>
              <a:spLocks noChangeArrowheads="1"/>
            </p:cNvSpPr>
            <p:nvPr/>
          </p:nvSpPr>
          <p:spPr bwMode="auto">
            <a:xfrm>
              <a:off x="3276600" y="2819400"/>
              <a:ext cx="1828800" cy="914400"/>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sz="2400"/>
                <a:t>Blending</a:t>
              </a:r>
            </a:p>
          </p:txBody>
        </p:sp>
        <p:sp>
          <p:nvSpPr>
            <p:cNvPr id="12297" name="Rectangle 11">
              <a:extLst>
                <a:ext uri="{FF2B5EF4-FFF2-40B4-BE49-F238E27FC236}">
                  <a16:creationId xmlns:a16="http://schemas.microsoft.com/office/drawing/2014/main" id="{274B8507-8884-4BE6-0D06-C79DEE2F53CE}"/>
                </a:ext>
              </a:extLst>
            </p:cNvPr>
            <p:cNvSpPr>
              <a:spLocks noChangeArrowheads="1"/>
            </p:cNvSpPr>
            <p:nvPr/>
          </p:nvSpPr>
          <p:spPr bwMode="auto">
            <a:xfrm>
              <a:off x="3200400" y="4191000"/>
              <a:ext cx="1828800" cy="914400"/>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sz="2400"/>
                <a:t>Packaging</a:t>
              </a:r>
            </a:p>
          </p:txBody>
        </p:sp>
        <p:sp>
          <p:nvSpPr>
            <p:cNvPr id="12298" name="Line 12">
              <a:extLst>
                <a:ext uri="{FF2B5EF4-FFF2-40B4-BE49-F238E27FC236}">
                  <a16:creationId xmlns:a16="http://schemas.microsoft.com/office/drawing/2014/main" id="{E8FECC1B-EFDF-16C5-A613-0D77DE51A58E}"/>
                </a:ext>
              </a:extLst>
            </p:cNvPr>
            <p:cNvSpPr>
              <a:spLocks noChangeShapeType="1"/>
            </p:cNvSpPr>
            <p:nvPr/>
          </p:nvSpPr>
          <p:spPr bwMode="auto">
            <a:xfrm>
              <a:off x="4038600" y="2362200"/>
              <a:ext cx="0" cy="3302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9" name="Line 13">
              <a:extLst>
                <a:ext uri="{FF2B5EF4-FFF2-40B4-BE49-F238E27FC236}">
                  <a16:creationId xmlns:a16="http://schemas.microsoft.com/office/drawing/2014/main" id="{2B8B2C89-BD2E-4D8A-38FE-40C70587233B}"/>
                </a:ext>
              </a:extLst>
            </p:cNvPr>
            <p:cNvSpPr>
              <a:spLocks noChangeShapeType="1"/>
            </p:cNvSpPr>
            <p:nvPr/>
          </p:nvSpPr>
          <p:spPr bwMode="auto">
            <a:xfrm>
              <a:off x="4038600" y="3810000"/>
              <a:ext cx="0" cy="3302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0" name="Line 15">
              <a:extLst>
                <a:ext uri="{FF2B5EF4-FFF2-40B4-BE49-F238E27FC236}">
                  <a16:creationId xmlns:a16="http://schemas.microsoft.com/office/drawing/2014/main" id="{04697DBD-A786-1785-949A-3FE8A5E29574}"/>
                </a:ext>
              </a:extLst>
            </p:cNvPr>
            <p:cNvSpPr>
              <a:spLocks noChangeShapeType="1"/>
            </p:cNvSpPr>
            <p:nvPr/>
          </p:nvSpPr>
          <p:spPr bwMode="auto">
            <a:xfrm>
              <a:off x="4038600" y="5257800"/>
              <a:ext cx="0" cy="4826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1" name="Rectangle 16">
              <a:extLst>
                <a:ext uri="{FF2B5EF4-FFF2-40B4-BE49-F238E27FC236}">
                  <a16:creationId xmlns:a16="http://schemas.microsoft.com/office/drawing/2014/main" id="{33284E69-1D38-392D-76F1-6180B30DBB11}"/>
                </a:ext>
              </a:extLst>
            </p:cNvPr>
            <p:cNvSpPr>
              <a:spLocks noChangeArrowheads="1"/>
            </p:cNvSpPr>
            <p:nvPr/>
          </p:nvSpPr>
          <p:spPr bwMode="auto">
            <a:xfrm>
              <a:off x="3352801" y="5867400"/>
              <a:ext cx="162063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2400">
                  <a:solidFill>
                    <a:schemeClr val="accent2"/>
                  </a:solidFill>
                </a:rPr>
                <a:t>PRODUCT</a:t>
              </a:r>
            </a:p>
          </p:txBody>
        </p:sp>
        <p:sp>
          <p:nvSpPr>
            <p:cNvPr id="12302" name="Rectangle 17">
              <a:extLst>
                <a:ext uri="{FF2B5EF4-FFF2-40B4-BE49-F238E27FC236}">
                  <a16:creationId xmlns:a16="http://schemas.microsoft.com/office/drawing/2014/main" id="{0AEBB1AE-1DA7-FAC4-30D6-F4F2C9B4E99E}"/>
                </a:ext>
              </a:extLst>
            </p:cNvPr>
            <p:cNvSpPr>
              <a:spLocks noChangeArrowheads="1"/>
            </p:cNvSpPr>
            <p:nvPr/>
          </p:nvSpPr>
          <p:spPr bwMode="auto">
            <a:xfrm>
              <a:off x="6248401" y="1752601"/>
              <a:ext cx="2039021" cy="92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buFontTx/>
                <a:buChar char="•"/>
              </a:pPr>
              <a:r>
                <a:rPr lang="en-US" altLang="en-US" sz="1800">
                  <a:solidFill>
                    <a:srgbClr val="8901F3"/>
                  </a:solidFill>
                </a:rPr>
                <a:t>Fugitive Emissions</a:t>
              </a:r>
            </a:p>
            <a:p>
              <a:pPr>
                <a:buFontTx/>
                <a:buChar char="•"/>
              </a:pPr>
              <a:r>
                <a:rPr lang="en-US" altLang="en-US" sz="1800">
                  <a:solidFill>
                    <a:srgbClr val="8901F3"/>
                  </a:solidFill>
                </a:rPr>
                <a:t>Spills/Leaks</a:t>
              </a:r>
            </a:p>
            <a:p>
              <a:endParaRPr lang="en-US" altLang="en-US" sz="1800">
                <a:solidFill>
                  <a:srgbClr val="8901F3"/>
                </a:solidFill>
              </a:endParaRPr>
            </a:p>
          </p:txBody>
        </p:sp>
        <p:sp>
          <p:nvSpPr>
            <p:cNvPr id="12303" name="Rectangle 18">
              <a:extLst>
                <a:ext uri="{FF2B5EF4-FFF2-40B4-BE49-F238E27FC236}">
                  <a16:creationId xmlns:a16="http://schemas.microsoft.com/office/drawing/2014/main" id="{29880A7C-B1F1-1A13-0FF5-DEB7A85D4E52}"/>
                </a:ext>
              </a:extLst>
            </p:cNvPr>
            <p:cNvSpPr>
              <a:spLocks noChangeArrowheads="1"/>
            </p:cNvSpPr>
            <p:nvPr/>
          </p:nvSpPr>
          <p:spPr bwMode="auto">
            <a:xfrm>
              <a:off x="6248400" y="2667000"/>
              <a:ext cx="301625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buFontTx/>
                <a:buChar char="•"/>
              </a:pPr>
              <a:r>
                <a:rPr lang="en-US" altLang="en-US" sz="1800">
                  <a:solidFill>
                    <a:srgbClr val="8901F3"/>
                  </a:solidFill>
                </a:rPr>
                <a:t>Fugitive Emissions</a:t>
              </a:r>
            </a:p>
            <a:p>
              <a:pPr>
                <a:buFontTx/>
                <a:buChar char="•"/>
              </a:pPr>
              <a:r>
                <a:rPr lang="en-US" altLang="en-US" sz="1800">
                  <a:solidFill>
                    <a:srgbClr val="8901F3"/>
                  </a:solidFill>
                </a:rPr>
                <a:t>Spills/Leaks</a:t>
              </a:r>
            </a:p>
            <a:p>
              <a:pPr>
                <a:buFontTx/>
                <a:buChar char="•"/>
              </a:pPr>
              <a:r>
                <a:rPr lang="en-US" altLang="en-US" sz="1800">
                  <a:solidFill>
                    <a:srgbClr val="8901F3"/>
                  </a:solidFill>
                </a:rPr>
                <a:t>Floor Sweepings</a:t>
              </a:r>
            </a:p>
            <a:p>
              <a:pPr>
                <a:buFontTx/>
                <a:buChar char="•"/>
              </a:pPr>
              <a:r>
                <a:rPr lang="en-US" altLang="en-US" sz="1800">
                  <a:solidFill>
                    <a:srgbClr val="8901F3"/>
                  </a:solidFill>
                </a:rPr>
                <a:t>Residual Material left in Tank</a:t>
              </a:r>
            </a:p>
            <a:p>
              <a:pPr>
                <a:buFontTx/>
                <a:buChar char="•"/>
              </a:pPr>
              <a:r>
                <a:rPr lang="en-US" altLang="en-US" sz="1800">
                  <a:solidFill>
                    <a:srgbClr val="8901F3"/>
                  </a:solidFill>
                </a:rPr>
                <a:t>Cleaning Waste</a:t>
              </a:r>
            </a:p>
          </p:txBody>
        </p:sp>
        <p:sp>
          <p:nvSpPr>
            <p:cNvPr id="12304" name="Rectangle 20">
              <a:extLst>
                <a:ext uri="{FF2B5EF4-FFF2-40B4-BE49-F238E27FC236}">
                  <a16:creationId xmlns:a16="http://schemas.microsoft.com/office/drawing/2014/main" id="{F99DBD01-D95F-7F3A-05D4-F9BA8FFA2458}"/>
                </a:ext>
              </a:extLst>
            </p:cNvPr>
            <p:cNvSpPr>
              <a:spLocks noChangeArrowheads="1"/>
            </p:cNvSpPr>
            <p:nvPr/>
          </p:nvSpPr>
          <p:spPr bwMode="auto">
            <a:xfrm>
              <a:off x="6248401" y="4419600"/>
              <a:ext cx="2039021"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buFontTx/>
                <a:buChar char="•"/>
              </a:pPr>
              <a:r>
                <a:rPr lang="en-US" altLang="en-US" sz="1800">
                  <a:solidFill>
                    <a:srgbClr val="8901F3"/>
                  </a:solidFill>
                </a:rPr>
                <a:t>Fugitive Emissions</a:t>
              </a:r>
            </a:p>
            <a:p>
              <a:pPr>
                <a:buFontTx/>
                <a:buChar char="•"/>
              </a:pPr>
              <a:r>
                <a:rPr lang="en-US" altLang="en-US" sz="1800">
                  <a:solidFill>
                    <a:srgbClr val="8901F3"/>
                  </a:solidFill>
                </a:rPr>
                <a:t>Spills/Leaks </a:t>
              </a:r>
            </a:p>
            <a:p>
              <a:pPr>
                <a:buFontTx/>
                <a:buChar char="•"/>
              </a:pPr>
              <a:r>
                <a:rPr lang="en-US" altLang="en-US" sz="1800">
                  <a:solidFill>
                    <a:srgbClr val="8901F3"/>
                  </a:solidFill>
                </a:rPr>
                <a:t>Cleaning Waste</a:t>
              </a:r>
            </a:p>
            <a:p>
              <a:pPr>
                <a:buFontTx/>
                <a:buChar char="•"/>
              </a:pPr>
              <a:r>
                <a:rPr lang="en-US" altLang="en-US" sz="1800">
                  <a:solidFill>
                    <a:srgbClr val="8901F3"/>
                  </a:solidFill>
                </a:rPr>
                <a:t>Off-spec Product</a:t>
              </a:r>
            </a:p>
          </p:txBody>
        </p:sp>
        <p:sp>
          <p:nvSpPr>
            <p:cNvPr id="12305" name="Rectangle 21">
              <a:extLst>
                <a:ext uri="{FF2B5EF4-FFF2-40B4-BE49-F238E27FC236}">
                  <a16:creationId xmlns:a16="http://schemas.microsoft.com/office/drawing/2014/main" id="{43B76A89-78E6-EC2A-6F91-1288795CC6D2}"/>
                </a:ext>
              </a:extLst>
            </p:cNvPr>
            <p:cNvSpPr>
              <a:spLocks noChangeArrowheads="1"/>
            </p:cNvSpPr>
            <p:nvPr/>
          </p:nvSpPr>
          <p:spPr bwMode="auto">
            <a:xfrm>
              <a:off x="1981201" y="2362201"/>
              <a:ext cx="421591" cy="267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2400" b="1">
                  <a:solidFill>
                    <a:schemeClr val="accent1"/>
                  </a:solidFill>
                </a:rPr>
                <a:t>P</a:t>
              </a:r>
            </a:p>
            <a:p>
              <a:r>
                <a:rPr lang="en-US" altLang="en-US" sz="2400" b="1">
                  <a:solidFill>
                    <a:schemeClr val="accent1"/>
                  </a:solidFill>
                </a:rPr>
                <a:t>R</a:t>
              </a:r>
            </a:p>
            <a:p>
              <a:r>
                <a:rPr lang="en-US" altLang="en-US" sz="2400" b="1">
                  <a:solidFill>
                    <a:schemeClr val="accent1"/>
                  </a:solidFill>
                </a:rPr>
                <a:t>O</a:t>
              </a:r>
            </a:p>
            <a:p>
              <a:r>
                <a:rPr lang="en-US" altLang="en-US" sz="2400" b="1">
                  <a:solidFill>
                    <a:schemeClr val="accent1"/>
                  </a:solidFill>
                </a:rPr>
                <a:t>C</a:t>
              </a:r>
            </a:p>
            <a:p>
              <a:r>
                <a:rPr lang="en-US" altLang="en-US" sz="2400" b="1">
                  <a:solidFill>
                    <a:schemeClr val="accent1"/>
                  </a:solidFill>
                </a:rPr>
                <a:t>E</a:t>
              </a:r>
            </a:p>
            <a:p>
              <a:r>
                <a:rPr lang="en-US" altLang="en-US" sz="2400" b="1">
                  <a:solidFill>
                    <a:schemeClr val="accent1"/>
                  </a:solidFill>
                </a:rPr>
                <a:t>S</a:t>
              </a:r>
            </a:p>
            <a:p>
              <a:r>
                <a:rPr lang="en-US" altLang="en-US" sz="2400" b="1">
                  <a:solidFill>
                    <a:schemeClr val="accent1"/>
                  </a:solidFill>
                </a:rPr>
                <a:t>S</a:t>
              </a:r>
            </a:p>
          </p:txBody>
        </p:sp>
        <p:sp>
          <p:nvSpPr>
            <p:cNvPr id="12306" name="Line 22">
              <a:extLst>
                <a:ext uri="{FF2B5EF4-FFF2-40B4-BE49-F238E27FC236}">
                  <a16:creationId xmlns:a16="http://schemas.microsoft.com/office/drawing/2014/main" id="{C112225F-CE13-2284-7B5C-6C003BF4D522}"/>
                </a:ext>
              </a:extLst>
            </p:cNvPr>
            <p:cNvSpPr>
              <a:spLocks noChangeShapeType="1"/>
            </p:cNvSpPr>
            <p:nvPr/>
          </p:nvSpPr>
          <p:spPr bwMode="auto">
            <a:xfrm flipV="1">
              <a:off x="2438400" y="1752600"/>
              <a:ext cx="635000" cy="8382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7" name="Line 23">
              <a:extLst>
                <a:ext uri="{FF2B5EF4-FFF2-40B4-BE49-F238E27FC236}">
                  <a16:creationId xmlns:a16="http://schemas.microsoft.com/office/drawing/2014/main" id="{22CDC3FF-6B1F-688E-16EF-AC763CBF94DF}"/>
                </a:ext>
              </a:extLst>
            </p:cNvPr>
            <p:cNvSpPr>
              <a:spLocks noChangeShapeType="1"/>
            </p:cNvSpPr>
            <p:nvPr/>
          </p:nvSpPr>
          <p:spPr bwMode="auto">
            <a:xfrm flipV="1">
              <a:off x="2590800" y="3200400"/>
              <a:ext cx="6858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8" name="Line 24">
              <a:extLst>
                <a:ext uri="{FF2B5EF4-FFF2-40B4-BE49-F238E27FC236}">
                  <a16:creationId xmlns:a16="http://schemas.microsoft.com/office/drawing/2014/main" id="{15D6948D-124D-E541-6D69-E34F02F1FDA9}"/>
                </a:ext>
              </a:extLst>
            </p:cNvPr>
            <p:cNvSpPr>
              <a:spLocks noChangeShapeType="1"/>
            </p:cNvSpPr>
            <p:nvPr/>
          </p:nvSpPr>
          <p:spPr bwMode="auto">
            <a:xfrm>
              <a:off x="2514600" y="3886200"/>
              <a:ext cx="685800" cy="5334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9" name="Rectangle 26">
              <a:extLst>
                <a:ext uri="{FF2B5EF4-FFF2-40B4-BE49-F238E27FC236}">
                  <a16:creationId xmlns:a16="http://schemas.microsoft.com/office/drawing/2014/main" id="{D63C03E9-F92E-ED53-C8A8-418C7CF3D4EA}"/>
                </a:ext>
              </a:extLst>
            </p:cNvPr>
            <p:cNvSpPr>
              <a:spLocks noChangeArrowheads="1"/>
            </p:cNvSpPr>
            <p:nvPr/>
          </p:nvSpPr>
          <p:spPr bwMode="auto">
            <a:xfrm>
              <a:off x="6096000" y="990600"/>
              <a:ext cx="1638270"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2400" b="1" u="sng">
                  <a:solidFill>
                    <a:srgbClr val="8901F3"/>
                  </a:solidFill>
                </a:rPr>
                <a:t>SOURCES</a:t>
              </a:r>
            </a:p>
          </p:txBody>
        </p:sp>
      </p:grpSp>
      <p:sp>
        <p:nvSpPr>
          <p:cNvPr id="3" name="Title 2">
            <a:extLst>
              <a:ext uri="{FF2B5EF4-FFF2-40B4-BE49-F238E27FC236}">
                <a16:creationId xmlns:a16="http://schemas.microsoft.com/office/drawing/2014/main" id="{5374DB6E-2D97-8D34-A27E-D4A0A2D96934}"/>
              </a:ext>
            </a:extLst>
          </p:cNvPr>
          <p:cNvSpPr>
            <a:spLocks noGrp="1"/>
          </p:cNvSpPr>
          <p:nvPr>
            <p:ph type="title"/>
          </p:nvPr>
        </p:nvSpPr>
        <p:spPr/>
        <p:txBody>
          <a:bodyPr/>
          <a:lstStyle/>
          <a:p>
            <a:r>
              <a:rPr lang="en-US"/>
              <a:t>List NPO Sources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84A56E-C7B2-21AF-B1A5-51A0E63E9C05}"/>
              </a:ext>
            </a:extLst>
          </p:cNvPr>
          <p:cNvGrpSpPr/>
          <p:nvPr/>
        </p:nvGrpSpPr>
        <p:grpSpPr>
          <a:xfrm>
            <a:off x="885826" y="1490662"/>
            <a:ext cx="8421687" cy="5107300"/>
            <a:chOff x="1828801" y="990600"/>
            <a:chExt cx="8421687" cy="5107300"/>
          </a:xfrm>
        </p:grpSpPr>
        <p:sp>
          <p:nvSpPr>
            <p:cNvPr id="14338" name="Line 2">
              <a:extLst>
                <a:ext uri="{FF2B5EF4-FFF2-40B4-BE49-F238E27FC236}">
                  <a16:creationId xmlns:a16="http://schemas.microsoft.com/office/drawing/2014/main" id="{7E4EBC2D-8EEA-D530-CEBB-D6D71B512394}"/>
                </a:ext>
              </a:extLst>
            </p:cNvPr>
            <p:cNvSpPr>
              <a:spLocks noChangeShapeType="1"/>
            </p:cNvSpPr>
            <p:nvPr/>
          </p:nvSpPr>
          <p:spPr bwMode="auto">
            <a:xfrm>
              <a:off x="4724400" y="3276600"/>
              <a:ext cx="4572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 name="Line 3">
              <a:extLst>
                <a:ext uri="{FF2B5EF4-FFF2-40B4-BE49-F238E27FC236}">
                  <a16:creationId xmlns:a16="http://schemas.microsoft.com/office/drawing/2014/main" id="{F981E57B-4A3B-7133-8BD9-A1E9F3973E2E}"/>
                </a:ext>
              </a:extLst>
            </p:cNvPr>
            <p:cNvSpPr>
              <a:spLocks noChangeShapeType="1"/>
            </p:cNvSpPr>
            <p:nvPr/>
          </p:nvSpPr>
          <p:spPr bwMode="auto">
            <a:xfrm>
              <a:off x="4724400" y="4724400"/>
              <a:ext cx="3810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0" name="Line 4">
              <a:extLst>
                <a:ext uri="{FF2B5EF4-FFF2-40B4-BE49-F238E27FC236}">
                  <a16:creationId xmlns:a16="http://schemas.microsoft.com/office/drawing/2014/main" id="{9FD34A0D-7FFD-AA2B-1110-15F508DDCAA4}"/>
                </a:ext>
              </a:extLst>
            </p:cNvPr>
            <p:cNvSpPr>
              <a:spLocks noChangeShapeType="1"/>
            </p:cNvSpPr>
            <p:nvPr/>
          </p:nvSpPr>
          <p:spPr bwMode="auto">
            <a:xfrm>
              <a:off x="4724400" y="1905000"/>
              <a:ext cx="3810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3" name="Rectangle 7">
              <a:extLst>
                <a:ext uri="{FF2B5EF4-FFF2-40B4-BE49-F238E27FC236}">
                  <a16:creationId xmlns:a16="http://schemas.microsoft.com/office/drawing/2014/main" id="{961E3A7C-689B-3967-4E04-5A14433401C7}"/>
                </a:ext>
              </a:extLst>
            </p:cNvPr>
            <p:cNvSpPr>
              <a:spLocks noChangeArrowheads="1"/>
            </p:cNvSpPr>
            <p:nvPr/>
          </p:nvSpPr>
          <p:spPr bwMode="auto">
            <a:xfrm>
              <a:off x="2895600" y="1371600"/>
              <a:ext cx="1828800" cy="914400"/>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sz="2400"/>
                <a:t>Delivery</a:t>
              </a:r>
            </a:p>
            <a:p>
              <a:pPr algn="ctr"/>
              <a:r>
                <a:rPr lang="en-US" altLang="en-US" sz="2400"/>
                <a:t>&amp; Storage</a:t>
              </a:r>
            </a:p>
          </p:txBody>
        </p:sp>
        <p:sp>
          <p:nvSpPr>
            <p:cNvPr id="14344" name="Rectangle 8">
              <a:extLst>
                <a:ext uri="{FF2B5EF4-FFF2-40B4-BE49-F238E27FC236}">
                  <a16:creationId xmlns:a16="http://schemas.microsoft.com/office/drawing/2014/main" id="{4E0B60F9-C0AB-6C1D-5DC7-3E5CF7F7EA38}"/>
                </a:ext>
              </a:extLst>
            </p:cNvPr>
            <p:cNvSpPr>
              <a:spLocks noChangeArrowheads="1"/>
            </p:cNvSpPr>
            <p:nvPr/>
          </p:nvSpPr>
          <p:spPr bwMode="auto">
            <a:xfrm>
              <a:off x="2895600" y="2971800"/>
              <a:ext cx="1828800" cy="914400"/>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sz="2400"/>
                <a:t>Blending</a:t>
              </a:r>
            </a:p>
          </p:txBody>
        </p:sp>
        <p:sp>
          <p:nvSpPr>
            <p:cNvPr id="14345" name="Rectangle 9">
              <a:extLst>
                <a:ext uri="{FF2B5EF4-FFF2-40B4-BE49-F238E27FC236}">
                  <a16:creationId xmlns:a16="http://schemas.microsoft.com/office/drawing/2014/main" id="{1593C65D-59D7-AE3A-6B4D-95EFE6744496}"/>
                </a:ext>
              </a:extLst>
            </p:cNvPr>
            <p:cNvSpPr>
              <a:spLocks noChangeArrowheads="1"/>
            </p:cNvSpPr>
            <p:nvPr/>
          </p:nvSpPr>
          <p:spPr bwMode="auto">
            <a:xfrm>
              <a:off x="2895600" y="4267200"/>
              <a:ext cx="1828800" cy="914400"/>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sz="2400"/>
                <a:t>Packaging</a:t>
              </a:r>
            </a:p>
          </p:txBody>
        </p:sp>
        <p:sp>
          <p:nvSpPr>
            <p:cNvPr id="14346" name="Line 10">
              <a:extLst>
                <a:ext uri="{FF2B5EF4-FFF2-40B4-BE49-F238E27FC236}">
                  <a16:creationId xmlns:a16="http://schemas.microsoft.com/office/drawing/2014/main" id="{0181E657-E4CD-2810-D774-B5C7EEA9BD59}"/>
                </a:ext>
              </a:extLst>
            </p:cNvPr>
            <p:cNvSpPr>
              <a:spLocks noChangeShapeType="1"/>
            </p:cNvSpPr>
            <p:nvPr/>
          </p:nvSpPr>
          <p:spPr bwMode="auto">
            <a:xfrm>
              <a:off x="3733800" y="2362200"/>
              <a:ext cx="0" cy="3302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7" name="Line 11">
              <a:extLst>
                <a:ext uri="{FF2B5EF4-FFF2-40B4-BE49-F238E27FC236}">
                  <a16:creationId xmlns:a16="http://schemas.microsoft.com/office/drawing/2014/main" id="{847774AE-55AC-6C91-690C-FB23C06C4EAE}"/>
                </a:ext>
              </a:extLst>
            </p:cNvPr>
            <p:cNvSpPr>
              <a:spLocks noChangeShapeType="1"/>
            </p:cNvSpPr>
            <p:nvPr/>
          </p:nvSpPr>
          <p:spPr bwMode="auto">
            <a:xfrm>
              <a:off x="3733800" y="3810000"/>
              <a:ext cx="0" cy="3302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8" name="Line 12">
              <a:extLst>
                <a:ext uri="{FF2B5EF4-FFF2-40B4-BE49-F238E27FC236}">
                  <a16:creationId xmlns:a16="http://schemas.microsoft.com/office/drawing/2014/main" id="{BDA967D4-8926-E9B7-8C77-F165E083AF79}"/>
                </a:ext>
              </a:extLst>
            </p:cNvPr>
            <p:cNvSpPr>
              <a:spLocks noChangeShapeType="1"/>
            </p:cNvSpPr>
            <p:nvPr/>
          </p:nvSpPr>
          <p:spPr bwMode="auto">
            <a:xfrm>
              <a:off x="3733800" y="5105400"/>
              <a:ext cx="0" cy="4826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9" name="Rectangle 13">
              <a:extLst>
                <a:ext uri="{FF2B5EF4-FFF2-40B4-BE49-F238E27FC236}">
                  <a16:creationId xmlns:a16="http://schemas.microsoft.com/office/drawing/2014/main" id="{3C9E0705-FB6D-8BE7-F79F-27959055CA26}"/>
                </a:ext>
              </a:extLst>
            </p:cNvPr>
            <p:cNvSpPr>
              <a:spLocks noChangeArrowheads="1"/>
            </p:cNvSpPr>
            <p:nvPr/>
          </p:nvSpPr>
          <p:spPr bwMode="auto">
            <a:xfrm>
              <a:off x="2971801" y="5638800"/>
              <a:ext cx="162063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2400">
                  <a:solidFill>
                    <a:schemeClr val="accent2"/>
                  </a:solidFill>
                </a:rPr>
                <a:t>PRODUCT</a:t>
              </a:r>
            </a:p>
          </p:txBody>
        </p:sp>
        <p:sp>
          <p:nvSpPr>
            <p:cNvPr id="14350" name="Rectangle 14">
              <a:extLst>
                <a:ext uri="{FF2B5EF4-FFF2-40B4-BE49-F238E27FC236}">
                  <a16:creationId xmlns:a16="http://schemas.microsoft.com/office/drawing/2014/main" id="{23DFC45C-0309-833C-E59C-01DD0E55D02D}"/>
                </a:ext>
              </a:extLst>
            </p:cNvPr>
            <p:cNvSpPr>
              <a:spLocks noChangeArrowheads="1"/>
            </p:cNvSpPr>
            <p:nvPr/>
          </p:nvSpPr>
          <p:spPr bwMode="auto">
            <a:xfrm>
              <a:off x="5257800" y="1746235"/>
              <a:ext cx="2039021" cy="92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buFontTx/>
                <a:buChar char="•"/>
              </a:pPr>
              <a:r>
                <a:rPr lang="en-US" altLang="en-US" sz="1800">
                  <a:solidFill>
                    <a:srgbClr val="7030A0"/>
                  </a:solidFill>
                </a:rPr>
                <a:t>Fugitive Emissions</a:t>
              </a:r>
            </a:p>
            <a:p>
              <a:pPr>
                <a:buFontTx/>
                <a:buChar char="•"/>
              </a:pPr>
              <a:r>
                <a:rPr lang="en-US" altLang="en-US" sz="1800">
                  <a:solidFill>
                    <a:srgbClr val="7030A0"/>
                  </a:solidFill>
                </a:rPr>
                <a:t>Spills/Leaks</a:t>
              </a:r>
            </a:p>
            <a:p>
              <a:endParaRPr lang="en-US" altLang="en-US" sz="1800">
                <a:solidFill>
                  <a:srgbClr val="7030A0"/>
                </a:solidFill>
              </a:endParaRPr>
            </a:p>
          </p:txBody>
        </p:sp>
        <p:sp>
          <p:nvSpPr>
            <p:cNvPr id="14351" name="Rectangle 15">
              <a:extLst>
                <a:ext uri="{FF2B5EF4-FFF2-40B4-BE49-F238E27FC236}">
                  <a16:creationId xmlns:a16="http://schemas.microsoft.com/office/drawing/2014/main" id="{9E68B040-B37F-53DA-64D4-A1A20D11367F}"/>
                </a:ext>
              </a:extLst>
            </p:cNvPr>
            <p:cNvSpPr>
              <a:spLocks noChangeArrowheads="1"/>
            </p:cNvSpPr>
            <p:nvPr/>
          </p:nvSpPr>
          <p:spPr bwMode="auto">
            <a:xfrm>
              <a:off x="5264496" y="2813034"/>
              <a:ext cx="301625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buFontTx/>
                <a:buChar char="•"/>
              </a:pPr>
              <a:r>
                <a:rPr lang="en-US" altLang="en-US" sz="1800">
                  <a:solidFill>
                    <a:srgbClr val="7030A0"/>
                  </a:solidFill>
                </a:rPr>
                <a:t>Fugitive Emissions</a:t>
              </a:r>
            </a:p>
            <a:p>
              <a:pPr>
                <a:buFontTx/>
                <a:buChar char="•"/>
              </a:pPr>
              <a:r>
                <a:rPr lang="en-US" altLang="en-US" sz="1800">
                  <a:solidFill>
                    <a:srgbClr val="7030A0"/>
                  </a:solidFill>
                </a:rPr>
                <a:t>Spills/Leaks</a:t>
              </a:r>
            </a:p>
            <a:p>
              <a:pPr>
                <a:buFontTx/>
                <a:buChar char="•"/>
              </a:pPr>
              <a:r>
                <a:rPr lang="en-US" altLang="en-US" sz="1800">
                  <a:solidFill>
                    <a:srgbClr val="7030A0"/>
                  </a:solidFill>
                </a:rPr>
                <a:t>Floor Sweepings</a:t>
              </a:r>
            </a:p>
            <a:p>
              <a:pPr>
                <a:buFontTx/>
                <a:buChar char="•"/>
              </a:pPr>
              <a:r>
                <a:rPr lang="en-US" altLang="en-US" sz="1800">
                  <a:solidFill>
                    <a:srgbClr val="7030A0"/>
                  </a:solidFill>
                </a:rPr>
                <a:t>Residual Material left in Tank</a:t>
              </a:r>
            </a:p>
            <a:p>
              <a:pPr>
                <a:buFontTx/>
                <a:buChar char="•"/>
              </a:pPr>
              <a:r>
                <a:rPr lang="en-US" altLang="en-US" sz="1800">
                  <a:solidFill>
                    <a:srgbClr val="7030A0"/>
                  </a:solidFill>
                </a:rPr>
                <a:t>Cleaning Waste</a:t>
              </a:r>
            </a:p>
          </p:txBody>
        </p:sp>
        <p:sp>
          <p:nvSpPr>
            <p:cNvPr id="14352" name="Rectangle 16">
              <a:extLst>
                <a:ext uri="{FF2B5EF4-FFF2-40B4-BE49-F238E27FC236}">
                  <a16:creationId xmlns:a16="http://schemas.microsoft.com/office/drawing/2014/main" id="{49599B09-2D99-35E9-CE42-231334A0BC2B}"/>
                </a:ext>
              </a:extLst>
            </p:cNvPr>
            <p:cNvSpPr>
              <a:spLocks noChangeArrowheads="1"/>
            </p:cNvSpPr>
            <p:nvPr/>
          </p:nvSpPr>
          <p:spPr bwMode="auto">
            <a:xfrm>
              <a:off x="5257800" y="4582718"/>
              <a:ext cx="2039021"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buFontTx/>
                <a:buChar char="•"/>
              </a:pPr>
              <a:r>
                <a:rPr lang="en-US" altLang="en-US" sz="1800">
                  <a:solidFill>
                    <a:srgbClr val="7030A0"/>
                  </a:solidFill>
                </a:rPr>
                <a:t>Fugitive Emissions</a:t>
              </a:r>
            </a:p>
            <a:p>
              <a:pPr>
                <a:buFontTx/>
                <a:buChar char="•"/>
              </a:pPr>
              <a:r>
                <a:rPr lang="en-US" altLang="en-US" sz="1800">
                  <a:solidFill>
                    <a:srgbClr val="7030A0"/>
                  </a:solidFill>
                </a:rPr>
                <a:t>Spills/Leaks </a:t>
              </a:r>
            </a:p>
            <a:p>
              <a:pPr>
                <a:buFontTx/>
                <a:buChar char="•"/>
              </a:pPr>
              <a:r>
                <a:rPr lang="en-US" altLang="en-US" sz="1800">
                  <a:solidFill>
                    <a:srgbClr val="7030A0"/>
                  </a:solidFill>
                </a:rPr>
                <a:t>Cleaning Waste</a:t>
              </a:r>
            </a:p>
            <a:p>
              <a:pPr>
                <a:buFontTx/>
                <a:buChar char="•"/>
              </a:pPr>
              <a:r>
                <a:rPr lang="en-US" altLang="en-US" sz="1800">
                  <a:solidFill>
                    <a:srgbClr val="7030A0"/>
                  </a:solidFill>
                </a:rPr>
                <a:t>Off-spec Product</a:t>
              </a:r>
            </a:p>
          </p:txBody>
        </p:sp>
        <p:sp>
          <p:nvSpPr>
            <p:cNvPr id="14353" name="Rectangle 17">
              <a:extLst>
                <a:ext uri="{FF2B5EF4-FFF2-40B4-BE49-F238E27FC236}">
                  <a16:creationId xmlns:a16="http://schemas.microsoft.com/office/drawing/2014/main" id="{0B8E56BF-E89C-2DF1-3931-766757BDA1AD}"/>
                </a:ext>
              </a:extLst>
            </p:cNvPr>
            <p:cNvSpPr>
              <a:spLocks noChangeArrowheads="1"/>
            </p:cNvSpPr>
            <p:nvPr/>
          </p:nvSpPr>
          <p:spPr bwMode="auto">
            <a:xfrm>
              <a:off x="1828801" y="2438401"/>
              <a:ext cx="421591" cy="267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2400" b="1">
                  <a:solidFill>
                    <a:schemeClr val="accent1"/>
                  </a:solidFill>
                </a:rPr>
                <a:t>P</a:t>
              </a:r>
            </a:p>
            <a:p>
              <a:r>
                <a:rPr lang="en-US" altLang="en-US" sz="2400" b="1">
                  <a:solidFill>
                    <a:schemeClr val="accent1"/>
                  </a:solidFill>
                </a:rPr>
                <a:t>R</a:t>
              </a:r>
            </a:p>
            <a:p>
              <a:r>
                <a:rPr lang="en-US" altLang="en-US" sz="2400" b="1">
                  <a:solidFill>
                    <a:schemeClr val="accent1"/>
                  </a:solidFill>
                </a:rPr>
                <a:t>O</a:t>
              </a:r>
            </a:p>
            <a:p>
              <a:r>
                <a:rPr lang="en-US" altLang="en-US" sz="2400" b="1">
                  <a:solidFill>
                    <a:schemeClr val="accent1"/>
                  </a:solidFill>
                </a:rPr>
                <a:t>C</a:t>
              </a:r>
            </a:p>
            <a:p>
              <a:r>
                <a:rPr lang="en-US" altLang="en-US" sz="2400" b="1">
                  <a:solidFill>
                    <a:schemeClr val="accent1"/>
                  </a:solidFill>
                </a:rPr>
                <a:t>E</a:t>
              </a:r>
            </a:p>
            <a:p>
              <a:r>
                <a:rPr lang="en-US" altLang="en-US" sz="2400" b="1">
                  <a:solidFill>
                    <a:schemeClr val="accent1"/>
                  </a:solidFill>
                </a:rPr>
                <a:t>S</a:t>
              </a:r>
            </a:p>
            <a:p>
              <a:r>
                <a:rPr lang="en-US" altLang="en-US" sz="2400" b="1">
                  <a:solidFill>
                    <a:schemeClr val="accent1"/>
                  </a:solidFill>
                </a:rPr>
                <a:t>S</a:t>
              </a:r>
            </a:p>
          </p:txBody>
        </p:sp>
        <p:sp>
          <p:nvSpPr>
            <p:cNvPr id="14354" name="Line 18">
              <a:extLst>
                <a:ext uri="{FF2B5EF4-FFF2-40B4-BE49-F238E27FC236}">
                  <a16:creationId xmlns:a16="http://schemas.microsoft.com/office/drawing/2014/main" id="{DFCE92FA-7011-FE2F-E35E-9FE094A9B0AD}"/>
                </a:ext>
              </a:extLst>
            </p:cNvPr>
            <p:cNvSpPr>
              <a:spLocks noChangeShapeType="1"/>
            </p:cNvSpPr>
            <p:nvPr/>
          </p:nvSpPr>
          <p:spPr bwMode="auto">
            <a:xfrm flipV="1">
              <a:off x="2209800" y="1828800"/>
              <a:ext cx="635000" cy="8382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5" name="Line 19">
              <a:extLst>
                <a:ext uri="{FF2B5EF4-FFF2-40B4-BE49-F238E27FC236}">
                  <a16:creationId xmlns:a16="http://schemas.microsoft.com/office/drawing/2014/main" id="{73FFEE23-A813-F3E5-DA9E-2D116EEB75D7}"/>
                </a:ext>
              </a:extLst>
            </p:cNvPr>
            <p:cNvSpPr>
              <a:spLocks noChangeShapeType="1"/>
            </p:cNvSpPr>
            <p:nvPr/>
          </p:nvSpPr>
          <p:spPr bwMode="auto">
            <a:xfrm flipV="1">
              <a:off x="2209800" y="3276600"/>
              <a:ext cx="6096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6" name="Line 20">
              <a:extLst>
                <a:ext uri="{FF2B5EF4-FFF2-40B4-BE49-F238E27FC236}">
                  <a16:creationId xmlns:a16="http://schemas.microsoft.com/office/drawing/2014/main" id="{B91C21E6-C270-704D-EE78-A89DD2A02C0B}"/>
                </a:ext>
              </a:extLst>
            </p:cNvPr>
            <p:cNvSpPr>
              <a:spLocks noChangeShapeType="1"/>
            </p:cNvSpPr>
            <p:nvPr/>
          </p:nvSpPr>
          <p:spPr bwMode="auto">
            <a:xfrm>
              <a:off x="2133600" y="3962400"/>
              <a:ext cx="685800" cy="4572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7" name="Rectangle 21">
              <a:extLst>
                <a:ext uri="{FF2B5EF4-FFF2-40B4-BE49-F238E27FC236}">
                  <a16:creationId xmlns:a16="http://schemas.microsoft.com/office/drawing/2014/main" id="{574ADDA2-5FF3-2603-790B-644E16E61BFC}"/>
                </a:ext>
              </a:extLst>
            </p:cNvPr>
            <p:cNvSpPr>
              <a:spLocks noChangeArrowheads="1"/>
            </p:cNvSpPr>
            <p:nvPr/>
          </p:nvSpPr>
          <p:spPr bwMode="auto">
            <a:xfrm>
              <a:off x="5257800" y="990600"/>
              <a:ext cx="1638270"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2400" b="1" u="sng">
                  <a:solidFill>
                    <a:srgbClr val="7030A0"/>
                  </a:solidFill>
                </a:rPr>
                <a:t>SOURCES</a:t>
              </a:r>
            </a:p>
          </p:txBody>
        </p:sp>
        <p:sp>
          <p:nvSpPr>
            <p:cNvPr id="14358" name="Rectangle 22">
              <a:extLst>
                <a:ext uri="{FF2B5EF4-FFF2-40B4-BE49-F238E27FC236}">
                  <a16:creationId xmlns:a16="http://schemas.microsoft.com/office/drawing/2014/main" id="{F5ABEBC7-E1FE-8174-DB89-357A8163CB03}"/>
                </a:ext>
              </a:extLst>
            </p:cNvPr>
            <p:cNvSpPr>
              <a:spLocks noChangeArrowheads="1"/>
            </p:cNvSpPr>
            <p:nvPr/>
          </p:nvSpPr>
          <p:spPr bwMode="auto">
            <a:xfrm>
              <a:off x="8001001" y="990600"/>
              <a:ext cx="1158973"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2400" b="1" u="sng">
                  <a:solidFill>
                    <a:srgbClr val="7030A0"/>
                  </a:solidFill>
                </a:rPr>
                <a:t>Pounds</a:t>
              </a:r>
            </a:p>
          </p:txBody>
        </p:sp>
        <p:sp>
          <p:nvSpPr>
            <p:cNvPr id="14359" name="Text Box 23">
              <a:extLst>
                <a:ext uri="{FF2B5EF4-FFF2-40B4-BE49-F238E27FC236}">
                  <a16:creationId xmlns:a16="http://schemas.microsoft.com/office/drawing/2014/main" id="{E5A18CB9-CE1F-1BC8-CBBB-6883A19D001B}"/>
                </a:ext>
              </a:extLst>
            </p:cNvPr>
            <p:cNvSpPr txBox="1">
              <a:spLocks noChangeArrowheads="1"/>
            </p:cNvSpPr>
            <p:nvPr/>
          </p:nvSpPr>
          <p:spPr bwMode="auto">
            <a:xfrm>
              <a:off x="8305800" y="1828800"/>
              <a:ext cx="1035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solidFill>
                    <a:srgbClr val="7030A0"/>
                  </a:solidFill>
                </a:rPr>
                <a:t>30 lbs. MIBK</a:t>
              </a:r>
            </a:p>
            <a:p>
              <a:r>
                <a:rPr lang="en-US" altLang="en-US" sz="1200">
                  <a:solidFill>
                    <a:srgbClr val="7030A0"/>
                  </a:solidFill>
                </a:rPr>
                <a:t>20 lbs. MIBK</a:t>
              </a:r>
            </a:p>
          </p:txBody>
        </p:sp>
        <p:sp>
          <p:nvSpPr>
            <p:cNvPr id="14360" name="Text Box 24">
              <a:extLst>
                <a:ext uri="{FF2B5EF4-FFF2-40B4-BE49-F238E27FC236}">
                  <a16:creationId xmlns:a16="http://schemas.microsoft.com/office/drawing/2014/main" id="{36BDE83A-E5AF-3C08-4854-26B2128FFFB9}"/>
                </a:ext>
              </a:extLst>
            </p:cNvPr>
            <p:cNvSpPr txBox="1">
              <a:spLocks noChangeArrowheads="1"/>
            </p:cNvSpPr>
            <p:nvPr/>
          </p:nvSpPr>
          <p:spPr bwMode="auto">
            <a:xfrm>
              <a:off x="8305800" y="2819401"/>
              <a:ext cx="10350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solidFill>
                    <a:srgbClr val="7030A0"/>
                  </a:solidFill>
                </a:rPr>
                <a:t>70 lbs. MIBK</a:t>
              </a:r>
            </a:p>
          </p:txBody>
        </p:sp>
        <p:sp>
          <p:nvSpPr>
            <p:cNvPr id="14361" name="Text Box 25">
              <a:extLst>
                <a:ext uri="{FF2B5EF4-FFF2-40B4-BE49-F238E27FC236}">
                  <a16:creationId xmlns:a16="http://schemas.microsoft.com/office/drawing/2014/main" id="{307EDB7B-C414-31CE-3F85-C012547569D3}"/>
                </a:ext>
              </a:extLst>
            </p:cNvPr>
            <p:cNvSpPr txBox="1">
              <a:spLocks noChangeArrowheads="1"/>
            </p:cNvSpPr>
            <p:nvPr/>
          </p:nvSpPr>
          <p:spPr bwMode="auto">
            <a:xfrm>
              <a:off x="8305800" y="3048001"/>
              <a:ext cx="10350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solidFill>
                    <a:srgbClr val="7030A0"/>
                  </a:solidFill>
                </a:rPr>
                <a:t>10 lbs. MIBK</a:t>
              </a:r>
            </a:p>
          </p:txBody>
        </p:sp>
        <p:sp>
          <p:nvSpPr>
            <p:cNvPr id="14362" name="Text Box 26">
              <a:extLst>
                <a:ext uri="{FF2B5EF4-FFF2-40B4-BE49-F238E27FC236}">
                  <a16:creationId xmlns:a16="http://schemas.microsoft.com/office/drawing/2014/main" id="{4C4CBF9A-11F9-3E26-5458-4790EEE50841}"/>
                </a:ext>
              </a:extLst>
            </p:cNvPr>
            <p:cNvSpPr txBox="1">
              <a:spLocks noChangeArrowheads="1"/>
            </p:cNvSpPr>
            <p:nvPr/>
          </p:nvSpPr>
          <p:spPr bwMode="auto">
            <a:xfrm>
              <a:off x="8305800" y="3962400"/>
              <a:ext cx="1155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solidFill>
                    <a:srgbClr val="7030A0"/>
                  </a:solidFill>
                </a:rPr>
                <a:t>160 lbs toluene </a:t>
              </a:r>
            </a:p>
          </p:txBody>
        </p:sp>
        <p:sp>
          <p:nvSpPr>
            <p:cNvPr id="14363" name="Text Box 27">
              <a:extLst>
                <a:ext uri="{FF2B5EF4-FFF2-40B4-BE49-F238E27FC236}">
                  <a16:creationId xmlns:a16="http://schemas.microsoft.com/office/drawing/2014/main" id="{2E07B6E3-FD69-4704-A1A8-2AB3057260B3}"/>
                </a:ext>
              </a:extLst>
            </p:cNvPr>
            <p:cNvSpPr txBox="1">
              <a:spLocks noChangeArrowheads="1"/>
            </p:cNvSpPr>
            <p:nvPr/>
          </p:nvSpPr>
          <p:spPr bwMode="auto">
            <a:xfrm>
              <a:off x="8305800" y="3352800"/>
              <a:ext cx="1701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solidFill>
                    <a:srgbClr val="7030A0"/>
                  </a:solidFill>
                </a:rPr>
                <a:t>10 lbs. Chromium Oxide</a:t>
              </a:r>
            </a:p>
          </p:txBody>
        </p:sp>
        <p:sp>
          <p:nvSpPr>
            <p:cNvPr id="14364" name="Text Box 28">
              <a:extLst>
                <a:ext uri="{FF2B5EF4-FFF2-40B4-BE49-F238E27FC236}">
                  <a16:creationId xmlns:a16="http://schemas.microsoft.com/office/drawing/2014/main" id="{DA7A6F16-47C1-6FC1-7A2A-7C51817AAD7B}"/>
                </a:ext>
              </a:extLst>
            </p:cNvPr>
            <p:cNvSpPr txBox="1">
              <a:spLocks noChangeArrowheads="1"/>
            </p:cNvSpPr>
            <p:nvPr/>
          </p:nvSpPr>
          <p:spPr bwMode="auto">
            <a:xfrm>
              <a:off x="8305800" y="3657601"/>
              <a:ext cx="19446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solidFill>
                    <a:srgbClr val="7030A0"/>
                  </a:solidFill>
                </a:rPr>
                <a:t>20 lbs MIBK / 40 lbs Cr3O2</a:t>
              </a:r>
            </a:p>
          </p:txBody>
        </p:sp>
        <p:sp>
          <p:nvSpPr>
            <p:cNvPr id="14365" name="Text Box 29">
              <a:extLst>
                <a:ext uri="{FF2B5EF4-FFF2-40B4-BE49-F238E27FC236}">
                  <a16:creationId xmlns:a16="http://schemas.microsoft.com/office/drawing/2014/main" id="{552E1FF6-EE59-9D69-15C2-76747DACAEDB}"/>
                </a:ext>
              </a:extLst>
            </p:cNvPr>
            <p:cNvSpPr txBox="1">
              <a:spLocks noChangeArrowheads="1"/>
            </p:cNvSpPr>
            <p:nvPr/>
          </p:nvSpPr>
          <p:spPr bwMode="auto">
            <a:xfrm>
              <a:off x="8305800" y="5203825"/>
              <a:ext cx="1155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solidFill>
                    <a:srgbClr val="7030A0"/>
                  </a:solidFill>
                </a:rPr>
                <a:t>160 </a:t>
              </a:r>
              <a:r>
                <a:rPr lang="en-US" altLang="en-US" sz="1200" err="1">
                  <a:solidFill>
                    <a:srgbClr val="7030A0"/>
                  </a:solidFill>
                </a:rPr>
                <a:t>lbs</a:t>
              </a:r>
              <a:r>
                <a:rPr lang="en-US" altLang="en-US" sz="1200">
                  <a:solidFill>
                    <a:srgbClr val="7030A0"/>
                  </a:solidFill>
                </a:rPr>
                <a:t> toluene </a:t>
              </a:r>
            </a:p>
          </p:txBody>
        </p:sp>
        <p:sp>
          <p:nvSpPr>
            <p:cNvPr id="14366" name="Text Box 30">
              <a:extLst>
                <a:ext uri="{FF2B5EF4-FFF2-40B4-BE49-F238E27FC236}">
                  <a16:creationId xmlns:a16="http://schemas.microsoft.com/office/drawing/2014/main" id="{87DC786C-1E89-DC04-D9D8-07457A3D17FD}"/>
                </a:ext>
              </a:extLst>
            </p:cNvPr>
            <p:cNvSpPr txBox="1">
              <a:spLocks noChangeArrowheads="1"/>
            </p:cNvSpPr>
            <p:nvPr/>
          </p:nvSpPr>
          <p:spPr bwMode="auto">
            <a:xfrm>
              <a:off x="8305800" y="5449887"/>
              <a:ext cx="17907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solidFill>
                    <a:srgbClr val="7030A0"/>
                  </a:solidFill>
                </a:rPr>
                <a:t>5 </a:t>
              </a:r>
              <a:r>
                <a:rPr lang="en-US" altLang="en-US" sz="1200" err="1">
                  <a:solidFill>
                    <a:srgbClr val="7030A0"/>
                  </a:solidFill>
                </a:rPr>
                <a:t>lbs</a:t>
              </a:r>
              <a:r>
                <a:rPr lang="en-US" altLang="en-US" sz="1200">
                  <a:solidFill>
                    <a:srgbClr val="7030A0"/>
                  </a:solidFill>
                </a:rPr>
                <a:t> MIBK / 3 </a:t>
              </a:r>
              <a:r>
                <a:rPr lang="en-US" altLang="en-US" sz="1200" err="1">
                  <a:solidFill>
                    <a:srgbClr val="7030A0"/>
                  </a:solidFill>
                </a:rPr>
                <a:t>lbs</a:t>
              </a:r>
              <a:r>
                <a:rPr lang="en-US" altLang="en-US" sz="1200">
                  <a:solidFill>
                    <a:srgbClr val="7030A0"/>
                  </a:solidFill>
                </a:rPr>
                <a:t> Cr3O2</a:t>
              </a:r>
            </a:p>
          </p:txBody>
        </p:sp>
        <p:sp>
          <p:nvSpPr>
            <p:cNvPr id="14367" name="Text Box 31">
              <a:extLst>
                <a:ext uri="{FF2B5EF4-FFF2-40B4-BE49-F238E27FC236}">
                  <a16:creationId xmlns:a16="http://schemas.microsoft.com/office/drawing/2014/main" id="{B505EC3C-F8A1-763B-CFDF-9EA3FE877BB9}"/>
                </a:ext>
              </a:extLst>
            </p:cNvPr>
            <p:cNvSpPr txBox="1">
              <a:spLocks noChangeArrowheads="1"/>
            </p:cNvSpPr>
            <p:nvPr/>
          </p:nvSpPr>
          <p:spPr bwMode="auto">
            <a:xfrm>
              <a:off x="8305800" y="4905375"/>
              <a:ext cx="19446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solidFill>
                    <a:srgbClr val="7030A0"/>
                  </a:solidFill>
                </a:rPr>
                <a:t>25 </a:t>
              </a:r>
              <a:r>
                <a:rPr lang="en-US" altLang="en-US" sz="1200" err="1">
                  <a:solidFill>
                    <a:srgbClr val="7030A0"/>
                  </a:solidFill>
                </a:rPr>
                <a:t>lbs</a:t>
              </a:r>
              <a:r>
                <a:rPr lang="en-US" altLang="en-US" sz="1200">
                  <a:solidFill>
                    <a:srgbClr val="7030A0"/>
                  </a:solidFill>
                </a:rPr>
                <a:t> MIBK / 15 </a:t>
              </a:r>
              <a:r>
                <a:rPr lang="en-US" altLang="en-US" sz="1200" err="1">
                  <a:solidFill>
                    <a:srgbClr val="7030A0"/>
                  </a:solidFill>
                </a:rPr>
                <a:t>lbs</a:t>
              </a:r>
              <a:r>
                <a:rPr lang="en-US" altLang="en-US" sz="1200">
                  <a:solidFill>
                    <a:srgbClr val="7030A0"/>
                  </a:solidFill>
                </a:rPr>
                <a:t> Cr3O2</a:t>
              </a:r>
            </a:p>
          </p:txBody>
        </p:sp>
        <p:sp>
          <p:nvSpPr>
            <p:cNvPr id="14368" name="Text Box 32">
              <a:extLst>
                <a:ext uri="{FF2B5EF4-FFF2-40B4-BE49-F238E27FC236}">
                  <a16:creationId xmlns:a16="http://schemas.microsoft.com/office/drawing/2014/main" id="{EB8F9DD2-9C12-F15A-DBD9-E78071990DC9}"/>
                </a:ext>
              </a:extLst>
            </p:cNvPr>
            <p:cNvSpPr txBox="1">
              <a:spLocks noChangeArrowheads="1"/>
            </p:cNvSpPr>
            <p:nvPr/>
          </p:nvSpPr>
          <p:spPr bwMode="auto">
            <a:xfrm>
              <a:off x="8305849" y="4586287"/>
              <a:ext cx="95726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a:solidFill>
                    <a:srgbClr val="7030A0"/>
                  </a:solidFill>
                </a:rPr>
                <a:t>5 lbs. MIBK</a:t>
              </a:r>
            </a:p>
          </p:txBody>
        </p:sp>
      </p:grpSp>
      <p:sp>
        <p:nvSpPr>
          <p:cNvPr id="3" name="Title 2">
            <a:extLst>
              <a:ext uri="{FF2B5EF4-FFF2-40B4-BE49-F238E27FC236}">
                <a16:creationId xmlns:a16="http://schemas.microsoft.com/office/drawing/2014/main" id="{2AC9DF14-A2DE-5AEA-A56C-72004F84839E}"/>
              </a:ext>
            </a:extLst>
          </p:cNvPr>
          <p:cNvSpPr>
            <a:spLocks noGrp="1"/>
          </p:cNvSpPr>
          <p:nvPr>
            <p:ph type="title"/>
          </p:nvPr>
        </p:nvSpPr>
        <p:spPr/>
        <p:txBody>
          <a:bodyPr/>
          <a:lstStyle/>
          <a:p>
            <a:r>
              <a:rPr lang="en-US"/>
              <a:t>Quantify NPO</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25E6448-7D66-A3F2-E2AC-9561EB73030B}"/>
              </a:ext>
            </a:extLst>
          </p:cNvPr>
          <p:cNvSpPr>
            <a:spLocks noGrp="1" noChangeArrowheads="1"/>
          </p:cNvSpPr>
          <p:nvPr>
            <p:ph type="title"/>
          </p:nvPr>
        </p:nvSpPr>
        <p:spPr>
          <a:xfrm>
            <a:off x="2786047" y="609600"/>
            <a:ext cx="6487955" cy="1320800"/>
          </a:xfrm>
        </p:spPr>
        <p:txBody>
          <a:bodyPr>
            <a:normAutofit/>
          </a:bodyPr>
          <a:lstStyle/>
          <a:p>
            <a:r>
              <a:rPr lang="en-US" altLang="en-US"/>
              <a:t>Use Source Level Data:</a:t>
            </a:r>
          </a:p>
        </p:txBody>
      </p:sp>
      <p:pic>
        <p:nvPicPr>
          <p:cNvPr id="16389" name="Picture 16388">
            <a:extLst>
              <a:ext uri="{FF2B5EF4-FFF2-40B4-BE49-F238E27FC236}">
                <a16:creationId xmlns:a16="http://schemas.microsoft.com/office/drawing/2014/main" id="{7F66C64B-43BA-81CD-6A85-39BCCF85652D}"/>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tx2">
                <a:tint val="45000"/>
                <a:satMod val="400000"/>
              </a:schemeClr>
            </a:duotone>
          </a:blip>
          <a:srcRect l="21448" r="52012" b="1"/>
          <a:stretch/>
        </p:blipFill>
        <p:spPr>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p:spPr>
      </p:pic>
      <p:sp>
        <p:nvSpPr>
          <p:cNvPr id="73" name="Isosceles Triangle 72">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4" name="Content Placeholder 3">
            <a:extLst>
              <a:ext uri="{FF2B5EF4-FFF2-40B4-BE49-F238E27FC236}">
                <a16:creationId xmlns:a16="http://schemas.microsoft.com/office/drawing/2014/main" id="{97730B52-310F-C1F4-1787-1B67EBF189B9}"/>
              </a:ext>
            </a:extLst>
          </p:cNvPr>
          <p:cNvGraphicFramePr>
            <a:graphicFrameLocks noGrp="1"/>
          </p:cNvGraphicFramePr>
          <p:nvPr>
            <p:ph idx="1"/>
            <p:extLst>
              <p:ext uri="{D42A27DB-BD31-4B8C-83A1-F6EECF244321}">
                <p14:modId xmlns:p14="http://schemas.microsoft.com/office/powerpoint/2010/main" val="274758334"/>
              </p:ext>
            </p:extLst>
          </p:nvPr>
        </p:nvGraphicFramePr>
        <p:xfrm>
          <a:off x="2786047" y="2160590"/>
          <a:ext cx="6487955" cy="31972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a:extLst>
              <a:ext uri="{FF2B5EF4-FFF2-40B4-BE49-F238E27FC236}">
                <a16:creationId xmlns:a16="http://schemas.microsoft.com/office/drawing/2014/main" id="{871E2C80-F0DA-28E7-6F52-6404821DEA30}"/>
              </a:ext>
            </a:extLst>
          </p:cNvPr>
          <p:cNvSpPr>
            <a:spLocks noGrp="1" noChangeArrowheads="1"/>
          </p:cNvSpPr>
          <p:nvPr>
            <p:ph type="title"/>
          </p:nvPr>
        </p:nvSpPr>
        <p:spPr>
          <a:xfrm>
            <a:off x="1333502" y="609600"/>
            <a:ext cx="8596668" cy="1320800"/>
          </a:xfrm>
        </p:spPr>
        <p:txBody>
          <a:bodyPr>
            <a:normAutofit/>
          </a:bodyPr>
          <a:lstStyle/>
          <a:p>
            <a:r>
              <a:rPr lang="en-US" altLang="en-US"/>
              <a:t>Finding P2 Options</a:t>
            </a:r>
          </a:p>
        </p:txBody>
      </p:sp>
      <p:sp>
        <p:nvSpPr>
          <p:cNvPr id="74" name="Isosceles Triangle 73">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78" name="Straight Connector 77">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18435" name="Rectangle 4">
            <a:extLst>
              <a:ext uri="{FF2B5EF4-FFF2-40B4-BE49-F238E27FC236}">
                <a16:creationId xmlns:a16="http://schemas.microsoft.com/office/drawing/2014/main" id="{39F959D4-6611-5795-B7CA-22D91FA8BCF9}"/>
              </a:ext>
            </a:extLst>
          </p:cNvPr>
          <p:cNvSpPr>
            <a:spLocks noGrp="1" noChangeArrowheads="1"/>
          </p:cNvSpPr>
          <p:nvPr>
            <p:ph idx="1"/>
          </p:nvPr>
        </p:nvSpPr>
        <p:spPr>
          <a:xfrm>
            <a:off x="1333502" y="1757363"/>
            <a:ext cx="8470898" cy="4516697"/>
          </a:xfrm>
        </p:spPr>
        <p:txBody>
          <a:bodyPr>
            <a:normAutofit/>
          </a:bodyPr>
          <a:lstStyle/>
          <a:p>
            <a:pPr>
              <a:lnSpc>
                <a:spcPct val="90000"/>
              </a:lnSpc>
            </a:pPr>
            <a:r>
              <a:rPr lang="en-US" altLang="en-US" sz="2000"/>
              <a:t>  Brainstorming</a:t>
            </a:r>
          </a:p>
          <a:p>
            <a:pPr>
              <a:lnSpc>
                <a:spcPct val="90000"/>
              </a:lnSpc>
            </a:pPr>
            <a:r>
              <a:rPr lang="en-US" altLang="en-US" sz="2000"/>
              <a:t>  NJ Technical Assistance Program (NJME)</a:t>
            </a:r>
          </a:p>
          <a:p>
            <a:pPr lvl="1">
              <a:lnSpc>
                <a:spcPct val="90000"/>
              </a:lnSpc>
            </a:pPr>
            <a:r>
              <a:rPr lang="en-US" altLang="en-US" sz="2000"/>
              <a:t>(732) 445-8289</a:t>
            </a:r>
          </a:p>
          <a:p>
            <a:pPr>
              <a:lnSpc>
                <a:spcPct val="90000"/>
              </a:lnSpc>
            </a:pPr>
            <a:r>
              <a:rPr lang="en-US" altLang="en-US" sz="2000"/>
              <a:t>  EPA Literature &amp; databases</a:t>
            </a:r>
          </a:p>
          <a:p>
            <a:pPr>
              <a:lnSpc>
                <a:spcPct val="90000"/>
              </a:lnSpc>
            </a:pPr>
            <a:r>
              <a:rPr lang="en-US" altLang="en-US" sz="2000">
                <a:hlinkClick r:id="rId3"/>
              </a:rPr>
              <a:t>www.newmoa.org/prevention</a:t>
            </a:r>
            <a:r>
              <a:rPr lang="en-US" altLang="en-US" sz="2000"/>
              <a:t> </a:t>
            </a:r>
          </a:p>
          <a:p>
            <a:pPr>
              <a:lnSpc>
                <a:spcPct val="90000"/>
              </a:lnSpc>
            </a:pPr>
            <a:endParaRPr lang="en-US" altLang="en-US" sz="2000"/>
          </a:p>
          <a:p>
            <a:pPr>
              <a:lnSpc>
                <a:spcPct val="90000"/>
              </a:lnSpc>
            </a:pPr>
            <a:r>
              <a:rPr lang="en-US" altLang="en-US" sz="2000"/>
              <a:t>Focus on Sources &amp; Processes</a:t>
            </a:r>
          </a:p>
          <a:p>
            <a:pPr lvl="1">
              <a:lnSpc>
                <a:spcPct val="90000"/>
              </a:lnSpc>
            </a:pPr>
            <a:r>
              <a:rPr lang="en-US" altLang="en-US" sz="2000"/>
              <a:t>  Identified in Part I of your plan</a:t>
            </a:r>
          </a:p>
          <a:p>
            <a:pPr lvl="1">
              <a:lnSpc>
                <a:spcPct val="90000"/>
              </a:lnSpc>
            </a:pPr>
            <a:r>
              <a:rPr lang="en-US" altLang="en-US" sz="2000"/>
              <a:t>  Quantified in Part II of your plan</a:t>
            </a:r>
          </a:p>
          <a:p>
            <a:pPr>
              <a:lnSpc>
                <a:spcPct val="90000"/>
              </a:lnSpc>
            </a:pPr>
            <a:endParaRPr lang="en-US" altLang="en-US" sz="2000"/>
          </a:p>
          <a:p>
            <a:pPr>
              <a:lnSpc>
                <a:spcPct val="90000"/>
              </a:lnSpc>
            </a:pPr>
            <a:r>
              <a:rPr lang="en-US" altLang="en-US" sz="2000"/>
              <a:t> Document All Options</a:t>
            </a:r>
          </a:p>
          <a:p>
            <a:pPr>
              <a:lnSpc>
                <a:spcPct val="90000"/>
              </a:lnSpc>
            </a:pPr>
            <a:endParaRPr lang="en-US" altLang="en-US" sz="2000"/>
          </a:p>
          <a:p>
            <a:pPr>
              <a:lnSpc>
                <a:spcPct val="90000"/>
              </a:lnSpc>
            </a:pPr>
            <a:endParaRPr lang="en-US" altLang="en-US" sz="2000"/>
          </a:p>
        </p:txBody>
      </p:sp>
      <p:sp>
        <p:nvSpPr>
          <p:cNvPr id="82"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8E45263-80B4-81D6-1404-3977CFFDC27D}"/>
              </a:ext>
            </a:extLst>
          </p:cNvPr>
          <p:cNvSpPr>
            <a:spLocks noGrp="1" noChangeArrowheads="1"/>
          </p:cNvSpPr>
          <p:nvPr>
            <p:ph type="title"/>
          </p:nvPr>
        </p:nvSpPr>
        <p:spPr>
          <a:xfrm>
            <a:off x="677334" y="609600"/>
            <a:ext cx="8596668" cy="1320800"/>
          </a:xfrm>
        </p:spPr>
        <p:txBody>
          <a:bodyPr anchor="t">
            <a:normAutofit/>
          </a:bodyPr>
          <a:lstStyle/>
          <a:p>
            <a:r>
              <a:rPr lang="en-US" altLang="en-US"/>
              <a:t>General P2 Methods</a:t>
            </a:r>
          </a:p>
        </p:txBody>
      </p:sp>
      <p:pic>
        <p:nvPicPr>
          <p:cNvPr id="71" name="Graphic 70" descr="Tick">
            <a:extLst>
              <a:ext uri="{FF2B5EF4-FFF2-40B4-BE49-F238E27FC236}">
                <a16:creationId xmlns:a16="http://schemas.microsoft.com/office/drawing/2014/main" id="{29B91D0E-6280-0C6F-D8BE-60F11E1F54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7474" y="2159331"/>
            <a:ext cx="2915973" cy="2915973"/>
          </a:xfrm>
          <a:prstGeom prst="rect">
            <a:avLst/>
          </a:prstGeom>
        </p:spPr>
      </p:pic>
      <p:sp>
        <p:nvSpPr>
          <p:cNvPr id="20488" name="Rectangle 3">
            <a:extLst>
              <a:ext uri="{FF2B5EF4-FFF2-40B4-BE49-F238E27FC236}">
                <a16:creationId xmlns:a16="http://schemas.microsoft.com/office/drawing/2014/main" id="{CD0BC89C-132F-EB22-8773-2B4FB5758DC4}"/>
              </a:ext>
            </a:extLst>
          </p:cNvPr>
          <p:cNvSpPr>
            <a:spLocks noGrp="1" noChangeArrowheads="1"/>
          </p:cNvSpPr>
          <p:nvPr>
            <p:ph idx="1"/>
          </p:nvPr>
        </p:nvSpPr>
        <p:spPr>
          <a:xfrm>
            <a:off x="4063160" y="2160589"/>
            <a:ext cx="6195265" cy="3880773"/>
          </a:xfrm>
        </p:spPr>
        <p:txBody>
          <a:bodyPr>
            <a:normAutofit/>
          </a:bodyPr>
          <a:lstStyle/>
          <a:p>
            <a:pPr marL="0" indent="0">
              <a:buNone/>
            </a:pPr>
            <a:r>
              <a:rPr lang="en-US" altLang="en-US" sz="2800"/>
              <a:t>Good Operating Practices</a:t>
            </a:r>
          </a:p>
          <a:p>
            <a:r>
              <a:rPr lang="en-US" altLang="en-US" sz="2800"/>
              <a:t>Improve Maintenance &amp; Recordkeeping</a:t>
            </a:r>
          </a:p>
          <a:p>
            <a:r>
              <a:rPr lang="en-US" altLang="en-US" sz="2800"/>
              <a:t>Change Production Schedules</a:t>
            </a:r>
          </a:p>
          <a:p>
            <a:pPr lvl="1"/>
            <a:r>
              <a:rPr lang="en-US" altLang="en-US" sz="2400"/>
              <a:t>minimizes equipment &amp; feedstock changeovers</a:t>
            </a:r>
          </a:p>
          <a:p>
            <a:endParaRPr lang="en-US" altLang="en-US" sz="2800"/>
          </a:p>
          <a:p>
            <a:endParaRPr lang="en-US" altLang="en-US" sz="28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6E73F-708E-BD19-6C7C-A8DCB2279F93}"/>
              </a:ext>
            </a:extLst>
          </p:cNvPr>
          <p:cNvSpPr>
            <a:spLocks noGrp="1"/>
          </p:cNvSpPr>
          <p:nvPr>
            <p:ph type="title"/>
          </p:nvPr>
        </p:nvSpPr>
        <p:spPr>
          <a:xfrm>
            <a:off x="677334" y="609600"/>
            <a:ext cx="8596668" cy="1320800"/>
          </a:xfrm>
        </p:spPr>
        <p:txBody>
          <a:bodyPr anchor="t">
            <a:normAutofit/>
          </a:bodyPr>
          <a:lstStyle/>
          <a:p>
            <a:r>
              <a:rPr lang="en-US"/>
              <a:t>Spill &amp; Leak Prevention</a:t>
            </a:r>
          </a:p>
        </p:txBody>
      </p:sp>
      <p:pic>
        <p:nvPicPr>
          <p:cNvPr id="70" name="Graphic 69" descr="Spilt/Cracked Glass Of Milk with solid fill">
            <a:extLst>
              <a:ext uri="{FF2B5EF4-FFF2-40B4-BE49-F238E27FC236}">
                <a16:creationId xmlns:a16="http://schemas.microsoft.com/office/drawing/2014/main" id="{53640CE5-33D3-1363-75CA-D4590B444E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17474" y="2159331"/>
            <a:ext cx="2915973" cy="2915973"/>
          </a:xfrm>
          <a:prstGeom prst="rect">
            <a:avLst/>
          </a:prstGeom>
        </p:spPr>
      </p:pic>
      <p:sp>
        <p:nvSpPr>
          <p:cNvPr id="22530" name="Rectangle 3">
            <a:extLst>
              <a:ext uri="{FF2B5EF4-FFF2-40B4-BE49-F238E27FC236}">
                <a16:creationId xmlns:a16="http://schemas.microsoft.com/office/drawing/2014/main" id="{6D245C1B-AC03-3206-92C2-A715C7EFD94C}"/>
              </a:ext>
            </a:extLst>
          </p:cNvPr>
          <p:cNvSpPr>
            <a:spLocks noGrp="1" noChangeArrowheads="1"/>
          </p:cNvSpPr>
          <p:nvPr>
            <p:ph idx="1"/>
          </p:nvPr>
        </p:nvSpPr>
        <p:spPr>
          <a:xfrm>
            <a:off x="4063160" y="2160589"/>
            <a:ext cx="5895228" cy="3880773"/>
          </a:xfrm>
        </p:spPr>
        <p:txBody>
          <a:bodyPr>
            <a:normAutofit/>
          </a:bodyPr>
          <a:lstStyle/>
          <a:p>
            <a:r>
              <a:rPr lang="en-US" altLang="en-US" sz="2800"/>
              <a:t>Improve Storage Procedures</a:t>
            </a:r>
          </a:p>
          <a:p>
            <a:r>
              <a:rPr lang="en-US" altLang="en-US" sz="2800"/>
              <a:t>Implement Inspection/Monitoring Programs</a:t>
            </a:r>
          </a:p>
          <a:p>
            <a:r>
              <a:rPr lang="en-US" altLang="en-US" sz="2800"/>
              <a:t>Install:</a:t>
            </a:r>
          </a:p>
          <a:p>
            <a:pPr lvl="1"/>
            <a:r>
              <a:rPr lang="en-US" altLang="en-US" sz="2400"/>
              <a:t> Overflow Alarms</a:t>
            </a:r>
          </a:p>
          <a:p>
            <a:pPr lvl="1"/>
            <a:r>
              <a:rPr lang="en-US" altLang="en-US" sz="2400"/>
              <a:t> Automatic Shutoff Valves</a:t>
            </a:r>
          </a:p>
          <a:p>
            <a:pPr lvl="1"/>
            <a:r>
              <a:rPr lang="en-US" altLang="en-US" sz="2400"/>
              <a:t> Vapor Recovery Systems</a:t>
            </a:r>
          </a:p>
          <a:p>
            <a:endParaRPr lang="en-US" altLang="en-US" sz="28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AA07-5D7E-AC82-A598-41C9561AD205}"/>
              </a:ext>
            </a:extLst>
          </p:cNvPr>
          <p:cNvSpPr>
            <a:spLocks noGrp="1"/>
          </p:cNvSpPr>
          <p:nvPr>
            <p:ph type="title"/>
          </p:nvPr>
        </p:nvSpPr>
        <p:spPr/>
        <p:txBody>
          <a:bodyPr/>
          <a:lstStyle/>
          <a:p>
            <a:r>
              <a:rPr lang="en-US"/>
              <a:t>Process Modifications</a:t>
            </a:r>
            <a:br>
              <a:rPr lang="en-US"/>
            </a:br>
            <a:endParaRPr lang="en-US"/>
          </a:p>
        </p:txBody>
      </p:sp>
      <p:graphicFrame>
        <p:nvGraphicFramePr>
          <p:cNvPr id="24584" name="Rectangle 2">
            <a:extLst>
              <a:ext uri="{FF2B5EF4-FFF2-40B4-BE49-F238E27FC236}">
                <a16:creationId xmlns:a16="http://schemas.microsoft.com/office/drawing/2014/main" id="{0B763C37-EE55-6C5A-C01F-72CD18CE0C68}"/>
              </a:ext>
            </a:extLst>
          </p:cNvPr>
          <p:cNvGraphicFramePr>
            <a:graphicFrameLocks noGrp="1"/>
          </p:cNvGraphicFramePr>
          <p:nvPr>
            <p:ph idx="1"/>
            <p:extLst>
              <p:ext uri="{D42A27DB-BD31-4B8C-83A1-F6EECF244321}">
                <p14:modId xmlns:p14="http://schemas.microsoft.com/office/powerpoint/2010/main" val="1099943412"/>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CB31320-409F-4B7F-7A5C-734EFC8C3B83}"/>
              </a:ext>
            </a:extLst>
          </p:cNvPr>
          <p:cNvSpPr>
            <a:spLocks noGrp="1"/>
          </p:cNvSpPr>
          <p:nvPr>
            <p:ph type="title"/>
          </p:nvPr>
        </p:nvSpPr>
        <p:spPr>
          <a:xfrm>
            <a:off x="1286933" y="609600"/>
            <a:ext cx="10197494" cy="1099457"/>
          </a:xfrm>
        </p:spPr>
        <p:txBody>
          <a:bodyPr>
            <a:normAutofit/>
          </a:bodyPr>
          <a:lstStyle/>
          <a:p>
            <a:r>
              <a:rPr lang="en-US"/>
              <a:t>Inventory Control</a:t>
            </a:r>
          </a:p>
        </p:txBody>
      </p:sp>
      <p:sp>
        <p:nvSpPr>
          <p:cNvPr id="74" name="Isosceles Triangle 7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6628" name="Rectangle 2">
            <a:extLst>
              <a:ext uri="{FF2B5EF4-FFF2-40B4-BE49-F238E27FC236}">
                <a16:creationId xmlns:a16="http://schemas.microsoft.com/office/drawing/2014/main" id="{D25431AD-5DBD-7906-A901-A8538529462F}"/>
              </a:ext>
            </a:extLst>
          </p:cNvPr>
          <p:cNvGraphicFramePr>
            <a:graphicFrameLocks noGrp="1"/>
          </p:cNvGraphicFramePr>
          <p:nvPr>
            <p:ph idx="1"/>
            <p:extLst>
              <p:ext uri="{D42A27DB-BD31-4B8C-83A1-F6EECF244321}">
                <p14:modId xmlns:p14="http://schemas.microsoft.com/office/powerpoint/2010/main" val="1507880416"/>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BA82D1-05DB-44C8-98C0-D9F903BF76B6}"/>
              </a:ext>
            </a:extLst>
          </p:cNvPr>
          <p:cNvSpPr>
            <a:spLocks noGrp="1"/>
          </p:cNvSpPr>
          <p:nvPr>
            <p:ph type="title"/>
          </p:nvPr>
        </p:nvSpPr>
        <p:spPr>
          <a:xfrm>
            <a:off x="1286933" y="609600"/>
            <a:ext cx="10197494" cy="1099457"/>
          </a:xfrm>
        </p:spPr>
        <p:txBody>
          <a:bodyPr>
            <a:normAutofit/>
          </a:bodyPr>
          <a:lstStyle/>
          <a:p>
            <a:r>
              <a:rPr lang="en-US"/>
              <a:t>REQUIRED REPORTS/DOCUMENTS</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nvGrpSpPr>
          <p:cNvPr id="4" name="Group 3">
            <a:extLst>
              <a:ext uri="{FF2B5EF4-FFF2-40B4-BE49-F238E27FC236}">
                <a16:creationId xmlns:a16="http://schemas.microsoft.com/office/drawing/2014/main" id="{F27D8F29-2027-2063-74B8-FAA6EA669A17}"/>
              </a:ext>
            </a:extLst>
          </p:cNvPr>
          <p:cNvGrpSpPr/>
          <p:nvPr/>
        </p:nvGrpSpPr>
        <p:grpSpPr>
          <a:xfrm>
            <a:off x="1286933" y="1711867"/>
            <a:ext cx="9618133" cy="4686120"/>
            <a:chOff x="1286933" y="1711867"/>
            <a:chExt cx="9618133" cy="4686120"/>
          </a:xfrm>
        </p:grpSpPr>
        <p:sp>
          <p:nvSpPr>
            <p:cNvPr id="6" name="Freeform 5">
              <a:extLst>
                <a:ext uri="{FF2B5EF4-FFF2-40B4-BE49-F238E27FC236}">
                  <a16:creationId xmlns:a16="http://schemas.microsoft.com/office/drawing/2014/main" id="{09EC154A-425C-B248-4A86-335A68B2F2E5}"/>
                </a:ext>
              </a:extLst>
            </p:cNvPr>
            <p:cNvSpPr/>
            <p:nvPr/>
          </p:nvSpPr>
          <p:spPr>
            <a:xfrm>
              <a:off x="1286933" y="2066107"/>
              <a:ext cx="9618133" cy="1360800"/>
            </a:xfrm>
            <a:custGeom>
              <a:avLst/>
              <a:gdLst>
                <a:gd name="connsiteX0" fmla="*/ 0 w 9618133"/>
                <a:gd name="connsiteY0" fmla="*/ 0 h 1360800"/>
                <a:gd name="connsiteX1" fmla="*/ 9618133 w 9618133"/>
                <a:gd name="connsiteY1" fmla="*/ 0 h 1360800"/>
                <a:gd name="connsiteX2" fmla="*/ 9618133 w 9618133"/>
                <a:gd name="connsiteY2" fmla="*/ 1360800 h 1360800"/>
                <a:gd name="connsiteX3" fmla="*/ 0 w 9618133"/>
                <a:gd name="connsiteY3" fmla="*/ 1360800 h 1360800"/>
                <a:gd name="connsiteX4" fmla="*/ 0 w 9618133"/>
                <a:gd name="connsiteY4" fmla="*/ 0 h 13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8133" h="1360800">
                  <a:moveTo>
                    <a:pt x="0" y="0"/>
                  </a:moveTo>
                  <a:lnTo>
                    <a:pt x="9618133" y="0"/>
                  </a:lnTo>
                  <a:lnTo>
                    <a:pt x="9618133" y="1360800"/>
                  </a:lnTo>
                  <a:lnTo>
                    <a:pt x="0" y="1360800"/>
                  </a:lnTo>
                  <a:lnTo>
                    <a:pt x="0" y="0"/>
                  </a:lnTo>
                  <a:close/>
                </a:path>
              </a:pathLst>
            </a:custGeom>
            <a:scene3d>
              <a:camera prst="orthographicFront"/>
              <a:lightRig rig="flat" dir="t"/>
            </a:scene3d>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6474" tIns="499872" rIns="746474" bIns="170688" numCol="1" spcCol="1270" anchor="t" anchorCtr="0">
              <a:noAutofit/>
            </a:bodyPr>
            <a:lstStyle/>
            <a:p>
              <a:pPr marL="228600" lvl="1" indent="-228600" algn="l" defTabSz="1066800">
                <a:lnSpc>
                  <a:spcPct val="90000"/>
                </a:lnSpc>
                <a:spcBef>
                  <a:spcPct val="0"/>
                </a:spcBef>
                <a:spcAft>
                  <a:spcPct val="15000"/>
                </a:spcAft>
                <a:buChar char="•"/>
              </a:pPr>
              <a:r>
                <a:rPr lang="en-US" sz="2000" kern="1200"/>
                <a:t>confidential plan that stays at the facility</a:t>
              </a:r>
            </a:p>
            <a:p>
              <a:pPr marL="228600" lvl="1" indent="-228600" algn="l" defTabSz="1066800">
                <a:lnSpc>
                  <a:spcPct val="90000"/>
                </a:lnSpc>
                <a:spcBef>
                  <a:spcPct val="0"/>
                </a:spcBef>
                <a:spcAft>
                  <a:spcPct val="15000"/>
                </a:spcAft>
                <a:buChar char="•"/>
              </a:pPr>
              <a:r>
                <a:rPr lang="en-US" sz="2000" kern="1200"/>
                <a:t>available for inspection by DEP</a:t>
              </a:r>
            </a:p>
          </p:txBody>
        </p:sp>
        <p:sp>
          <p:nvSpPr>
            <p:cNvPr id="15" name="Freeform 14">
              <a:extLst>
                <a:ext uri="{FF2B5EF4-FFF2-40B4-BE49-F238E27FC236}">
                  <a16:creationId xmlns:a16="http://schemas.microsoft.com/office/drawing/2014/main" id="{32CA4017-137F-C11E-C50D-D75F6DFCCE84}"/>
                </a:ext>
              </a:extLst>
            </p:cNvPr>
            <p:cNvSpPr/>
            <p:nvPr/>
          </p:nvSpPr>
          <p:spPr>
            <a:xfrm>
              <a:off x="1767839" y="1711867"/>
              <a:ext cx="9133032" cy="708480"/>
            </a:xfrm>
            <a:custGeom>
              <a:avLst/>
              <a:gdLst>
                <a:gd name="connsiteX0" fmla="*/ 0 w 9133032"/>
                <a:gd name="connsiteY0" fmla="*/ 118082 h 708480"/>
                <a:gd name="connsiteX1" fmla="*/ 118082 w 9133032"/>
                <a:gd name="connsiteY1" fmla="*/ 0 h 708480"/>
                <a:gd name="connsiteX2" fmla="*/ 9014950 w 9133032"/>
                <a:gd name="connsiteY2" fmla="*/ 0 h 708480"/>
                <a:gd name="connsiteX3" fmla="*/ 9133032 w 9133032"/>
                <a:gd name="connsiteY3" fmla="*/ 118082 h 708480"/>
                <a:gd name="connsiteX4" fmla="*/ 9133032 w 9133032"/>
                <a:gd name="connsiteY4" fmla="*/ 590398 h 708480"/>
                <a:gd name="connsiteX5" fmla="*/ 9014950 w 9133032"/>
                <a:gd name="connsiteY5" fmla="*/ 708480 h 708480"/>
                <a:gd name="connsiteX6" fmla="*/ 118082 w 9133032"/>
                <a:gd name="connsiteY6" fmla="*/ 708480 h 708480"/>
                <a:gd name="connsiteX7" fmla="*/ 0 w 9133032"/>
                <a:gd name="connsiteY7" fmla="*/ 590398 h 708480"/>
                <a:gd name="connsiteX8" fmla="*/ 0 w 9133032"/>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3032" h="708480">
                  <a:moveTo>
                    <a:pt x="0" y="118082"/>
                  </a:moveTo>
                  <a:cubicBezTo>
                    <a:pt x="0" y="52867"/>
                    <a:pt x="52867" y="0"/>
                    <a:pt x="118082" y="0"/>
                  </a:cubicBezTo>
                  <a:lnTo>
                    <a:pt x="9014950" y="0"/>
                  </a:lnTo>
                  <a:cubicBezTo>
                    <a:pt x="9080165" y="0"/>
                    <a:pt x="9133032" y="52867"/>
                    <a:pt x="9133032" y="118082"/>
                  </a:cubicBezTo>
                  <a:lnTo>
                    <a:pt x="9133032" y="590398"/>
                  </a:lnTo>
                  <a:cubicBezTo>
                    <a:pt x="9133032" y="655613"/>
                    <a:pt x="9080165" y="708480"/>
                    <a:pt x="9014950" y="708480"/>
                  </a:cubicBezTo>
                  <a:lnTo>
                    <a:pt x="118082" y="708480"/>
                  </a:lnTo>
                  <a:cubicBezTo>
                    <a:pt x="52867" y="708480"/>
                    <a:pt x="0" y="655613"/>
                    <a:pt x="0" y="590398"/>
                  </a:cubicBezTo>
                  <a:lnTo>
                    <a:pt x="0" y="11808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89065" tIns="34585" rIns="289065" bIns="34585" numCol="1" spcCol="1270" anchor="ctr" anchorCtr="0">
              <a:noAutofit/>
            </a:bodyPr>
            <a:lstStyle/>
            <a:p>
              <a:pPr marL="0" lvl="0" indent="0" algn="l" defTabSz="1066800">
                <a:lnSpc>
                  <a:spcPct val="90000"/>
                </a:lnSpc>
                <a:spcBef>
                  <a:spcPct val="0"/>
                </a:spcBef>
                <a:spcAft>
                  <a:spcPct val="35000"/>
                </a:spcAft>
                <a:buNone/>
              </a:pPr>
              <a:r>
                <a:rPr lang="en-US" sz="2400" b="1" kern="1200"/>
                <a:t>Pollution Prevention Plan</a:t>
              </a:r>
            </a:p>
          </p:txBody>
        </p:sp>
        <p:sp>
          <p:nvSpPr>
            <p:cNvPr id="17" name="Freeform 16">
              <a:extLst>
                <a:ext uri="{FF2B5EF4-FFF2-40B4-BE49-F238E27FC236}">
                  <a16:creationId xmlns:a16="http://schemas.microsoft.com/office/drawing/2014/main" id="{51923520-9BF8-63DD-D2E3-6D99878BFE65}"/>
                </a:ext>
              </a:extLst>
            </p:cNvPr>
            <p:cNvSpPr/>
            <p:nvPr/>
          </p:nvSpPr>
          <p:spPr>
            <a:xfrm>
              <a:off x="1286933" y="3910747"/>
              <a:ext cx="9618133" cy="1001700"/>
            </a:xfrm>
            <a:custGeom>
              <a:avLst/>
              <a:gdLst>
                <a:gd name="connsiteX0" fmla="*/ 0 w 9618133"/>
                <a:gd name="connsiteY0" fmla="*/ 0 h 1001700"/>
                <a:gd name="connsiteX1" fmla="*/ 9618133 w 9618133"/>
                <a:gd name="connsiteY1" fmla="*/ 0 h 1001700"/>
                <a:gd name="connsiteX2" fmla="*/ 9618133 w 9618133"/>
                <a:gd name="connsiteY2" fmla="*/ 1001700 h 1001700"/>
                <a:gd name="connsiteX3" fmla="*/ 0 w 9618133"/>
                <a:gd name="connsiteY3" fmla="*/ 1001700 h 1001700"/>
                <a:gd name="connsiteX4" fmla="*/ 0 w 9618133"/>
                <a:gd name="connsiteY4" fmla="*/ 0 h 100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8133" h="1001700">
                  <a:moveTo>
                    <a:pt x="0" y="0"/>
                  </a:moveTo>
                  <a:lnTo>
                    <a:pt x="9618133" y="0"/>
                  </a:lnTo>
                  <a:lnTo>
                    <a:pt x="9618133" y="1001700"/>
                  </a:lnTo>
                  <a:lnTo>
                    <a:pt x="0" y="1001700"/>
                  </a:lnTo>
                  <a:lnTo>
                    <a:pt x="0" y="0"/>
                  </a:lnTo>
                  <a:close/>
                </a:path>
              </a:pathLst>
            </a:custGeom>
            <a:scene3d>
              <a:camera prst="orthographicFront"/>
              <a:lightRig rig="flat" dir="t"/>
            </a:scene3d>
            <a:sp3d z="190500"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6474" tIns="499872" rIns="746474" bIns="170688" numCol="1" spcCol="1270" anchor="t" anchorCtr="0">
              <a:noAutofit/>
            </a:bodyPr>
            <a:lstStyle/>
            <a:p>
              <a:pPr marL="228600" lvl="1" indent="-228600" algn="l" defTabSz="1066800">
                <a:lnSpc>
                  <a:spcPct val="90000"/>
                </a:lnSpc>
                <a:spcBef>
                  <a:spcPct val="0"/>
                </a:spcBef>
                <a:spcAft>
                  <a:spcPct val="15000"/>
                </a:spcAft>
                <a:buChar char="•"/>
              </a:pPr>
              <a:r>
                <a:rPr lang="en-US" sz="2000" kern="1200"/>
                <a:t>submitted electronically every 5 years</a:t>
              </a:r>
            </a:p>
          </p:txBody>
        </p:sp>
        <p:sp>
          <p:nvSpPr>
            <p:cNvPr id="18" name="Freeform 17">
              <a:extLst>
                <a:ext uri="{FF2B5EF4-FFF2-40B4-BE49-F238E27FC236}">
                  <a16:creationId xmlns:a16="http://schemas.microsoft.com/office/drawing/2014/main" id="{9A0A0577-EA38-351C-5BF4-6D793972217B}"/>
                </a:ext>
              </a:extLst>
            </p:cNvPr>
            <p:cNvSpPr/>
            <p:nvPr/>
          </p:nvSpPr>
          <p:spPr>
            <a:xfrm>
              <a:off x="1767839" y="3556507"/>
              <a:ext cx="9133032" cy="708480"/>
            </a:xfrm>
            <a:custGeom>
              <a:avLst/>
              <a:gdLst>
                <a:gd name="connsiteX0" fmla="*/ 0 w 9133032"/>
                <a:gd name="connsiteY0" fmla="*/ 118082 h 708480"/>
                <a:gd name="connsiteX1" fmla="*/ 118082 w 9133032"/>
                <a:gd name="connsiteY1" fmla="*/ 0 h 708480"/>
                <a:gd name="connsiteX2" fmla="*/ 9014950 w 9133032"/>
                <a:gd name="connsiteY2" fmla="*/ 0 h 708480"/>
                <a:gd name="connsiteX3" fmla="*/ 9133032 w 9133032"/>
                <a:gd name="connsiteY3" fmla="*/ 118082 h 708480"/>
                <a:gd name="connsiteX4" fmla="*/ 9133032 w 9133032"/>
                <a:gd name="connsiteY4" fmla="*/ 590398 h 708480"/>
                <a:gd name="connsiteX5" fmla="*/ 9014950 w 9133032"/>
                <a:gd name="connsiteY5" fmla="*/ 708480 h 708480"/>
                <a:gd name="connsiteX6" fmla="*/ 118082 w 9133032"/>
                <a:gd name="connsiteY6" fmla="*/ 708480 h 708480"/>
                <a:gd name="connsiteX7" fmla="*/ 0 w 9133032"/>
                <a:gd name="connsiteY7" fmla="*/ 590398 h 708480"/>
                <a:gd name="connsiteX8" fmla="*/ 0 w 9133032"/>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3032" h="708480">
                  <a:moveTo>
                    <a:pt x="0" y="118082"/>
                  </a:moveTo>
                  <a:cubicBezTo>
                    <a:pt x="0" y="52867"/>
                    <a:pt x="52867" y="0"/>
                    <a:pt x="118082" y="0"/>
                  </a:cubicBezTo>
                  <a:lnTo>
                    <a:pt x="9014950" y="0"/>
                  </a:lnTo>
                  <a:cubicBezTo>
                    <a:pt x="9080165" y="0"/>
                    <a:pt x="9133032" y="52867"/>
                    <a:pt x="9133032" y="118082"/>
                  </a:cubicBezTo>
                  <a:lnTo>
                    <a:pt x="9133032" y="590398"/>
                  </a:lnTo>
                  <a:cubicBezTo>
                    <a:pt x="9133032" y="655613"/>
                    <a:pt x="9080165" y="708480"/>
                    <a:pt x="9014950" y="708480"/>
                  </a:cubicBezTo>
                  <a:lnTo>
                    <a:pt x="118082" y="708480"/>
                  </a:lnTo>
                  <a:cubicBezTo>
                    <a:pt x="52867" y="708480"/>
                    <a:pt x="0" y="655613"/>
                    <a:pt x="0" y="590398"/>
                  </a:cubicBezTo>
                  <a:lnTo>
                    <a:pt x="0" y="11808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89065" tIns="34585" rIns="289065" bIns="34585" numCol="1" spcCol="1270" anchor="ctr" anchorCtr="0">
              <a:noAutofit/>
            </a:bodyPr>
            <a:lstStyle/>
            <a:p>
              <a:pPr marL="0" lvl="0" indent="0" algn="l" defTabSz="1066800">
                <a:lnSpc>
                  <a:spcPct val="90000"/>
                </a:lnSpc>
                <a:spcBef>
                  <a:spcPct val="0"/>
                </a:spcBef>
                <a:spcAft>
                  <a:spcPct val="35000"/>
                </a:spcAft>
                <a:buNone/>
              </a:pPr>
              <a:r>
                <a:rPr lang="en-US" sz="2400" b="1" kern="1200"/>
                <a:t>Pollution Prevention Plan Summary (DEP-113)</a:t>
              </a:r>
            </a:p>
          </p:txBody>
        </p:sp>
        <p:sp>
          <p:nvSpPr>
            <p:cNvPr id="19" name="Freeform 18">
              <a:extLst>
                <a:ext uri="{FF2B5EF4-FFF2-40B4-BE49-F238E27FC236}">
                  <a16:creationId xmlns:a16="http://schemas.microsoft.com/office/drawing/2014/main" id="{6846695B-BD25-E4EF-B99B-88C625A9B7AB}"/>
                </a:ext>
              </a:extLst>
            </p:cNvPr>
            <p:cNvSpPr/>
            <p:nvPr/>
          </p:nvSpPr>
          <p:spPr>
            <a:xfrm>
              <a:off x="1286933" y="5396287"/>
              <a:ext cx="9618133" cy="1001700"/>
            </a:xfrm>
            <a:custGeom>
              <a:avLst/>
              <a:gdLst>
                <a:gd name="connsiteX0" fmla="*/ 0 w 9618133"/>
                <a:gd name="connsiteY0" fmla="*/ 0 h 1001700"/>
                <a:gd name="connsiteX1" fmla="*/ 9618133 w 9618133"/>
                <a:gd name="connsiteY1" fmla="*/ 0 h 1001700"/>
                <a:gd name="connsiteX2" fmla="*/ 9618133 w 9618133"/>
                <a:gd name="connsiteY2" fmla="*/ 1001700 h 1001700"/>
                <a:gd name="connsiteX3" fmla="*/ 0 w 9618133"/>
                <a:gd name="connsiteY3" fmla="*/ 1001700 h 1001700"/>
                <a:gd name="connsiteX4" fmla="*/ 0 w 9618133"/>
                <a:gd name="connsiteY4" fmla="*/ 0 h 100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8133" h="1001700">
                  <a:moveTo>
                    <a:pt x="0" y="0"/>
                  </a:moveTo>
                  <a:lnTo>
                    <a:pt x="9618133" y="0"/>
                  </a:lnTo>
                  <a:lnTo>
                    <a:pt x="9618133" y="1001700"/>
                  </a:lnTo>
                  <a:lnTo>
                    <a:pt x="0" y="1001700"/>
                  </a:lnTo>
                  <a:lnTo>
                    <a:pt x="0" y="0"/>
                  </a:lnTo>
                  <a:close/>
                </a:path>
              </a:pathLst>
            </a:custGeom>
            <a:scene3d>
              <a:camera prst="orthographicFront"/>
              <a:lightRig rig="flat" dir="t"/>
            </a:scene3d>
            <a:sp3d z="190500"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6474" tIns="499872" rIns="746474" bIns="170688" numCol="1" spcCol="1270" anchor="t" anchorCtr="0">
              <a:noAutofit/>
            </a:bodyPr>
            <a:lstStyle/>
            <a:p>
              <a:pPr marL="228600" lvl="1" indent="-228600" algn="l" defTabSz="1066800">
                <a:lnSpc>
                  <a:spcPct val="90000"/>
                </a:lnSpc>
                <a:spcBef>
                  <a:spcPct val="0"/>
                </a:spcBef>
                <a:spcAft>
                  <a:spcPct val="15000"/>
                </a:spcAft>
                <a:buChar char="•"/>
              </a:pPr>
              <a:r>
                <a:rPr lang="en-US" sz="2000" kern="1200"/>
                <a:t>contains annual pollution prevention progress report</a:t>
              </a:r>
            </a:p>
          </p:txBody>
        </p:sp>
        <p:sp>
          <p:nvSpPr>
            <p:cNvPr id="20" name="Freeform 19">
              <a:extLst>
                <a:ext uri="{FF2B5EF4-FFF2-40B4-BE49-F238E27FC236}">
                  <a16:creationId xmlns:a16="http://schemas.microsoft.com/office/drawing/2014/main" id="{9E58313F-F00E-016A-018A-A803F2B58A7C}"/>
                </a:ext>
              </a:extLst>
            </p:cNvPr>
            <p:cNvSpPr/>
            <p:nvPr/>
          </p:nvSpPr>
          <p:spPr>
            <a:xfrm>
              <a:off x="1767839" y="5042047"/>
              <a:ext cx="9133032" cy="708480"/>
            </a:xfrm>
            <a:custGeom>
              <a:avLst/>
              <a:gdLst>
                <a:gd name="connsiteX0" fmla="*/ 0 w 9133032"/>
                <a:gd name="connsiteY0" fmla="*/ 118082 h 708480"/>
                <a:gd name="connsiteX1" fmla="*/ 118082 w 9133032"/>
                <a:gd name="connsiteY1" fmla="*/ 0 h 708480"/>
                <a:gd name="connsiteX2" fmla="*/ 9014950 w 9133032"/>
                <a:gd name="connsiteY2" fmla="*/ 0 h 708480"/>
                <a:gd name="connsiteX3" fmla="*/ 9133032 w 9133032"/>
                <a:gd name="connsiteY3" fmla="*/ 118082 h 708480"/>
                <a:gd name="connsiteX4" fmla="*/ 9133032 w 9133032"/>
                <a:gd name="connsiteY4" fmla="*/ 590398 h 708480"/>
                <a:gd name="connsiteX5" fmla="*/ 9014950 w 9133032"/>
                <a:gd name="connsiteY5" fmla="*/ 708480 h 708480"/>
                <a:gd name="connsiteX6" fmla="*/ 118082 w 9133032"/>
                <a:gd name="connsiteY6" fmla="*/ 708480 h 708480"/>
                <a:gd name="connsiteX7" fmla="*/ 0 w 9133032"/>
                <a:gd name="connsiteY7" fmla="*/ 590398 h 708480"/>
                <a:gd name="connsiteX8" fmla="*/ 0 w 9133032"/>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3032" h="708480">
                  <a:moveTo>
                    <a:pt x="0" y="118082"/>
                  </a:moveTo>
                  <a:cubicBezTo>
                    <a:pt x="0" y="52867"/>
                    <a:pt x="52867" y="0"/>
                    <a:pt x="118082" y="0"/>
                  </a:cubicBezTo>
                  <a:lnTo>
                    <a:pt x="9014950" y="0"/>
                  </a:lnTo>
                  <a:cubicBezTo>
                    <a:pt x="9080165" y="0"/>
                    <a:pt x="9133032" y="52867"/>
                    <a:pt x="9133032" y="118082"/>
                  </a:cubicBezTo>
                  <a:lnTo>
                    <a:pt x="9133032" y="590398"/>
                  </a:lnTo>
                  <a:cubicBezTo>
                    <a:pt x="9133032" y="655613"/>
                    <a:pt x="9080165" y="708480"/>
                    <a:pt x="9014950" y="708480"/>
                  </a:cubicBezTo>
                  <a:lnTo>
                    <a:pt x="118082" y="708480"/>
                  </a:lnTo>
                  <a:cubicBezTo>
                    <a:pt x="52867" y="708480"/>
                    <a:pt x="0" y="655613"/>
                    <a:pt x="0" y="590398"/>
                  </a:cubicBezTo>
                  <a:lnTo>
                    <a:pt x="0" y="11808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89065" tIns="34585" rIns="289065" bIns="34585" numCol="1" spcCol="1270" anchor="ctr" anchorCtr="0">
              <a:noAutofit/>
            </a:bodyPr>
            <a:lstStyle/>
            <a:p>
              <a:pPr marL="0" lvl="0" indent="0" algn="l" defTabSz="1066800">
                <a:lnSpc>
                  <a:spcPct val="90000"/>
                </a:lnSpc>
                <a:spcBef>
                  <a:spcPct val="0"/>
                </a:spcBef>
                <a:spcAft>
                  <a:spcPct val="35000"/>
                </a:spcAft>
                <a:buNone/>
              </a:pPr>
              <a:r>
                <a:rPr lang="en-US" sz="2400" b="1" kern="1200"/>
                <a:t>Release and Pollution Prevention Report (DEQ-114 or RPPR)</a:t>
              </a:r>
            </a:p>
          </p:txBody>
        </p:sp>
      </p:grpSp>
    </p:spTree>
    <p:extLst>
      <p:ext uri="{BB962C8B-B14F-4D97-AF65-F5344CB8AC3E}">
        <p14:creationId xmlns:p14="http://schemas.microsoft.com/office/powerpoint/2010/main" val="3881240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Rectangle 2">
            <a:extLst>
              <a:ext uri="{FF2B5EF4-FFF2-40B4-BE49-F238E27FC236}">
                <a16:creationId xmlns:a16="http://schemas.microsoft.com/office/drawing/2014/main" id="{6A1A6598-E5C1-6BD5-1CF4-92F5CC3A73A0}"/>
              </a:ext>
            </a:extLst>
          </p:cNvPr>
          <p:cNvSpPr>
            <a:spLocks noGrp="1" noChangeArrowheads="1"/>
          </p:cNvSpPr>
          <p:nvPr>
            <p:ph type="title"/>
          </p:nvPr>
        </p:nvSpPr>
        <p:spPr>
          <a:xfrm>
            <a:off x="652481" y="1382486"/>
            <a:ext cx="3547581" cy="4093028"/>
          </a:xfrm>
        </p:spPr>
        <p:txBody>
          <a:bodyPr anchor="ctr">
            <a:normAutofit/>
          </a:bodyPr>
          <a:lstStyle/>
          <a:p>
            <a:pPr>
              <a:lnSpc>
                <a:spcPct val="90000"/>
              </a:lnSpc>
            </a:pPr>
            <a:r>
              <a:rPr lang="en-US" altLang="en-US" sz="4400"/>
              <a:t>After Identifying Options, </a:t>
            </a:r>
            <a:br>
              <a:rPr lang="en-US" altLang="en-US" sz="4400"/>
            </a:br>
            <a:r>
              <a:rPr lang="en-US" altLang="en-US" sz="4400"/>
              <a:t>Conduct a </a:t>
            </a:r>
            <a:r>
              <a:rPr lang="en-US" altLang="en-US" sz="4400" b="1"/>
              <a:t>Feasibility Analysis</a:t>
            </a:r>
          </a:p>
        </p:txBody>
      </p:sp>
      <p:grpSp>
        <p:nvGrpSpPr>
          <p:cNvPr id="75" name="Group 74">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76" name="Straight Connector 75">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78"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6" name="Rectangle 85">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677" name="Rectangle 3">
            <a:extLst>
              <a:ext uri="{FF2B5EF4-FFF2-40B4-BE49-F238E27FC236}">
                <a16:creationId xmlns:a16="http://schemas.microsoft.com/office/drawing/2014/main" id="{8B3F0141-E45B-5D4D-672C-AA1A82642B1A}"/>
              </a:ext>
            </a:extLst>
          </p:cNvPr>
          <p:cNvGraphicFramePr>
            <a:graphicFrameLocks noGrp="1"/>
          </p:cNvGraphicFramePr>
          <p:nvPr>
            <p:ph idx="1"/>
            <p:extLst>
              <p:ext uri="{D42A27DB-BD31-4B8C-83A1-F6EECF244321}">
                <p14:modId xmlns:p14="http://schemas.microsoft.com/office/powerpoint/2010/main" val="1737135431"/>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Rectangle 75">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82"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Isosceles Triangle 85">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Freeform: Shape 91">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722" name="Rectangle 2">
            <a:extLst>
              <a:ext uri="{FF2B5EF4-FFF2-40B4-BE49-F238E27FC236}">
                <a16:creationId xmlns:a16="http://schemas.microsoft.com/office/drawing/2014/main" id="{74772B27-EEDB-6CAC-D88B-50B77CA56E1B}"/>
              </a:ext>
            </a:extLst>
          </p:cNvPr>
          <p:cNvSpPr>
            <a:spLocks noGrp="1" noChangeArrowheads="1"/>
          </p:cNvSpPr>
          <p:nvPr>
            <p:ph type="title"/>
          </p:nvPr>
        </p:nvSpPr>
        <p:spPr>
          <a:xfrm>
            <a:off x="6855386" y="569415"/>
            <a:ext cx="4512989" cy="2227730"/>
          </a:xfrm>
        </p:spPr>
        <p:txBody>
          <a:bodyPr anchor="ctr">
            <a:normAutofit/>
          </a:bodyPr>
          <a:lstStyle/>
          <a:p>
            <a:r>
              <a:rPr lang="en-US" altLang="en-US">
                <a:solidFill>
                  <a:srgbClr val="FFFFFF"/>
                </a:solidFill>
              </a:rPr>
              <a:t>Technical Analysis</a:t>
            </a:r>
          </a:p>
        </p:txBody>
      </p:sp>
      <p:pic>
        <p:nvPicPr>
          <p:cNvPr id="71" name="Graphic 70" descr="Gears with solid fill">
            <a:extLst>
              <a:ext uri="{FF2B5EF4-FFF2-40B4-BE49-F238E27FC236}">
                <a16:creationId xmlns:a16="http://schemas.microsoft.com/office/drawing/2014/main" id="{00F82A19-8BA2-5BF6-4F65-0C17A1A2C3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57251" y="1545062"/>
            <a:ext cx="3856774" cy="3856774"/>
          </a:xfrm>
          <a:prstGeom prst="rect">
            <a:avLst/>
          </a:prstGeom>
        </p:spPr>
      </p:pic>
      <p:sp>
        <p:nvSpPr>
          <p:cNvPr id="30723" name="Rectangle 3">
            <a:extLst>
              <a:ext uri="{FF2B5EF4-FFF2-40B4-BE49-F238E27FC236}">
                <a16:creationId xmlns:a16="http://schemas.microsoft.com/office/drawing/2014/main" id="{E151250E-4F90-A2C3-9152-2AD2CCBC204E}"/>
              </a:ext>
            </a:extLst>
          </p:cNvPr>
          <p:cNvSpPr>
            <a:spLocks noGrp="1" noChangeArrowheads="1"/>
          </p:cNvSpPr>
          <p:nvPr>
            <p:ph idx="1"/>
          </p:nvPr>
        </p:nvSpPr>
        <p:spPr>
          <a:xfrm>
            <a:off x="6891958" y="2386013"/>
            <a:ext cx="5080527" cy="3769254"/>
          </a:xfrm>
        </p:spPr>
        <p:txBody>
          <a:bodyPr anchor="t">
            <a:normAutofit/>
          </a:bodyPr>
          <a:lstStyle/>
          <a:p>
            <a:pPr marL="0" indent="0">
              <a:buNone/>
            </a:pPr>
            <a:r>
              <a:rPr lang="en-US" altLang="en-US" sz="2400">
                <a:solidFill>
                  <a:srgbClr val="FFFFFF"/>
                </a:solidFill>
              </a:rPr>
              <a:t>Is the option Technically Feasible?</a:t>
            </a:r>
          </a:p>
          <a:p>
            <a:pPr lvl="1"/>
            <a:r>
              <a:rPr lang="en-US" altLang="en-US" sz="2200">
                <a:solidFill>
                  <a:srgbClr val="FFFFFF"/>
                </a:solidFill>
              </a:rPr>
              <a:t>How will it impact product?</a:t>
            </a:r>
          </a:p>
          <a:p>
            <a:pPr lvl="1"/>
            <a:r>
              <a:rPr lang="en-US" altLang="en-US" sz="2200">
                <a:solidFill>
                  <a:srgbClr val="FFFFFF"/>
                </a:solidFill>
              </a:rPr>
              <a:t>What equipment will be needed?</a:t>
            </a:r>
          </a:p>
          <a:p>
            <a:pPr lvl="1"/>
            <a:r>
              <a:rPr lang="en-US" altLang="en-US" sz="2200">
                <a:solidFill>
                  <a:srgbClr val="FFFFFF"/>
                </a:solidFill>
              </a:rPr>
              <a:t>Will it have an impact on Health &amp; Safety Issues?</a:t>
            </a:r>
          </a:p>
          <a:p>
            <a:pPr lvl="1"/>
            <a:r>
              <a:rPr lang="en-US" altLang="en-US" sz="2200">
                <a:solidFill>
                  <a:srgbClr val="FFFFFF"/>
                </a:solidFill>
              </a:rPr>
              <a:t>Will permit modifications be needed?</a:t>
            </a:r>
          </a:p>
          <a:p>
            <a:pPr lvl="1"/>
            <a:endParaRPr lang="en-US" altLang="en-US" sz="2000">
              <a:solidFill>
                <a:srgbClr val="FFFFFF"/>
              </a:solidFill>
            </a:endParaRPr>
          </a:p>
          <a:p>
            <a:endParaRPr lang="en-US" altLang="en-US" sz="2400">
              <a:solidFill>
                <a:srgbClr val="FFFF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Rectangle 75">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82"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Isosceles Triangle 85">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Freeform: Shape 91">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722" name="Rectangle 2">
            <a:extLst>
              <a:ext uri="{FF2B5EF4-FFF2-40B4-BE49-F238E27FC236}">
                <a16:creationId xmlns:a16="http://schemas.microsoft.com/office/drawing/2014/main" id="{74772B27-EEDB-6CAC-D88B-50B77CA56E1B}"/>
              </a:ext>
            </a:extLst>
          </p:cNvPr>
          <p:cNvSpPr>
            <a:spLocks noGrp="1" noChangeArrowheads="1"/>
          </p:cNvSpPr>
          <p:nvPr>
            <p:ph type="title"/>
          </p:nvPr>
        </p:nvSpPr>
        <p:spPr>
          <a:xfrm>
            <a:off x="6855386" y="569415"/>
            <a:ext cx="4512989" cy="2227730"/>
          </a:xfrm>
        </p:spPr>
        <p:txBody>
          <a:bodyPr anchor="ctr">
            <a:normAutofit/>
          </a:bodyPr>
          <a:lstStyle/>
          <a:p>
            <a:r>
              <a:rPr lang="en-US" altLang="en-US">
                <a:solidFill>
                  <a:srgbClr val="FFFFFF"/>
                </a:solidFill>
              </a:rPr>
              <a:t>Financial Analysis</a:t>
            </a:r>
          </a:p>
        </p:txBody>
      </p:sp>
      <p:pic>
        <p:nvPicPr>
          <p:cNvPr id="71" name="Graphic 70" descr="Bar chart with solid fill">
            <a:extLst>
              <a:ext uri="{FF2B5EF4-FFF2-40B4-BE49-F238E27FC236}">
                <a16:creationId xmlns:a16="http://schemas.microsoft.com/office/drawing/2014/main" id="{00F82A19-8BA2-5BF6-4F65-0C17A1A2C3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57251" y="1545062"/>
            <a:ext cx="3856774" cy="3856774"/>
          </a:xfrm>
          <a:prstGeom prst="rect">
            <a:avLst/>
          </a:prstGeom>
        </p:spPr>
      </p:pic>
      <p:sp>
        <p:nvSpPr>
          <p:cNvPr id="30723" name="Rectangle 3">
            <a:extLst>
              <a:ext uri="{FF2B5EF4-FFF2-40B4-BE49-F238E27FC236}">
                <a16:creationId xmlns:a16="http://schemas.microsoft.com/office/drawing/2014/main" id="{E151250E-4F90-A2C3-9152-2AD2CCBC204E}"/>
              </a:ext>
            </a:extLst>
          </p:cNvPr>
          <p:cNvSpPr>
            <a:spLocks noGrp="1" noChangeArrowheads="1"/>
          </p:cNvSpPr>
          <p:nvPr>
            <p:ph idx="1"/>
          </p:nvPr>
        </p:nvSpPr>
        <p:spPr>
          <a:xfrm>
            <a:off x="6891958" y="2386013"/>
            <a:ext cx="5080527" cy="3769254"/>
          </a:xfrm>
        </p:spPr>
        <p:txBody>
          <a:bodyPr anchor="t">
            <a:normAutofit/>
          </a:bodyPr>
          <a:lstStyle/>
          <a:p>
            <a:pPr marL="0" indent="0">
              <a:buNone/>
            </a:pPr>
            <a:r>
              <a:rPr lang="en-US" altLang="en-US" sz="2400">
                <a:solidFill>
                  <a:srgbClr val="FFFFFF"/>
                </a:solidFill>
              </a:rPr>
              <a:t>Is the option Economically Feasible?</a:t>
            </a:r>
          </a:p>
          <a:p>
            <a:pPr lvl="1" indent="-342900"/>
            <a:r>
              <a:rPr lang="en-US" altLang="en-US" sz="2200">
                <a:solidFill>
                  <a:srgbClr val="FFFFFF"/>
                </a:solidFill>
              </a:rPr>
              <a:t>Do we have the capital?</a:t>
            </a:r>
          </a:p>
          <a:p>
            <a:pPr lvl="1" indent="-342900"/>
            <a:r>
              <a:rPr lang="en-US" altLang="en-US" sz="2200">
                <a:solidFill>
                  <a:srgbClr val="FFFFFF"/>
                </a:solidFill>
              </a:rPr>
              <a:t>How long will it take to recover the investment?</a:t>
            </a:r>
          </a:p>
          <a:p>
            <a:pPr lvl="1" indent="-342900"/>
            <a:r>
              <a:rPr lang="en-US" altLang="en-US" sz="2200">
                <a:solidFill>
                  <a:srgbClr val="FFFFFF"/>
                </a:solidFill>
              </a:rPr>
              <a:t>Will this change have an impact on production?</a:t>
            </a:r>
          </a:p>
          <a:p>
            <a:pPr lvl="1"/>
            <a:endParaRPr lang="en-US" altLang="en-US" sz="2000">
              <a:solidFill>
                <a:srgbClr val="FFFFFF"/>
              </a:solidFill>
            </a:endParaRPr>
          </a:p>
          <a:p>
            <a:endParaRPr lang="en-US" altLang="en-US" sz="2400">
              <a:solidFill>
                <a:srgbClr val="FFFFFF"/>
              </a:solidFill>
            </a:endParaRPr>
          </a:p>
        </p:txBody>
      </p:sp>
    </p:spTree>
    <p:extLst>
      <p:ext uri="{BB962C8B-B14F-4D97-AF65-F5344CB8AC3E}">
        <p14:creationId xmlns:p14="http://schemas.microsoft.com/office/powerpoint/2010/main" val="41948232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BD79DE50-D509-8AB2-9A1B-3EB9109C7790}"/>
              </a:ext>
            </a:extLst>
          </p:cNvPr>
          <p:cNvSpPr>
            <a:spLocks noChangeArrowheads="1"/>
          </p:cNvSpPr>
          <p:nvPr/>
        </p:nvSpPr>
        <p:spPr bwMode="auto">
          <a:xfrm>
            <a:off x="3386138" y="-3038474"/>
            <a:ext cx="6761163" cy="366767"/>
          </a:xfrm>
          <a:prstGeom prst="rect">
            <a:avLst/>
          </a:prstGeom>
          <a:noFill/>
          <a:ln>
            <a:noFill/>
          </a:ln>
          <a:effectLst/>
        </p:spPr>
        <p:txBody>
          <a:bodyPr lIns="90488" tIns="44450" rIns="90488" bIns="44450">
            <a:spAutoFit/>
          </a:bodyPr>
          <a:lstStyle/>
          <a:p>
            <a:pPr>
              <a:defRPr/>
            </a:pPr>
            <a:r>
              <a:rPr lang="en-US" altLang="en-US" b="1" u="sng">
                <a:solidFill>
                  <a:schemeClr val="accent1"/>
                </a:solidFill>
                <a:effectLst>
                  <a:outerShdw blurRad="38100" dist="38100" dir="2700000" algn="tl">
                    <a:srgbClr val="C0C0C0"/>
                  </a:outerShdw>
                </a:effectLst>
              </a:rPr>
              <a:t>Part I Cost		Part II Cost </a:t>
            </a:r>
            <a:r>
              <a:rPr lang="en-US" altLang="en-US" b="1" i="1" u="sng">
                <a:solidFill>
                  <a:schemeClr val="accent1"/>
                </a:solidFill>
                <a:effectLst>
                  <a:outerShdw blurRad="38100" dist="38100" dir="2700000" algn="tl">
                    <a:srgbClr val="C0C0C0"/>
                  </a:outerShdw>
                </a:effectLst>
              </a:rPr>
              <a:t>or</a:t>
            </a:r>
            <a:r>
              <a:rPr lang="en-US" altLang="en-US" b="1" u="sng">
                <a:solidFill>
                  <a:schemeClr val="accent1"/>
                </a:solidFill>
                <a:effectLst>
                  <a:outerShdw blurRad="38100" dist="38100" dir="2700000" algn="tl">
                    <a:srgbClr val="C0C0C0"/>
                  </a:outerShdw>
                </a:effectLst>
              </a:rPr>
              <a:t> Savings</a:t>
            </a:r>
          </a:p>
        </p:txBody>
      </p:sp>
      <p:sp>
        <p:nvSpPr>
          <p:cNvPr id="34822" name="Text Box 6">
            <a:extLst>
              <a:ext uri="{FF2B5EF4-FFF2-40B4-BE49-F238E27FC236}">
                <a16:creationId xmlns:a16="http://schemas.microsoft.com/office/drawing/2014/main" id="{08F1C28E-966D-A29D-D879-DE5070404257}"/>
              </a:ext>
            </a:extLst>
          </p:cNvPr>
          <p:cNvSpPr txBox="1">
            <a:spLocks noChangeArrowheads="1"/>
          </p:cNvSpPr>
          <p:nvPr/>
        </p:nvSpPr>
        <p:spPr bwMode="auto">
          <a:xfrm>
            <a:off x="2769351" y="5829356"/>
            <a:ext cx="38268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a:solidFill>
                  <a:srgbClr val="7030A0"/>
                </a:solidFill>
                <a:latin typeface="+mn-lt"/>
              </a:rPr>
              <a:t>Total Savings = $ 3,900</a:t>
            </a:r>
          </a:p>
        </p:txBody>
      </p:sp>
      <p:sp>
        <p:nvSpPr>
          <p:cNvPr id="4" name="Title 3">
            <a:extLst>
              <a:ext uri="{FF2B5EF4-FFF2-40B4-BE49-F238E27FC236}">
                <a16:creationId xmlns:a16="http://schemas.microsoft.com/office/drawing/2014/main" id="{6A469574-3FA0-2982-6147-9B3A27D6B8A9}"/>
              </a:ext>
            </a:extLst>
          </p:cNvPr>
          <p:cNvSpPr>
            <a:spLocks noGrp="1"/>
          </p:cNvSpPr>
          <p:nvPr>
            <p:ph type="title"/>
          </p:nvPr>
        </p:nvSpPr>
        <p:spPr>
          <a:xfrm>
            <a:off x="677334" y="609600"/>
            <a:ext cx="8596668" cy="733425"/>
          </a:xfrm>
        </p:spPr>
        <p:txBody>
          <a:bodyPr/>
          <a:lstStyle/>
          <a:p>
            <a:r>
              <a:rPr lang="en-US"/>
              <a:t>Estimating Costs/Savings</a:t>
            </a:r>
          </a:p>
        </p:txBody>
      </p:sp>
      <p:sp>
        <p:nvSpPr>
          <p:cNvPr id="5" name="Content Placeholder 4">
            <a:extLst>
              <a:ext uri="{FF2B5EF4-FFF2-40B4-BE49-F238E27FC236}">
                <a16:creationId xmlns:a16="http://schemas.microsoft.com/office/drawing/2014/main" id="{DC149388-87CC-5AB2-1535-CEFCF6223B62}"/>
              </a:ext>
            </a:extLst>
          </p:cNvPr>
          <p:cNvSpPr>
            <a:spLocks noGrp="1"/>
          </p:cNvSpPr>
          <p:nvPr>
            <p:ph sz="half" idx="1"/>
          </p:nvPr>
        </p:nvSpPr>
        <p:spPr>
          <a:xfrm>
            <a:off x="677334" y="1671694"/>
            <a:ext cx="4184035" cy="4554537"/>
          </a:xfrm>
        </p:spPr>
        <p:txBody>
          <a:bodyPr>
            <a:normAutofit fontScale="70000" lnSpcReduction="20000"/>
          </a:bodyPr>
          <a:lstStyle/>
          <a:p>
            <a:pPr marL="0" indent="0">
              <a:buNone/>
            </a:pPr>
            <a:r>
              <a:rPr lang="en-US" b="1"/>
              <a:t>Part 1 Cost</a:t>
            </a:r>
          </a:p>
          <a:p>
            <a:pPr marL="0" indent="0">
              <a:buNone/>
            </a:pPr>
            <a:r>
              <a:rPr lang="en-US" altLang="en-US"/>
              <a:t>Estimate costs of using hazardous substances:</a:t>
            </a:r>
          </a:p>
          <a:p>
            <a:endParaRPr lang="en-US" altLang="en-US" sz="2000">
              <a:solidFill>
                <a:schemeClr val="accent2"/>
              </a:solidFill>
            </a:endParaRPr>
          </a:p>
          <a:p>
            <a:pPr marL="0" indent="0">
              <a:buNone/>
            </a:pPr>
            <a:r>
              <a:rPr lang="en-US" altLang="en-US">
                <a:solidFill>
                  <a:schemeClr val="accent2"/>
                </a:solidFill>
              </a:rPr>
              <a:t>$ 1,000	Storage &amp; Handling</a:t>
            </a:r>
          </a:p>
          <a:p>
            <a:pPr marL="0" indent="0">
              <a:buNone/>
            </a:pPr>
            <a:r>
              <a:rPr lang="en-US" altLang="en-US">
                <a:solidFill>
                  <a:schemeClr val="accent2"/>
                </a:solidFill>
              </a:rPr>
              <a:t>$ 1,500	Safety &amp; Health Compliance</a:t>
            </a:r>
          </a:p>
          <a:p>
            <a:pPr marL="0" indent="0">
              <a:buNone/>
            </a:pPr>
            <a:r>
              <a:rPr lang="en-US" altLang="en-US">
                <a:solidFill>
                  <a:schemeClr val="accent2"/>
                </a:solidFill>
              </a:rPr>
              <a:t>$    600 	Monitoring, Tracking &amp; Reporting</a:t>
            </a:r>
          </a:p>
          <a:p>
            <a:pPr marL="0" indent="0">
              <a:buNone/>
            </a:pPr>
            <a:r>
              <a:rPr lang="en-US" altLang="en-US">
                <a:solidFill>
                  <a:schemeClr val="accent2"/>
                </a:solidFill>
              </a:rPr>
              <a:t>$ 1,200 	Transportation &amp; Disposal</a:t>
            </a:r>
          </a:p>
          <a:p>
            <a:pPr marL="0" indent="0">
              <a:buNone/>
            </a:pPr>
            <a:r>
              <a:rPr lang="en-US" altLang="en-US">
                <a:solidFill>
                  <a:schemeClr val="accent2"/>
                </a:solidFill>
              </a:rPr>
              <a:t>$    200 	Manifesting &amp; Labeling</a:t>
            </a:r>
          </a:p>
          <a:p>
            <a:pPr marL="0" indent="0">
              <a:buNone/>
            </a:pPr>
            <a:r>
              <a:rPr lang="en-US" altLang="en-US">
                <a:solidFill>
                  <a:schemeClr val="accent2"/>
                </a:solidFill>
              </a:rPr>
              <a:t>$    400	Permit Fees</a:t>
            </a:r>
          </a:p>
          <a:p>
            <a:pPr marL="0" indent="0">
              <a:buNone/>
            </a:pPr>
            <a:r>
              <a:rPr lang="en-US" altLang="en-US">
                <a:solidFill>
                  <a:schemeClr val="accent2"/>
                </a:solidFill>
              </a:rPr>
              <a:t>$ 1,000	Liability Insurance</a:t>
            </a:r>
          </a:p>
          <a:p>
            <a:pPr marL="0" indent="0">
              <a:buNone/>
            </a:pPr>
            <a:r>
              <a:rPr lang="en-US" altLang="en-US">
                <a:solidFill>
                  <a:schemeClr val="accent2"/>
                </a:solidFill>
              </a:rPr>
              <a:t>$    100	Other Costs</a:t>
            </a:r>
          </a:p>
          <a:p>
            <a:pPr marL="0" indent="0">
              <a:buNone/>
            </a:pPr>
            <a:r>
              <a:rPr lang="en-US" altLang="en-US">
                <a:solidFill>
                  <a:schemeClr val="accent2"/>
                </a:solidFill>
              </a:rPr>
              <a:t>___________________</a:t>
            </a:r>
          </a:p>
          <a:p>
            <a:pPr marL="0" indent="0">
              <a:buNone/>
            </a:pPr>
            <a:r>
              <a:rPr lang="en-US" altLang="en-US">
                <a:solidFill>
                  <a:schemeClr val="accent2"/>
                </a:solidFill>
              </a:rPr>
              <a:t>$ 6,000  Total</a:t>
            </a:r>
          </a:p>
          <a:p>
            <a:pPr marL="0" indent="0">
              <a:buNone/>
            </a:pPr>
            <a:endParaRPr lang="en-US"/>
          </a:p>
        </p:txBody>
      </p:sp>
      <p:sp>
        <p:nvSpPr>
          <p:cNvPr id="6" name="Content Placeholder 5">
            <a:extLst>
              <a:ext uri="{FF2B5EF4-FFF2-40B4-BE49-F238E27FC236}">
                <a16:creationId xmlns:a16="http://schemas.microsoft.com/office/drawing/2014/main" id="{C0873131-0DB9-C3E8-A1E7-BE73555146C1}"/>
              </a:ext>
            </a:extLst>
          </p:cNvPr>
          <p:cNvSpPr>
            <a:spLocks noGrp="1"/>
          </p:cNvSpPr>
          <p:nvPr>
            <p:ph sz="half" idx="2"/>
          </p:nvPr>
        </p:nvSpPr>
        <p:spPr>
          <a:xfrm>
            <a:off x="5229225" y="1671694"/>
            <a:ext cx="4646306" cy="3880773"/>
          </a:xfrm>
        </p:spPr>
        <p:txBody>
          <a:bodyPr>
            <a:normAutofit fontScale="70000" lnSpcReduction="20000"/>
          </a:bodyPr>
          <a:lstStyle/>
          <a:p>
            <a:pPr marL="0" indent="0">
              <a:buNone/>
            </a:pPr>
            <a:r>
              <a:rPr lang="en-US" b="1"/>
              <a:t>Part 2 Cost </a:t>
            </a:r>
            <a:r>
              <a:rPr lang="en-US" b="1" i="1"/>
              <a:t>or</a:t>
            </a:r>
            <a:r>
              <a:rPr lang="en-US" b="1"/>
              <a:t> Savings</a:t>
            </a:r>
          </a:p>
          <a:p>
            <a:pPr marL="0" indent="0">
              <a:buNone/>
            </a:pPr>
            <a:r>
              <a:rPr lang="en-US" altLang="en-US"/>
              <a:t>Estimate the Costs </a:t>
            </a:r>
            <a:r>
              <a:rPr lang="en-US" altLang="en-US" i="1"/>
              <a:t>or</a:t>
            </a:r>
            <a:r>
              <a:rPr lang="en-US" altLang="en-US"/>
              <a:t> Savings of implementing each option:</a:t>
            </a:r>
            <a:endParaRPr lang="en-US" altLang="en-US">
              <a:solidFill>
                <a:schemeClr val="accent2"/>
              </a:solidFill>
            </a:endParaRPr>
          </a:p>
          <a:p>
            <a:pPr marL="0" indent="0">
              <a:buNone/>
            </a:pPr>
            <a:endParaRPr lang="en-US" b="1"/>
          </a:p>
          <a:p>
            <a:pPr marL="0" indent="0">
              <a:buNone/>
            </a:pPr>
            <a:r>
              <a:rPr lang="en-US" altLang="en-US">
                <a:solidFill>
                  <a:schemeClr val="accent2"/>
                </a:solidFill>
              </a:rPr>
              <a:t>$ 1,000	Storage &amp; Handling</a:t>
            </a:r>
          </a:p>
          <a:p>
            <a:pPr marL="0" indent="0">
              <a:buNone/>
            </a:pPr>
            <a:r>
              <a:rPr lang="en-US" altLang="en-US">
                <a:solidFill>
                  <a:schemeClr val="accent2"/>
                </a:solidFill>
              </a:rPr>
              <a:t> $      0	Safety &amp; Health Compliance</a:t>
            </a:r>
          </a:p>
          <a:p>
            <a:pPr marL="0" indent="0">
              <a:buNone/>
            </a:pPr>
            <a:r>
              <a:rPr lang="en-US" altLang="en-US">
                <a:solidFill>
                  <a:schemeClr val="accent2"/>
                </a:solidFill>
              </a:rPr>
              <a:t>  $     0 	Monitoring, Tracking &amp; Reporting</a:t>
            </a:r>
          </a:p>
          <a:p>
            <a:pPr marL="0" indent="0">
              <a:buNone/>
            </a:pPr>
            <a:r>
              <a:rPr lang="en-US" altLang="en-US">
                <a:solidFill>
                  <a:schemeClr val="accent2"/>
                </a:solidFill>
              </a:rPr>
              <a:t>  $ 500 	Transportation &amp; Disposal</a:t>
            </a:r>
          </a:p>
          <a:p>
            <a:pPr marL="0" indent="0">
              <a:buNone/>
            </a:pPr>
            <a:r>
              <a:rPr lang="en-US" altLang="en-US">
                <a:solidFill>
                  <a:schemeClr val="accent2"/>
                </a:solidFill>
              </a:rPr>
              <a:t>  $     0 	Manifesting &amp; Labeling</a:t>
            </a:r>
          </a:p>
          <a:p>
            <a:pPr marL="0" indent="0">
              <a:buNone/>
            </a:pPr>
            <a:r>
              <a:rPr lang="en-US" altLang="en-US">
                <a:solidFill>
                  <a:schemeClr val="accent2"/>
                </a:solidFill>
              </a:rPr>
              <a:t>  $ 500	Permit Fees</a:t>
            </a:r>
          </a:p>
          <a:p>
            <a:pPr marL="0" indent="0">
              <a:buNone/>
            </a:pPr>
            <a:r>
              <a:rPr lang="en-US" altLang="en-US">
                <a:solidFill>
                  <a:schemeClr val="accent2"/>
                </a:solidFill>
              </a:rPr>
              <a:t>  $     0	Liability Insurance</a:t>
            </a:r>
          </a:p>
          <a:p>
            <a:pPr marL="0" indent="0">
              <a:buNone/>
            </a:pPr>
            <a:r>
              <a:rPr lang="en-US" altLang="en-US">
                <a:solidFill>
                  <a:schemeClr val="accent2"/>
                </a:solidFill>
              </a:rPr>
              <a:t>  $ 100	Other Costs</a:t>
            </a:r>
          </a:p>
          <a:p>
            <a:pPr marL="0" indent="0">
              <a:buNone/>
            </a:pPr>
            <a:r>
              <a:rPr lang="en-US" altLang="en-US">
                <a:solidFill>
                  <a:schemeClr val="accent2"/>
                </a:solidFill>
              </a:rPr>
              <a:t>___________________</a:t>
            </a:r>
          </a:p>
          <a:p>
            <a:pPr marL="0" indent="0">
              <a:buNone/>
            </a:pPr>
            <a:r>
              <a:rPr lang="en-US" altLang="en-US">
                <a:solidFill>
                  <a:schemeClr val="accent2"/>
                </a:solidFill>
              </a:rPr>
              <a:t>$ 2,100  Total</a:t>
            </a:r>
          </a:p>
          <a:p>
            <a:pPr marL="0" indent="0">
              <a:buNone/>
            </a:pPr>
            <a:endParaRPr lang="en-US" b="1"/>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2C35A06-C95D-6109-F430-58E1E972A88B}"/>
              </a:ext>
            </a:extLst>
          </p:cNvPr>
          <p:cNvSpPr>
            <a:spLocks noGrp="1" noChangeArrowheads="1"/>
          </p:cNvSpPr>
          <p:nvPr>
            <p:ph type="title"/>
          </p:nvPr>
        </p:nvSpPr>
        <p:spPr>
          <a:xfrm>
            <a:off x="2849562" y="609600"/>
            <a:ext cx="6424440" cy="1320800"/>
          </a:xfrm>
        </p:spPr>
        <p:txBody>
          <a:bodyPr>
            <a:normAutofit/>
          </a:bodyPr>
          <a:lstStyle/>
          <a:p>
            <a:pPr>
              <a:lnSpc>
                <a:spcPct val="90000"/>
              </a:lnSpc>
            </a:pPr>
            <a:r>
              <a:rPr lang="en-US" altLang="en-US" sz="2800"/>
              <a:t>After Conducting the Feasibility Analysis Select Options that are both:</a:t>
            </a:r>
          </a:p>
        </p:txBody>
      </p:sp>
      <p:pic>
        <p:nvPicPr>
          <p:cNvPr id="36869" name="Picture 36868" descr="Financial graphs on a dark display">
            <a:extLst>
              <a:ext uri="{FF2B5EF4-FFF2-40B4-BE49-F238E27FC236}">
                <a16:creationId xmlns:a16="http://schemas.microsoft.com/office/drawing/2014/main" id="{92AABE38-F311-6D68-B73C-79D5B1D73E76}"/>
              </a:ext>
            </a:extLst>
          </p:cNvPr>
          <p:cNvPicPr>
            <a:picLocks noChangeAspect="1"/>
          </p:cNvPicPr>
          <p:nvPr/>
        </p:nvPicPr>
        <p:blipFill rotWithShape="1">
          <a:blip r:embed="rId3"/>
          <a:srcRect l="37797" r="3732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73" name="Isosceles Triangle 72">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4" name="Content Placeholder 3">
            <a:extLst>
              <a:ext uri="{FF2B5EF4-FFF2-40B4-BE49-F238E27FC236}">
                <a16:creationId xmlns:a16="http://schemas.microsoft.com/office/drawing/2014/main" id="{79F442A9-9A87-87E9-29AE-6EC5570B808C}"/>
              </a:ext>
            </a:extLst>
          </p:cNvPr>
          <p:cNvGraphicFramePr>
            <a:graphicFrameLocks noGrp="1"/>
          </p:cNvGraphicFramePr>
          <p:nvPr>
            <p:ph idx="1"/>
            <p:extLst>
              <p:ext uri="{D42A27DB-BD31-4B8C-83A1-F6EECF244321}">
                <p14:modId xmlns:p14="http://schemas.microsoft.com/office/powerpoint/2010/main" val="3315001474"/>
              </p:ext>
            </p:extLst>
          </p:nvPr>
        </p:nvGraphicFramePr>
        <p:xfrm>
          <a:off x="3463925" y="2928938"/>
          <a:ext cx="5551488" cy="2740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60A5C9-47BC-5F26-E181-053AC89986AD}"/>
              </a:ext>
            </a:extLst>
          </p:cNvPr>
          <p:cNvSpPr>
            <a:spLocks noGrp="1"/>
          </p:cNvSpPr>
          <p:nvPr>
            <p:ph type="title"/>
          </p:nvPr>
        </p:nvSpPr>
        <p:spPr>
          <a:xfrm>
            <a:off x="652481" y="1382486"/>
            <a:ext cx="3547581" cy="4093028"/>
          </a:xfrm>
        </p:spPr>
        <p:txBody>
          <a:bodyPr anchor="ctr">
            <a:normAutofit/>
          </a:bodyPr>
          <a:lstStyle/>
          <a:p>
            <a:pPr>
              <a:lnSpc>
                <a:spcPct val="90000"/>
              </a:lnSpc>
            </a:pPr>
            <a:r>
              <a:rPr lang="en-US" sz="4400"/>
              <a:t>Select P2 Options &amp; then</a:t>
            </a:r>
            <a:br>
              <a:rPr lang="en-US" sz="4400"/>
            </a:br>
            <a:r>
              <a:rPr lang="en-US" sz="4400"/>
              <a:t>Develop Numerical Goals for:</a:t>
            </a:r>
          </a:p>
        </p:txBody>
      </p:sp>
      <p:grpSp>
        <p:nvGrpSpPr>
          <p:cNvPr id="75" name="Group 74">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76" name="Straight Connector 75">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78"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6" name="Rectangle 85">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5" name="Rectangle 4">
            <a:extLst>
              <a:ext uri="{FF2B5EF4-FFF2-40B4-BE49-F238E27FC236}">
                <a16:creationId xmlns:a16="http://schemas.microsoft.com/office/drawing/2014/main" id="{ACA4954E-B0EC-48C2-010A-1E23A1C931E5}"/>
              </a:ext>
            </a:extLst>
          </p:cNvPr>
          <p:cNvSpPr>
            <a:spLocks noChangeArrowheads="1"/>
          </p:cNvSpPr>
          <p:nvPr/>
        </p:nvSpPr>
        <p:spPr bwMode="auto">
          <a:xfrm>
            <a:off x="1828800" y="3962400"/>
            <a:ext cx="83312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285750" indent="-285750">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endParaRPr lang="en-US" altLang="en-US" sz="1600">
              <a:solidFill>
                <a:schemeClr val="accent2"/>
              </a:solidFill>
            </a:endParaRPr>
          </a:p>
        </p:txBody>
      </p:sp>
      <p:graphicFrame>
        <p:nvGraphicFramePr>
          <p:cNvPr id="38917" name="Content Placeholder 2">
            <a:extLst>
              <a:ext uri="{FF2B5EF4-FFF2-40B4-BE49-F238E27FC236}">
                <a16:creationId xmlns:a16="http://schemas.microsoft.com/office/drawing/2014/main" id="{76C0FA52-CEEA-D136-9DF1-617E52777066}"/>
              </a:ext>
            </a:extLst>
          </p:cNvPr>
          <p:cNvGraphicFramePr>
            <a:graphicFrameLocks noGrp="1"/>
          </p:cNvGraphicFramePr>
          <p:nvPr>
            <p:ph idx="1"/>
            <p:extLst>
              <p:ext uri="{D42A27DB-BD31-4B8C-83A1-F6EECF244321}">
                <p14:modId xmlns:p14="http://schemas.microsoft.com/office/powerpoint/2010/main" val="2970749737"/>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84327-10AA-C903-0C44-785518DE8231}"/>
              </a:ext>
            </a:extLst>
          </p:cNvPr>
          <p:cNvSpPr>
            <a:spLocks noGrp="1"/>
          </p:cNvSpPr>
          <p:nvPr>
            <p:ph type="title"/>
          </p:nvPr>
        </p:nvSpPr>
        <p:spPr>
          <a:xfrm>
            <a:off x="1286933" y="609600"/>
            <a:ext cx="10197494" cy="1099457"/>
          </a:xfrm>
        </p:spPr>
        <p:txBody>
          <a:bodyPr>
            <a:normAutofit/>
          </a:bodyPr>
          <a:lstStyle/>
          <a:p>
            <a:r>
              <a:rPr lang="en-US"/>
              <a:t>Develop Implementation Schedule &amp; Consider:</a:t>
            </a:r>
          </a:p>
        </p:txBody>
      </p:sp>
      <p:sp>
        <p:nvSpPr>
          <p:cNvPr id="74" name="Isosceles Triangle 7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23236" name="Content Placeholder 2">
            <a:extLst>
              <a:ext uri="{FF2B5EF4-FFF2-40B4-BE49-F238E27FC236}">
                <a16:creationId xmlns:a16="http://schemas.microsoft.com/office/drawing/2014/main" id="{8C6E0D51-75C7-6449-65ED-984BEFFE22B4}"/>
              </a:ext>
            </a:extLst>
          </p:cNvPr>
          <p:cNvGraphicFramePr>
            <a:graphicFrameLocks noGrp="1"/>
          </p:cNvGraphicFramePr>
          <p:nvPr>
            <p:ph idx="1"/>
            <p:extLst>
              <p:ext uri="{D42A27DB-BD31-4B8C-83A1-F6EECF244321}">
                <p14:modId xmlns:p14="http://schemas.microsoft.com/office/powerpoint/2010/main" val="3841634790"/>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93903-6E86-884E-6AC2-70D48783B46B}"/>
              </a:ext>
            </a:extLst>
          </p:cNvPr>
          <p:cNvSpPr>
            <a:spLocks noGrp="1"/>
          </p:cNvSpPr>
          <p:nvPr>
            <p:ph type="title"/>
          </p:nvPr>
        </p:nvSpPr>
        <p:spPr>
          <a:xfrm>
            <a:off x="1286933" y="609600"/>
            <a:ext cx="10197494" cy="1099457"/>
          </a:xfrm>
        </p:spPr>
        <p:txBody>
          <a:bodyPr>
            <a:normAutofit/>
          </a:bodyPr>
          <a:lstStyle/>
          <a:p>
            <a:r>
              <a:rPr lang="en-US"/>
              <a:t>Set Use &amp; NPO Goals for:</a:t>
            </a:r>
          </a:p>
        </p:txBody>
      </p:sp>
      <p:sp>
        <p:nvSpPr>
          <p:cNvPr id="74" name="Isosceles Triangle 7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27332" name="Content Placeholder 2">
            <a:extLst>
              <a:ext uri="{FF2B5EF4-FFF2-40B4-BE49-F238E27FC236}">
                <a16:creationId xmlns:a16="http://schemas.microsoft.com/office/drawing/2014/main" id="{609C4094-5C63-6406-62AD-DE421F599454}"/>
              </a:ext>
            </a:extLst>
          </p:cNvPr>
          <p:cNvGraphicFramePr>
            <a:graphicFrameLocks noGrp="1"/>
          </p:cNvGraphicFramePr>
          <p:nvPr>
            <p:ph idx="1"/>
            <p:extLst>
              <p:ext uri="{D42A27DB-BD31-4B8C-83A1-F6EECF244321}">
                <p14:modId xmlns:p14="http://schemas.microsoft.com/office/powerpoint/2010/main" val="2716976783"/>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1BBD6C-84D3-EAFD-44CD-BCD77DB82D68}"/>
              </a:ext>
            </a:extLst>
          </p:cNvPr>
          <p:cNvSpPr>
            <a:spLocks noGrp="1"/>
          </p:cNvSpPr>
          <p:nvPr>
            <p:ph type="title"/>
          </p:nvPr>
        </p:nvSpPr>
        <p:spPr>
          <a:xfrm>
            <a:off x="652481" y="1382486"/>
            <a:ext cx="3547581" cy="4093028"/>
          </a:xfrm>
        </p:spPr>
        <p:txBody>
          <a:bodyPr anchor="ctr">
            <a:normAutofit/>
          </a:bodyPr>
          <a:lstStyle/>
          <a:p>
            <a:r>
              <a:rPr lang="en-US" sz="4400"/>
              <a:t>Process Level Goals</a:t>
            </a:r>
          </a:p>
        </p:txBody>
      </p:sp>
      <p:grpSp>
        <p:nvGrpSpPr>
          <p:cNvPr id="74" name="Group 73">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75" name="Straight Connector 74">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77"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Isosceles Triangle 78">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5" name="Rectangle 84">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378" name="Rectangle 2">
            <a:extLst>
              <a:ext uri="{FF2B5EF4-FFF2-40B4-BE49-F238E27FC236}">
                <a16:creationId xmlns:a16="http://schemas.microsoft.com/office/drawing/2014/main" id="{075219BE-92C9-4F29-F417-99D3A5AB14A3}"/>
              </a:ext>
            </a:extLst>
          </p:cNvPr>
          <p:cNvSpPr>
            <a:spLocks noChangeArrowheads="1"/>
          </p:cNvSpPr>
          <p:nvPr/>
        </p:nvSpPr>
        <p:spPr bwMode="auto">
          <a:xfrm>
            <a:off x="2819400" y="457200"/>
            <a:ext cx="6796088" cy="3352800"/>
          </a:xfrm>
          <a:prstGeom prst="rect">
            <a:avLst/>
          </a:prstGeom>
          <a:noFill/>
          <a:ln>
            <a:noFill/>
          </a:ln>
          <a:effectLst/>
        </p:spPr>
        <p:txBody>
          <a:bodyPr lIns="90488" tIns="44450" rIns="90488" bIns="44450"/>
          <a:lstStyle/>
          <a:p>
            <a:pPr>
              <a:defRPr/>
            </a:pPr>
            <a:endParaRPr lang="en-US" altLang="en-US" sz="3800" b="1" u="sng">
              <a:solidFill>
                <a:schemeClr val="accent1"/>
              </a:solidFill>
              <a:effectLst>
                <a:outerShdw blurRad="38100" dist="38100" dir="2700000" algn="tl">
                  <a:srgbClr val="C0C0C0"/>
                </a:outerShdw>
              </a:effectLst>
            </a:endParaRPr>
          </a:p>
        </p:txBody>
      </p:sp>
      <p:graphicFrame>
        <p:nvGraphicFramePr>
          <p:cNvPr id="229380" name="Content Placeholder 2">
            <a:extLst>
              <a:ext uri="{FF2B5EF4-FFF2-40B4-BE49-F238E27FC236}">
                <a16:creationId xmlns:a16="http://schemas.microsoft.com/office/drawing/2014/main" id="{775A1EF1-C68E-4929-2A4D-71DFA4561EE4}"/>
              </a:ext>
            </a:extLst>
          </p:cNvPr>
          <p:cNvGraphicFramePr>
            <a:graphicFrameLocks noGrp="1"/>
          </p:cNvGraphicFramePr>
          <p:nvPr>
            <p:ph idx="1"/>
            <p:extLst>
              <p:ext uri="{D42A27DB-BD31-4B8C-83A1-F6EECF244321}">
                <p14:modId xmlns:p14="http://schemas.microsoft.com/office/powerpoint/2010/main" val="3924771031"/>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5336E-FFAE-B321-F3C8-FD6C8E2A316F}"/>
              </a:ext>
            </a:extLst>
          </p:cNvPr>
          <p:cNvSpPr>
            <a:spLocks noGrp="1"/>
          </p:cNvSpPr>
          <p:nvPr>
            <p:ph type="title"/>
          </p:nvPr>
        </p:nvSpPr>
        <p:spPr>
          <a:xfrm>
            <a:off x="677334" y="609600"/>
            <a:ext cx="8596668" cy="1320800"/>
          </a:xfrm>
        </p:spPr>
        <p:txBody>
          <a:bodyPr anchor="t">
            <a:normAutofit/>
          </a:bodyPr>
          <a:lstStyle/>
          <a:p>
            <a:r>
              <a:rPr lang="en-US"/>
              <a:t>Facility Level Goals</a:t>
            </a:r>
          </a:p>
        </p:txBody>
      </p:sp>
      <p:sp>
        <p:nvSpPr>
          <p:cNvPr id="3" name="Content Placeholder 2">
            <a:extLst>
              <a:ext uri="{FF2B5EF4-FFF2-40B4-BE49-F238E27FC236}">
                <a16:creationId xmlns:a16="http://schemas.microsoft.com/office/drawing/2014/main" id="{D844A806-2A52-3926-022B-AB7BF86AE558}"/>
              </a:ext>
            </a:extLst>
          </p:cNvPr>
          <p:cNvSpPr>
            <a:spLocks noGrp="1"/>
          </p:cNvSpPr>
          <p:nvPr>
            <p:ph idx="1"/>
          </p:nvPr>
        </p:nvSpPr>
        <p:spPr>
          <a:xfrm>
            <a:off x="677334" y="2160590"/>
            <a:ext cx="5794904" cy="3701270"/>
          </a:xfrm>
        </p:spPr>
        <p:txBody>
          <a:bodyPr>
            <a:normAutofit/>
          </a:bodyPr>
          <a:lstStyle/>
          <a:p>
            <a:r>
              <a:rPr lang="en-US" sz="2400"/>
              <a:t>Goals for each Hazardous Substance</a:t>
            </a:r>
          </a:p>
          <a:p>
            <a:r>
              <a:rPr lang="en-US" sz="2400"/>
              <a:t>5-Year Use &amp; NPO Goals</a:t>
            </a:r>
          </a:p>
          <a:p>
            <a:r>
              <a:rPr lang="en-US" sz="2400"/>
              <a:t>Goals Expressed in Two Ways:</a:t>
            </a:r>
          </a:p>
          <a:p>
            <a:pPr lvl="1"/>
            <a:r>
              <a:rPr lang="en-US" sz="2000"/>
              <a:t>Pounds</a:t>
            </a:r>
          </a:p>
          <a:p>
            <a:pPr lvl="1"/>
            <a:r>
              <a:rPr lang="en-US" sz="2000"/>
              <a:t>Percent</a:t>
            </a:r>
          </a:p>
          <a:p>
            <a:endParaRPr lang="en-US" sz="2400"/>
          </a:p>
        </p:txBody>
      </p:sp>
      <p:pic>
        <p:nvPicPr>
          <p:cNvPr id="7" name="Graphic 6" descr="City with solid fill">
            <a:extLst>
              <a:ext uri="{FF2B5EF4-FFF2-40B4-BE49-F238E27FC236}">
                <a16:creationId xmlns:a16="http://schemas.microsoft.com/office/drawing/2014/main" id="{F7DBB504-6768-6C9E-10F7-2BE0D81BE2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1468" y="3457576"/>
            <a:ext cx="4114800" cy="411480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E944-5034-3810-51A2-B474E837EE2E}"/>
              </a:ext>
            </a:extLst>
          </p:cNvPr>
          <p:cNvSpPr>
            <a:spLocks noGrp="1"/>
          </p:cNvSpPr>
          <p:nvPr>
            <p:ph type="title"/>
          </p:nvPr>
        </p:nvSpPr>
        <p:spPr/>
        <p:txBody>
          <a:bodyPr/>
          <a:lstStyle/>
          <a:p>
            <a:r>
              <a:rPr lang="en-US"/>
              <a:t>Industrial Sectors Covered</a:t>
            </a:r>
          </a:p>
        </p:txBody>
      </p:sp>
      <p:graphicFrame>
        <p:nvGraphicFramePr>
          <p:cNvPr id="5" name="Table 5">
            <a:extLst>
              <a:ext uri="{FF2B5EF4-FFF2-40B4-BE49-F238E27FC236}">
                <a16:creationId xmlns:a16="http://schemas.microsoft.com/office/drawing/2014/main" id="{7E887CF9-4F7C-1166-1D24-D69A6F53B96D}"/>
              </a:ext>
            </a:extLst>
          </p:cNvPr>
          <p:cNvGraphicFramePr>
            <a:graphicFrameLocks noGrp="1"/>
          </p:cNvGraphicFramePr>
          <p:nvPr>
            <p:extLst>
              <p:ext uri="{D42A27DB-BD31-4B8C-83A1-F6EECF244321}">
                <p14:modId xmlns:p14="http://schemas.microsoft.com/office/powerpoint/2010/main" val="499256865"/>
              </p:ext>
            </p:extLst>
          </p:nvPr>
        </p:nvGraphicFramePr>
        <p:xfrm>
          <a:off x="779463" y="1362604"/>
          <a:ext cx="10725678" cy="4897192"/>
        </p:xfrm>
        <a:graphic>
          <a:graphicData uri="http://schemas.openxmlformats.org/drawingml/2006/table">
            <a:tbl>
              <a:tblPr firstRow="1" bandRow="1">
                <a:tableStyleId>{5C22544A-7EE6-4342-B048-85BDC9FD1C3A}</a:tableStyleId>
              </a:tblPr>
              <a:tblGrid>
                <a:gridCol w="4311650">
                  <a:extLst>
                    <a:ext uri="{9D8B030D-6E8A-4147-A177-3AD203B41FA5}">
                      <a16:colId xmlns:a16="http://schemas.microsoft.com/office/drawing/2014/main" val="1222390175"/>
                    </a:ext>
                  </a:extLst>
                </a:gridCol>
                <a:gridCol w="6414028">
                  <a:extLst>
                    <a:ext uri="{9D8B030D-6E8A-4147-A177-3AD203B41FA5}">
                      <a16:colId xmlns:a16="http://schemas.microsoft.com/office/drawing/2014/main" val="3352306932"/>
                    </a:ext>
                  </a:extLst>
                </a:gridCol>
              </a:tblGrid>
              <a:tr h="327062">
                <a:tc>
                  <a:txBody>
                    <a:bodyPr/>
                    <a:lstStyle/>
                    <a:p>
                      <a:r>
                        <a:rPr lang="en-US" sz="1600"/>
                        <a:t>Industrial Sector</a:t>
                      </a:r>
                    </a:p>
                  </a:txBody>
                  <a:tcPr/>
                </a:tc>
                <a:tc>
                  <a:txBody>
                    <a:bodyPr/>
                    <a:lstStyle/>
                    <a:p>
                      <a:r>
                        <a:rPr lang="en-US" sz="1600"/>
                        <a:t>Notes</a:t>
                      </a:r>
                    </a:p>
                  </a:txBody>
                  <a:tcPr/>
                </a:tc>
                <a:extLst>
                  <a:ext uri="{0D108BD9-81ED-4DB2-BD59-A6C34878D82A}">
                    <a16:rowId xmlns:a16="http://schemas.microsoft.com/office/drawing/2014/main" val="2216952052"/>
                  </a:ext>
                </a:extLst>
              </a:tr>
              <a:tr h="622318">
                <a:tc>
                  <a:txBody>
                    <a:bodyPr/>
                    <a:lstStyle/>
                    <a:p>
                      <a:r>
                        <a:rPr lang="en-US" sz="1600"/>
                        <a:t>Manufacturing</a:t>
                      </a:r>
                    </a:p>
                  </a:txBody>
                  <a:tcPr anchor="ctr"/>
                </a:tc>
                <a:tc>
                  <a:txBody>
                    <a:bodyPr/>
                    <a:lstStyle/>
                    <a:p>
                      <a:r>
                        <a:rPr lang="en-US" sz="1600"/>
                        <a:t>Facilities engaged in the mechanical or chemical transformation of materials or substances into new products</a:t>
                      </a:r>
                    </a:p>
                  </a:txBody>
                  <a:tcPr anchor="ctr"/>
                </a:tc>
                <a:extLst>
                  <a:ext uri="{0D108BD9-81ED-4DB2-BD59-A6C34878D82A}">
                    <a16:rowId xmlns:a16="http://schemas.microsoft.com/office/drawing/2014/main" val="1745595007"/>
                  </a:ext>
                </a:extLst>
              </a:tr>
              <a:tr h="564925">
                <a:tc>
                  <a:txBody>
                    <a:bodyPr/>
                    <a:lstStyle/>
                    <a:p>
                      <a:r>
                        <a:rPr lang="en-US" sz="1600"/>
                        <a:t>Metal mining</a:t>
                      </a:r>
                    </a:p>
                  </a:txBody>
                  <a:tcPr anchor="ctr"/>
                </a:tc>
                <a:tc>
                  <a:txBody>
                    <a:bodyPr/>
                    <a:lstStyle/>
                    <a:p>
                      <a:r>
                        <a:rPr lang="en-US" sz="1600"/>
                        <a:t>Not including metal mining services, and uranium, radium, and vanadium ores</a:t>
                      </a:r>
                    </a:p>
                  </a:txBody>
                  <a:tcPr anchor="ctr"/>
                </a:tc>
                <a:extLst>
                  <a:ext uri="{0D108BD9-81ED-4DB2-BD59-A6C34878D82A}">
                    <a16:rowId xmlns:a16="http://schemas.microsoft.com/office/drawing/2014/main" val="1278589334"/>
                  </a:ext>
                </a:extLst>
              </a:tr>
              <a:tr h="327062">
                <a:tc>
                  <a:txBody>
                    <a:bodyPr/>
                    <a:lstStyle/>
                    <a:p>
                      <a:r>
                        <a:rPr lang="en-US" sz="1600"/>
                        <a:t>Coal mining</a:t>
                      </a:r>
                    </a:p>
                  </a:txBody>
                  <a:tcPr anchor="ctr"/>
                </a:tc>
                <a:tc>
                  <a:txBody>
                    <a:bodyPr/>
                    <a:lstStyle/>
                    <a:p>
                      <a:r>
                        <a:rPr lang="en-US" sz="1600"/>
                        <a:t>Not including coal mining services</a:t>
                      </a:r>
                    </a:p>
                  </a:txBody>
                  <a:tcPr anchor="ctr"/>
                </a:tc>
                <a:extLst>
                  <a:ext uri="{0D108BD9-81ED-4DB2-BD59-A6C34878D82A}">
                    <a16:rowId xmlns:a16="http://schemas.microsoft.com/office/drawing/2014/main" val="2546099293"/>
                  </a:ext>
                </a:extLst>
              </a:tr>
              <a:tr h="622318">
                <a:tc>
                  <a:txBody>
                    <a:bodyPr/>
                    <a:lstStyle/>
                    <a:p>
                      <a:r>
                        <a:rPr lang="en-US" sz="1600"/>
                        <a:t>Electrical Utilities</a:t>
                      </a:r>
                    </a:p>
                  </a:txBody>
                  <a:tcPr anchor="ctr"/>
                </a:tc>
                <a:tc>
                  <a:txBody>
                    <a:bodyPr/>
                    <a:lstStyle/>
                    <a:p>
                      <a:r>
                        <a:rPr lang="en-US" sz="1600"/>
                        <a:t>Limited to facilities that combust coal and/or oil for the purpose of generating electricity for distribution in commerce</a:t>
                      </a:r>
                    </a:p>
                  </a:txBody>
                  <a:tcPr anchor="ctr"/>
                </a:tc>
                <a:extLst>
                  <a:ext uri="{0D108BD9-81ED-4DB2-BD59-A6C34878D82A}">
                    <a16:rowId xmlns:a16="http://schemas.microsoft.com/office/drawing/2014/main" val="886533637"/>
                  </a:ext>
                </a:extLst>
              </a:tr>
              <a:tr h="622318">
                <a:tc>
                  <a:txBody>
                    <a:bodyPr/>
                    <a:lstStyle/>
                    <a:p>
                      <a:r>
                        <a:rPr lang="en-US" sz="1600"/>
                        <a:t>Treatment, Storage, and Disposal facilities</a:t>
                      </a:r>
                    </a:p>
                  </a:txBody>
                  <a:tcPr anchor="ctr"/>
                </a:tc>
                <a:tc>
                  <a:txBody>
                    <a:bodyPr/>
                    <a:lstStyle/>
                    <a:p>
                      <a:r>
                        <a:rPr lang="en-US" sz="1600"/>
                        <a:t>Limited to facilities regulated under the Resource Conservation and Recovery Act, Subtitle C, 42 U.S.C. Section 6921 et seq.</a:t>
                      </a:r>
                    </a:p>
                  </a:txBody>
                  <a:tcPr anchor="ctr"/>
                </a:tc>
                <a:extLst>
                  <a:ext uri="{0D108BD9-81ED-4DB2-BD59-A6C34878D82A}">
                    <a16:rowId xmlns:a16="http://schemas.microsoft.com/office/drawing/2014/main" val="3080173632"/>
                  </a:ext>
                </a:extLst>
              </a:tr>
              <a:tr h="564925">
                <a:tc>
                  <a:txBody>
                    <a:bodyPr/>
                    <a:lstStyle/>
                    <a:p>
                      <a:r>
                        <a:rPr lang="en-US" sz="1600"/>
                        <a:t>Solvent recovery services</a:t>
                      </a:r>
                    </a:p>
                  </a:txBody>
                  <a:tcPr anchor="ctr"/>
                </a:tc>
                <a:tc>
                  <a:txBody>
                    <a:bodyPr/>
                    <a:lstStyle/>
                    <a:p>
                      <a:r>
                        <a:rPr lang="en-US" sz="1600"/>
                        <a:t>Limited to facilities primarily engaged in solvent recovery services on a contract or free basis</a:t>
                      </a:r>
                    </a:p>
                  </a:txBody>
                  <a:tcPr anchor="ctr"/>
                </a:tc>
                <a:extLst>
                  <a:ext uri="{0D108BD9-81ED-4DB2-BD59-A6C34878D82A}">
                    <a16:rowId xmlns:a16="http://schemas.microsoft.com/office/drawing/2014/main" val="3110677464"/>
                  </a:ext>
                </a:extLst>
              </a:tr>
              <a:tr h="564925">
                <a:tc>
                  <a:txBody>
                    <a:bodyPr/>
                    <a:lstStyle/>
                    <a:p>
                      <a:r>
                        <a:rPr lang="en-US" sz="1600"/>
                        <a:t>Chemical distributors</a:t>
                      </a:r>
                    </a:p>
                  </a:txBody>
                  <a:tcPr anchor="ctr"/>
                </a:tc>
                <a:tc>
                  <a:txBody>
                    <a:bodyPr/>
                    <a:lstStyle/>
                    <a:p>
                      <a:r>
                        <a:rPr lang="en-US" sz="1600"/>
                        <a:t>Facilities engaged in the wholesale distribution of chemicals and allied products</a:t>
                      </a:r>
                    </a:p>
                  </a:txBody>
                  <a:tcPr anchor="ctr"/>
                </a:tc>
                <a:extLst>
                  <a:ext uri="{0D108BD9-81ED-4DB2-BD59-A6C34878D82A}">
                    <a16:rowId xmlns:a16="http://schemas.microsoft.com/office/drawing/2014/main" val="2829916603"/>
                  </a:ext>
                </a:extLst>
              </a:tr>
              <a:tr h="622318">
                <a:tc>
                  <a:txBody>
                    <a:bodyPr/>
                    <a:lstStyle/>
                    <a:p>
                      <a:r>
                        <a:rPr lang="en-US" sz="1600"/>
                        <a:t>Petroleum bulk terminals</a:t>
                      </a:r>
                    </a:p>
                  </a:txBody>
                  <a:tcPr anchor="ctr"/>
                </a:tc>
                <a:tc>
                  <a:txBody>
                    <a:bodyPr/>
                    <a:lstStyle/>
                    <a:p>
                      <a:r>
                        <a:rPr lang="en-US" sz="1600"/>
                        <a:t>Facilities engaged in the wholesale distribution of crude petroleum and petroleum products from bulk liquid storage facilities</a:t>
                      </a:r>
                    </a:p>
                  </a:txBody>
                  <a:tcPr anchor="ctr"/>
                </a:tc>
                <a:extLst>
                  <a:ext uri="{0D108BD9-81ED-4DB2-BD59-A6C34878D82A}">
                    <a16:rowId xmlns:a16="http://schemas.microsoft.com/office/drawing/2014/main" val="968163475"/>
                  </a:ext>
                </a:extLst>
              </a:tr>
            </a:tbl>
          </a:graphicData>
        </a:graphic>
      </p:graphicFrame>
    </p:spTree>
    <p:extLst>
      <p:ext uri="{BB962C8B-B14F-4D97-AF65-F5344CB8AC3E}">
        <p14:creationId xmlns:p14="http://schemas.microsoft.com/office/powerpoint/2010/main" val="36152216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2" name="Straight Connector 71">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9154" name="Rectangle 2">
            <a:extLst>
              <a:ext uri="{FF2B5EF4-FFF2-40B4-BE49-F238E27FC236}">
                <a16:creationId xmlns:a16="http://schemas.microsoft.com/office/drawing/2014/main" id="{3924D0AB-0FCC-BA82-095C-3B433EBD4A09}"/>
              </a:ext>
            </a:extLst>
          </p:cNvPr>
          <p:cNvSpPr>
            <a:spLocks noGrp="1" noChangeArrowheads="1"/>
          </p:cNvSpPr>
          <p:nvPr>
            <p:ph type="title"/>
          </p:nvPr>
        </p:nvSpPr>
        <p:spPr>
          <a:xfrm>
            <a:off x="643467" y="816638"/>
            <a:ext cx="3367359" cy="5224724"/>
          </a:xfrm>
        </p:spPr>
        <p:txBody>
          <a:bodyPr anchor="ctr">
            <a:normAutofit/>
          </a:bodyPr>
          <a:lstStyle/>
          <a:p>
            <a:r>
              <a:rPr lang="en-US" altLang="en-US"/>
              <a:t>Reporting</a:t>
            </a:r>
          </a:p>
        </p:txBody>
      </p:sp>
      <p:graphicFrame>
        <p:nvGraphicFramePr>
          <p:cNvPr id="4" name="Content Placeholder 3">
            <a:extLst>
              <a:ext uri="{FF2B5EF4-FFF2-40B4-BE49-F238E27FC236}">
                <a16:creationId xmlns:a16="http://schemas.microsoft.com/office/drawing/2014/main" id="{594F446A-BB6B-C167-3DCF-706ACB62DBB9}"/>
              </a:ext>
            </a:extLst>
          </p:cNvPr>
          <p:cNvGraphicFramePr>
            <a:graphicFrameLocks noGrp="1"/>
          </p:cNvGraphicFramePr>
          <p:nvPr>
            <p:ph idx="1"/>
            <p:extLst>
              <p:ext uri="{D42A27DB-BD31-4B8C-83A1-F6EECF244321}">
                <p14:modId xmlns:p14="http://schemas.microsoft.com/office/powerpoint/2010/main" val="2616016542"/>
              </p:ext>
            </p:extLst>
          </p:nvPr>
        </p:nvGraphicFramePr>
        <p:xfrm>
          <a:off x="4654295" y="816638"/>
          <a:ext cx="4619706" cy="5224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E82302D-5660-F594-F610-7B35E3C6EC8F}"/>
              </a:ext>
            </a:extLst>
          </p:cNvPr>
          <p:cNvSpPr>
            <a:spLocks noGrp="1"/>
          </p:cNvSpPr>
          <p:nvPr>
            <p:ph type="title"/>
          </p:nvPr>
        </p:nvSpPr>
        <p:spPr>
          <a:xfrm>
            <a:off x="677334" y="609600"/>
            <a:ext cx="8596668" cy="1320800"/>
          </a:xfrm>
        </p:spPr>
        <p:txBody>
          <a:bodyPr>
            <a:normAutofit/>
          </a:bodyPr>
          <a:lstStyle/>
          <a:p>
            <a:r>
              <a:rPr lang="en-US"/>
              <a:t>Polling Question #7</a:t>
            </a:r>
          </a:p>
        </p:txBody>
      </p:sp>
      <p:sp>
        <p:nvSpPr>
          <p:cNvPr id="3" name="Content Placeholder 2">
            <a:extLst>
              <a:ext uri="{FF2B5EF4-FFF2-40B4-BE49-F238E27FC236}">
                <a16:creationId xmlns:a16="http://schemas.microsoft.com/office/drawing/2014/main" id="{DFC8A857-7FDE-2E0E-5203-B96EA19FD2EA}"/>
              </a:ext>
            </a:extLst>
          </p:cNvPr>
          <p:cNvSpPr>
            <a:spLocks noGrp="1"/>
          </p:cNvSpPr>
          <p:nvPr>
            <p:ph idx="1"/>
          </p:nvPr>
        </p:nvSpPr>
        <p:spPr>
          <a:xfrm>
            <a:off x="677334" y="2160589"/>
            <a:ext cx="8596668" cy="3880773"/>
          </a:xfrm>
        </p:spPr>
        <p:txBody>
          <a:bodyPr>
            <a:normAutofit/>
          </a:bodyPr>
          <a:lstStyle/>
          <a:p>
            <a:pPr marL="0" indent="0">
              <a:buNone/>
            </a:pPr>
            <a:r>
              <a:rPr lang="en-US"/>
              <a:t>Read the activity below and select the part of the environmental management hierarchy that corresponds to it. </a:t>
            </a:r>
          </a:p>
          <a:p>
            <a:pPr marL="0" indent="0">
              <a:buNone/>
            </a:pPr>
            <a:endParaRPr lang="en-US"/>
          </a:p>
          <a:p>
            <a:r>
              <a:rPr lang="en-US"/>
              <a:t>A surface coating company installs a distillation unit to recover spent solvents from their coating lines. The material is moved to the distillation area in 55-gallon drums. </a:t>
            </a:r>
          </a:p>
          <a:p>
            <a:pPr lvl="1"/>
            <a:r>
              <a:rPr lang="en-US"/>
              <a:t>Pollution Prevention		</a:t>
            </a:r>
          </a:p>
          <a:p>
            <a:pPr lvl="1" eaLnBrk="0" fontAlgn="base" hangingPunct="0"/>
            <a:r>
              <a:rPr lang="en-US"/>
              <a:t>Out-of-process Recycling		</a:t>
            </a:r>
          </a:p>
          <a:p>
            <a:pPr lvl="1" eaLnBrk="0" fontAlgn="base" hangingPunct="0"/>
            <a:r>
              <a:rPr lang="en-US"/>
              <a:t>Treatment/Control		</a:t>
            </a:r>
          </a:p>
          <a:p>
            <a:pPr lvl="1" eaLnBrk="0" fontAlgn="base" hangingPunct="0"/>
            <a:r>
              <a:rPr lang="en-US"/>
              <a:t>Disposal			</a:t>
            </a:r>
          </a:p>
          <a:p>
            <a:pPr lvl="1" eaLnBrk="0" fontAlgn="base" hangingPunct="0"/>
            <a:r>
              <a:rPr lang="en-US"/>
              <a:t>None of the Above</a:t>
            </a:r>
          </a:p>
        </p:txBody>
      </p:sp>
    </p:spTree>
    <p:extLst>
      <p:ext uri="{BB962C8B-B14F-4D97-AF65-F5344CB8AC3E}">
        <p14:creationId xmlns:p14="http://schemas.microsoft.com/office/powerpoint/2010/main" val="2849777779"/>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0" name="Straight Connector 9">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Shape 23">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7211263B-C610-4ABE-A78A-FB18ACEE0960}"/>
              </a:ext>
            </a:extLst>
          </p:cNvPr>
          <p:cNvSpPr>
            <a:spLocks noGrp="1"/>
          </p:cNvSpPr>
          <p:nvPr>
            <p:ph type="ctrTitle"/>
          </p:nvPr>
        </p:nvSpPr>
        <p:spPr>
          <a:xfrm>
            <a:off x="4482037" y="2928938"/>
            <a:ext cx="6881353" cy="2527334"/>
          </a:xfrm>
        </p:spPr>
        <p:txBody>
          <a:bodyPr>
            <a:normAutofit fontScale="90000"/>
          </a:bodyPr>
          <a:lstStyle/>
          <a:p>
            <a:pPr algn="l"/>
            <a:r>
              <a:rPr lang="en-US" sz="6000">
                <a:solidFill>
                  <a:srgbClr val="FFFFFF"/>
                </a:solidFill>
              </a:rPr>
              <a:t>Electronic Reporting: A &amp; B</a:t>
            </a:r>
            <a:br>
              <a:rPr lang="en-US" sz="6000">
                <a:solidFill>
                  <a:srgbClr val="FFFFFF"/>
                </a:solidFill>
              </a:rPr>
            </a:br>
            <a:r>
              <a:rPr lang="en-US" sz="6000">
                <a:solidFill>
                  <a:srgbClr val="FFFFFF"/>
                </a:solidFill>
              </a:rPr>
              <a:t>(Steps 10-11)</a:t>
            </a:r>
          </a:p>
        </p:txBody>
      </p:sp>
      <p:sp>
        <p:nvSpPr>
          <p:cNvPr id="26" name="Isosceles Triangle 25">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79249626"/>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95DD389-1C7B-0DD6-7306-7DC53888C260}"/>
              </a:ext>
            </a:extLst>
          </p:cNvPr>
          <p:cNvGrpSpPr/>
          <p:nvPr/>
        </p:nvGrpSpPr>
        <p:grpSpPr>
          <a:xfrm>
            <a:off x="1089468" y="2301217"/>
            <a:ext cx="7772400" cy="2998788"/>
            <a:chOff x="1817686" y="8372475"/>
            <a:chExt cx="7772400" cy="2998788"/>
          </a:xfrm>
        </p:grpSpPr>
        <p:pic>
          <p:nvPicPr>
            <p:cNvPr id="8195" name="Picture 2">
              <a:extLst>
                <a:ext uri="{FF2B5EF4-FFF2-40B4-BE49-F238E27FC236}">
                  <a16:creationId xmlns:a16="http://schemas.microsoft.com/office/drawing/2014/main" id="{6FC918F8-1669-75FA-1B11-3621EFADE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817686" y="8372475"/>
              <a:ext cx="7772400" cy="299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8" name="Rectangle 4">
              <a:extLst>
                <a:ext uri="{FF2B5EF4-FFF2-40B4-BE49-F238E27FC236}">
                  <a16:creationId xmlns:a16="http://schemas.microsoft.com/office/drawing/2014/main" id="{31E5D2ED-3D31-FC23-22FD-8A42F22D4E07}"/>
                </a:ext>
              </a:extLst>
            </p:cNvPr>
            <p:cNvSpPr>
              <a:spLocks noChangeArrowheads="1"/>
            </p:cNvSpPr>
            <p:nvPr/>
          </p:nvSpPr>
          <p:spPr bwMode="auto">
            <a:xfrm>
              <a:off x="1817686" y="9872664"/>
              <a:ext cx="2178050" cy="1176337"/>
            </a:xfrm>
            <a:prstGeom prst="rect">
              <a:avLst/>
            </a:prstGeom>
            <a:noFill/>
            <a:ln w="57150" algn="ctr">
              <a:solidFill>
                <a:srgbClr val="FF0000"/>
              </a:solidFill>
              <a:round/>
              <a:headEnd/>
              <a:tailEnd/>
            </a:ln>
            <a:effectLst>
              <a:outerShdw blurRad="104898" dist="50800" dir="27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FF0000"/>
                </a:solidFill>
                <a:latin typeface="Arial" panose="020B0604020202020204" pitchFamily="34" charset="0"/>
              </a:endParaRPr>
            </a:p>
          </p:txBody>
        </p:sp>
        <p:cxnSp>
          <p:nvCxnSpPr>
            <p:cNvPr id="8202" name="Straight Arrow Connector 4">
              <a:extLst>
                <a:ext uri="{FF2B5EF4-FFF2-40B4-BE49-F238E27FC236}">
                  <a16:creationId xmlns:a16="http://schemas.microsoft.com/office/drawing/2014/main" id="{52CFF8FD-ED9C-0A86-8E17-470BA326E9B8}"/>
                </a:ext>
              </a:extLst>
            </p:cNvPr>
            <p:cNvCxnSpPr>
              <a:cxnSpLocks noChangeShapeType="1"/>
            </p:cNvCxnSpPr>
            <p:nvPr/>
          </p:nvCxnSpPr>
          <p:spPr bwMode="auto">
            <a:xfrm flipH="1">
              <a:off x="3762376" y="9020172"/>
              <a:ext cx="685800" cy="762000"/>
            </a:xfrm>
            <a:prstGeom prst="straightConnector1">
              <a:avLst/>
            </a:prstGeom>
            <a:noFill/>
            <a:ln w="57150" algn="ctr">
              <a:solidFill>
                <a:srgbClr val="FF0000"/>
              </a:solidFill>
              <a:round/>
              <a:headEnd/>
              <a:tailEnd type="arrow" w="med" len="med"/>
            </a:ln>
            <a:effectLst>
              <a:outerShdw blurRad="104898" dist="50800" dir="2700000" algn="ctr" rotWithShape="0">
                <a:srgbClr val="000000">
                  <a:alpha val="43137"/>
                </a:srgbClr>
              </a:outerShdw>
            </a:effectLst>
            <a:extLst>
              <a:ext uri="{909E8E84-426E-40DD-AFC4-6F175D3DCCD1}">
                <a14:hiddenFill xmlns:a14="http://schemas.microsoft.com/office/drawing/2010/main">
                  <a:noFill/>
                </a14:hiddenFill>
              </a:ext>
            </a:extLst>
          </p:spPr>
        </p:cxnSp>
      </p:grpSp>
      <p:sp>
        <p:nvSpPr>
          <p:cNvPr id="3" name="Title 2">
            <a:extLst>
              <a:ext uri="{FF2B5EF4-FFF2-40B4-BE49-F238E27FC236}">
                <a16:creationId xmlns:a16="http://schemas.microsoft.com/office/drawing/2014/main" id="{C5CBC6C7-EEC6-7B68-C3A9-E2C144462E8C}"/>
              </a:ext>
            </a:extLst>
          </p:cNvPr>
          <p:cNvSpPr>
            <a:spLocks noGrp="1"/>
          </p:cNvSpPr>
          <p:nvPr>
            <p:ph type="title"/>
          </p:nvPr>
        </p:nvSpPr>
        <p:spPr/>
        <p:txBody>
          <a:bodyPr>
            <a:normAutofit fontScale="90000"/>
          </a:bodyPr>
          <a:lstStyle/>
          <a:p>
            <a:r>
              <a:rPr lang="en-US"/>
              <a:t>Submission is by Internet-based Electronic Reporting </a:t>
            </a:r>
            <a:br>
              <a:rPr lang="en-US"/>
            </a:br>
            <a:endParaRPr lang="en-US"/>
          </a:p>
        </p:txBody>
      </p:sp>
      <p:sp>
        <p:nvSpPr>
          <p:cNvPr id="4" name="Content Placeholder 3">
            <a:extLst>
              <a:ext uri="{FF2B5EF4-FFF2-40B4-BE49-F238E27FC236}">
                <a16:creationId xmlns:a16="http://schemas.microsoft.com/office/drawing/2014/main" id="{3B291668-1E45-18DF-D13F-588322785131}"/>
              </a:ext>
            </a:extLst>
          </p:cNvPr>
          <p:cNvSpPr>
            <a:spLocks noGrp="1"/>
          </p:cNvSpPr>
          <p:nvPr>
            <p:ph idx="1"/>
          </p:nvPr>
        </p:nvSpPr>
        <p:spPr>
          <a:xfrm>
            <a:off x="677334" y="5488918"/>
            <a:ext cx="8596668" cy="866775"/>
          </a:xfrm>
        </p:spPr>
        <p:txBody>
          <a:bodyPr/>
          <a:lstStyle/>
          <a:p>
            <a:pPr marL="0" indent="0">
              <a:buNone/>
            </a:pPr>
            <a:r>
              <a:rPr lang="en-US"/>
              <a:t>For </a:t>
            </a:r>
            <a:r>
              <a:rPr lang="en-US" err="1"/>
              <a:t>eReporting</a:t>
            </a:r>
            <a:r>
              <a:rPr lang="en-US"/>
              <a:t> you will need a “</a:t>
            </a:r>
            <a:r>
              <a:rPr lang="en-US" err="1"/>
              <a:t>myNewJersey</a:t>
            </a:r>
            <a:r>
              <a:rPr lang="en-US"/>
              <a:t>” account with access to </a:t>
            </a:r>
            <a:r>
              <a:rPr lang="en-US" err="1"/>
              <a:t>DEPOnline</a:t>
            </a:r>
            <a:r>
              <a:rPr lang="en-US"/>
              <a:t> Services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a:extLst>
              <a:ext uri="{FF2B5EF4-FFF2-40B4-BE49-F238E27FC236}">
                <a16:creationId xmlns:a16="http://schemas.microsoft.com/office/drawing/2014/main" id="{8E7F91EF-6F73-5580-9E54-757A93564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089468" y="1762124"/>
            <a:ext cx="7772400"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1580E805-698A-6C93-4404-5EF59F7CF1FD}"/>
              </a:ext>
            </a:extLst>
          </p:cNvPr>
          <p:cNvSpPr>
            <a:spLocks noGrp="1"/>
          </p:cNvSpPr>
          <p:nvPr>
            <p:ph type="title"/>
          </p:nvPr>
        </p:nvSpPr>
        <p:spPr/>
        <p:txBody>
          <a:bodyPr/>
          <a:lstStyle/>
          <a:p>
            <a:r>
              <a:rPr lang="en-US" err="1"/>
              <a:t>eReporting</a:t>
            </a:r>
            <a:r>
              <a:rPr lang="en-US"/>
              <a:t> Log On</a:t>
            </a:r>
          </a:p>
        </p:txBody>
      </p:sp>
      <p:sp>
        <p:nvSpPr>
          <p:cNvPr id="5" name="Content Placeholder 4">
            <a:extLst>
              <a:ext uri="{FF2B5EF4-FFF2-40B4-BE49-F238E27FC236}">
                <a16:creationId xmlns:a16="http://schemas.microsoft.com/office/drawing/2014/main" id="{A95707A3-641A-6D6C-7079-FB758741B635}"/>
              </a:ext>
            </a:extLst>
          </p:cNvPr>
          <p:cNvSpPr>
            <a:spLocks noGrp="1"/>
          </p:cNvSpPr>
          <p:nvPr>
            <p:ph idx="1"/>
          </p:nvPr>
        </p:nvSpPr>
        <p:spPr>
          <a:xfrm>
            <a:off x="1325211" y="5693436"/>
            <a:ext cx="7300913" cy="812137"/>
          </a:xfrm>
        </p:spPr>
        <p:txBody>
          <a:bodyPr/>
          <a:lstStyle/>
          <a:p>
            <a:pPr marL="0" indent="0">
              <a:buNone/>
            </a:pPr>
            <a:r>
              <a:rPr lang="en-US"/>
              <a:t>To get to </a:t>
            </a:r>
            <a:r>
              <a:rPr lang="en-US" err="1"/>
              <a:t>myNewJersey</a:t>
            </a:r>
            <a:r>
              <a:rPr lang="en-US"/>
              <a:t> you need to have a Log On ID and Password</a:t>
            </a:r>
          </a:p>
          <a:p>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Box 2">
            <a:extLst>
              <a:ext uri="{FF2B5EF4-FFF2-40B4-BE49-F238E27FC236}">
                <a16:creationId xmlns:a16="http://schemas.microsoft.com/office/drawing/2014/main" id="{1358C703-CF51-2497-F689-ACCB14E69977}"/>
              </a:ext>
            </a:extLst>
          </p:cNvPr>
          <p:cNvSpPr txBox="1">
            <a:spLocks noChangeArrowheads="1"/>
          </p:cNvSpPr>
          <p:nvPr/>
        </p:nvSpPr>
        <p:spPr bwMode="auto">
          <a:xfrm>
            <a:off x="2057401" y="-1562100"/>
            <a:ext cx="755967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r>
              <a:rPr lang="en-US" altLang="en-US" sz="2800">
                <a:solidFill>
                  <a:srgbClr val="000000"/>
                </a:solidFill>
                <a:latin typeface="Arial" panose="020B0604020202020204" pitchFamily="34" charset="0"/>
              </a:rPr>
              <a:t>To get a </a:t>
            </a:r>
            <a:r>
              <a:rPr lang="en-US" altLang="en-US" sz="2800" err="1">
                <a:solidFill>
                  <a:srgbClr val="000000"/>
                </a:solidFill>
                <a:latin typeface="Arial" panose="020B0604020202020204" pitchFamily="34" charset="0"/>
              </a:rPr>
              <a:t>myNewJersey</a:t>
            </a:r>
            <a:r>
              <a:rPr lang="en-US" altLang="en-US" sz="2800">
                <a:solidFill>
                  <a:srgbClr val="000000"/>
                </a:solidFill>
                <a:latin typeface="Arial" panose="020B0604020202020204" pitchFamily="34" charset="0"/>
              </a:rPr>
              <a:t> Log On ID</a:t>
            </a:r>
          </a:p>
          <a:p>
            <a:pPr algn="ctr">
              <a:buClr>
                <a:schemeClr val="accent1"/>
              </a:buClr>
              <a:buSzPct val="90000"/>
              <a:buFont typeface="Monotype Sorts" pitchFamily="2" charset="2"/>
              <a:buNone/>
            </a:pPr>
            <a:r>
              <a:rPr lang="en-US" altLang="en-US" sz="2800">
                <a:solidFill>
                  <a:srgbClr val="000000"/>
                </a:solidFill>
                <a:latin typeface="Arial" panose="020B0604020202020204" pitchFamily="34" charset="0"/>
              </a:rPr>
              <a:t>and Password …</a:t>
            </a:r>
          </a:p>
        </p:txBody>
      </p:sp>
      <p:sp>
        <p:nvSpPr>
          <p:cNvPr id="2" name="Title 1">
            <a:extLst>
              <a:ext uri="{FF2B5EF4-FFF2-40B4-BE49-F238E27FC236}">
                <a16:creationId xmlns:a16="http://schemas.microsoft.com/office/drawing/2014/main" id="{6513B966-6C37-E4F6-C4AE-5E0C913DF7AA}"/>
              </a:ext>
            </a:extLst>
          </p:cNvPr>
          <p:cNvSpPr>
            <a:spLocks noGrp="1"/>
          </p:cNvSpPr>
          <p:nvPr>
            <p:ph type="title"/>
          </p:nvPr>
        </p:nvSpPr>
        <p:spPr/>
        <p:txBody>
          <a:bodyPr/>
          <a:lstStyle/>
          <a:p>
            <a:r>
              <a:rPr lang="en-US"/>
              <a:t>Get a </a:t>
            </a:r>
            <a:r>
              <a:rPr lang="en-US" err="1"/>
              <a:t>myNewJersey</a:t>
            </a:r>
            <a:r>
              <a:rPr lang="en-US"/>
              <a:t> Log On ID &amp; Password</a:t>
            </a:r>
          </a:p>
        </p:txBody>
      </p:sp>
      <p:sp>
        <p:nvSpPr>
          <p:cNvPr id="3" name="Content Placeholder 2">
            <a:extLst>
              <a:ext uri="{FF2B5EF4-FFF2-40B4-BE49-F238E27FC236}">
                <a16:creationId xmlns:a16="http://schemas.microsoft.com/office/drawing/2014/main" id="{664CDAB6-1205-E8BB-CC9E-A966179F735D}"/>
              </a:ext>
            </a:extLst>
          </p:cNvPr>
          <p:cNvSpPr>
            <a:spLocks noGrp="1"/>
          </p:cNvSpPr>
          <p:nvPr>
            <p:ph idx="1"/>
          </p:nvPr>
        </p:nvSpPr>
        <p:spPr>
          <a:xfrm>
            <a:off x="677334" y="2748524"/>
            <a:ext cx="3256933" cy="1448263"/>
          </a:xfrm>
        </p:spPr>
        <p:txBody>
          <a:bodyPr/>
          <a:lstStyle/>
          <a:p>
            <a:r>
              <a:rPr lang="en-US" altLang="en-US">
                <a:solidFill>
                  <a:srgbClr val="000000"/>
                </a:solidFill>
                <a:latin typeface="Arial" panose="020B0604020202020204" pitchFamily="34" charset="0"/>
              </a:rPr>
              <a:t>Create an account with </a:t>
            </a:r>
            <a:r>
              <a:rPr lang="en-US" altLang="en-US">
                <a:solidFill>
                  <a:srgbClr val="000000"/>
                </a:solidFill>
                <a:latin typeface="Arial" panose="020B0604020202020204" pitchFamily="34" charset="0"/>
                <a:hlinkClick r:id="rId3"/>
              </a:rPr>
              <a:t>www.njdeponline.com</a:t>
            </a:r>
            <a:endParaRPr lang="en-US" altLang="en-US">
              <a:solidFill>
                <a:srgbClr val="000000"/>
              </a:solidFill>
              <a:latin typeface="Arial" panose="020B0604020202020204" pitchFamily="34" charset="0"/>
            </a:endParaRPr>
          </a:p>
          <a:p>
            <a:endParaRPr lang="en-US"/>
          </a:p>
        </p:txBody>
      </p:sp>
      <p:grpSp>
        <p:nvGrpSpPr>
          <p:cNvPr id="13" name="Group 12">
            <a:extLst>
              <a:ext uri="{FF2B5EF4-FFF2-40B4-BE49-F238E27FC236}">
                <a16:creationId xmlns:a16="http://schemas.microsoft.com/office/drawing/2014/main" id="{06E885B4-40C7-9771-5ACC-02FF29171C29}"/>
              </a:ext>
            </a:extLst>
          </p:cNvPr>
          <p:cNvGrpSpPr/>
          <p:nvPr/>
        </p:nvGrpSpPr>
        <p:grpSpPr>
          <a:xfrm>
            <a:off x="4196291" y="1700213"/>
            <a:ext cx="7318375" cy="4772026"/>
            <a:chOff x="2513014" y="1014413"/>
            <a:chExt cx="7318375" cy="4772026"/>
          </a:xfrm>
        </p:grpSpPr>
        <p:pic>
          <p:nvPicPr>
            <p:cNvPr id="14" name="Picture 2">
              <a:extLst>
                <a:ext uri="{FF2B5EF4-FFF2-40B4-BE49-F238E27FC236}">
                  <a16:creationId xmlns:a16="http://schemas.microsoft.com/office/drawing/2014/main" id="{7B3FEF28-8086-CBD2-86D5-F4897AC2DD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331" b="13807"/>
            <a:stretch/>
          </p:blipFill>
          <p:spPr bwMode="ltGray">
            <a:xfrm>
              <a:off x="2513014" y="1014413"/>
              <a:ext cx="7318375" cy="477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ight Arrow 7">
              <a:extLst>
                <a:ext uri="{FF2B5EF4-FFF2-40B4-BE49-F238E27FC236}">
                  <a16:creationId xmlns:a16="http://schemas.microsoft.com/office/drawing/2014/main" id="{8797A71C-6CEF-8488-526C-B93EF305ABDE}"/>
                </a:ext>
              </a:extLst>
            </p:cNvPr>
            <p:cNvSpPr>
              <a:spLocks noChangeArrowheads="1"/>
            </p:cNvSpPr>
            <p:nvPr/>
          </p:nvSpPr>
          <p:spPr bwMode="auto">
            <a:xfrm>
              <a:off x="5478462" y="4371975"/>
              <a:ext cx="2127250" cy="850900"/>
            </a:xfrm>
            <a:prstGeom prst="rightArrow">
              <a:avLst>
                <a:gd name="adj1" fmla="val 50000"/>
                <a:gd name="adj2" fmla="val 50000"/>
              </a:avLst>
            </a:prstGeom>
            <a:solidFill>
              <a:srgbClr val="FF0000"/>
            </a:solidFill>
            <a:ln w="9525" algn="ctr">
              <a:solidFill>
                <a:schemeClr val="tx1"/>
              </a:solidFill>
              <a:round/>
              <a:headEnd/>
              <a:tailEnd/>
            </a:ln>
            <a:effectLst>
              <a:outerShdw blurRad="61033" dist="38100" dir="8100000" algn="tr" rotWithShape="0">
                <a:prstClr val="black">
                  <a:alpha val="40000"/>
                </a:prstClr>
              </a:outerShdw>
            </a:effec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E1BDDE-1B90-82B4-B119-E7189DE7C466}"/>
              </a:ext>
            </a:extLst>
          </p:cNvPr>
          <p:cNvGrpSpPr/>
          <p:nvPr/>
        </p:nvGrpSpPr>
        <p:grpSpPr>
          <a:xfrm>
            <a:off x="3738563" y="1816100"/>
            <a:ext cx="8001000" cy="4614862"/>
            <a:chOff x="2124075" y="1544638"/>
            <a:chExt cx="8001000" cy="4614862"/>
          </a:xfrm>
        </p:grpSpPr>
        <p:pic>
          <p:nvPicPr>
            <p:cNvPr id="12290" name="Picture 8">
              <a:extLst>
                <a:ext uri="{FF2B5EF4-FFF2-40B4-BE49-F238E27FC236}">
                  <a16:creationId xmlns:a16="http://schemas.microsoft.com/office/drawing/2014/main" id="{39A4716D-2731-0F25-5122-852242193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544638"/>
              <a:ext cx="8001000" cy="461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5" name="Parallelogram 2">
              <a:extLst>
                <a:ext uri="{FF2B5EF4-FFF2-40B4-BE49-F238E27FC236}">
                  <a16:creationId xmlns:a16="http://schemas.microsoft.com/office/drawing/2014/main" id="{921F0D2E-A054-0B64-5BB3-1F56FFA3FEED}"/>
                </a:ext>
              </a:extLst>
            </p:cNvPr>
            <p:cNvSpPr>
              <a:spLocks noChangeArrowheads="1"/>
            </p:cNvSpPr>
            <p:nvPr/>
          </p:nvSpPr>
          <p:spPr bwMode="auto">
            <a:xfrm>
              <a:off x="9066213" y="5715001"/>
              <a:ext cx="990600" cy="434975"/>
            </a:xfrm>
            <a:prstGeom prst="parallelogram">
              <a:avLst>
                <a:gd name="adj" fmla="val 24946"/>
              </a:avLst>
            </a:prstGeom>
            <a:noFill/>
            <a:ln w="57150" algn="ctr">
              <a:solidFill>
                <a:srgbClr val="FF0000"/>
              </a:solidFill>
              <a:round/>
              <a:headEnd/>
              <a:tailEnd/>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
        <p:nvSpPr>
          <p:cNvPr id="3" name="Title 2">
            <a:extLst>
              <a:ext uri="{FF2B5EF4-FFF2-40B4-BE49-F238E27FC236}">
                <a16:creationId xmlns:a16="http://schemas.microsoft.com/office/drawing/2014/main" id="{5C7F271A-733E-2507-8C73-C8312FE98762}"/>
              </a:ext>
            </a:extLst>
          </p:cNvPr>
          <p:cNvSpPr>
            <a:spLocks noGrp="1"/>
          </p:cNvSpPr>
          <p:nvPr>
            <p:ph type="title"/>
          </p:nvPr>
        </p:nvSpPr>
        <p:spPr/>
        <p:txBody>
          <a:bodyPr/>
          <a:lstStyle/>
          <a:p>
            <a:r>
              <a:rPr lang="en-US"/>
              <a:t>Entering the Portal</a:t>
            </a:r>
          </a:p>
        </p:txBody>
      </p:sp>
      <p:sp>
        <p:nvSpPr>
          <p:cNvPr id="4" name="Content Placeholder 3">
            <a:extLst>
              <a:ext uri="{FF2B5EF4-FFF2-40B4-BE49-F238E27FC236}">
                <a16:creationId xmlns:a16="http://schemas.microsoft.com/office/drawing/2014/main" id="{4AB9D429-4A9F-5748-C8CD-A35FE08996E4}"/>
              </a:ext>
            </a:extLst>
          </p:cNvPr>
          <p:cNvSpPr>
            <a:spLocks noGrp="1"/>
          </p:cNvSpPr>
          <p:nvPr>
            <p:ph idx="1"/>
          </p:nvPr>
        </p:nvSpPr>
        <p:spPr>
          <a:xfrm>
            <a:off x="677334" y="1930400"/>
            <a:ext cx="2765954" cy="3880773"/>
          </a:xfrm>
        </p:spPr>
        <p:txBody>
          <a:bodyPr/>
          <a:lstStyle/>
          <a:p>
            <a:r>
              <a:rPr lang="en-US"/>
              <a:t>After logging in, select “DEP Online Services,” and then click on the “Continue” button as shown here</a:t>
            </a:r>
          </a:p>
          <a:p>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52173E-233D-4034-9C13-F95AC9B775D6}"/>
              </a:ext>
            </a:extLst>
          </p:cNvPr>
          <p:cNvGrpSpPr/>
          <p:nvPr/>
        </p:nvGrpSpPr>
        <p:grpSpPr>
          <a:xfrm>
            <a:off x="3752851" y="1930400"/>
            <a:ext cx="8001000" cy="4011612"/>
            <a:chOff x="2052638" y="1655763"/>
            <a:chExt cx="8001000" cy="4011612"/>
          </a:xfrm>
        </p:grpSpPr>
        <p:pic>
          <p:nvPicPr>
            <p:cNvPr id="13314" name="Picture 12">
              <a:extLst>
                <a:ext uri="{FF2B5EF4-FFF2-40B4-BE49-F238E27FC236}">
                  <a16:creationId xmlns:a16="http://schemas.microsoft.com/office/drawing/2014/main" id="{35BCA19D-8609-DDEB-22B9-CAF1A1366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38" y="1655763"/>
              <a:ext cx="8001000" cy="401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Line 9">
              <a:extLst>
                <a:ext uri="{FF2B5EF4-FFF2-40B4-BE49-F238E27FC236}">
                  <a16:creationId xmlns:a16="http://schemas.microsoft.com/office/drawing/2014/main" id="{4466030F-1045-A0EE-ADC3-176779A2B0D4}"/>
                </a:ext>
              </a:extLst>
            </p:cNvPr>
            <p:cNvSpPr>
              <a:spLocks noChangeShapeType="1"/>
            </p:cNvSpPr>
            <p:nvPr/>
          </p:nvSpPr>
          <p:spPr bwMode="auto">
            <a:xfrm flipH="1">
              <a:off x="5686425" y="4900613"/>
              <a:ext cx="900113" cy="1588"/>
            </a:xfrm>
            <a:prstGeom prst="line">
              <a:avLst/>
            </a:prstGeom>
            <a:noFill/>
            <a:ln w="76200">
              <a:solidFill>
                <a:srgbClr val="FF0000"/>
              </a:solidFill>
              <a:round/>
              <a:headEnd/>
              <a:tailEnd type="triangle" w="med" len="med"/>
            </a:ln>
            <a:effectLst>
              <a:outerShdw blurRad="50800" dist="38100" dir="18900000" algn="b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3318" name="Rectangle 7">
              <a:extLst>
                <a:ext uri="{FF2B5EF4-FFF2-40B4-BE49-F238E27FC236}">
                  <a16:creationId xmlns:a16="http://schemas.microsoft.com/office/drawing/2014/main" id="{7C76C0AB-50FC-805C-C58E-5DA14B4FA7AF}"/>
                </a:ext>
              </a:extLst>
            </p:cNvPr>
            <p:cNvSpPr>
              <a:spLocks noChangeArrowheads="1"/>
            </p:cNvSpPr>
            <p:nvPr/>
          </p:nvSpPr>
          <p:spPr bwMode="auto">
            <a:xfrm>
              <a:off x="8526465" y="5227638"/>
              <a:ext cx="1371600" cy="419100"/>
            </a:xfrm>
            <a:prstGeom prst="rect">
              <a:avLst/>
            </a:prstGeom>
            <a:noFill/>
            <a:ln w="57150" algn="ctr">
              <a:solidFill>
                <a:srgbClr val="FF3300"/>
              </a:solidFill>
              <a:round/>
              <a:headEnd/>
              <a:tailEnd/>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
        <p:nvSpPr>
          <p:cNvPr id="3" name="Title 2">
            <a:extLst>
              <a:ext uri="{FF2B5EF4-FFF2-40B4-BE49-F238E27FC236}">
                <a16:creationId xmlns:a16="http://schemas.microsoft.com/office/drawing/2014/main" id="{1672A1A3-E9F3-0474-262E-F22EF59E4C4B}"/>
              </a:ext>
            </a:extLst>
          </p:cNvPr>
          <p:cNvSpPr>
            <a:spLocks noGrp="1"/>
          </p:cNvSpPr>
          <p:nvPr>
            <p:ph type="title"/>
          </p:nvPr>
        </p:nvSpPr>
        <p:spPr/>
        <p:txBody>
          <a:bodyPr/>
          <a:lstStyle/>
          <a:p>
            <a:r>
              <a:rPr lang="en-US"/>
              <a:t>RPPR &amp; P2 Plan Summary Access</a:t>
            </a:r>
          </a:p>
        </p:txBody>
      </p:sp>
      <p:sp>
        <p:nvSpPr>
          <p:cNvPr id="4" name="Content Placeholder 3">
            <a:extLst>
              <a:ext uri="{FF2B5EF4-FFF2-40B4-BE49-F238E27FC236}">
                <a16:creationId xmlns:a16="http://schemas.microsoft.com/office/drawing/2014/main" id="{67CBB329-EA20-7C96-9FD7-BB50821B17BF}"/>
              </a:ext>
            </a:extLst>
          </p:cNvPr>
          <p:cNvSpPr>
            <a:spLocks noGrp="1"/>
          </p:cNvSpPr>
          <p:nvPr>
            <p:ph idx="1"/>
          </p:nvPr>
        </p:nvSpPr>
        <p:spPr>
          <a:xfrm>
            <a:off x="677334" y="2160589"/>
            <a:ext cx="2794529" cy="3880773"/>
          </a:xfrm>
        </p:spPr>
        <p:txBody>
          <a:bodyPr/>
          <a:lstStyle/>
          <a:p>
            <a:r>
              <a:rPr lang="en-US" altLang="en-US">
                <a:solidFill>
                  <a:srgbClr val="000000"/>
                </a:solidFill>
                <a:latin typeface="Arial" panose="020B0604020202020204" pitchFamily="34" charset="0"/>
              </a:rPr>
              <a:t>If RPPR &amp; P2 Plan Summary are not in your Service Selection, you will need to “Configure Services”</a:t>
            </a:r>
          </a:p>
          <a:p>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6681A4-05D3-FADE-B43A-314125FA5883}"/>
              </a:ext>
            </a:extLst>
          </p:cNvPr>
          <p:cNvGrpSpPr/>
          <p:nvPr/>
        </p:nvGrpSpPr>
        <p:grpSpPr>
          <a:xfrm>
            <a:off x="3386137" y="1834488"/>
            <a:ext cx="8229600" cy="4486271"/>
            <a:chOff x="1943100" y="1843089"/>
            <a:chExt cx="8229600" cy="4486271"/>
          </a:xfrm>
        </p:grpSpPr>
        <p:pic>
          <p:nvPicPr>
            <p:cNvPr id="14338" name="Picture 10">
              <a:extLst>
                <a:ext uri="{FF2B5EF4-FFF2-40B4-BE49-F238E27FC236}">
                  <a16:creationId xmlns:a16="http://schemas.microsoft.com/office/drawing/2014/main" id="{9F896AC2-6ACE-FA6D-B5E3-AA10CA8C8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843089"/>
              <a:ext cx="8229600" cy="393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Rectangle 3">
              <a:extLst>
                <a:ext uri="{FF2B5EF4-FFF2-40B4-BE49-F238E27FC236}">
                  <a16:creationId xmlns:a16="http://schemas.microsoft.com/office/drawing/2014/main" id="{F85E8D1A-FE50-8179-7040-BB782281EB9F}"/>
                </a:ext>
              </a:extLst>
            </p:cNvPr>
            <p:cNvSpPr>
              <a:spLocks noChangeArrowheads="1"/>
            </p:cNvSpPr>
            <p:nvPr/>
          </p:nvSpPr>
          <p:spPr bwMode="auto">
            <a:xfrm>
              <a:off x="5937251" y="2452688"/>
              <a:ext cx="3330575" cy="838200"/>
            </a:xfrm>
            <a:prstGeom prst="rect">
              <a:avLst/>
            </a:prstGeom>
            <a:noFill/>
            <a:ln w="28575"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
          <p:nvSpPr>
            <p:cNvPr id="14342" name="Right Arrow 5">
              <a:extLst>
                <a:ext uri="{FF2B5EF4-FFF2-40B4-BE49-F238E27FC236}">
                  <a16:creationId xmlns:a16="http://schemas.microsoft.com/office/drawing/2014/main" id="{8BF81FFB-BFA6-C08C-12A2-C6C79B1F2BC9}"/>
                </a:ext>
              </a:extLst>
            </p:cNvPr>
            <p:cNvSpPr>
              <a:spLocks noChangeArrowheads="1"/>
            </p:cNvSpPr>
            <p:nvPr/>
          </p:nvSpPr>
          <p:spPr bwMode="auto">
            <a:xfrm>
              <a:off x="4727575" y="2614613"/>
              <a:ext cx="1079500" cy="431800"/>
            </a:xfrm>
            <a:prstGeom prst="rightArrow">
              <a:avLst>
                <a:gd name="adj1" fmla="val 50000"/>
                <a:gd name="adj2" fmla="val 50000"/>
              </a:avLst>
            </a:prstGeom>
            <a:solidFill>
              <a:srgbClr val="FF0000"/>
            </a:solidFill>
            <a:ln w="9525" algn="ctr">
              <a:solidFill>
                <a:schemeClr val="tx1"/>
              </a:solidFill>
              <a:round/>
              <a:headEnd/>
              <a:tailEnd/>
            </a:ln>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pic>
          <p:nvPicPr>
            <p:cNvPr id="14346" name="Picture 11">
              <a:extLst>
                <a:ext uri="{FF2B5EF4-FFF2-40B4-BE49-F238E27FC236}">
                  <a16:creationId xmlns:a16="http://schemas.microsoft.com/office/drawing/2014/main" id="{AB238A27-48B4-21DB-4A6A-72EBAD7BAE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2982" y="5781672"/>
              <a:ext cx="160020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7" name="Rectangle 3">
              <a:extLst>
                <a:ext uri="{FF2B5EF4-FFF2-40B4-BE49-F238E27FC236}">
                  <a16:creationId xmlns:a16="http://schemas.microsoft.com/office/drawing/2014/main" id="{A2A311C0-49FC-CAAA-2F25-F0985AC05AD2}"/>
                </a:ext>
              </a:extLst>
            </p:cNvPr>
            <p:cNvSpPr>
              <a:spLocks noChangeArrowheads="1"/>
            </p:cNvSpPr>
            <p:nvPr/>
          </p:nvSpPr>
          <p:spPr bwMode="auto">
            <a:xfrm>
              <a:off x="8562982" y="5857872"/>
              <a:ext cx="800100" cy="342900"/>
            </a:xfrm>
            <a:prstGeom prst="rect">
              <a:avLst/>
            </a:prstGeom>
            <a:noFill/>
            <a:ln w="28575"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
        <p:nvSpPr>
          <p:cNvPr id="3" name="Title 2">
            <a:extLst>
              <a:ext uri="{FF2B5EF4-FFF2-40B4-BE49-F238E27FC236}">
                <a16:creationId xmlns:a16="http://schemas.microsoft.com/office/drawing/2014/main" id="{03E6E14D-15BA-2E84-C779-14906850ED86}"/>
              </a:ext>
            </a:extLst>
          </p:cNvPr>
          <p:cNvSpPr>
            <a:spLocks noGrp="1"/>
          </p:cNvSpPr>
          <p:nvPr>
            <p:ph type="title"/>
          </p:nvPr>
        </p:nvSpPr>
        <p:spPr/>
        <p:txBody>
          <a:bodyPr/>
          <a:lstStyle/>
          <a:p>
            <a:r>
              <a:rPr lang="en-US"/>
              <a:t>Configuring Services</a:t>
            </a:r>
          </a:p>
        </p:txBody>
      </p:sp>
      <p:sp>
        <p:nvSpPr>
          <p:cNvPr id="4" name="Content Placeholder 3">
            <a:extLst>
              <a:ext uri="{FF2B5EF4-FFF2-40B4-BE49-F238E27FC236}">
                <a16:creationId xmlns:a16="http://schemas.microsoft.com/office/drawing/2014/main" id="{809B737D-054B-9AA4-94EF-FDF8FD3B331A}"/>
              </a:ext>
            </a:extLst>
          </p:cNvPr>
          <p:cNvSpPr>
            <a:spLocks noGrp="1"/>
          </p:cNvSpPr>
          <p:nvPr>
            <p:ph idx="1"/>
          </p:nvPr>
        </p:nvSpPr>
        <p:spPr>
          <a:xfrm>
            <a:off x="585781" y="1908176"/>
            <a:ext cx="2437341" cy="3880773"/>
          </a:xfrm>
        </p:spPr>
        <p:txBody>
          <a:bodyPr/>
          <a:lstStyle/>
          <a:p>
            <a:r>
              <a:rPr lang="en-US"/>
              <a:t>You may need to configure your services by adding “RPPR &amp; P2 Plan Summary”</a:t>
            </a:r>
          </a:p>
          <a:p>
            <a:pPr marL="0" indent="0">
              <a:buNone/>
            </a:pPr>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EFFA0F-CD02-A2C2-5281-10AE10E13DC9}"/>
              </a:ext>
            </a:extLst>
          </p:cNvPr>
          <p:cNvGrpSpPr/>
          <p:nvPr/>
        </p:nvGrpSpPr>
        <p:grpSpPr>
          <a:xfrm>
            <a:off x="3557588" y="1384169"/>
            <a:ext cx="8229600" cy="5291138"/>
            <a:chOff x="2057400" y="1063626"/>
            <a:chExt cx="8229600" cy="5291138"/>
          </a:xfrm>
        </p:grpSpPr>
        <p:pic>
          <p:nvPicPr>
            <p:cNvPr id="15363" name="Picture 2">
              <a:extLst>
                <a:ext uri="{FF2B5EF4-FFF2-40B4-BE49-F238E27FC236}">
                  <a16:creationId xmlns:a16="http://schemas.microsoft.com/office/drawing/2014/main" id="{BA0C7B7F-59AC-79E0-257B-6D184249C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63626"/>
              <a:ext cx="8229600" cy="522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6A7F360B-7AEC-DECE-BB64-3055083FA745}"/>
                </a:ext>
              </a:extLst>
            </p:cNvPr>
            <p:cNvSpPr txBox="1"/>
            <p:nvPr/>
          </p:nvSpPr>
          <p:spPr>
            <a:xfrm>
              <a:off x="2192340" y="2257424"/>
              <a:ext cx="2179637" cy="3228975"/>
            </a:xfrm>
            <a:prstGeom prst="rect">
              <a:avLst/>
            </a:prstGeom>
            <a:solidFill>
              <a:schemeClr val="tx2">
                <a:lumMod val="20000"/>
                <a:lumOff val="80000"/>
              </a:schemeClr>
            </a:solidFill>
          </p:spPr>
          <p:txBody>
            <a:bodyPr anchor="ctr" anchorCtr="0">
              <a:noAutofit/>
            </a:bodyPr>
            <a:lstStyle/>
            <a:p>
              <a:pPr algn="ctr">
                <a:spcBef>
                  <a:spcPts val="1200"/>
                </a:spcBef>
                <a:defRPr/>
              </a:pPr>
              <a:endParaRPr lang="en-US" sz="1200" i="1">
                <a:latin typeface="Arial" charset="0"/>
              </a:endParaRPr>
            </a:p>
            <a:p>
              <a:pPr algn="ctr">
                <a:defRPr/>
              </a:pPr>
              <a:r>
                <a:rPr lang="en-US" sz="2400" i="1">
                  <a:solidFill>
                    <a:schemeClr val="accent4">
                      <a:lumMod val="75000"/>
                      <a:lumOff val="25000"/>
                    </a:schemeClr>
                  </a:solidFill>
                </a:rPr>
                <a:t>Facility</a:t>
              </a:r>
            </a:p>
            <a:p>
              <a:pPr algn="ctr" eaLnBrk="1" hangingPunct="1">
                <a:defRPr/>
              </a:pPr>
              <a:r>
                <a:rPr lang="en-US" sz="2400" i="1">
                  <a:solidFill>
                    <a:schemeClr val="accent4">
                      <a:lumMod val="75000"/>
                      <a:lumOff val="25000"/>
                    </a:schemeClr>
                  </a:solidFill>
                </a:rPr>
                <a:t>Names</a:t>
              </a:r>
            </a:p>
            <a:p>
              <a:pPr algn="ctr" eaLnBrk="1" hangingPunct="1">
                <a:defRPr/>
              </a:pPr>
              <a:r>
                <a:rPr lang="en-US" sz="2400" i="1">
                  <a:solidFill>
                    <a:schemeClr val="accent4">
                      <a:lumMod val="75000"/>
                      <a:lumOff val="25000"/>
                    </a:schemeClr>
                  </a:solidFill>
                </a:rPr>
                <a:t>&amp; FACID</a:t>
              </a:r>
            </a:p>
            <a:p>
              <a:pPr algn="ctr" eaLnBrk="1" hangingPunct="1">
                <a:defRPr/>
              </a:pPr>
              <a:r>
                <a:rPr lang="en-US" sz="2400" i="1">
                  <a:solidFill>
                    <a:schemeClr val="accent4">
                      <a:lumMod val="75000"/>
                      <a:lumOff val="25000"/>
                    </a:schemeClr>
                  </a:solidFill>
                </a:rPr>
                <a:t>Numbers</a:t>
              </a:r>
            </a:p>
            <a:p>
              <a:pPr algn="ctr" eaLnBrk="1" hangingPunct="1">
                <a:defRPr/>
              </a:pPr>
              <a:r>
                <a:rPr lang="en-US" sz="2400" i="1">
                  <a:solidFill>
                    <a:schemeClr val="accent4">
                      <a:lumMod val="75000"/>
                      <a:lumOff val="25000"/>
                    </a:schemeClr>
                  </a:solidFill>
                </a:rPr>
                <a:t>have been</a:t>
              </a:r>
            </a:p>
            <a:p>
              <a:pPr algn="ctr" eaLnBrk="1" hangingPunct="1">
                <a:defRPr/>
              </a:pPr>
              <a:r>
                <a:rPr lang="en-US" sz="2400" i="1">
                  <a:solidFill>
                    <a:schemeClr val="accent4">
                      <a:lumMod val="75000"/>
                      <a:lumOff val="25000"/>
                    </a:schemeClr>
                  </a:solidFill>
                </a:rPr>
                <a:t>masked</a:t>
              </a:r>
            </a:p>
          </p:txBody>
        </p:sp>
        <p:sp>
          <p:nvSpPr>
            <p:cNvPr id="15368" name="Down Arrow 8">
              <a:extLst>
                <a:ext uri="{FF2B5EF4-FFF2-40B4-BE49-F238E27FC236}">
                  <a16:creationId xmlns:a16="http://schemas.microsoft.com/office/drawing/2014/main" id="{9B94B713-6A77-0D86-A9B9-1AF7F74C781A}"/>
                </a:ext>
              </a:extLst>
            </p:cNvPr>
            <p:cNvSpPr>
              <a:spLocks noChangeArrowheads="1"/>
            </p:cNvSpPr>
            <p:nvPr/>
          </p:nvSpPr>
          <p:spPr bwMode="auto">
            <a:xfrm>
              <a:off x="9431170" y="4786312"/>
              <a:ext cx="517698" cy="1049337"/>
            </a:xfrm>
            <a:prstGeom prst="downArrow">
              <a:avLst>
                <a:gd name="adj1" fmla="val 50000"/>
                <a:gd name="adj2" fmla="val 50002"/>
              </a:avLst>
            </a:prstGeom>
            <a:solidFill>
              <a:srgbClr val="FF0000"/>
            </a:solidFill>
            <a:ln w="12700" algn="ctr">
              <a:solidFill>
                <a:schemeClr val="tx1"/>
              </a:solidFill>
              <a:round/>
              <a:headEnd/>
              <a:tailEnd/>
            </a:ln>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sp>
          <p:nvSpPr>
            <p:cNvPr id="15370" name="Parallelogram 7">
              <a:extLst>
                <a:ext uri="{FF2B5EF4-FFF2-40B4-BE49-F238E27FC236}">
                  <a16:creationId xmlns:a16="http://schemas.microsoft.com/office/drawing/2014/main" id="{F9108C24-23F6-0AE3-0B4C-A99C4D33C4F3}"/>
                </a:ext>
              </a:extLst>
            </p:cNvPr>
            <p:cNvSpPr>
              <a:spLocks noChangeArrowheads="1"/>
            </p:cNvSpPr>
            <p:nvPr/>
          </p:nvSpPr>
          <p:spPr bwMode="auto">
            <a:xfrm>
              <a:off x="9067800" y="5943601"/>
              <a:ext cx="1219200" cy="411163"/>
            </a:xfrm>
            <a:prstGeom prst="parallelogram">
              <a:avLst>
                <a:gd name="adj" fmla="val 25012"/>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Clr>
                  <a:schemeClr val="accent1"/>
                </a:buClr>
                <a:buSzPct val="90000"/>
                <a:buFont typeface="Monotype Sorts" pitchFamily="2" charset="2"/>
                <a:buNone/>
              </a:pPr>
              <a:endParaRPr lang="en-US" altLang="en-US">
                <a:solidFill>
                  <a:srgbClr val="000000"/>
                </a:solidFill>
                <a:latin typeface="Arial" panose="020B0604020202020204" pitchFamily="34" charset="0"/>
              </a:endParaRPr>
            </a:p>
          </p:txBody>
        </p:sp>
      </p:grpSp>
      <p:sp>
        <p:nvSpPr>
          <p:cNvPr id="4" name="Title 3">
            <a:extLst>
              <a:ext uri="{FF2B5EF4-FFF2-40B4-BE49-F238E27FC236}">
                <a16:creationId xmlns:a16="http://schemas.microsoft.com/office/drawing/2014/main" id="{98B3462B-0E06-4561-F466-1322A13DD288}"/>
              </a:ext>
            </a:extLst>
          </p:cNvPr>
          <p:cNvSpPr>
            <a:spLocks noGrp="1"/>
          </p:cNvSpPr>
          <p:nvPr>
            <p:ph type="title"/>
          </p:nvPr>
        </p:nvSpPr>
        <p:spPr/>
        <p:txBody>
          <a:bodyPr/>
          <a:lstStyle/>
          <a:p>
            <a:r>
              <a:rPr lang="en-US"/>
              <a:t>Add Facilities</a:t>
            </a:r>
          </a:p>
        </p:txBody>
      </p:sp>
      <p:sp>
        <p:nvSpPr>
          <p:cNvPr id="5" name="Content Placeholder 4">
            <a:extLst>
              <a:ext uri="{FF2B5EF4-FFF2-40B4-BE49-F238E27FC236}">
                <a16:creationId xmlns:a16="http://schemas.microsoft.com/office/drawing/2014/main" id="{D42084BB-2533-3035-C8E3-3E3C629182C1}"/>
              </a:ext>
            </a:extLst>
          </p:cNvPr>
          <p:cNvSpPr>
            <a:spLocks noGrp="1"/>
          </p:cNvSpPr>
          <p:nvPr>
            <p:ph idx="1"/>
          </p:nvPr>
        </p:nvSpPr>
        <p:spPr>
          <a:xfrm>
            <a:off x="677334" y="2160589"/>
            <a:ext cx="2677062" cy="3880773"/>
          </a:xfrm>
        </p:spPr>
        <p:txBody>
          <a:bodyPr/>
          <a:lstStyle/>
          <a:p>
            <a:r>
              <a:rPr lang="en-US"/>
              <a:t>This section is in the My Workspace tab following “Service Selection”</a:t>
            </a:r>
          </a:p>
          <a:p>
            <a:endParaRPr lang="en-US"/>
          </a:p>
        </p:txBody>
      </p:sp>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Office Theme">
  <a:themeElements>
    <a:clrScheme name="Custom 4">
      <a:dk1>
        <a:srgbClr val="244F71"/>
      </a:dk1>
      <a:lt1>
        <a:srgbClr val="FFFFFF"/>
      </a:lt1>
      <a:dk2>
        <a:srgbClr val="000000"/>
      </a:dk2>
      <a:lt2>
        <a:srgbClr val="768A88"/>
      </a:lt2>
      <a:accent1>
        <a:srgbClr val="0189B2"/>
      </a:accent1>
      <a:accent2>
        <a:srgbClr val="69AB43"/>
      </a:accent2>
      <a:accent3>
        <a:srgbClr val="B5D134"/>
      </a:accent3>
      <a:accent4>
        <a:srgbClr val="39BDC7"/>
      </a:accent4>
      <a:accent5>
        <a:srgbClr val="387C2B"/>
      </a:accent5>
      <a:accent6>
        <a:srgbClr val="A5B498"/>
      </a:accent6>
      <a:hlink>
        <a:srgbClr val="603341"/>
      </a:hlink>
      <a:folHlink>
        <a:srgbClr val="603341"/>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491DC1D004444EA0500F8300928567" ma:contentTypeVersion="13" ma:contentTypeDescription="Create a new document." ma:contentTypeScope="" ma:versionID="0ba44a528bef67ddf6ae66bbddf4676e">
  <xsd:schema xmlns:xsd="http://www.w3.org/2001/XMLSchema" xmlns:xs="http://www.w3.org/2001/XMLSchema" xmlns:p="http://schemas.microsoft.com/office/2006/metadata/properties" xmlns:ns2="128fec22-7a53-4ab6-aca4-253c2cd5ef20" xmlns:ns3="84626ada-b16e-47f9-bab7-ebf56304a3c1" targetNamespace="http://schemas.microsoft.com/office/2006/metadata/properties" ma:root="true" ma:fieldsID="85c07e3572c7a1983bb715e1e2abf098" ns2:_="" ns3:_="">
    <xsd:import namespace="128fec22-7a53-4ab6-aca4-253c2cd5ef20"/>
    <xsd:import namespace="84626ada-b16e-47f9-bab7-ebf56304a3c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fec22-7a53-4ab6-aca4-253c2cd5ef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81b0449-a7ed-439f-be55-0163d7004e4f"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626ada-b16e-47f9-bab7-ebf56304a3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06f95a60-ef79-4a63-8034-14090cd78a1f}" ma:internalName="TaxCatchAll" ma:showField="CatchAllData" ma:web="84626ada-b16e-47f9-bab7-ebf56304a3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8fec22-7a53-4ab6-aca4-253c2cd5ef20">
      <Terms xmlns="http://schemas.microsoft.com/office/infopath/2007/PartnerControls"/>
    </lcf76f155ced4ddcb4097134ff3c332f>
    <TaxCatchAll xmlns="84626ada-b16e-47f9-bab7-ebf56304a3c1" xsi:nil="true"/>
    <SharedWithUsers xmlns="84626ada-b16e-47f9-bab7-ebf56304a3c1">
      <UserInfo>
        <DisplayName>Heston-Murphy, Robin [DEP]</DisplayName>
        <AccountId>16</AccountId>
        <AccountType/>
      </UserInfo>
    </SharedWithUsers>
  </documentManagement>
</p:properties>
</file>

<file path=customXml/itemProps1.xml><?xml version="1.0" encoding="utf-8"?>
<ds:datastoreItem xmlns:ds="http://schemas.openxmlformats.org/officeDocument/2006/customXml" ds:itemID="{7C559F3D-6D36-470C-BDD3-7D25B16DE52C}">
  <ds:schemaRefs>
    <ds:schemaRef ds:uri="128fec22-7a53-4ab6-aca4-253c2cd5ef20"/>
    <ds:schemaRef ds:uri="84626ada-b16e-47f9-bab7-ebf56304a3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ECBCD9B-C0BC-4681-8C05-B38D488A982D}">
  <ds:schemaRefs>
    <ds:schemaRef ds:uri="http://schemas.microsoft.com/sharepoint/v3/contenttype/forms"/>
  </ds:schemaRefs>
</ds:datastoreItem>
</file>

<file path=customXml/itemProps3.xml><?xml version="1.0" encoding="utf-8"?>
<ds:datastoreItem xmlns:ds="http://schemas.openxmlformats.org/officeDocument/2006/customXml" ds:itemID="{1838F05F-5F08-42C0-B2FB-11C50F7FEC08}">
  <ds:schemaRefs>
    <ds:schemaRef ds:uri="http://schemas.microsoft.com/office/2006/documentManagement/types"/>
    <ds:schemaRef ds:uri="http://schemas.openxmlformats.org/package/2006/metadata/core-properties"/>
    <ds:schemaRef ds:uri="http://purl.org/dc/elements/1.1/"/>
    <ds:schemaRef ds:uri="84626ada-b16e-47f9-bab7-ebf56304a3c1"/>
    <ds:schemaRef ds:uri="http://schemas.microsoft.com/office/2006/metadata/properties"/>
    <ds:schemaRef ds:uri="128fec22-7a53-4ab6-aca4-253c2cd5ef20"/>
    <ds:schemaRef ds:uri="http://purl.org/dc/term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{D906B4EB-46B8-FE4E-BCFA-3F9BEF795771}tf10001060_mac</Template>
  <TotalTime>0</TotalTime>
  <Words>9519</Words>
  <Application>Microsoft Office PowerPoint</Application>
  <PresentationFormat>Widescreen</PresentationFormat>
  <Paragraphs>1498</Paragraphs>
  <Slides>206</Slides>
  <Notes>38</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2</vt:i4>
      </vt:variant>
      <vt:variant>
        <vt:lpstr>Slide Titles</vt:lpstr>
      </vt:variant>
      <vt:variant>
        <vt:i4>206</vt:i4>
      </vt:variant>
    </vt:vector>
  </HeadingPairs>
  <TitlesOfParts>
    <vt:vector size="222" baseType="lpstr">
      <vt:lpstr>Arial</vt:lpstr>
      <vt:lpstr>Calibri</vt:lpstr>
      <vt:lpstr>Calibri Light</vt:lpstr>
      <vt:lpstr>Century Gothic</vt:lpstr>
      <vt:lpstr>Constantia</vt:lpstr>
      <vt:lpstr>Corbel</vt:lpstr>
      <vt:lpstr>Helvetica Light</vt:lpstr>
      <vt:lpstr>Monotype Sorts</vt:lpstr>
      <vt:lpstr>Raleway</vt:lpstr>
      <vt:lpstr>Times New Roman</vt:lpstr>
      <vt:lpstr>Trebuchet MS</vt:lpstr>
      <vt:lpstr>Wingdings 3</vt:lpstr>
      <vt:lpstr>Facet</vt:lpstr>
      <vt:lpstr>1_Office Theme</vt:lpstr>
      <vt:lpstr>Clip</vt:lpstr>
      <vt:lpstr>Document</vt:lpstr>
      <vt:lpstr>What is Pollution Prevention</vt:lpstr>
      <vt:lpstr>US Pollution Prevention Act 1990</vt:lpstr>
      <vt:lpstr>Waste Management Hierarchy</vt:lpstr>
      <vt:lpstr>P2 is 2 of the Three Rs</vt:lpstr>
      <vt:lpstr>Polling Question #1</vt:lpstr>
      <vt:lpstr>Three Pillars of Sustainability</vt:lpstr>
      <vt:lpstr>APPLICABLE ACTS  </vt:lpstr>
      <vt:lpstr>REQUIRED REPORTS/DOCUMENTS</vt:lpstr>
      <vt:lpstr>Industrial Sectors Covered</vt:lpstr>
      <vt:lpstr>Section 313 Chemicals (Non-PBT) &amp; Thresholds</vt:lpstr>
      <vt:lpstr>PBT Chemicals &amp; Thresholds</vt:lpstr>
      <vt:lpstr>Per and Polyfluoroalkyl Substances (PFAS) Chemicals and Thresholds</vt:lpstr>
      <vt:lpstr>Going Beyond TRI</vt:lpstr>
      <vt:lpstr>RPPR Purpose &amp; Goal</vt:lpstr>
      <vt:lpstr>What is Pollution Prevention?</vt:lpstr>
      <vt:lpstr>Overview of P2 Planning Process</vt:lpstr>
      <vt:lpstr>Nonproduct Output Definition (see N.J.A.C. 7:1K-1.5)</vt:lpstr>
      <vt:lpstr>Process Flow Diagram (process flow diagram for a paint formulation process)</vt:lpstr>
      <vt:lpstr>PowerPoint Presentation</vt:lpstr>
      <vt:lpstr>Cost Data</vt:lpstr>
      <vt:lpstr>Part II of a Pollution Prevention Plan</vt:lpstr>
      <vt:lpstr>What is a Source?</vt:lpstr>
      <vt:lpstr>Example Source-Level NPO (based on example process flow diagram)</vt:lpstr>
      <vt:lpstr>Identifying Pollution Prevention Options</vt:lpstr>
      <vt:lpstr>Feasibility of Option Analysis</vt:lpstr>
      <vt:lpstr>Reasons for Pollution Prevention</vt:lpstr>
      <vt:lpstr>Office of Pollution Prevention</vt:lpstr>
      <vt:lpstr>PowerPoint Presentation</vt:lpstr>
      <vt:lpstr>Polling Question #2</vt:lpstr>
      <vt:lpstr>Introduction to P2 Planning (Steps 1-3)</vt:lpstr>
      <vt:lpstr>Introduction to P2 Planning</vt:lpstr>
      <vt:lpstr>Covered Facilities</vt:lpstr>
      <vt:lpstr>Covered Substances</vt:lpstr>
      <vt:lpstr>Understand Pollution Prevention</vt:lpstr>
      <vt:lpstr>What is Pollution Prevention?</vt:lpstr>
      <vt:lpstr>What is NOT Pollution Prevention?</vt:lpstr>
      <vt:lpstr>PowerPoint Presentation</vt:lpstr>
      <vt:lpstr>In-process Recycling</vt:lpstr>
      <vt:lpstr>In-process Recycling Example</vt:lpstr>
      <vt:lpstr>Products</vt:lpstr>
      <vt:lpstr>Establish a Pollution Prevention Policy</vt:lpstr>
      <vt:lpstr>Provide Senior Leadership &amp; Staff a Team</vt:lpstr>
      <vt:lpstr>Polling Question #3</vt:lpstr>
      <vt:lpstr>Polling Question #4</vt:lpstr>
      <vt:lpstr>P2 Plan: Part 1 (Steps 4-7)</vt:lpstr>
      <vt:lpstr>Identify and Group Production Processes </vt:lpstr>
      <vt:lpstr>Group Similar Processes </vt:lpstr>
      <vt:lpstr>Grouping Criteria </vt:lpstr>
      <vt:lpstr>Grouping Examples </vt:lpstr>
      <vt:lpstr>Identify Units of Product </vt:lpstr>
      <vt:lpstr>Units of Product Example </vt:lpstr>
      <vt:lpstr>Identifying Processes &amp; Sources</vt:lpstr>
      <vt:lpstr>Identify Sources of Nonproduct Output </vt:lpstr>
      <vt:lpstr>PowerPoint Presentation</vt:lpstr>
      <vt:lpstr>Facility Level Data </vt:lpstr>
      <vt:lpstr>Facility Level Material Balance</vt:lpstr>
      <vt:lpstr>USE Equation Derivation</vt:lpstr>
      <vt:lpstr>Process Level Data</vt:lpstr>
      <vt:lpstr>Process Level Material Balance</vt:lpstr>
      <vt:lpstr>Hazardous Waste Data</vt:lpstr>
      <vt:lpstr>Cost Analysis </vt:lpstr>
      <vt:lpstr>Target Priority Processes </vt:lpstr>
      <vt:lpstr>Targeting Example- NPO</vt:lpstr>
      <vt:lpstr>Polling Question #5</vt:lpstr>
      <vt:lpstr>Polling Question #6</vt:lpstr>
      <vt:lpstr>Finding Options &amp; Setting Goals  (Steps 8-9)</vt:lpstr>
      <vt:lpstr>Finding Options &amp; Setting Goals</vt:lpstr>
      <vt:lpstr>PowerPoint Presentation</vt:lpstr>
      <vt:lpstr>Three Process Steps </vt:lpstr>
      <vt:lpstr>Source: Point in a process where NPO leaves the process</vt:lpstr>
      <vt:lpstr>Identify each Source of NPO</vt:lpstr>
      <vt:lpstr>List NPO Sources</vt:lpstr>
      <vt:lpstr>Quantify NPO</vt:lpstr>
      <vt:lpstr>Use Source Level Data:</vt:lpstr>
      <vt:lpstr>Finding P2 Options</vt:lpstr>
      <vt:lpstr>General P2 Methods</vt:lpstr>
      <vt:lpstr>Spill &amp; Leak Prevention</vt:lpstr>
      <vt:lpstr>Process Modifications </vt:lpstr>
      <vt:lpstr>Inventory Control</vt:lpstr>
      <vt:lpstr>After Identifying Options,  Conduct a Feasibility Analysis</vt:lpstr>
      <vt:lpstr>Technical Analysis</vt:lpstr>
      <vt:lpstr>Financial Analysis</vt:lpstr>
      <vt:lpstr>Estimating Costs/Savings</vt:lpstr>
      <vt:lpstr>After Conducting the Feasibility Analysis Select Options that are both:</vt:lpstr>
      <vt:lpstr>Select P2 Options &amp; then Develop Numerical Goals for:</vt:lpstr>
      <vt:lpstr>Develop Implementation Schedule &amp; Consider:</vt:lpstr>
      <vt:lpstr>Set Use &amp; NPO Goals for:</vt:lpstr>
      <vt:lpstr>Process Level Goals</vt:lpstr>
      <vt:lpstr>Facility Level Goals</vt:lpstr>
      <vt:lpstr>Reporting</vt:lpstr>
      <vt:lpstr>Polling Question #7</vt:lpstr>
      <vt:lpstr>Electronic Reporting: A &amp; B (Steps 10-11)</vt:lpstr>
      <vt:lpstr>Submission is by Internet-based Electronic Reporting  </vt:lpstr>
      <vt:lpstr>eReporting Log On</vt:lpstr>
      <vt:lpstr>Get a myNewJersey Log On ID &amp; Password</vt:lpstr>
      <vt:lpstr>Entering the Portal</vt:lpstr>
      <vt:lpstr>RPPR &amp; P2 Plan Summary Access</vt:lpstr>
      <vt:lpstr>Configuring Services</vt:lpstr>
      <vt:lpstr>Add Facilities</vt:lpstr>
      <vt:lpstr>Facility Search</vt:lpstr>
      <vt:lpstr>Add Selected Facilities</vt:lpstr>
      <vt:lpstr>Facility Selection</vt:lpstr>
      <vt:lpstr>RPPR &amp; P2 Plan Summary Folder</vt:lpstr>
      <vt:lpstr>Folder</vt:lpstr>
      <vt:lpstr>Create a New Report</vt:lpstr>
      <vt:lpstr>Ignore this Screen (Click continue at bottom)</vt:lpstr>
      <vt:lpstr>RPPR has 5 Different Sections</vt:lpstr>
      <vt:lpstr>PowerPoint Presentation</vt:lpstr>
      <vt:lpstr>RPPR</vt:lpstr>
      <vt:lpstr>RPPR</vt:lpstr>
      <vt:lpstr>PowerPoint Presentation</vt:lpstr>
      <vt:lpstr>PowerPoint Presentation</vt:lpstr>
      <vt:lpstr>PowerPoint Presentation</vt:lpstr>
      <vt:lpstr>PowerPoint Presentation</vt:lpstr>
      <vt:lpstr>RPPR Data Elements for Materials Accounting</vt:lpstr>
      <vt:lpstr>PowerPoint Presentation</vt:lpstr>
      <vt:lpstr>End of Section B (Important Buttons)</vt:lpstr>
      <vt:lpstr>PowerPoint Presentation</vt:lpstr>
      <vt:lpstr>PowerPoint Presentation</vt:lpstr>
      <vt:lpstr>RPPR</vt:lpstr>
      <vt:lpstr>RPPR</vt:lpstr>
      <vt:lpstr>P2 Progress Reporting</vt:lpstr>
      <vt:lpstr>RPPR</vt:lpstr>
      <vt:lpstr>RPPR</vt:lpstr>
      <vt:lpstr>RPPR</vt:lpstr>
      <vt:lpstr>RPPR</vt:lpstr>
      <vt:lpstr>RPPR</vt:lpstr>
      <vt:lpstr>RPPR</vt:lpstr>
      <vt:lpstr>RPPR is now complete and “Awaiting Certification” &amp; Submittal</vt:lpstr>
      <vt:lpstr>Certification and Submittal</vt:lpstr>
      <vt:lpstr>Certification and Submittal</vt:lpstr>
      <vt:lpstr>Certification was Successful!</vt:lpstr>
      <vt:lpstr>Certification was Successful!</vt:lpstr>
      <vt:lpstr>Common Reporting Errors</vt:lpstr>
      <vt:lpstr>Common Reporting Errors</vt:lpstr>
      <vt:lpstr>Benefits of the RPPR &amp; P2 Plan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Polling Question #8</vt:lpstr>
      <vt:lpstr>Polling Question #9</vt:lpstr>
      <vt:lpstr>Updating (Step 12)</vt:lpstr>
      <vt:lpstr>What now?</vt:lpstr>
      <vt:lpstr>Mid-cycle Updates</vt:lpstr>
      <vt:lpstr>Mid-cycle Updates (continued)</vt:lpstr>
      <vt:lpstr>Mid-cycle Updates (continued)</vt:lpstr>
      <vt:lpstr>Five-year Revisions</vt:lpstr>
      <vt:lpstr>Polling Question #10</vt:lpstr>
      <vt:lpstr>Administrative Checklist Review</vt:lpstr>
      <vt:lpstr>Pursuant to N.J.A.C. 7:1K-4.3, Part 1 of a Pollution Prevention Plan shall include:</vt:lpstr>
      <vt:lpstr>Facility-level Information  (7:1K-4.3(b)2)  (Annual inclusion of the Release &amp; Pollution Prevention Report in the plan is acceptable except for use quantities, which must be calculated. NOTE: Annual inputs should equal outputs within 5% or less.)</vt:lpstr>
      <vt:lpstr>Facility-level Information  (7:1K-4.3(b)2)  (continued)</vt:lpstr>
      <vt:lpstr>Process-level information (7:1K-4.3(b)3, 7:1K-4.9) </vt:lpstr>
      <vt:lpstr>Process-level inventory data (7:1K-4.3(b)4)</vt:lpstr>
      <vt:lpstr>Hazardous waste data (7:1K-4.3(b)5)</vt:lpstr>
      <vt:lpstr>Cost data (7:1K-4.3(b)6)</vt:lpstr>
      <vt:lpstr>Pursuant to N.J.A.C. 7:1K-4.4, a Pollution Prevention Plan shall include:</vt:lpstr>
      <vt:lpstr>Pursuant to N.J.A.C. 7:1K-4.5, Part II of a Pollution Prevention Plan shall include:</vt:lpstr>
      <vt:lpstr>PowerPoint Presentation</vt:lpstr>
      <vt:lpstr>PowerPoint Presentation</vt:lpstr>
      <vt:lpstr>Polling Question #11</vt:lpstr>
      <vt:lpstr>Frequently Asked Questions</vt:lpstr>
      <vt:lpstr>Q: Who is required to prepare a Pollution Prevention Plan and submit Plan Summary and a Release and Pollution Prevention Report (RPPR)?</vt:lpstr>
      <vt:lpstr>Q: Is there any exemption to this requirement? </vt:lpstr>
      <vt:lpstr>Q: I prepared my P2 Plan and submitted my Plan Summary. What other requirements are there?</vt:lpstr>
      <vt:lpstr>Q: If US EPA adds new hazardous substances or lowers the threshold of existing substances on the TRI list or if I start to manufacture, process, or otherwise use above threshold quantities of any hazardous substance already on the list, must I modify my RPPR, P2 Plan, and Plan Summary?</vt:lpstr>
      <vt:lpstr>Q: If I add any hazardous substances to my P2 plan after I did my original plan, do I use my original base year? Should I establish a new five year goal or stay within the planning cycle? </vt:lpstr>
      <vt:lpstr>Q: If my facility goes below the threshold for manufacture, process, or otherwise use of a hazardous substance, or the substance is deleted from Tri or appendix a of the P2 rules, do we still need to keep that substance in the P2 plan and plan summary? </vt:lpstr>
      <vt:lpstr>Q: Are there any other situations that would trigger modifications to my facility’s Pollution Prevention Plan?</vt:lpstr>
      <vt:lpstr>Polling Question #12</vt:lpstr>
      <vt:lpstr>Polling Question #13</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Henne, Laura [DEP]</dc:creator>
  <cp:lastModifiedBy>Heston-Murphy, Robin [DEP]</cp:lastModifiedBy>
  <cp:revision>2</cp:revision>
  <dcterms:created xsi:type="dcterms:W3CDTF">2022-04-27T13:32:50Z</dcterms:created>
  <dcterms:modified xsi:type="dcterms:W3CDTF">2023-05-09T16:51:20Z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0x01010055491DC1D004444EA0500F8300928567</vt:lpwstr>
  </property>
  <property fmtid="{D5CDD505-2E9C-101B-9397-08002B2CF9AE}" pid="3" name="MediaServiceImageTags">
    <vt:lpwstr/>
  </property>
</Properties>
</file>