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61" r:id="rId2"/>
    <p:sldId id="318" r:id="rId3"/>
    <p:sldId id="256" r:id="rId4"/>
    <p:sldId id="257" r:id="rId5"/>
    <p:sldId id="258" r:id="rId6"/>
    <p:sldId id="259" r:id="rId7"/>
    <p:sldId id="262" r:id="rId8"/>
    <p:sldId id="263" r:id="rId9"/>
    <p:sldId id="294" r:id="rId10"/>
    <p:sldId id="267" r:id="rId11"/>
    <p:sldId id="289" r:id="rId12"/>
    <p:sldId id="286" r:id="rId13"/>
    <p:sldId id="269" r:id="rId14"/>
    <p:sldId id="297" r:id="rId15"/>
    <p:sldId id="305" r:id="rId16"/>
    <p:sldId id="290" r:id="rId17"/>
    <p:sldId id="283" r:id="rId18"/>
    <p:sldId id="300" r:id="rId19"/>
    <p:sldId id="298" r:id="rId20"/>
    <p:sldId id="299" r:id="rId21"/>
    <p:sldId id="278" r:id="rId22"/>
    <p:sldId id="285" r:id="rId23"/>
    <p:sldId id="280" r:id="rId24"/>
    <p:sldId id="317" r:id="rId25"/>
    <p:sldId id="282" r:id="rId26"/>
    <p:sldId id="296" r:id="rId27"/>
    <p:sldId id="291" r:id="rId28"/>
    <p:sldId id="315" r:id="rId29"/>
    <p:sldId id="310" r:id="rId30"/>
    <p:sldId id="293" r:id="rId31"/>
    <p:sldId id="303" r:id="rId32"/>
    <p:sldId id="268" r:id="rId33"/>
    <p:sldId id="279" r:id="rId34"/>
    <p:sldId id="313" r:id="rId35"/>
    <p:sldId id="288" r:id="rId36"/>
    <p:sldId id="304" r:id="rId37"/>
    <p:sldId id="306" r:id="rId38"/>
    <p:sldId id="312" r:id="rId39"/>
    <p:sldId id="295" r:id="rId40"/>
    <p:sldId id="311" r:id="rId41"/>
    <p:sldId id="287" r:id="rId42"/>
    <p:sldId id="292" r:id="rId43"/>
    <p:sldId id="284" r:id="rId44"/>
    <p:sldId id="314" r:id="rId45"/>
    <p:sldId id="308" r:id="rId46"/>
    <p:sldId id="270" r:id="rId47"/>
    <p:sldId id="281" r:id="rId48"/>
    <p:sldId id="277" r:id="rId49"/>
    <p:sldId id="271" r:id="rId50"/>
    <p:sldId id="275" r:id="rId51"/>
    <p:sldId id="265" r:id="rId52"/>
    <p:sldId id="276" r:id="rId53"/>
    <p:sldId id="272" r:id="rId54"/>
    <p:sldId id="273" r:id="rId55"/>
    <p:sldId id="309" r:id="rId56"/>
    <p:sldId id="307" r:id="rId57"/>
    <p:sldId id="266" r:id="rId58"/>
    <p:sldId id="264" r:id="rId59"/>
    <p:sldId id="302" r:id="rId60"/>
    <p:sldId id="274" r:id="rId61"/>
    <p:sldId id="26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 Rogoff" initials="MR" lastIdx="1" clrIdx="0">
    <p:extLst>
      <p:ext uri="{19B8F6BF-5375-455C-9EA6-DF929625EA0E}">
        <p15:presenceInfo xmlns:p15="http://schemas.microsoft.com/office/powerpoint/2012/main" userId="2dbfadda0f633ae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4D1"/>
    <a:srgbClr val="C9C4CE"/>
    <a:srgbClr val="BBCCE9"/>
    <a:srgbClr val="BACCE9"/>
    <a:srgbClr val="C5D3EC"/>
    <a:srgbClr val="C2D2EC"/>
    <a:srgbClr val="B3C1DE"/>
    <a:srgbClr val="B2C1DF"/>
    <a:srgbClr val="BDCEEA"/>
    <a:srgbClr val="DCC7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04" autoAdjust="0"/>
    <p:restoredTop sz="72444" autoAdjust="0"/>
  </p:normalViewPr>
  <p:slideViewPr>
    <p:cSldViewPr snapToGrid="0">
      <p:cViewPr varScale="1">
        <p:scale>
          <a:sx n="62" d="100"/>
          <a:sy n="62" d="100"/>
        </p:scale>
        <p:origin x="1326"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7626"/>
    </p:cViewPr>
  </p:sorterViewPr>
  <p:notesViewPr>
    <p:cSldViewPr snapToGrid="0">
      <p:cViewPr varScale="1">
        <p:scale>
          <a:sx n="60" d="100"/>
          <a:sy n="60" d="100"/>
        </p:scale>
        <p:origin x="29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D9B5A-BCE3-44EC-AE79-0941ECE8CDD1}" type="datetimeFigureOut">
              <a:rPr lang="en-US" smtClean="0"/>
              <a:t>5/11/2020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80358-FE5E-4653-A92F-16C9C650555C}" type="slidenum">
              <a:rPr lang="en-US" smtClean="0"/>
              <a:t>‹#›</a:t>
            </a:fld>
            <a:endParaRPr lang="en-US"/>
          </a:p>
        </p:txBody>
      </p:sp>
    </p:spTree>
    <p:extLst>
      <p:ext uri="{BB962C8B-B14F-4D97-AF65-F5344CB8AC3E}">
        <p14:creationId xmlns:p14="http://schemas.microsoft.com/office/powerpoint/2010/main" val="1999650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Lower_Carboniferous" TargetMode="External"/><Relationship Id="rId3" Type="http://schemas.openxmlformats.org/officeDocument/2006/relationships/hyperlink" Target="https://en.wikipedia.org/wiki/Class_(biology)" TargetMode="External"/><Relationship Id="rId7" Type="http://schemas.openxmlformats.org/officeDocument/2006/relationships/hyperlink" Target="https://en.wikipedia.org/wiki/Middle_Cambrian"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Fossil" TargetMode="External"/><Relationship Id="rId5" Type="http://schemas.openxmlformats.org/officeDocument/2006/relationships/hyperlink" Target="https://en.wikipedia.org/wiki/Animal" TargetMode="External"/><Relationship Id="rId4" Type="http://schemas.openxmlformats.org/officeDocument/2006/relationships/hyperlink" Target="https://en.wikipedia.org/wiki/Pterobranchia"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Index_fossil" TargetMode="External"/><Relationship Id="rId3" Type="http://schemas.openxmlformats.org/officeDocument/2006/relationships/hyperlink" Target="https://en.wikipedia.org/wiki/Greek_language" TargetMode="External"/><Relationship Id="rId7" Type="http://schemas.openxmlformats.org/officeDocument/2006/relationships/hyperlink" Target="https://en.wikipedia.org/wiki/Chordata"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Agnatha" TargetMode="External"/><Relationship Id="rId5" Type="http://schemas.openxmlformats.org/officeDocument/2006/relationships/hyperlink" Target="https://en.wikipedia.org/wiki/Tooth" TargetMode="External"/><Relationship Id="rId4" Type="http://schemas.openxmlformats.org/officeDocument/2006/relationships/hyperlink" Target="https://en.wikipedia.org/wiki/Cone"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Eurypterid#cite_note-2" TargetMode="External"/><Relationship Id="rId13" Type="http://schemas.openxmlformats.org/officeDocument/2006/relationships/hyperlink" Target="https://en.wikipedia.org/wiki/Permian" TargetMode="External"/><Relationship Id="rId3" Type="http://schemas.openxmlformats.org/officeDocument/2006/relationships/hyperlink" Target="https://en.wikipedia.org/wiki/Arthropod" TargetMode="External"/><Relationship Id="rId7" Type="http://schemas.openxmlformats.org/officeDocument/2006/relationships/hyperlink" Target="https://en.wikipedia.org/wiki/Greek_language" TargetMode="External"/><Relationship Id="rId12" Type="http://schemas.openxmlformats.org/officeDocument/2006/relationships/hyperlink" Target="https://en.wikipedia.org/wiki/Ordovicia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Eurypterid#cite_note-dunlop2008-1" TargetMode="External"/><Relationship Id="rId11" Type="http://schemas.openxmlformats.org/officeDocument/2006/relationships/hyperlink" Target="https://en.wikipedia.org/wiki/Eurypterid#cite_note-3" TargetMode="External"/><Relationship Id="rId5" Type="http://schemas.openxmlformats.org/officeDocument/2006/relationships/hyperlink" Target="https://en.wikipedia.org/wiki/Chelicerata" TargetMode="External"/><Relationship Id="rId15" Type="http://schemas.openxmlformats.org/officeDocument/2006/relationships/hyperlink" Target="https://en.wikipedia.org/wiki/Myr" TargetMode="External"/><Relationship Id="rId10" Type="http://schemas.openxmlformats.org/officeDocument/2006/relationships/hyperlink" Target="https://en.wikipedia.org/wiki/Predator" TargetMode="External"/><Relationship Id="rId4" Type="http://schemas.openxmlformats.org/officeDocument/2006/relationships/hyperlink" Target="https://en.wikipedia.org/wiki/Horseshoe_crab" TargetMode="External"/><Relationship Id="rId9" Type="http://schemas.openxmlformats.org/officeDocument/2006/relationships/hyperlink" Target="https://en.wikipedia.org/wiki/Jaekelopterus" TargetMode="External"/><Relationship Id="rId14" Type="http://schemas.openxmlformats.org/officeDocument/2006/relationships/hyperlink" Target="http://tools.wmflabs.org/timescale/?Ma=467.3&#8211;252"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en.wikipedia.org/wiki/Order_(biology)" TargetMode="External"/><Relationship Id="rId13" Type="http://schemas.openxmlformats.org/officeDocument/2006/relationships/hyperlink" Target="https://en.wikipedia.org/wiki/Genus" TargetMode="External"/><Relationship Id="rId18" Type="http://schemas.openxmlformats.org/officeDocument/2006/relationships/hyperlink" Target="https://en.wikipedia.org/wiki/North_Carolina" TargetMode="External"/><Relationship Id="rId3" Type="http://schemas.openxmlformats.org/officeDocument/2006/relationships/hyperlink" Target="https://en.wikipedia.org/wiki/Extinct" TargetMode="External"/><Relationship Id="rId21" Type="http://schemas.openxmlformats.org/officeDocument/2006/relationships/hyperlink" Target="https://en.wikipedia.org/wiki/Rutiodon#cite_note-Stocker2010-2" TargetMode="External"/><Relationship Id="rId7" Type="http://schemas.openxmlformats.org/officeDocument/2006/relationships/hyperlink" Target="https://en.wikipedia.org/wiki/Family_(biology)" TargetMode="External"/><Relationship Id="rId12" Type="http://schemas.openxmlformats.org/officeDocument/2006/relationships/hyperlink" Target="https://en.wikipedia.org/wiki/Predation" TargetMode="External"/><Relationship Id="rId17" Type="http://schemas.openxmlformats.org/officeDocument/2006/relationships/hyperlink" Target="https://en.wikipedia.org/wiki/Rutiodon#cite_note-RMG01-1" TargetMode="External"/><Relationship Id="rId2" Type="http://schemas.openxmlformats.org/officeDocument/2006/relationships/slide" Target="../slides/slide13.xml"/><Relationship Id="rId16" Type="http://schemas.openxmlformats.org/officeDocument/2006/relationships/hyperlink" Target="https://en.wikipedia.org/wiki/Period_(geology)" TargetMode="External"/><Relationship Id="rId20" Type="http://schemas.openxmlformats.org/officeDocument/2006/relationships/hyperlink" Target="https://en.wikipedia.org/wiki/New_Jersey" TargetMode="External"/><Relationship Id="rId1" Type="http://schemas.openxmlformats.org/officeDocument/2006/relationships/notesMaster" Target="../notesMasters/notesMaster1.xml"/><Relationship Id="rId6" Type="http://schemas.openxmlformats.org/officeDocument/2006/relationships/hyperlink" Target="https://en.wikipedia.org/wiki/Archosauriform" TargetMode="External"/><Relationship Id="rId11" Type="http://schemas.openxmlformats.org/officeDocument/2006/relationships/hyperlink" Target="https://en.wikipedia.org/wiki/Parallel_evolution" TargetMode="External"/><Relationship Id="rId24" Type="http://schemas.openxmlformats.org/officeDocument/2006/relationships/hyperlink" Target="https://wikivisually.com/wiki/Manhattan" TargetMode="External"/><Relationship Id="rId5" Type="http://schemas.openxmlformats.org/officeDocument/2006/relationships/hyperlink" Target="https://en.wikipedia.org/wiki/Late_Triassic" TargetMode="External"/><Relationship Id="rId15" Type="http://schemas.openxmlformats.org/officeDocument/2006/relationships/hyperlink" Target="https://en.wikipedia.org/wiki/Phytosauridae" TargetMode="External"/><Relationship Id="rId23" Type="http://schemas.openxmlformats.org/officeDocument/2006/relationships/hyperlink" Target="https://wikivisually.com/wiki/Fort_Lee,_New_Jersey" TargetMode="External"/><Relationship Id="rId10" Type="http://schemas.openxmlformats.org/officeDocument/2006/relationships/hyperlink" Target="https://en.wikipedia.org/wiki/Convergent_evolution" TargetMode="External"/><Relationship Id="rId19" Type="http://schemas.openxmlformats.org/officeDocument/2006/relationships/hyperlink" Target="https://en.wikipedia.org/wiki/New_York_(state)" TargetMode="External"/><Relationship Id="rId4" Type="http://schemas.openxmlformats.org/officeDocument/2006/relationships/hyperlink" Target="https://en.wikipedia.org/wiki/List_of_semiaquatic_tetrapods" TargetMode="External"/><Relationship Id="rId9" Type="http://schemas.openxmlformats.org/officeDocument/2006/relationships/hyperlink" Target="https://en.wikipedia.org/wiki/Crocodilian" TargetMode="External"/><Relationship Id="rId14" Type="http://schemas.openxmlformats.org/officeDocument/2006/relationships/hyperlink" Target="https://en.wikipedia.org/wiki/Archosaur" TargetMode="External"/><Relationship Id="rId22" Type="http://schemas.openxmlformats.org/officeDocument/2006/relationships/hyperlink" Target="https://wikivisually.com/wiki/Type_species"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en.wikipedia.org/wiki/New_Jersey" TargetMode="External"/><Relationship Id="rId13" Type="http://schemas.openxmlformats.org/officeDocument/2006/relationships/hyperlink" Target="https://en.wikipedia.org/wiki/Herbivore" TargetMode="External"/><Relationship Id="rId3" Type="http://schemas.openxmlformats.org/officeDocument/2006/relationships/hyperlink" Target="https://en.wikipedia.org/wiki/Extinction" TargetMode="External"/><Relationship Id="rId7" Type="http://schemas.openxmlformats.org/officeDocument/2006/relationships/hyperlink" Target="https://en.wikipedia.org/wiki/Late_Triassic" TargetMode="External"/><Relationship Id="rId12" Type="http://schemas.openxmlformats.org/officeDocument/2006/relationships/hyperlink" Target="https://en.wikipedia.org/wiki/Teeth"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Parareptile" TargetMode="External"/><Relationship Id="rId11" Type="http://schemas.openxmlformats.org/officeDocument/2006/relationships/hyperlink" Target="https://en.wikipedia.org/wiki/Lizard" TargetMode="External"/><Relationship Id="rId5" Type="http://schemas.openxmlformats.org/officeDocument/2006/relationships/hyperlink" Target="https://en.wikipedia.org/wiki/Procolophonid" TargetMode="External"/><Relationship Id="rId10" Type="http://schemas.openxmlformats.org/officeDocument/2006/relationships/hyperlink" Target="https://en.wikipedia.org/wiki/Hypsognathus#cite_note-1" TargetMode="External"/><Relationship Id="rId4" Type="http://schemas.openxmlformats.org/officeDocument/2006/relationships/hyperlink" Target="https://en.wikipedia.org/wiki/Genus" TargetMode="External"/><Relationship Id="rId9" Type="http://schemas.openxmlformats.org/officeDocument/2006/relationships/hyperlink" Target="https://en.wikipedia.org/wiki/Connecticut" TargetMode="External"/><Relationship Id="rId14" Type="http://schemas.openxmlformats.org/officeDocument/2006/relationships/hyperlink" Target="https://en.wikipedia.org/wiki/Hypsognathus#cite_note-EoDP-2"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Crocodile" TargetMode="External"/><Relationship Id="rId3" Type="http://schemas.openxmlformats.org/officeDocument/2006/relationships/hyperlink" Target="https://en.wikipedia.org/wiki/Ichnogenus" TargetMode="External"/><Relationship Id="rId7" Type="http://schemas.openxmlformats.org/officeDocument/2006/relationships/hyperlink" Target="https://en.wikipedia.org/wiki/Archosaur"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Triassic" TargetMode="External"/><Relationship Id="rId11" Type="http://schemas.openxmlformats.org/officeDocument/2006/relationships/hyperlink" Target="https://en.wikipedia.org/wiki/Apatopus#cite_note-2" TargetMode="External"/><Relationship Id="rId5" Type="http://schemas.openxmlformats.org/officeDocument/2006/relationships/hyperlink" Target="https://en.wikipedia.org/wiki/Phytosaur" TargetMode="External"/><Relationship Id="rId10" Type="http://schemas.openxmlformats.org/officeDocument/2006/relationships/hyperlink" Target="https://en.wikipedia.org/wiki/Apatopus#cite_note-1" TargetMode="External"/><Relationship Id="rId4" Type="http://schemas.openxmlformats.org/officeDocument/2006/relationships/hyperlink" Target="https://en.wikipedia.org/wiki/Footprint" TargetMode="External"/><Relationship Id="rId9" Type="http://schemas.openxmlformats.org/officeDocument/2006/relationships/hyperlink" Target="https://en.wikipedia.org/wiki/Dinosaur" TargetMode="External"/></Relationships>
</file>

<file path=ppt/notesSlides/_rels/notesSlide16.xml.rels><?xml version="1.0" encoding="UTF-8" standalone="yes"?>
<Relationships xmlns="http://schemas.openxmlformats.org/package/2006/relationships"><Relationship Id="rId13" Type="http://schemas.openxmlformats.org/officeDocument/2006/relationships/hyperlink" Target="https://en.wikipedia.org/wiki/Help:Pronunciation_respelling_key" TargetMode="External"/><Relationship Id="rId18" Type="http://schemas.openxmlformats.org/officeDocument/2006/relationships/hyperlink" Target="https://en.wikipedia.org/wiki/West_Indian_Ocean_coelacanth" TargetMode="External"/><Relationship Id="rId26" Type="http://schemas.openxmlformats.org/officeDocument/2006/relationships/hyperlink" Target="https://en.wikipedia.org/wiki/Lungfish" TargetMode="External"/><Relationship Id="rId39" Type="http://schemas.openxmlformats.org/officeDocument/2006/relationships/hyperlink" Target="https://en.wikipedia.org/wiki/Panderichthys" TargetMode="External"/><Relationship Id="rId3" Type="http://schemas.openxmlformats.org/officeDocument/2006/relationships/hyperlink" Target="https://www.thoughtco.com/coelacanths-worlds-only-living-extinct-fish-1093326" TargetMode="External"/><Relationship Id="rId21" Type="http://schemas.openxmlformats.org/officeDocument/2006/relationships/hyperlink" Target="https://en.wikipedia.org/wiki/Indonesian_coelacanth" TargetMode="External"/><Relationship Id="rId34" Type="http://schemas.openxmlformats.org/officeDocument/2006/relationships/hyperlink" Target="https://en.wikipedia.org/wiki/Actinistia" TargetMode="External"/><Relationship Id="rId42" Type="http://schemas.openxmlformats.org/officeDocument/2006/relationships/hyperlink" Target="https://en.wikipedia.org/wiki/Coelacanth#cite_note-Smith-6" TargetMode="External"/><Relationship Id="rId47" Type="http://schemas.openxmlformats.org/officeDocument/2006/relationships/hyperlink" Target="https://en.wikipedia.org/wiki/Coelacanth#cite_note-Friedman2007-8" TargetMode="External"/><Relationship Id="rId7" Type="http://schemas.openxmlformats.org/officeDocument/2006/relationships/hyperlink" Target="https://en.wikipedia.org/wiki/Mawsoniidae" TargetMode="External"/><Relationship Id="rId12" Type="http://schemas.openxmlformats.org/officeDocument/2006/relationships/hyperlink" Target="https://upload.wikimedia.org/wikipedia/commons/a/ab/En-coelacanth.ogg" TargetMode="External"/><Relationship Id="rId17" Type="http://schemas.openxmlformats.org/officeDocument/2006/relationships/hyperlink" Target="https://en.wikipedia.org/wiki/Latimeria" TargetMode="External"/><Relationship Id="rId25" Type="http://schemas.openxmlformats.org/officeDocument/2006/relationships/hyperlink" Target="https://en.wikipedia.org/wiki/Tetrapod" TargetMode="External"/><Relationship Id="rId33" Type="http://schemas.openxmlformats.org/officeDocument/2006/relationships/hyperlink" Target="https://en.wikipedia.org/wiki/Species" TargetMode="External"/><Relationship Id="rId38" Type="http://schemas.openxmlformats.org/officeDocument/2006/relationships/hyperlink" Target="https://en.wikipedia.org/wiki/Rhizodontidae" TargetMode="External"/><Relationship Id="rId46" Type="http://schemas.openxmlformats.org/officeDocument/2006/relationships/hyperlink" Target="https://en.wikipedia.org/wiki/Coelacanth#cite_note-ref4-1" TargetMode="External"/><Relationship Id="rId2" Type="http://schemas.openxmlformats.org/officeDocument/2006/relationships/slide" Target="../slides/slide16.xml"/><Relationship Id="rId16" Type="http://schemas.openxmlformats.org/officeDocument/2006/relationships/hyperlink" Target="https://en.wikipedia.org/wiki/Extant_taxon" TargetMode="External"/><Relationship Id="rId20" Type="http://schemas.openxmlformats.org/officeDocument/2006/relationships/hyperlink" Target="https://en.wikipedia.org/wiki/Africa" TargetMode="External"/><Relationship Id="rId29" Type="http://schemas.openxmlformats.org/officeDocument/2006/relationships/hyperlink" Target="https://en.wikipedia.org/wiki/Indonesia" TargetMode="External"/><Relationship Id="rId41" Type="http://schemas.openxmlformats.org/officeDocument/2006/relationships/hyperlink" Target="https://en.wikipedia.org/wiki/Late_Cretaceous" TargetMode="External"/><Relationship Id="rId1" Type="http://schemas.openxmlformats.org/officeDocument/2006/relationships/notesMaster" Target="../notesMasters/notesMaster1.xml"/><Relationship Id="rId6" Type="http://schemas.openxmlformats.org/officeDocument/2006/relationships/hyperlink" Target="https://en.wikipedia.org/wiki/Prehistoric" TargetMode="External"/><Relationship Id="rId11" Type="http://schemas.openxmlformats.org/officeDocument/2006/relationships/hyperlink" Target="https://en.wikipedia.org/wiki/File:En-coelacanth.ogg" TargetMode="External"/><Relationship Id="rId24" Type="http://schemas.openxmlformats.org/officeDocument/2006/relationships/hyperlink" Target="https://en.wikipedia.org/wiki/Sarcopterygii" TargetMode="External"/><Relationship Id="rId32" Type="http://schemas.openxmlformats.org/officeDocument/2006/relationships/hyperlink" Target="https://en.wikipedia.org/wiki/Critically_endangered" TargetMode="External"/><Relationship Id="rId37" Type="http://schemas.openxmlformats.org/officeDocument/2006/relationships/hyperlink" Target="https://en.wikipedia.org/wiki/Porolepiforms" TargetMode="External"/><Relationship Id="rId40" Type="http://schemas.openxmlformats.org/officeDocument/2006/relationships/hyperlink" Target="https://en.wikipedia.org/wiki/Coelacanth#cite_note-ref1-5" TargetMode="External"/><Relationship Id="rId45" Type="http://schemas.openxmlformats.org/officeDocument/2006/relationships/hyperlink" Target="https://en.wikipedia.org/wiki/Taxon" TargetMode="External"/><Relationship Id="rId5" Type="http://schemas.openxmlformats.org/officeDocument/2006/relationships/hyperlink" Target="https://en.wikipedia.org/wiki/Genus" TargetMode="External"/><Relationship Id="rId15" Type="http://schemas.openxmlformats.org/officeDocument/2006/relationships/hyperlink" Target="https://en.wikipedia.org/wiki/Fish" TargetMode="External"/><Relationship Id="rId23" Type="http://schemas.openxmlformats.org/officeDocument/2006/relationships/hyperlink" Target="https://en.wikipedia.org/wiki/Lineage_(evolution)" TargetMode="External"/><Relationship Id="rId28" Type="http://schemas.openxmlformats.org/officeDocument/2006/relationships/hyperlink" Target="https://en.wikipedia.org/wiki/Indian_Ocean" TargetMode="External"/><Relationship Id="rId36" Type="http://schemas.openxmlformats.org/officeDocument/2006/relationships/hyperlink" Target="https://en.wikipedia.org/wiki/Osteolepiforms" TargetMode="External"/><Relationship Id="rId49" Type="http://schemas.openxmlformats.org/officeDocument/2006/relationships/hyperlink" Target="https://en.wikipedia.org/wiki/Coelacanth#cite_note-Rebellatrix-10" TargetMode="External"/><Relationship Id="rId10" Type="http://schemas.openxmlformats.org/officeDocument/2006/relationships/hyperlink" Target="https://en.wikipedia.org/wiki/Help:IPA/English" TargetMode="External"/><Relationship Id="rId19" Type="http://schemas.openxmlformats.org/officeDocument/2006/relationships/hyperlink" Target="https://en.wikipedia.org/wiki/Comoro_Islands" TargetMode="External"/><Relationship Id="rId31" Type="http://schemas.openxmlformats.org/officeDocument/2006/relationships/hyperlink" Target="https://en.wikipedia.org/wiki/Coelacanth#cite_note-ref10-4" TargetMode="External"/><Relationship Id="rId44" Type="http://schemas.openxmlformats.org/officeDocument/2006/relationships/hyperlink" Target="https://en.wikipedia.org/wiki/Living_fossil" TargetMode="External"/><Relationship Id="rId4" Type="http://schemas.openxmlformats.org/officeDocument/2006/relationships/hyperlink" Target="https://www.thoughtco.com/tetrapods-the-fish-out-of-water-1093319" TargetMode="External"/><Relationship Id="rId9" Type="http://schemas.openxmlformats.org/officeDocument/2006/relationships/hyperlink" Target="https://en.wikipedia.org/wiki/Triassic" TargetMode="External"/><Relationship Id="rId14" Type="http://schemas.openxmlformats.org/officeDocument/2006/relationships/hyperlink" Target="https://en.wikipedia.org/wiki/Order_(biology)" TargetMode="External"/><Relationship Id="rId22" Type="http://schemas.openxmlformats.org/officeDocument/2006/relationships/hyperlink" Target="https://en.wikipedia.org/wiki/Coelacanth#cite_note-2" TargetMode="External"/><Relationship Id="rId27" Type="http://schemas.openxmlformats.org/officeDocument/2006/relationships/hyperlink" Target="https://en.wikipedia.org/wiki/Actinopterygii" TargetMode="External"/><Relationship Id="rId30" Type="http://schemas.openxmlformats.org/officeDocument/2006/relationships/hyperlink" Target="https://en.wikipedia.org/wiki/Coelacanth#cite_note-ref3-3" TargetMode="External"/><Relationship Id="rId35" Type="http://schemas.openxmlformats.org/officeDocument/2006/relationships/hyperlink" Target="https://en.wikipedia.org/wiki/Devonian" TargetMode="External"/><Relationship Id="rId43" Type="http://schemas.openxmlformats.org/officeDocument/2006/relationships/hyperlink" Target="https://en.wikipedia.org/wiki/Coelacanth#cite_note-ref2-7" TargetMode="External"/><Relationship Id="rId48" Type="http://schemas.openxmlformats.org/officeDocument/2006/relationships/hyperlink" Target="https://en.wikipedia.org/wiki/Coelacanth#cite_note-Friedman2006-9" TargetMode="External"/><Relationship Id="rId8" Type="http://schemas.openxmlformats.org/officeDocument/2006/relationships/hyperlink" Target="https://en.wikipedia.org/wiki/Coelacanth"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en.wikipedia.org/wiki/Late_Triassic" TargetMode="External"/><Relationship Id="rId13" Type="http://schemas.openxmlformats.org/officeDocument/2006/relationships/hyperlink" Target="https://en.wikipedia.org/wiki/Lizard" TargetMode="External"/><Relationship Id="rId18" Type="http://schemas.openxmlformats.org/officeDocument/2006/relationships/hyperlink" Target="https://en.wikipedia.org/wiki/Skin" TargetMode="External"/><Relationship Id="rId26" Type="http://schemas.openxmlformats.org/officeDocument/2006/relationships/hyperlink" Target="https://en.wikipedia.org/wiki/Icarosaurus#cite_note-sciam2000-4" TargetMode="External"/><Relationship Id="rId3" Type="http://schemas.openxmlformats.org/officeDocument/2006/relationships/hyperlink" Target="https://en.wikipedia.org/wiki/Icarus" TargetMode="External"/><Relationship Id="rId21" Type="http://schemas.openxmlformats.org/officeDocument/2006/relationships/hyperlink" Target="https://en.wikipedia.org/wiki/Icarosaurus#cite_note-EHC66-3" TargetMode="External"/><Relationship Id="rId7" Type="http://schemas.openxmlformats.org/officeDocument/2006/relationships/hyperlink" Target="https://en.wikipedia.org/wiki/Reptile" TargetMode="External"/><Relationship Id="rId12" Type="http://schemas.openxmlformats.org/officeDocument/2006/relationships/hyperlink" Target="https://en.wikipedia.org/wiki/Icarosaurus#cite_note-1" TargetMode="External"/><Relationship Id="rId17" Type="http://schemas.openxmlformats.org/officeDocument/2006/relationships/hyperlink" Target="https://en.wikipedia.org/wiki/Rib" TargetMode="External"/><Relationship Id="rId25" Type="http://schemas.openxmlformats.org/officeDocument/2006/relationships/hyperlink" Target="https://en.wikipedia.org/wiki/American_Museum_of_Natural_History" TargetMode="External"/><Relationship Id="rId2" Type="http://schemas.openxmlformats.org/officeDocument/2006/relationships/slide" Target="../slides/slide17.xml"/><Relationship Id="rId16" Type="http://schemas.openxmlformats.org/officeDocument/2006/relationships/hyperlink" Target="https://en.wikipedia.org/wiki/Kuehneosaurus" TargetMode="External"/><Relationship Id="rId20" Type="http://schemas.openxmlformats.org/officeDocument/2006/relationships/hyperlink" Target="https://en.wikipedia.org/wiki/Icarosaurus#cite_note-ley196112-2" TargetMode="External"/><Relationship Id="rId1" Type="http://schemas.openxmlformats.org/officeDocument/2006/relationships/notesMaster" Target="../notesMasters/notesMaster1.xml"/><Relationship Id="rId6" Type="http://schemas.openxmlformats.org/officeDocument/2006/relationships/hyperlink" Target="https://en.wikipedia.org/wiki/Kuehneosaurid" TargetMode="External"/><Relationship Id="rId11" Type="http://schemas.openxmlformats.org/officeDocument/2006/relationships/hyperlink" Target="https://en.wikipedia.org/wiki/New_Jersey" TargetMode="External"/><Relationship Id="rId24" Type="http://schemas.openxmlformats.org/officeDocument/2006/relationships/hyperlink" Target="https://en.wikipedia.org/wiki/North_Bergen" TargetMode="External"/><Relationship Id="rId5" Type="http://schemas.openxmlformats.org/officeDocument/2006/relationships/hyperlink" Target="https://en.wikipedia.org/wiki/Genus" TargetMode="External"/><Relationship Id="rId15" Type="http://schemas.openxmlformats.org/officeDocument/2006/relationships/hyperlink" Target="https://en.wikipedia.org/wiki/Holotype" TargetMode="External"/><Relationship Id="rId23" Type="http://schemas.openxmlformats.org/officeDocument/2006/relationships/hyperlink" Target="https://en.wikipedia.org/wiki/Draco_(genus)" TargetMode="External"/><Relationship Id="rId28" Type="http://schemas.openxmlformats.org/officeDocument/2006/relationships/hyperlink" Target="https://en.wikipedia.org/wiki/Butterfield_&amp;_Butterfield" TargetMode="External"/><Relationship Id="rId10" Type="http://schemas.openxmlformats.org/officeDocument/2006/relationships/hyperlink" Target="https://en.wikipedia.org/wiki/Lockatong_Formation" TargetMode="External"/><Relationship Id="rId19" Type="http://schemas.openxmlformats.org/officeDocument/2006/relationships/hyperlink" Target="https://en.wikipedia.org/wiki/Airfoil" TargetMode="External"/><Relationship Id="rId4" Type="http://schemas.openxmlformats.org/officeDocument/2006/relationships/hyperlink" Target="https://en.wikipedia.org/wiki/Extinct" TargetMode="External"/><Relationship Id="rId9" Type="http://schemas.openxmlformats.org/officeDocument/2006/relationships/hyperlink" Target="https://en.wikipedia.org/wiki/Carnian" TargetMode="External"/><Relationship Id="rId14" Type="http://schemas.openxmlformats.org/officeDocument/2006/relationships/hyperlink" Target="https://en.wikipedia.org/wiki/Tuatara" TargetMode="External"/><Relationship Id="rId22" Type="http://schemas.openxmlformats.org/officeDocument/2006/relationships/hyperlink" Target="https://en.wikipedia.org/wiki/Coelurosauravus" TargetMode="External"/><Relationship Id="rId27" Type="http://schemas.openxmlformats.org/officeDocument/2006/relationships/hyperlink" Target="https://en.wikipedia.org/wiki/Edwin_Harris_Colbert"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Nekton" TargetMode="External"/><Relationship Id="rId13" Type="http://schemas.openxmlformats.org/officeDocument/2006/relationships/hyperlink" Target="https://en.wikipedia.org/wiki/Paraphyly" TargetMode="External"/><Relationship Id="rId18" Type="http://schemas.openxmlformats.org/officeDocument/2006/relationships/hyperlink" Target="https://en.wikipedia.org/wiki/Devonian" TargetMode="External"/><Relationship Id="rId3" Type="http://schemas.openxmlformats.org/officeDocument/2006/relationships/hyperlink" Target="https://en.wikipedia.org/wiki/Branchiopod" TargetMode="External"/><Relationship Id="rId7" Type="http://schemas.openxmlformats.org/officeDocument/2006/relationships/hyperlink" Target="https://en.wikipedia.org/wiki/Lioestheria#cite_note-1" TargetMode="External"/><Relationship Id="rId12" Type="http://schemas.openxmlformats.org/officeDocument/2006/relationships/hyperlink" Target="https://en.wikipedia.org/wiki/Clam_shrimp#cite_note-Woolfe1990-2" TargetMode="External"/><Relationship Id="rId17" Type="http://schemas.openxmlformats.org/officeDocument/2006/relationships/hyperlink" Target="https://en.wikipedia.org/wiki/Asmussia_murchisoniana" TargetMode="External"/><Relationship Id="rId2" Type="http://schemas.openxmlformats.org/officeDocument/2006/relationships/slide" Target="../slides/slide18.xml"/><Relationship Id="rId16" Type="http://schemas.openxmlformats.org/officeDocument/2006/relationships/hyperlink" Target="https://en.wikipedia.org/wiki/Stratum" TargetMode="External"/><Relationship Id="rId1" Type="http://schemas.openxmlformats.org/officeDocument/2006/relationships/notesMaster" Target="../notesMasters/notesMaster1.xml"/><Relationship Id="rId6" Type="http://schemas.openxmlformats.org/officeDocument/2006/relationships/hyperlink" Target="https://en.wikipedia.org/wiki/Cretaceous" TargetMode="External"/><Relationship Id="rId11" Type="http://schemas.openxmlformats.org/officeDocument/2006/relationships/hyperlink" Target="https://en.wikipedia.org/wiki/Clam_shrimp#cite_note-Webb1979-1" TargetMode="External"/><Relationship Id="rId5" Type="http://schemas.openxmlformats.org/officeDocument/2006/relationships/hyperlink" Target="https://en.wikipedia.org/wiki/Carboniferous" TargetMode="External"/><Relationship Id="rId15" Type="http://schemas.openxmlformats.org/officeDocument/2006/relationships/hyperlink" Target="https://en.wikipedia.org/wiki/Freshwater" TargetMode="External"/><Relationship Id="rId10" Type="http://schemas.openxmlformats.org/officeDocument/2006/relationships/hyperlink" Target="https://en.wikipedia.org/wiki/Bivalvia" TargetMode="External"/><Relationship Id="rId4" Type="http://schemas.openxmlformats.org/officeDocument/2006/relationships/hyperlink" Target="https://en.wikipedia.org/wiki/Crustacean" TargetMode="External"/><Relationship Id="rId9" Type="http://schemas.openxmlformats.org/officeDocument/2006/relationships/hyperlink" Target="https://en.wikipedia.org/wiki/Lioestheria#cite_note-2" TargetMode="External"/><Relationship Id="rId14" Type="http://schemas.openxmlformats.org/officeDocument/2006/relationships/hyperlink" Target="https://en.wikipedia.org/wiki/Geologist"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j.gov/dep/seeds/ghnj.ht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Pangaea" TargetMode="External"/><Relationship Id="rId7" Type="http://schemas.openxmlformats.org/officeDocument/2006/relationships/hyperlink" Target="https://en.wikipedia.org/wiki/Jurassic"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Triassic" TargetMode="External"/><Relationship Id="rId5" Type="http://schemas.openxmlformats.org/officeDocument/2006/relationships/hyperlink" Target="https://en.wikipedia.org/wiki/Europe" TargetMode="External"/><Relationship Id="rId4" Type="http://schemas.openxmlformats.org/officeDocument/2006/relationships/hyperlink" Target="https://en.wikipedia.org/wiki/North_America"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en.wikipedia.org/wiki/United_States" TargetMode="External"/><Relationship Id="rId13" Type="http://schemas.openxmlformats.org/officeDocument/2006/relationships/hyperlink" Target="https://en.wikipedia.org/wiki/Triassic" TargetMode="External"/><Relationship Id="rId18" Type="http://schemas.openxmlformats.org/officeDocument/2006/relationships/hyperlink" Target="https://en.wikipedia.org/wiki/Stork" TargetMode="External"/><Relationship Id="rId3" Type="http://schemas.openxmlformats.org/officeDocument/2006/relationships/hyperlink" Target="https://en.wikipedia.org/wiki/Ichnogenus" TargetMode="External"/><Relationship Id="rId21" Type="http://schemas.openxmlformats.org/officeDocument/2006/relationships/hyperlink" Target="https://en.wikipedia.org/wiki/Coelophysis" TargetMode="External"/><Relationship Id="rId7" Type="http://schemas.openxmlformats.org/officeDocument/2006/relationships/hyperlink" Target="https://en.wikipedia.org/wiki/Early_Cretaceous" TargetMode="External"/><Relationship Id="rId12" Type="http://schemas.openxmlformats.org/officeDocument/2006/relationships/hyperlink" Target="https://en.wikipedia.org/wiki/China" TargetMode="External"/><Relationship Id="rId17" Type="http://schemas.openxmlformats.org/officeDocument/2006/relationships/hyperlink" Target="https://en.wikipedia.org/wiki/Grallator#cite_note-xingetal2009-2" TargetMode="External"/><Relationship Id="rId2" Type="http://schemas.openxmlformats.org/officeDocument/2006/relationships/slide" Target="../slides/slide21.xml"/><Relationship Id="rId16" Type="http://schemas.openxmlformats.org/officeDocument/2006/relationships/hyperlink" Target="https://en.wikipedia.org/wiki/Grallator#cite_note-east_coast-1" TargetMode="External"/><Relationship Id="rId20" Type="http://schemas.openxmlformats.org/officeDocument/2006/relationships/hyperlink" Target="https://en.wikipedia.org/wiki/Edward_Hitchcock" TargetMode="External"/><Relationship Id="rId1" Type="http://schemas.openxmlformats.org/officeDocument/2006/relationships/notesMaster" Target="../notesMasters/notesMaster1.xml"/><Relationship Id="rId6" Type="http://schemas.openxmlformats.org/officeDocument/2006/relationships/hyperlink" Target="https://en.wikipedia.org/wiki/Late_Triassic" TargetMode="External"/><Relationship Id="rId11" Type="http://schemas.openxmlformats.org/officeDocument/2006/relationships/hyperlink" Target="https://en.wikipedia.org/wiki/Australia" TargetMode="External"/><Relationship Id="rId5" Type="http://schemas.openxmlformats.org/officeDocument/2006/relationships/hyperlink" Target="https://en.wikipedia.org/wiki/Dinosaur" TargetMode="External"/><Relationship Id="rId15" Type="http://schemas.openxmlformats.org/officeDocument/2006/relationships/hyperlink" Target="https://en.wikipedia.org/wiki/Newark_Supergroup" TargetMode="External"/><Relationship Id="rId10" Type="http://schemas.openxmlformats.org/officeDocument/2006/relationships/hyperlink" Target="https://en.wikipedia.org/wiki/Europe" TargetMode="External"/><Relationship Id="rId19" Type="http://schemas.openxmlformats.org/officeDocument/2006/relationships/hyperlink" Target="https://en.wikipedia.org/wiki/Heron" TargetMode="External"/><Relationship Id="rId4" Type="http://schemas.openxmlformats.org/officeDocument/2006/relationships/hyperlink" Target="https://en.wikipedia.org/wiki/Theropod" TargetMode="External"/><Relationship Id="rId9" Type="http://schemas.openxmlformats.org/officeDocument/2006/relationships/hyperlink" Target="https://en.wikipedia.org/wiki/Canada" TargetMode="External"/><Relationship Id="rId14" Type="http://schemas.openxmlformats.org/officeDocument/2006/relationships/hyperlink" Target="https://en.wikipedia.org/wiki/Early_Jurassic"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en.wikipedia.org/wiki/Order_(biology)" TargetMode="External"/><Relationship Id="rId13" Type="http://schemas.openxmlformats.org/officeDocument/2006/relationships/hyperlink" Target="https://en.wikipedia.org/wiki/Sauropterygia" TargetMode="External"/><Relationship Id="rId18" Type="http://schemas.openxmlformats.org/officeDocument/2006/relationships/hyperlink" Target="https://en.wikipedia.org/wiki/Jurassic" TargetMode="External"/><Relationship Id="rId3" Type="http://schemas.openxmlformats.org/officeDocument/2006/relationships/hyperlink" Target="https://en.wikipedia.org/wiki/Help:IPA/English" TargetMode="External"/><Relationship Id="rId21" Type="http://schemas.openxmlformats.org/officeDocument/2006/relationships/hyperlink" Target="https://en.wikipedia.org/wiki/Plesiosaurus" TargetMode="External"/><Relationship Id="rId7" Type="http://schemas.openxmlformats.org/officeDocument/2006/relationships/hyperlink" Target="https://en.wikipedia.org/wiki/Sauria" TargetMode="External"/><Relationship Id="rId12" Type="http://schemas.openxmlformats.org/officeDocument/2006/relationships/hyperlink" Target="https://en.wikipedia.org/wiki/Sauropsida" TargetMode="External"/><Relationship Id="rId17" Type="http://schemas.openxmlformats.org/officeDocument/2006/relationships/hyperlink" Target="https://en.wikipedia.org/wiki/Plesiosauria#cite_note-3" TargetMode="External"/><Relationship Id="rId25" Type="http://schemas.openxmlformats.org/officeDocument/2006/relationships/hyperlink" Target="https://en.wikipedia.org/wiki/Pliosauroidea" TargetMode="External"/><Relationship Id="rId2" Type="http://schemas.openxmlformats.org/officeDocument/2006/relationships/slide" Target="../slides/slide23.xml"/><Relationship Id="rId16" Type="http://schemas.openxmlformats.org/officeDocument/2006/relationships/hyperlink" Target="https://en.wikipedia.org/wiki/Rhaetian" TargetMode="External"/><Relationship Id="rId20" Type="http://schemas.openxmlformats.org/officeDocument/2006/relationships/hyperlink" Target="https://en.wikipedia.org/wiki/Cretaceous" TargetMode="External"/><Relationship Id="rId1" Type="http://schemas.openxmlformats.org/officeDocument/2006/relationships/notesMaster" Target="../notesMasters/notesMaster1.xml"/><Relationship Id="rId6" Type="http://schemas.openxmlformats.org/officeDocument/2006/relationships/hyperlink" Target="https://en.wikipedia.org/wiki/Ancient_Greek" TargetMode="External"/><Relationship Id="rId11" Type="http://schemas.openxmlformats.org/officeDocument/2006/relationships/hyperlink" Target="https://en.wikipedia.org/wiki/Marine_reptile" TargetMode="External"/><Relationship Id="rId24" Type="http://schemas.openxmlformats.org/officeDocument/2006/relationships/hyperlink" Target="https://en.wikipedia.org/wiki/Plesiosauroidea" TargetMode="External"/><Relationship Id="rId5" Type="http://schemas.openxmlformats.org/officeDocument/2006/relationships/hyperlink" Target="https://en.wikipedia.org/wiki/Plesiosauria#cite_note-2" TargetMode="External"/><Relationship Id="rId15" Type="http://schemas.openxmlformats.org/officeDocument/2006/relationships/hyperlink" Target="https://en.wikipedia.org/wiki/Period_(geology)" TargetMode="External"/><Relationship Id="rId23" Type="http://schemas.openxmlformats.org/officeDocument/2006/relationships/hyperlink" Target="https://en.wikipedia.org/wiki/Apex_predator" TargetMode="External"/><Relationship Id="rId10" Type="http://schemas.openxmlformats.org/officeDocument/2006/relationships/hyperlink" Target="https://en.wikipedia.org/wiki/Mesozoic" TargetMode="External"/><Relationship Id="rId19" Type="http://schemas.openxmlformats.org/officeDocument/2006/relationships/hyperlink" Target="https://en.wikipedia.org/wiki/Cretaceous%E2%80%93Paleogene_extinction_event" TargetMode="External"/><Relationship Id="rId4" Type="http://schemas.openxmlformats.org/officeDocument/2006/relationships/hyperlink" Target="https://en.wikipedia.org/wiki/Plesiosauria#cite_note-1" TargetMode="External"/><Relationship Id="rId9" Type="http://schemas.openxmlformats.org/officeDocument/2006/relationships/hyperlink" Target="https://en.wikipedia.org/wiki/Clade" TargetMode="External"/><Relationship Id="rId14" Type="http://schemas.openxmlformats.org/officeDocument/2006/relationships/hyperlink" Target="https://en.wikipedia.org/wiki/Triassic" TargetMode="External"/><Relationship Id="rId22" Type="http://schemas.openxmlformats.org/officeDocument/2006/relationships/hyperlink" Target="https://en.wikipedia.org/wiki/Morphology_(biology)"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houghtco.com/overview-of-deinosuchus-1093481"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thefossilforum.com/index.php?/topic/53346-a-croc-scute-from-ramenessin-brook/" TargetMode="External"/><Relationship Id="rId5" Type="http://schemas.openxmlformats.org/officeDocument/2006/relationships/hyperlink" Target="https://www.thoughtco.com/facts-about-sarcosuchus-worlds-biggest-crocodile-1093333" TargetMode="External"/><Relationship Id="rId4" Type="http://schemas.openxmlformats.org/officeDocument/2006/relationships/hyperlink" Target="https://www.thoughtco.com/crocodiles-the-ancient-cousins-of-dinosaurs-1093747"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en.wikipedia.org/wiki/Lizard" TargetMode="External"/><Relationship Id="rId13" Type="http://schemas.openxmlformats.org/officeDocument/2006/relationships/hyperlink" Target="https://en.wikipedia.org/wiki/Maastrichtian" TargetMode="External"/><Relationship Id="rId3" Type="http://schemas.openxmlformats.org/officeDocument/2006/relationships/hyperlink" Target="https://en.wikipedia.org/wiki/Latin" TargetMode="External"/><Relationship Id="rId7" Type="http://schemas.openxmlformats.org/officeDocument/2006/relationships/hyperlink" Target="https://en.wikipedia.org/wiki/Maastricht" TargetMode="External"/><Relationship Id="rId12" Type="http://schemas.openxmlformats.org/officeDocument/2006/relationships/hyperlink" Target="https://en.wikipedia.org/wiki/Turonian" TargetMode="External"/><Relationship Id="rId2" Type="http://schemas.openxmlformats.org/officeDocument/2006/relationships/slide" Target="../slides/slide25.xml"/><Relationship Id="rId16" Type="http://schemas.openxmlformats.org/officeDocument/2006/relationships/hyperlink" Target="https://en.wikipedia.org/wiki/Cretaceous%E2%80%93Paleogene_extinction_event" TargetMode="External"/><Relationship Id="rId1" Type="http://schemas.openxmlformats.org/officeDocument/2006/relationships/notesMaster" Target="../notesMasters/notesMaster1.xml"/><Relationship Id="rId6" Type="http://schemas.openxmlformats.org/officeDocument/2006/relationships/hyperlink" Target="https://en.wikipedia.org/wiki/Marine_reptile" TargetMode="External"/><Relationship Id="rId11" Type="http://schemas.openxmlformats.org/officeDocument/2006/relationships/hyperlink" Target="https://en.wikipedia.org/wiki/Early_Cretaceous" TargetMode="External"/><Relationship Id="rId5" Type="http://schemas.openxmlformats.org/officeDocument/2006/relationships/hyperlink" Target="https://en.wikipedia.org/wiki/Ancient_Greek" TargetMode="External"/><Relationship Id="rId15" Type="http://schemas.openxmlformats.org/officeDocument/2006/relationships/hyperlink" Target="https://en.wikipedia.org/wiki/Pliosauridae" TargetMode="External"/><Relationship Id="rId10" Type="http://schemas.openxmlformats.org/officeDocument/2006/relationships/hyperlink" Target="https://en.wikipedia.org/wiki/Aigialosauridae" TargetMode="External"/><Relationship Id="rId4" Type="http://schemas.openxmlformats.org/officeDocument/2006/relationships/hyperlink" Target="https://en.wikipedia.org/wiki/Meuse_river" TargetMode="External"/><Relationship Id="rId9" Type="http://schemas.openxmlformats.org/officeDocument/2006/relationships/hyperlink" Target="https://en.wikipedia.org/wiki/Mosasaur#cite_note-1" TargetMode="External"/><Relationship Id="rId14" Type="http://schemas.openxmlformats.org/officeDocument/2006/relationships/hyperlink" Target="https://en.wikipedia.org/wiki/Ichthyosaur"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en.wikipedia.org/wiki/Sclerorhynchidae" TargetMode="External"/><Relationship Id="rId3" Type="http://schemas.openxmlformats.org/officeDocument/2006/relationships/hyperlink" Target="https://en.wikipedia.org/wiki/Genus" TargetMode="External"/><Relationship Id="rId7" Type="http://schemas.openxmlformats.org/officeDocument/2006/relationships/hyperlink" Target="https://en.wikipedia.org/wiki/Batoidea"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n.wikipedia.org/wiki/Paleogene" TargetMode="External"/><Relationship Id="rId5" Type="http://schemas.openxmlformats.org/officeDocument/2006/relationships/hyperlink" Target="https://en.wikipedia.org/wiki/Cretaceous" TargetMode="External"/><Relationship Id="rId4" Type="http://schemas.openxmlformats.org/officeDocument/2006/relationships/hyperlink" Target="https://en.wikipedia.org/wiki/Sawfish" TargetMode="External"/><Relationship Id="rId9" Type="http://schemas.openxmlformats.org/officeDocument/2006/relationships/hyperlink" Target="http://www.fossilsofnj.com/terminology/terminology.htm#Batoids_(Rays,_Skates,_Guitarfishes,_and_Sawfishe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en.wikipedia.org/wiki/Chimaera_monstrosa" TargetMode="External"/><Relationship Id="rId13" Type="http://schemas.openxmlformats.org/officeDocument/2006/relationships/hyperlink" Target="https://en.wikipedia.org/wiki/Venom" TargetMode="External"/><Relationship Id="rId3" Type="http://schemas.openxmlformats.org/officeDocument/2006/relationships/hyperlink" Target="https://en.wikipedia.org/wiki/Extinction" TargetMode="External"/><Relationship Id="rId7" Type="http://schemas.openxmlformats.org/officeDocument/2006/relationships/hyperlink" Target="https://en.wikipedia.org/wiki/Chimaera" TargetMode="External"/><Relationship Id="rId12" Type="http://schemas.openxmlformats.org/officeDocument/2006/relationships/hyperlink" Target="https://en.wikipedia.org/wiki/Dorsal_fi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en.wikipedia.org/wiki/Holocephali" TargetMode="External"/><Relationship Id="rId11" Type="http://schemas.openxmlformats.org/officeDocument/2006/relationships/hyperlink" Target="https://en.wikipedia.org/wiki/Pectoral_fin" TargetMode="External"/><Relationship Id="rId5" Type="http://schemas.openxmlformats.org/officeDocument/2006/relationships/hyperlink" Target="https://en.wikipedia.org/wiki/Chondrichthyes" TargetMode="External"/><Relationship Id="rId10" Type="http://schemas.openxmlformats.org/officeDocument/2006/relationships/hyperlink" Target="https://en.wikipedia.org/wiki/Mediterranean_Sea" TargetMode="External"/><Relationship Id="rId4" Type="http://schemas.openxmlformats.org/officeDocument/2006/relationships/hyperlink" Target="https://en.wikipedia.org/wiki/Genus" TargetMode="External"/><Relationship Id="rId9" Type="http://schemas.openxmlformats.org/officeDocument/2006/relationships/hyperlink" Target="https://en.wikipedia.org/wiki/Atlantic_Ocean" TargetMode="External"/><Relationship Id="rId14" Type="http://schemas.openxmlformats.org/officeDocument/2006/relationships/hyperlink" Target="https://en.wikipedia.org/wiki/Ischyodus#cite_note-EoDP-1"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en.wikipedia.org/wiki/Pernambuco" TargetMode="External"/><Relationship Id="rId13" Type="http://schemas.openxmlformats.org/officeDocument/2006/relationships/hyperlink" Target="https://en.wikipedia.org/wiki/Campanian" TargetMode="External"/><Relationship Id="rId18" Type="http://schemas.openxmlformats.org/officeDocument/2006/relationships/hyperlink" Target="https://en.wikipedia.org/wiki/Hyposaurus#cite_note-3" TargetMode="External"/><Relationship Id="rId26" Type="http://schemas.openxmlformats.org/officeDocument/2006/relationships/hyperlink" Target="https://en.wikipedia.org/wiki/Dyrosaurus" TargetMode="External"/><Relationship Id="rId3" Type="http://schemas.openxmlformats.org/officeDocument/2006/relationships/hyperlink" Target="https://en.wikipedia.org/wiki/Genus" TargetMode="External"/><Relationship Id="rId21" Type="http://schemas.openxmlformats.org/officeDocument/2006/relationships/hyperlink" Target="https://en.wikipedia.org/wiki/Alabama" TargetMode="External"/><Relationship Id="rId34" Type="http://schemas.openxmlformats.org/officeDocument/2006/relationships/hyperlink" Target="http://www.cretaceousmantua.com/category/by-common-name/nautilusammonite/" TargetMode="External"/><Relationship Id="rId7" Type="http://schemas.openxmlformats.org/officeDocument/2006/relationships/hyperlink" Target="https://en.wikipedia.org/w/index.php?title=Maria_Farinha_Formation&amp;action=edit&amp;redlink=1" TargetMode="External"/><Relationship Id="rId12" Type="http://schemas.openxmlformats.org/officeDocument/2006/relationships/hyperlink" Target="https://en.wikipedia.org/wiki/Hyposaurus#cite_note-SJ07-2" TargetMode="External"/><Relationship Id="rId17" Type="http://schemas.openxmlformats.org/officeDocument/2006/relationships/hyperlink" Target="https://en.wikipedia.org/wiki/Sudan" TargetMode="External"/><Relationship Id="rId25" Type="http://schemas.openxmlformats.org/officeDocument/2006/relationships/hyperlink" Target="https://en.wikipedia.org/wiki/Hyposaurus#cite_note-Dentonetal-5" TargetMode="External"/><Relationship Id="rId33" Type="http://schemas.openxmlformats.org/officeDocument/2006/relationships/hyperlink" Target="http://www.cretaceousmantua.com/category/by-common-name/turtle/" TargetMode="External"/><Relationship Id="rId2" Type="http://schemas.openxmlformats.org/officeDocument/2006/relationships/slide" Target="../slides/slide29.xml"/><Relationship Id="rId16" Type="http://schemas.openxmlformats.org/officeDocument/2006/relationships/hyperlink" Target="https://en.wikipedia.org/wiki/Shendi_Formation" TargetMode="External"/><Relationship Id="rId20" Type="http://schemas.openxmlformats.org/officeDocument/2006/relationships/hyperlink" Target="https://en.wikipedia.org/wiki/New_Jersey" TargetMode="External"/><Relationship Id="rId29" Type="http://schemas.openxmlformats.org/officeDocument/2006/relationships/hyperlink" Target="https://en.wikipedia.org/wiki/Hyposaurus#cite_note-7" TargetMode="External"/><Relationship Id="rId1" Type="http://schemas.openxmlformats.org/officeDocument/2006/relationships/notesMaster" Target="../notesMasters/notesMaster1.xml"/><Relationship Id="rId6" Type="http://schemas.openxmlformats.org/officeDocument/2006/relationships/hyperlink" Target="https://en.wikipedia.org/wiki/Paleocene" TargetMode="External"/><Relationship Id="rId11" Type="http://schemas.openxmlformats.org/officeDocument/2006/relationships/hyperlink" Target="https://en.wikipedia.org/wiki/Iullemmeden_Basin" TargetMode="External"/><Relationship Id="rId24" Type="http://schemas.openxmlformats.org/officeDocument/2006/relationships/hyperlink" Target="https://en.wikipedia.org/wiki/Hyposaurus#cite_note-ELT25-4" TargetMode="External"/><Relationship Id="rId32" Type="http://schemas.openxmlformats.org/officeDocument/2006/relationships/hyperlink" Target="http://www.cretaceousmantua.com/category/by-common-name/sharkray/" TargetMode="External"/><Relationship Id="rId5" Type="http://schemas.openxmlformats.org/officeDocument/2006/relationships/hyperlink" Target="https://en.wikipedia.org/wiki/Dyrosauridae" TargetMode="External"/><Relationship Id="rId15" Type="http://schemas.openxmlformats.org/officeDocument/2006/relationships/hyperlink" Target="https://en.wikipedia.org/wiki/Cretaceous" TargetMode="External"/><Relationship Id="rId23" Type="http://schemas.openxmlformats.org/officeDocument/2006/relationships/hyperlink" Target="https://en.wikipedia.org/wiki/Thanetian" TargetMode="External"/><Relationship Id="rId28" Type="http://schemas.openxmlformats.org/officeDocument/2006/relationships/hyperlink" Target="https://en.wikipedia.org/wiki/Hyposaurus#cite_note-6" TargetMode="External"/><Relationship Id="rId10" Type="http://schemas.openxmlformats.org/officeDocument/2006/relationships/hyperlink" Target="https://en.wikipedia.org/wiki/Hyposaurus#cite_note-Aetal93-1" TargetMode="External"/><Relationship Id="rId19" Type="http://schemas.openxmlformats.org/officeDocument/2006/relationships/hyperlink" Target="https://en.wikipedia.org/wiki/Danian" TargetMode="External"/><Relationship Id="rId31" Type="http://schemas.openxmlformats.org/officeDocument/2006/relationships/hyperlink" Target="http://www.cretaceousmantua.com/category/by-common-name/fish/" TargetMode="External"/><Relationship Id="rId4" Type="http://schemas.openxmlformats.org/officeDocument/2006/relationships/hyperlink" Target="https://en.wikipedia.org/wiki/Extinct" TargetMode="External"/><Relationship Id="rId9" Type="http://schemas.openxmlformats.org/officeDocument/2006/relationships/hyperlink" Target="https://en.wikipedia.org/wiki/Brazil" TargetMode="External"/><Relationship Id="rId14" Type="http://schemas.openxmlformats.org/officeDocument/2006/relationships/hyperlink" Target="https://en.wikipedia.org/wiki/Maastrichtian" TargetMode="External"/><Relationship Id="rId22" Type="http://schemas.openxmlformats.org/officeDocument/2006/relationships/hyperlink" Target="https://en.wikipedia.org/wiki/South_Carolina" TargetMode="External"/><Relationship Id="rId27" Type="http://schemas.openxmlformats.org/officeDocument/2006/relationships/hyperlink" Target="https://en.wikipedia.org/wiki/Western_hemisphere" TargetMode="External"/><Relationship Id="rId30" Type="http://schemas.openxmlformats.org/officeDocument/2006/relationships/hyperlink" Target="https://en.wikipedia.org/wiki/North_American"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j.gov/dep/njgs/enviroed/index.htm"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njesta.org/fossilsites.html" TargetMode="Externa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en.wikipedia.org/wiki/Octopus" TargetMode="External"/><Relationship Id="rId13" Type="http://schemas.openxmlformats.org/officeDocument/2006/relationships/hyperlink" Target="https://en.wikipedia.org/wiki/Muscular_hydrostat" TargetMode="External"/><Relationship Id="rId18" Type="http://schemas.openxmlformats.org/officeDocument/2006/relationships/hyperlink" Target="https://en.wikipedia.org/wiki/Nautiloid" TargetMode="External"/><Relationship Id="rId26" Type="http://schemas.openxmlformats.org/officeDocument/2006/relationships/hyperlink" Target="https://en.wikipedia.org/wiki/Ammonoidea" TargetMode="External"/><Relationship Id="rId3" Type="http://schemas.openxmlformats.org/officeDocument/2006/relationships/hyperlink" Target="https://en.wikipedia.org/wiki/Help:IPA/English" TargetMode="External"/><Relationship Id="rId21" Type="http://schemas.openxmlformats.org/officeDocument/2006/relationships/hyperlink" Target="https://en.wikipedia.org/wiki/Cuttlefish" TargetMode="External"/><Relationship Id="rId7" Type="http://schemas.openxmlformats.org/officeDocument/2006/relationships/hyperlink" Target="https://en.wikipedia.org/wiki/Squid" TargetMode="External"/><Relationship Id="rId12" Type="http://schemas.openxmlformats.org/officeDocument/2006/relationships/hyperlink" Target="https://en.wikipedia.org/wiki/Tentacle" TargetMode="External"/><Relationship Id="rId17" Type="http://schemas.openxmlformats.org/officeDocument/2006/relationships/hyperlink" Target="https://en.wikipedia.org/wiki/Ordovician" TargetMode="External"/><Relationship Id="rId25" Type="http://schemas.openxmlformats.org/officeDocument/2006/relationships/hyperlink" Target="https://en.wikipedia.org/wiki/Taxon" TargetMode="External"/><Relationship Id="rId2" Type="http://schemas.openxmlformats.org/officeDocument/2006/relationships/slide" Target="../slides/slide30.xml"/><Relationship Id="rId16" Type="http://schemas.openxmlformats.org/officeDocument/2006/relationships/hyperlink" Target="https://en.wikipedia.org/wiki/Teuthology" TargetMode="External"/><Relationship Id="rId20" Type="http://schemas.openxmlformats.org/officeDocument/2006/relationships/hyperlink" Target="https://en.wikipedia.org/wiki/Coleoidea" TargetMode="External"/><Relationship Id="rId1" Type="http://schemas.openxmlformats.org/officeDocument/2006/relationships/notesMaster" Target="../notesMasters/notesMaster1.xml"/><Relationship Id="rId6" Type="http://schemas.openxmlformats.org/officeDocument/2006/relationships/hyperlink" Target="https://en.wikipedia.org/wiki/Greek_language" TargetMode="External"/><Relationship Id="rId11" Type="http://schemas.openxmlformats.org/officeDocument/2006/relationships/hyperlink" Target="https://en.wikipedia.org/wiki/Cephalopod_arm" TargetMode="External"/><Relationship Id="rId24" Type="http://schemas.openxmlformats.org/officeDocument/2006/relationships/hyperlink" Target="https://en.wikipedia.org/wiki/Species" TargetMode="External"/><Relationship Id="rId5" Type="http://schemas.openxmlformats.org/officeDocument/2006/relationships/hyperlink" Target="https://en.wikipedia.org/wiki/Taxonomic_rank" TargetMode="External"/><Relationship Id="rId15" Type="http://schemas.openxmlformats.org/officeDocument/2006/relationships/hyperlink" Target="https://en.wikipedia.org/wiki/Malacology" TargetMode="External"/><Relationship Id="rId23" Type="http://schemas.openxmlformats.org/officeDocument/2006/relationships/hyperlink" Target="https://en.wikipedia.org/wiki/Allonautilus" TargetMode="External"/><Relationship Id="rId10" Type="http://schemas.openxmlformats.org/officeDocument/2006/relationships/hyperlink" Target="https://en.wikipedia.org/wiki/Bilateral_symmetry" TargetMode="External"/><Relationship Id="rId19" Type="http://schemas.openxmlformats.org/officeDocument/2006/relationships/hyperlink" Target="https://en.wikipedia.org/wiki/Extant_taxon" TargetMode="External"/><Relationship Id="rId4" Type="http://schemas.openxmlformats.org/officeDocument/2006/relationships/hyperlink" Target="https://en.wikipedia.org/wiki/Mollusca" TargetMode="External"/><Relationship Id="rId9" Type="http://schemas.openxmlformats.org/officeDocument/2006/relationships/hyperlink" Target="https://en.wikipedia.org/wiki/Nautilus" TargetMode="External"/><Relationship Id="rId14" Type="http://schemas.openxmlformats.org/officeDocument/2006/relationships/hyperlink" Target="https://en.wikipedia.org/wiki/Cephalopod_ink" TargetMode="External"/><Relationship Id="rId22" Type="http://schemas.openxmlformats.org/officeDocument/2006/relationships/hyperlink" Target="https://en.wikipedia.org/wiki/Nautilus_(genus)" TargetMode="External"/><Relationship Id="rId27" Type="http://schemas.openxmlformats.org/officeDocument/2006/relationships/hyperlink" Target="https://en.wikipedia.org/wiki/Belemnoidea" TargetMode="Externa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en.wikipedia.org/wiki/Rajiformes" TargetMode="External"/><Relationship Id="rId13" Type="http://schemas.openxmlformats.org/officeDocument/2006/relationships/hyperlink" Target="https://en.wikipedia.org/wiki/Tooth" TargetMode="External"/><Relationship Id="rId18" Type="http://schemas.openxmlformats.org/officeDocument/2006/relationships/hyperlink" Target="https://en.wikipedia.org/wiki/Flounder" TargetMode="External"/><Relationship Id="rId3" Type="http://schemas.openxmlformats.org/officeDocument/2006/relationships/hyperlink" Target="https://en.wikipedia.org/wiki/Batoidea" TargetMode="External"/><Relationship Id="rId7" Type="http://schemas.openxmlformats.org/officeDocument/2006/relationships/hyperlink" Target="https://en.wikipedia.org/wiki/Sclerorhynchoidea" TargetMode="External"/><Relationship Id="rId12" Type="http://schemas.openxmlformats.org/officeDocument/2006/relationships/hyperlink" Target="https://en.wikipedia.org/wiki/Ganopristis" TargetMode="External"/><Relationship Id="rId17" Type="http://schemas.openxmlformats.org/officeDocument/2006/relationships/hyperlink" Target="https://en.wikipedia.org/wiki/Shellfish" TargetMode="External"/><Relationship Id="rId2" Type="http://schemas.openxmlformats.org/officeDocument/2006/relationships/slide" Target="../slides/slide31.xml"/><Relationship Id="rId16" Type="http://schemas.openxmlformats.org/officeDocument/2006/relationships/hyperlink" Target="https://en.wikipedia.org/wiki/Shrimp" TargetMode="External"/><Relationship Id="rId1" Type="http://schemas.openxmlformats.org/officeDocument/2006/relationships/notesMaster" Target="../notesMasters/notesMaster1.xml"/><Relationship Id="rId6" Type="http://schemas.openxmlformats.org/officeDocument/2006/relationships/hyperlink" Target="https://en.wikipedia.org/wiki/Suborder" TargetMode="External"/><Relationship Id="rId11" Type="http://schemas.openxmlformats.org/officeDocument/2006/relationships/hyperlink" Target="https://en.wikipedia.org/wiki/Mediterranean" TargetMode="External"/><Relationship Id="rId5" Type="http://schemas.openxmlformats.org/officeDocument/2006/relationships/hyperlink" Target="https://en.wikipedia.org/wiki/Mesozoic" TargetMode="External"/><Relationship Id="rId15" Type="http://schemas.openxmlformats.org/officeDocument/2006/relationships/hyperlink" Target="https://en.wikipedia.org/wiki/Pectoral_fin" TargetMode="External"/><Relationship Id="rId10" Type="http://schemas.openxmlformats.org/officeDocument/2006/relationships/hyperlink" Target="https://en.wikipedia.org/wiki/Fossil" TargetMode="External"/><Relationship Id="rId19" Type="http://schemas.openxmlformats.org/officeDocument/2006/relationships/hyperlink" Target="https://en.wikipedia.org/wiki/Sclerorhynchus#cite_note-EoDP-1" TargetMode="External"/><Relationship Id="rId4" Type="http://schemas.openxmlformats.org/officeDocument/2006/relationships/hyperlink" Target="https://en.wikipedia.org/wiki/Cretaceous" TargetMode="External"/><Relationship Id="rId9" Type="http://schemas.openxmlformats.org/officeDocument/2006/relationships/hyperlink" Target="https://en.wikipedia.org/wiki/Pristiformes" TargetMode="External"/><Relationship Id="rId14" Type="http://schemas.openxmlformats.org/officeDocument/2006/relationships/hyperlink" Target="https://en.wikipedia.org/wiki/Shark" TargetMode="External"/></Relationships>
</file>

<file path=ppt/notesSlides/_rels/notesSlide32.xml.rels><?xml version="1.0" encoding="UTF-8" standalone="yes"?>
<Relationships xmlns="http://schemas.openxmlformats.org/package/2006/relationships"><Relationship Id="rId13" Type="http://schemas.openxmlformats.org/officeDocument/2006/relationships/hyperlink" Target="https://en.wikipedia.org/wiki/Hadrosaurus#cite_note-LSJ1-6" TargetMode="External"/><Relationship Id="rId18" Type="http://schemas.openxmlformats.org/officeDocument/2006/relationships/hyperlink" Target="https://en.wikipedia.org/wiki/Dinosaur" TargetMode="External"/><Relationship Id="rId26" Type="http://schemas.openxmlformats.org/officeDocument/2006/relationships/hyperlink" Target="https://en.wikipedia.org/wiki/Radiometric_dating" TargetMode="External"/><Relationship Id="rId39" Type="http://schemas.openxmlformats.org/officeDocument/2006/relationships/hyperlink" Target="https://en.wikipedia.org/wiki/Joseph_Leidy" TargetMode="External"/><Relationship Id="rId21" Type="http://schemas.openxmlformats.org/officeDocument/2006/relationships/hyperlink" Target="https://en.wikipedia.org/wiki/Period_(geology)" TargetMode="External"/><Relationship Id="rId34" Type="http://schemas.openxmlformats.org/officeDocument/2006/relationships/hyperlink" Target="https://en.wikipedia.org/wiki/Campanian" TargetMode="External"/><Relationship Id="rId42" Type="http://schemas.openxmlformats.org/officeDocument/2006/relationships/hyperlink" Target="https://en.wikipedia.org/wiki/Iguanodon" TargetMode="External"/><Relationship Id="rId47" Type="http://schemas.openxmlformats.org/officeDocument/2006/relationships/hyperlink" Target="https://en.wikipedia.org/wiki/Natural_history" TargetMode="External"/><Relationship Id="rId50" Type="http://schemas.openxmlformats.org/officeDocument/2006/relationships/hyperlink" Target="https://en.wikipedia.org/wiki/Brachylophosaurus" TargetMode="External"/><Relationship Id="rId55" Type="http://schemas.openxmlformats.org/officeDocument/2006/relationships/hyperlink" Target="https://en.wikipedia.org/wiki/Edmontosaurus" TargetMode="External"/><Relationship Id="rId7" Type="http://schemas.openxmlformats.org/officeDocument/2006/relationships/hyperlink" Target="https://en.wikipedia.org/wiki/Help:IPA/English" TargetMode="External"/><Relationship Id="rId12" Type="http://schemas.openxmlformats.org/officeDocument/2006/relationships/hyperlink" Target="https://en.wikipedia.org/wiki/Hadrosaurus#cite_note-OnlineEtDict-5" TargetMode="External"/><Relationship Id="rId17" Type="http://schemas.openxmlformats.org/officeDocument/2006/relationships/hyperlink" Target="https://en.wikipedia.org/wiki/Hadrosaurid" TargetMode="External"/><Relationship Id="rId25" Type="http://schemas.openxmlformats.org/officeDocument/2006/relationships/hyperlink" Target="https://en.wikipedia.org/wiki/United_States" TargetMode="External"/><Relationship Id="rId33" Type="http://schemas.openxmlformats.org/officeDocument/2006/relationships/hyperlink" Target="https://en.wikipedia.org/wiki/Haddonfield,_New_Jersey" TargetMode="External"/><Relationship Id="rId38" Type="http://schemas.openxmlformats.org/officeDocument/2006/relationships/hyperlink" Target="https://en.wikipedia.org/wiki/Paleontology" TargetMode="External"/><Relationship Id="rId46" Type="http://schemas.openxmlformats.org/officeDocument/2006/relationships/hyperlink" Target="https://en.wikipedia.org/wiki/Sculpture" TargetMode="External"/><Relationship Id="rId2" Type="http://schemas.openxmlformats.org/officeDocument/2006/relationships/slide" Target="../slides/slide32.xml"/><Relationship Id="rId16" Type="http://schemas.openxmlformats.org/officeDocument/2006/relationships/hyperlink" Target="https://en.wikipedia.org/wiki/Genus" TargetMode="External"/><Relationship Id="rId20" Type="http://schemas.openxmlformats.org/officeDocument/2006/relationships/hyperlink" Target="https://en.wikipedia.org/wiki/Late_Cretaceous" TargetMode="External"/><Relationship Id="rId29" Type="http://schemas.openxmlformats.org/officeDocument/2006/relationships/hyperlink" Target="https://en.wikipedia.org/wiki/Hadrosaurus#cite_note-Gallagher2005-9" TargetMode="External"/><Relationship Id="rId41" Type="http://schemas.openxmlformats.org/officeDocument/2006/relationships/hyperlink" Target="https://en.wikipedia.org/wiki/Hadrosaurus#cite_note-PRIETOetal2006-1" TargetMode="External"/><Relationship Id="rId54" Type="http://schemas.openxmlformats.org/officeDocument/2006/relationships/hyperlink" Target="https://en.wikipedia.org/wiki/Lambeosaurinae" TargetMode="External"/><Relationship Id="rId1" Type="http://schemas.openxmlformats.org/officeDocument/2006/relationships/notesMaster" Target="../notesMasters/notesMaster1.xml"/><Relationship Id="rId6" Type="http://schemas.openxmlformats.org/officeDocument/2006/relationships/hyperlink" Target="https://www.thoughtco.com/things-to-know-allosaurus-1093771" TargetMode="External"/><Relationship Id="rId11" Type="http://schemas.openxmlformats.org/officeDocument/2006/relationships/hyperlink" Target="https://en.wikipedia.org/wiki/Hadrosaurus#cite_note-4" TargetMode="External"/><Relationship Id="rId24" Type="http://schemas.openxmlformats.org/officeDocument/2006/relationships/hyperlink" Target="https://en.wikipedia.org/wiki/New_Jersey" TargetMode="External"/><Relationship Id="rId32" Type="http://schemas.openxmlformats.org/officeDocument/2006/relationships/hyperlink" Target="https://en.wikipedia.org/wiki/Cooper_River_(New_Jersey)" TargetMode="External"/><Relationship Id="rId37" Type="http://schemas.openxmlformats.org/officeDocument/2006/relationships/hyperlink" Target="https://en.wikipedia.org/wiki/National_Historic_Landmark" TargetMode="External"/><Relationship Id="rId40" Type="http://schemas.openxmlformats.org/officeDocument/2006/relationships/hyperlink" Target="https://en.wikipedia.org/wiki/Vertebra" TargetMode="External"/><Relationship Id="rId45" Type="http://schemas.openxmlformats.org/officeDocument/2006/relationships/hyperlink" Target="https://en.wikipedia.org/wiki/Quadruped" TargetMode="External"/><Relationship Id="rId53" Type="http://schemas.openxmlformats.org/officeDocument/2006/relationships/hyperlink" Target="https://en.wikipedia.org/wiki/Taxon" TargetMode="External"/><Relationship Id="rId58" Type="http://schemas.openxmlformats.org/officeDocument/2006/relationships/hyperlink" Target="https://en.wikipedia.org/wiki/Hadrosaurus#cite_note-APM2013-10" TargetMode="External"/><Relationship Id="rId5" Type="http://schemas.openxmlformats.org/officeDocument/2006/relationships/hyperlink" Target="https://www.thoughtco.com/hadrosaurs-the-duck-billed-dinosaurs-1093749" TargetMode="External"/><Relationship Id="rId15" Type="http://schemas.openxmlformats.org/officeDocument/2006/relationships/hyperlink" Target="https://en.wikipedia.org/wiki/Hadrosaurus#cite_note-Hadrosaurus2011-8" TargetMode="External"/><Relationship Id="rId23" Type="http://schemas.openxmlformats.org/officeDocument/2006/relationships/hyperlink" Target="https://en.wikipedia.org/wiki/Woodbury_Formation" TargetMode="External"/><Relationship Id="rId28" Type="http://schemas.openxmlformats.org/officeDocument/2006/relationships/hyperlink" Target="https://en.wikipedia.org/wiki/Chronological_dating" TargetMode="External"/><Relationship Id="rId36" Type="http://schemas.openxmlformats.org/officeDocument/2006/relationships/hyperlink" Target="https://en.wikipedia.org/wiki/Hadrosaurus_Foulkii_Leidy_Site" TargetMode="External"/><Relationship Id="rId49" Type="http://schemas.openxmlformats.org/officeDocument/2006/relationships/hyperlink" Target="https://en.wikipedia.org/wiki/Gryposaurus" TargetMode="External"/><Relationship Id="rId57" Type="http://schemas.openxmlformats.org/officeDocument/2006/relationships/hyperlink" Target="https://en.wikipedia.org/wiki/Saurolophinae" TargetMode="External"/><Relationship Id="rId10" Type="http://schemas.openxmlformats.org/officeDocument/2006/relationships/hyperlink" Target="https://en.wikipedia.org/wiki/Ancient_Greek" TargetMode="External"/><Relationship Id="rId19" Type="http://schemas.openxmlformats.org/officeDocument/2006/relationships/hyperlink" Target="https://en.wikipedia.org/wiki/North_America" TargetMode="External"/><Relationship Id="rId31" Type="http://schemas.openxmlformats.org/officeDocument/2006/relationships/hyperlink" Target="https://en.wikipedia.org/wiki/Marl" TargetMode="External"/><Relationship Id="rId44" Type="http://schemas.openxmlformats.org/officeDocument/2006/relationships/hyperlink" Target="https://en.wikipedia.org/wiki/Benjamin_Waterhouse_Hawkins" TargetMode="External"/><Relationship Id="rId52" Type="http://schemas.openxmlformats.org/officeDocument/2006/relationships/hyperlink" Target="https://en.wikipedia.org/wiki/Type_genus" TargetMode="External"/><Relationship Id="rId4" Type="http://schemas.openxmlformats.org/officeDocument/2006/relationships/hyperlink" Target="https://www.thoughtco.com/the-three-ages-of-dinosaurs-1091932" TargetMode="External"/><Relationship Id="rId9" Type="http://schemas.openxmlformats.org/officeDocument/2006/relationships/hyperlink" Target="https://en.wikipedia.org/wiki/Hadrosaurus#cite_note-3" TargetMode="External"/><Relationship Id="rId14" Type="http://schemas.openxmlformats.org/officeDocument/2006/relationships/hyperlink" Target="https://en.wikipedia.org/wiki/Hadrosaurus#cite_note-LSJ2-7" TargetMode="External"/><Relationship Id="rId22" Type="http://schemas.openxmlformats.org/officeDocument/2006/relationships/hyperlink" Target="https://en.wikipedia.org/wiki/Species" TargetMode="External"/><Relationship Id="rId27" Type="http://schemas.openxmlformats.org/officeDocument/2006/relationships/hyperlink" Target="https://en.wikipedia.org/wiki/Bivalve" TargetMode="External"/><Relationship Id="rId30" Type="http://schemas.openxmlformats.org/officeDocument/2006/relationships/hyperlink" Target="https://en.wikipedia.org/wiki/List_of_U.S._state_dinosaurs" TargetMode="External"/><Relationship Id="rId35" Type="http://schemas.openxmlformats.org/officeDocument/2006/relationships/hyperlink" Target="https://en.wikipedia.org/wiki/William_Parker_Foulke" TargetMode="External"/><Relationship Id="rId43" Type="http://schemas.openxmlformats.org/officeDocument/2006/relationships/hyperlink" Target="https://en.wikipedia.org/wiki/American_Civil_War" TargetMode="External"/><Relationship Id="rId48" Type="http://schemas.openxmlformats.org/officeDocument/2006/relationships/hyperlink" Target="https://en.wikipedia.org/wiki/Philadelphia_Academy_of_Natural_Sciences" TargetMode="External"/><Relationship Id="rId56" Type="http://schemas.openxmlformats.org/officeDocument/2006/relationships/hyperlink" Target="https://en.wikipedia.org/wiki/Saurolophus" TargetMode="External"/><Relationship Id="rId8" Type="http://schemas.openxmlformats.org/officeDocument/2006/relationships/hyperlink" Target="https://en.wikipedia.org/wiki/Hadrosaurus#cite_note-2" TargetMode="External"/><Relationship Id="rId51" Type="http://schemas.openxmlformats.org/officeDocument/2006/relationships/hyperlink" Target="https://en.wikipedia.org/wiki/Hadrosauridae" TargetMode="External"/><Relationship Id="rId3" Type="http://schemas.openxmlformats.org/officeDocument/2006/relationships/hyperlink" Target="https://www.thoughtco.com/hadrosaurus-1092727" TargetMode="External"/></Relationships>
</file>

<file path=ppt/notesSlides/_rels/notesSlide33.xml.rels><?xml version="1.0" encoding="UTF-8" standalone="yes"?>
<Relationships xmlns="http://schemas.openxmlformats.org/package/2006/relationships"><Relationship Id="rId26" Type="http://schemas.openxmlformats.org/officeDocument/2006/relationships/hyperlink" Target="https://en.wikipedia.org/wiki/Humeri" TargetMode="External"/><Relationship Id="rId21" Type="http://schemas.openxmlformats.org/officeDocument/2006/relationships/hyperlink" Target="https://en.wikipedia.org/wiki/Dryptosaurus#cite_note-ageofdinosaursdryptosaurus-3" TargetMode="External"/><Relationship Id="rId42" Type="http://schemas.openxmlformats.org/officeDocument/2006/relationships/hyperlink" Target="https://en.wikipedia.org/wiki/Dryptosaurus#cite_note-5" TargetMode="External"/><Relationship Id="rId47" Type="http://schemas.openxmlformats.org/officeDocument/2006/relationships/hyperlink" Target="https://en.wikipedia.org/wiki/Laelaps_(mythology)" TargetMode="External"/><Relationship Id="rId63" Type="http://schemas.openxmlformats.org/officeDocument/2006/relationships/hyperlink" Target="https://en.wikipedia.org/wiki/Thomas_R._Holtz" TargetMode="External"/><Relationship Id="rId68" Type="http://schemas.openxmlformats.org/officeDocument/2006/relationships/hyperlink" Target="https://en.wikipedia.org/wiki/Wikipedia:Citation_needed" TargetMode="External"/><Relationship Id="rId84" Type="http://schemas.openxmlformats.org/officeDocument/2006/relationships/hyperlink" Target="https://en.wikipedia.org/wiki/Dryptosaurus#cite_note-carr05-17" TargetMode="External"/><Relationship Id="rId89" Type="http://schemas.openxmlformats.org/officeDocument/2006/relationships/hyperlink" Target="https://en.wikipedia.org/wiki/Tyrannosauridae" TargetMode="External"/><Relationship Id="rId7" Type="http://schemas.openxmlformats.org/officeDocument/2006/relationships/hyperlink" Target="https://en.wikipedia.org/wiki/Help:Pronunciation_respelling_key" TargetMode="External"/><Relationship Id="rId71" Type="http://schemas.openxmlformats.org/officeDocument/2006/relationships/hyperlink" Target="https://en.wikipedia.org/wiki/Megalosauridae" TargetMode="External"/><Relationship Id="rId92" Type="http://schemas.openxmlformats.org/officeDocument/2006/relationships/hyperlink" Target="https://en.wikipedia.org/wiki/Gloucester_County,_New_Jersey" TargetMode="External"/><Relationship Id="rId2" Type="http://schemas.openxmlformats.org/officeDocument/2006/relationships/slide" Target="../slides/slide33.xml"/><Relationship Id="rId16" Type="http://schemas.openxmlformats.org/officeDocument/2006/relationships/hyperlink" Target="https://en.wikipedia.org/wiki/Edward_Drinker_Cope" TargetMode="External"/><Relationship Id="rId29" Type="http://schemas.openxmlformats.org/officeDocument/2006/relationships/hyperlink" Target="https://en.wikipedia.org/wiki/Ischium" TargetMode="External"/><Relationship Id="rId11" Type="http://schemas.openxmlformats.org/officeDocument/2006/relationships/hyperlink" Target="https://en.wikipedia.org/wiki/New_Jersey" TargetMode="External"/><Relationship Id="rId24" Type="http://schemas.openxmlformats.org/officeDocument/2006/relationships/hyperlink" Target="https://en.wikipedia.org/wiki/Surangular" TargetMode="External"/><Relationship Id="rId32" Type="http://schemas.openxmlformats.org/officeDocument/2006/relationships/hyperlink" Target="https://en.wikipedia.org/wiki/Fibula" TargetMode="External"/><Relationship Id="rId37" Type="http://schemas.openxmlformats.org/officeDocument/2006/relationships/hyperlink" Target="https://en.wikipedia.org/wiki/Denticle_(tooth_feature)" TargetMode="External"/><Relationship Id="rId40" Type="http://schemas.openxmlformats.org/officeDocument/2006/relationships/hyperlink" Target="https://en.wikipedia.org/wiki/Calcaneum" TargetMode="External"/><Relationship Id="rId45" Type="http://schemas.openxmlformats.org/officeDocument/2006/relationships/hyperlink" Target="https://en.wikipedia.org/wiki/Specific_name_(zoology)" TargetMode="External"/><Relationship Id="rId53" Type="http://schemas.openxmlformats.org/officeDocument/2006/relationships/hyperlink" Target="https://en.wikipedia.org/wiki/Othniel_Charles_Marsh" TargetMode="External"/><Relationship Id="rId58" Type="http://schemas.openxmlformats.org/officeDocument/2006/relationships/hyperlink" Target="https://en.wikipedia.org/wiki/Dinosaurs_of_the_Morrison_Formation#Theropods" TargetMode="External"/><Relationship Id="rId66" Type="http://schemas.openxmlformats.org/officeDocument/2006/relationships/hyperlink" Target="https://en.wikipedia.org/wiki/Dryptosaurus#cite_note-12" TargetMode="External"/><Relationship Id="rId74" Type="http://schemas.openxmlformats.org/officeDocument/2006/relationships/hyperlink" Target="https://en.wikipedia.org/wiki/Dryptosauridae" TargetMode="External"/><Relationship Id="rId79" Type="http://schemas.openxmlformats.org/officeDocument/2006/relationships/hyperlink" Target="https://en.wikipedia.org/wiki/Charles_W._Gilmore" TargetMode="External"/><Relationship Id="rId87" Type="http://schemas.openxmlformats.org/officeDocument/2006/relationships/hyperlink" Target="https://en.wikipedia.org/wiki/Guanlong" TargetMode="External"/><Relationship Id="rId102" Type="http://schemas.openxmlformats.org/officeDocument/2006/relationships/hyperlink" Target="http://www.prehistorictimes.com/" TargetMode="External"/><Relationship Id="rId5" Type="http://schemas.openxmlformats.org/officeDocument/2006/relationships/hyperlink" Target="https://www.thoughtco.com/the-bone-wars-1092038" TargetMode="External"/><Relationship Id="rId61" Type="http://schemas.openxmlformats.org/officeDocument/2006/relationships/hyperlink" Target="https://en.wikipedia.org/wiki/Coelosaurus" TargetMode="External"/><Relationship Id="rId82" Type="http://schemas.openxmlformats.org/officeDocument/2006/relationships/hyperlink" Target="https://en.wikipedia.org/wiki/Dryptosaurus#cite_note-16" TargetMode="External"/><Relationship Id="rId90" Type="http://schemas.openxmlformats.org/officeDocument/2006/relationships/hyperlink" Target="https://en.wikipedia.org/wiki/Dryptosaurus#cite_note-19" TargetMode="External"/><Relationship Id="rId95" Type="http://schemas.openxmlformats.org/officeDocument/2006/relationships/hyperlink" Target="https://en.wikipedia.org/wiki/Dryptosaurus#cite_note-21" TargetMode="External"/><Relationship Id="rId19" Type="http://schemas.openxmlformats.org/officeDocument/2006/relationships/hyperlink" Target="https://en.wikipedia.org/wiki/Tyrannosaurus" TargetMode="External"/><Relationship Id="rId14" Type="http://schemas.openxmlformats.org/officeDocument/2006/relationships/hyperlink" Target="https://en.wikipedia.org/wiki/Charles_R._Knight" TargetMode="External"/><Relationship Id="rId22" Type="http://schemas.openxmlformats.org/officeDocument/2006/relationships/hyperlink" Target="https://en.wikipedia.org/wiki/Maxilla" TargetMode="External"/><Relationship Id="rId27" Type="http://schemas.openxmlformats.org/officeDocument/2006/relationships/hyperlink" Target="https://en.wikipedia.org/wiki/Phalanges" TargetMode="External"/><Relationship Id="rId30" Type="http://schemas.openxmlformats.org/officeDocument/2006/relationships/hyperlink" Target="https://en.wikipedia.org/wiki/Femur" TargetMode="External"/><Relationship Id="rId35" Type="http://schemas.openxmlformats.org/officeDocument/2006/relationships/hyperlink" Target="https://en.wikipedia.org/wiki/Dryptosaurus#cite_note-carp97-4" TargetMode="External"/><Relationship Id="rId43" Type="http://schemas.openxmlformats.org/officeDocument/2006/relationships/hyperlink" Target="https://en.wikipedia.org/wiki/Greek_language" TargetMode="External"/><Relationship Id="rId48" Type="http://schemas.openxmlformats.org/officeDocument/2006/relationships/hyperlink" Target="https://en.wikipedia.org/wiki/Dryptosaurus#cite_note-cope1966-7" TargetMode="External"/><Relationship Id="rId56" Type="http://schemas.openxmlformats.org/officeDocument/2006/relationships/hyperlink" Target="https://en.wikipedia.org/wiki/Dryptosaurus#cite_note-8" TargetMode="External"/><Relationship Id="rId64" Type="http://schemas.openxmlformats.org/officeDocument/2006/relationships/hyperlink" Target="https://en.wikipedia.org/wiki/Dryptosaurus#cite_note-holtz2004-11" TargetMode="External"/><Relationship Id="rId69" Type="http://schemas.openxmlformats.org/officeDocument/2006/relationships/hyperlink" Target="https://en.wikipedia.org/wiki/Megalosaurus" TargetMode="External"/><Relationship Id="rId77" Type="http://schemas.openxmlformats.org/officeDocument/2006/relationships/hyperlink" Target="https://en.wikipedia.org/wiki/Phylogenetic" TargetMode="External"/><Relationship Id="rId100" Type="http://schemas.openxmlformats.org/officeDocument/2006/relationships/hyperlink" Target="https://en.wikipedia.org/wiki/Henry_Fairfield_Osborn" TargetMode="External"/><Relationship Id="rId105" Type="http://schemas.openxmlformats.org/officeDocument/2006/relationships/hyperlink" Target="https://en.wikipedia.org/wiki/Dryptosaurus#cite_note-Project:-23" TargetMode="External"/><Relationship Id="rId8" Type="http://schemas.openxmlformats.org/officeDocument/2006/relationships/hyperlink" Target="https://en.wikipedia.org/wiki/Genus" TargetMode="External"/><Relationship Id="rId51" Type="http://schemas.openxmlformats.org/officeDocument/2006/relationships/hyperlink" Target="https://en.wikipedia.org/wiki/Trachodon" TargetMode="External"/><Relationship Id="rId72" Type="http://schemas.openxmlformats.org/officeDocument/2006/relationships/hyperlink" Target="https://en.wikipedia.org/wiki/Monotypic" TargetMode="External"/><Relationship Id="rId80" Type="http://schemas.openxmlformats.org/officeDocument/2006/relationships/hyperlink" Target="https://en.wikipedia.org/wiki/Coeval" TargetMode="External"/><Relationship Id="rId85" Type="http://schemas.openxmlformats.org/officeDocument/2006/relationships/hyperlink" Target="https://en.wikipedia.org/wiki/Dryptosaurus#cite_note-18" TargetMode="External"/><Relationship Id="rId93" Type="http://schemas.openxmlformats.org/officeDocument/2006/relationships/hyperlink" Target="https://en.wikipedia.org/wiki/Maastrichtian" TargetMode="External"/><Relationship Id="rId98" Type="http://schemas.openxmlformats.org/officeDocument/2006/relationships/hyperlink" Target="https://en.wikipedia.org/wiki/Appalachia_(Mesozoic)" TargetMode="External"/><Relationship Id="rId3" Type="http://schemas.openxmlformats.org/officeDocument/2006/relationships/hyperlink" Target="https://www.thoughtco.com/tyrannosaurs-the-most-dangerous-dinosaurs-1093764" TargetMode="External"/><Relationship Id="rId12" Type="http://schemas.openxmlformats.org/officeDocument/2006/relationships/hyperlink" Target="https://en.wikipedia.org/wiki/Bipedal" TargetMode="External"/><Relationship Id="rId17" Type="http://schemas.openxmlformats.org/officeDocument/2006/relationships/hyperlink" Target="https://en.wikipedia.org/wiki/Dryptosaurus#cite_note-1" TargetMode="External"/><Relationship Id="rId25" Type="http://schemas.openxmlformats.org/officeDocument/2006/relationships/hyperlink" Target="https://en.wikipedia.org/wiki/Caudal_vertebrae" TargetMode="External"/><Relationship Id="rId33" Type="http://schemas.openxmlformats.org/officeDocument/2006/relationships/hyperlink" Target="https://en.wikipedia.org/wiki/Astragalus" TargetMode="External"/><Relationship Id="rId38" Type="http://schemas.openxmlformats.org/officeDocument/2006/relationships/hyperlink" Target="https://en.wikipedia.org/wiki/Arctometatarsalian" TargetMode="External"/><Relationship Id="rId46" Type="http://schemas.openxmlformats.org/officeDocument/2006/relationships/hyperlink" Target="https://en.wikipedia.org/wiki/Latin" TargetMode="External"/><Relationship Id="rId59" Type="http://schemas.openxmlformats.org/officeDocument/2006/relationships/hyperlink" Target="https://en.wikipedia.org/wiki/Dryptosaurus#cite_note-affinities-amnh5780-9" TargetMode="External"/><Relationship Id="rId67" Type="http://schemas.openxmlformats.org/officeDocument/2006/relationships/hyperlink" Target="https://en.wikipedia.org/wiki/Nomen_dubium" TargetMode="External"/><Relationship Id="rId103" Type="http://schemas.openxmlformats.org/officeDocument/2006/relationships/hyperlink" Target="http://www.weirdnj.com/index.php?page=shop.product_details&amp;flypage=shop.flypage&amp;product_id=86&amp;category_id=1&amp;manufacturer_id=0&amp;option=com_virtuemart&amp;Itemid=26" TargetMode="External"/><Relationship Id="rId20" Type="http://schemas.openxmlformats.org/officeDocument/2006/relationships/hyperlink" Target="https://en.wikipedia.org/wiki/Dryptosaurus#cite_note-brusatte2011-2" TargetMode="External"/><Relationship Id="rId41" Type="http://schemas.openxmlformats.org/officeDocument/2006/relationships/hyperlink" Target="https://en.wikipedia.org/wiki/Joseph_Leidy" TargetMode="External"/><Relationship Id="rId54" Type="http://schemas.openxmlformats.org/officeDocument/2006/relationships/hyperlink" Target="https://en.wikipedia.org/wiki/Type_species" TargetMode="External"/><Relationship Id="rId62" Type="http://schemas.openxmlformats.org/officeDocument/2006/relationships/hyperlink" Target="https://en.wikipedia.org/wiki/Dryptosaurus#cite_note-10" TargetMode="External"/><Relationship Id="rId70" Type="http://schemas.openxmlformats.org/officeDocument/2006/relationships/hyperlink" Target="https://en.wikipedia.org/wiki/England" TargetMode="External"/><Relationship Id="rId75" Type="http://schemas.openxmlformats.org/officeDocument/2006/relationships/hyperlink" Target="https://en.wikipedia.org/wiki/Dryptosaurus#cite_note-13" TargetMode="External"/><Relationship Id="rId83" Type="http://schemas.openxmlformats.org/officeDocument/2006/relationships/hyperlink" Target="https://en.wikipedia.org/wiki/Appalachiosaurus" TargetMode="External"/><Relationship Id="rId88" Type="http://schemas.openxmlformats.org/officeDocument/2006/relationships/hyperlink" Target="https://en.wikipedia.org/wiki/Dilong" TargetMode="External"/><Relationship Id="rId91" Type="http://schemas.openxmlformats.org/officeDocument/2006/relationships/hyperlink" Target="https://en.wikipedia.org/wiki/Academy_of_Natural_Sciences" TargetMode="External"/><Relationship Id="rId96" Type="http://schemas.openxmlformats.org/officeDocument/2006/relationships/hyperlink" Target="https://en.wikipedia.org/wiki/Dryptosaurus#cite_note-22" TargetMode="External"/><Relationship Id="rId1" Type="http://schemas.openxmlformats.org/officeDocument/2006/relationships/notesMaster" Target="../notesMasters/notesMaster1.xml"/><Relationship Id="rId6" Type="http://schemas.openxmlformats.org/officeDocument/2006/relationships/hyperlink" Target="https://en.wikipedia.org/wiki/Help:IPA/English" TargetMode="External"/><Relationship Id="rId15" Type="http://schemas.openxmlformats.org/officeDocument/2006/relationships/hyperlink" Target="https://en.wikipedia.org/wiki/Fossil" TargetMode="External"/><Relationship Id="rId23" Type="http://schemas.openxmlformats.org/officeDocument/2006/relationships/hyperlink" Target="https://en.wikipedia.org/wiki/Dentary" TargetMode="External"/><Relationship Id="rId28" Type="http://schemas.openxmlformats.org/officeDocument/2006/relationships/hyperlink" Target="https://en.wikipedia.org/wiki/Pubic_bone" TargetMode="External"/><Relationship Id="rId36" Type="http://schemas.openxmlformats.org/officeDocument/2006/relationships/hyperlink" Target="https://en.wikipedia.org/w/index.php?title=Incisiform&amp;action=edit&amp;redlink=1" TargetMode="External"/><Relationship Id="rId49" Type="http://schemas.openxmlformats.org/officeDocument/2006/relationships/hyperlink" Target="https://en.wikipedia.org/wiki/North_America" TargetMode="External"/><Relationship Id="rId57" Type="http://schemas.openxmlformats.org/officeDocument/2006/relationships/hyperlink" Target="https://en.wikipedia.org/wiki/Morrison_Formation" TargetMode="External"/><Relationship Id="rId10" Type="http://schemas.openxmlformats.org/officeDocument/2006/relationships/hyperlink" Target="https://en.wikipedia.org/wiki/Cretaceous" TargetMode="External"/><Relationship Id="rId31" Type="http://schemas.openxmlformats.org/officeDocument/2006/relationships/hyperlink" Target="https://en.wikipedia.org/wiki/Tibia" TargetMode="External"/><Relationship Id="rId44" Type="http://schemas.openxmlformats.org/officeDocument/2006/relationships/hyperlink" Target="https://en.wikipedia.org/wiki/Dryptosaurus#cite_note-Liddell_1980-6" TargetMode="External"/><Relationship Id="rId52" Type="http://schemas.openxmlformats.org/officeDocument/2006/relationships/hyperlink" Target="https://en.wikipedia.org/wiki/Mite" TargetMode="External"/><Relationship Id="rId60" Type="http://schemas.openxmlformats.org/officeDocument/2006/relationships/hyperlink" Target="https://en.wikipedia.org/wiki/Navesink_Formation" TargetMode="External"/><Relationship Id="rId65" Type="http://schemas.openxmlformats.org/officeDocument/2006/relationships/hyperlink" Target="https://en.wikipedia.org/wiki/Teihivenator" TargetMode="External"/><Relationship Id="rId73" Type="http://schemas.openxmlformats.org/officeDocument/2006/relationships/hyperlink" Target="https://en.wikipedia.org/wiki/Kenneth_Carpenter" TargetMode="External"/><Relationship Id="rId78" Type="http://schemas.openxmlformats.org/officeDocument/2006/relationships/hyperlink" Target="https://en.wikipedia.org/wiki/Coelurosauria" TargetMode="External"/><Relationship Id="rId81" Type="http://schemas.openxmlformats.org/officeDocument/2006/relationships/hyperlink" Target="https://en.wikipedia.org/wiki/Dryptosaurus#cite_note-15" TargetMode="External"/><Relationship Id="rId86" Type="http://schemas.openxmlformats.org/officeDocument/2006/relationships/hyperlink" Target="https://en.wikipedia.org/wiki/Tyrannosauroidea" TargetMode="External"/><Relationship Id="rId94" Type="http://schemas.openxmlformats.org/officeDocument/2006/relationships/hyperlink" Target="https://en.wikipedia.org/wiki/Stage_(stratigraphy)" TargetMode="External"/><Relationship Id="rId99" Type="http://schemas.openxmlformats.org/officeDocument/2006/relationships/hyperlink" Target="https://en.wikipedia.org/wiki/Nodosaur" TargetMode="External"/><Relationship Id="rId101" Type="http://schemas.openxmlformats.org/officeDocument/2006/relationships/hyperlink" Target="https://en.wikipedia.org/wiki/American_Museum_of_Natural_History" TargetMode="External"/><Relationship Id="rId4" Type="http://schemas.openxmlformats.org/officeDocument/2006/relationships/hyperlink" Target="https://www.thoughtco.com/things-to-know-tyrannosaurus-1093804" TargetMode="External"/><Relationship Id="rId9" Type="http://schemas.openxmlformats.org/officeDocument/2006/relationships/hyperlink" Target="https://en.wikipedia.org/wiki/Tyrannosauroid" TargetMode="External"/><Relationship Id="rId13" Type="http://schemas.openxmlformats.org/officeDocument/2006/relationships/hyperlink" Target="https://en.wikipedia.org/wiki/Carnivore" TargetMode="External"/><Relationship Id="rId18" Type="http://schemas.openxmlformats.org/officeDocument/2006/relationships/hyperlink" Target="https://en.wikipedia.org/wiki/Eotyrannus" TargetMode="External"/><Relationship Id="rId39" Type="http://schemas.openxmlformats.org/officeDocument/2006/relationships/hyperlink" Target="https://en.wikipedia.org/wiki/Albertosaurus" TargetMode="External"/><Relationship Id="rId34" Type="http://schemas.openxmlformats.org/officeDocument/2006/relationships/hyperlink" Target="https://en.wikipedia.org/wiki/Metatarsal" TargetMode="External"/><Relationship Id="rId50" Type="http://schemas.openxmlformats.org/officeDocument/2006/relationships/hyperlink" Target="https://en.wikipedia.org/wiki/Hadrosaurus" TargetMode="External"/><Relationship Id="rId55" Type="http://schemas.openxmlformats.org/officeDocument/2006/relationships/hyperlink" Target="https://en.wikipedia.org/wiki/Natural_History_Museum_in_London" TargetMode="External"/><Relationship Id="rId76" Type="http://schemas.openxmlformats.org/officeDocument/2006/relationships/hyperlink" Target="https://en.wikipedia.org/wiki/Dryptosaurus#cite_note-14" TargetMode="External"/><Relationship Id="rId97" Type="http://schemas.openxmlformats.org/officeDocument/2006/relationships/hyperlink" Target="https://en.wikipedia.org/wiki/Hadrosaurid" TargetMode="External"/><Relationship Id="rId104" Type="http://schemas.openxmlformats.org/officeDocument/2006/relationships/hyperlink" Target="http://dryptosaurus.com/"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thoughtco.com/the-three-ages-of-dinosaurs-1091932"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thoughtco.com/prehistoric-fish-pictures-and-profiles-4043340" TargetMode="External"/><Relationship Id="rId4" Type="http://schemas.openxmlformats.org/officeDocument/2006/relationships/hyperlink" Target="https://www.thoughtco.com/500-million-years-of-fish-evolution-1093316"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en.wikipedia.org/wiki/Jurassic" TargetMode="External"/><Relationship Id="rId13" Type="http://schemas.openxmlformats.org/officeDocument/2006/relationships/hyperlink" Target="https://en.wikipedia.org/wiki/Squid" TargetMode="External"/><Relationship Id="rId18" Type="http://schemas.openxmlformats.org/officeDocument/2006/relationships/hyperlink" Target="https://en.wikipedia.org/wiki/Internal_skeleton" TargetMode="External"/><Relationship Id="rId26" Type="http://schemas.openxmlformats.org/officeDocument/2006/relationships/hyperlink" Target="https://en.wikipedia.org/wiki/Ink_sac" TargetMode="External"/><Relationship Id="rId3" Type="http://schemas.openxmlformats.org/officeDocument/2006/relationships/hyperlink" Target="https://en.wikipedia.org/wiki/Extinct" TargetMode="External"/><Relationship Id="rId21" Type="http://schemas.openxmlformats.org/officeDocument/2006/relationships/hyperlink" Target="https://en.wikipedia.org/wiki/Calcite" TargetMode="External"/><Relationship Id="rId7" Type="http://schemas.openxmlformats.org/officeDocument/2006/relationships/hyperlink" Target="https://en.wikipedia.org/wiki/Hettangian" TargetMode="External"/><Relationship Id="rId12" Type="http://schemas.openxmlformats.org/officeDocument/2006/relationships/hyperlink" Target="https://en.wikipedia.org/wiki/Delaware" TargetMode="External"/><Relationship Id="rId17" Type="http://schemas.openxmlformats.org/officeDocument/2006/relationships/hyperlink" Target="https://en.wikipedia.org/wiki/Belemnoidea" TargetMode="External"/><Relationship Id="rId25" Type="http://schemas.openxmlformats.org/officeDocument/2006/relationships/hyperlink" Target="https://en.wikipedia.org/wiki/Coleoid" TargetMode="External"/><Relationship Id="rId2" Type="http://schemas.openxmlformats.org/officeDocument/2006/relationships/slide" Target="../slides/slide35.xml"/><Relationship Id="rId16" Type="http://schemas.openxmlformats.org/officeDocument/2006/relationships/hyperlink" Target="https://en.wikipedia.org/wiki/Belemnitida#cite_note-tol-3" TargetMode="External"/><Relationship Id="rId20" Type="http://schemas.openxmlformats.org/officeDocument/2006/relationships/hyperlink" Target="https://en.wikipedia.org/wiki/Aragonite" TargetMode="External"/><Relationship Id="rId29" Type="http://schemas.openxmlformats.org/officeDocument/2006/relationships/hyperlink" Target="https://poricypark.org/fossil-beds" TargetMode="External"/><Relationship Id="rId1" Type="http://schemas.openxmlformats.org/officeDocument/2006/relationships/notesMaster" Target="../notesMasters/notesMaster1.xml"/><Relationship Id="rId6" Type="http://schemas.openxmlformats.org/officeDocument/2006/relationships/hyperlink" Target="https://en.wikipedia.org/wiki/Mesozoic_era" TargetMode="External"/><Relationship Id="rId11" Type="http://schemas.openxmlformats.org/officeDocument/2006/relationships/hyperlink" Target="https://en.wikipedia.org/wiki/State_fossil" TargetMode="External"/><Relationship Id="rId24" Type="http://schemas.openxmlformats.org/officeDocument/2006/relationships/hyperlink" Target="https://en.wikipedia.org/wiki/Mantle_(mollusc)" TargetMode="External"/><Relationship Id="rId5" Type="http://schemas.openxmlformats.org/officeDocument/2006/relationships/hyperlink" Target="https://en.wikipedia.org/wiki/Cephalopod" TargetMode="External"/><Relationship Id="rId15" Type="http://schemas.openxmlformats.org/officeDocument/2006/relationships/hyperlink" Target="https://en.wikipedia.org/wiki/Tentacle" TargetMode="External"/><Relationship Id="rId23" Type="http://schemas.openxmlformats.org/officeDocument/2006/relationships/hyperlink" Target="https://en.wikipedia.org/wiki/Embryo" TargetMode="External"/><Relationship Id="rId28" Type="http://schemas.openxmlformats.org/officeDocument/2006/relationships/hyperlink" Target="https://en.wikipedia.org/wiki/Ammonoidea" TargetMode="External"/><Relationship Id="rId10" Type="http://schemas.openxmlformats.org/officeDocument/2006/relationships/hyperlink" Target="https://en.wikipedia.org/wiki/Cretaceous" TargetMode="External"/><Relationship Id="rId19" Type="http://schemas.openxmlformats.org/officeDocument/2006/relationships/hyperlink" Target="https://en.wikipedia.org/w/index.php?title=Belemnotheutina&amp;action=edit&amp;redlink=1" TargetMode="External"/><Relationship Id="rId4" Type="http://schemas.openxmlformats.org/officeDocument/2006/relationships/hyperlink" Target="https://en.wikipedia.org/wiki/Order_(biology)" TargetMode="External"/><Relationship Id="rId9" Type="http://schemas.openxmlformats.org/officeDocument/2006/relationships/hyperlink" Target="https://en.wikipedia.org/wiki/Maastrichtian" TargetMode="External"/><Relationship Id="rId14" Type="http://schemas.openxmlformats.org/officeDocument/2006/relationships/hyperlink" Target="https://en.wikipedia.org/wiki/Belemnitida#cite_note-jones-2" TargetMode="External"/><Relationship Id="rId22" Type="http://schemas.openxmlformats.org/officeDocument/2006/relationships/hyperlink" Target="https://en.wikipedia.org/wiki/Phragmocone" TargetMode="External"/><Relationship Id="rId27" Type="http://schemas.openxmlformats.org/officeDocument/2006/relationships/hyperlink" Target="https://en.wikipedia.org/wiki/Belemnitida#cite_note-AILSA-4" TargetMode="External"/><Relationship Id="rId30" Type="http://schemas.openxmlformats.org/officeDocument/2006/relationships/hyperlink" Target="http://www.njfossils.net/cover.html"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en.wikipedia.org/wiki/Exogyra#cite_note-1" TargetMode="External"/><Relationship Id="rId3" Type="http://schemas.openxmlformats.org/officeDocument/2006/relationships/hyperlink" Target="https://en.wikipedia.org/wiki/Genus" TargetMode="External"/><Relationship Id="rId7" Type="http://schemas.openxmlformats.org/officeDocument/2006/relationships/hyperlink" Target="https://en.wikipedia.org/wiki/Gryphaeidae"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en.wikipedia.org/wiki/Ostreoida" TargetMode="External"/><Relationship Id="rId11" Type="http://schemas.openxmlformats.org/officeDocument/2006/relationships/hyperlink" Target="https://en.wikipedia.org/wiki/Cretaceous" TargetMode="External"/><Relationship Id="rId5" Type="http://schemas.openxmlformats.org/officeDocument/2006/relationships/hyperlink" Target="https://en.wikipedia.org/wiki/Marine_(ocean)" TargetMode="External"/><Relationship Id="rId10" Type="http://schemas.openxmlformats.org/officeDocument/2006/relationships/hyperlink" Target="https://en.wikipedia.org/wiki/Jurassic" TargetMode="External"/><Relationship Id="rId4" Type="http://schemas.openxmlformats.org/officeDocument/2006/relationships/hyperlink" Target="https://en.wikipedia.org/wiki/Fossil" TargetMode="External"/><Relationship Id="rId9" Type="http://schemas.openxmlformats.org/officeDocument/2006/relationships/hyperlink" Target="https://en.wikipedia.org/wiki/Substrate_(biology)" TargetMode="Externa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en.wikipedia.org/wiki/Hornerstown,_New_Jersey" TargetMode="External"/><Relationship Id="rId13" Type="http://schemas.openxmlformats.org/officeDocument/2006/relationships/hyperlink" Target="https://en.wikipedia.org/wiki/Morocco" TargetMode="External"/><Relationship Id="rId18" Type="http://schemas.openxmlformats.org/officeDocument/2006/relationships/hyperlink" Target="https://en.wikipedia.org/wiki/Clidastes" TargetMode="External"/><Relationship Id="rId3" Type="http://schemas.openxmlformats.org/officeDocument/2006/relationships/hyperlink" Target="https://en.wikipedia.org/wiki/Genus" TargetMode="External"/><Relationship Id="rId7" Type="http://schemas.openxmlformats.org/officeDocument/2006/relationships/hyperlink" Target="https://en.wikipedia.org/wiki/Basicranium" TargetMode="External"/><Relationship Id="rId12" Type="http://schemas.openxmlformats.org/officeDocument/2006/relationships/hyperlink" Target="https://en.wikipedia.org/wiki/Junior_synonym" TargetMode="External"/><Relationship Id="rId17" Type="http://schemas.openxmlformats.org/officeDocument/2006/relationships/hyperlink" Target="https://en.wikipedia.org/wiki/Tylosaurus" TargetMode="External"/><Relationship Id="rId2" Type="http://schemas.openxmlformats.org/officeDocument/2006/relationships/slide" Target="../slides/slide37.xml"/><Relationship Id="rId16" Type="http://schemas.openxmlformats.org/officeDocument/2006/relationships/hyperlink" Target="https://en.wikipedia.org/wiki/Dallasaurus" TargetMode="External"/><Relationship Id="rId1" Type="http://schemas.openxmlformats.org/officeDocument/2006/relationships/notesMaster" Target="../notesMasters/notesMaster1.xml"/><Relationship Id="rId6" Type="http://schemas.openxmlformats.org/officeDocument/2006/relationships/hyperlink" Target="https://en.wikipedia.org/wiki/Angular_bone" TargetMode="External"/><Relationship Id="rId11" Type="http://schemas.openxmlformats.org/officeDocument/2006/relationships/hyperlink" Target="https://en.wikipedia.org/wiki/Halosaurus" TargetMode="External"/><Relationship Id="rId5" Type="http://schemas.openxmlformats.org/officeDocument/2006/relationships/hyperlink" Target="https://en.wikipedia.org/wiki/Holotype" TargetMode="External"/><Relationship Id="rId15" Type="http://schemas.openxmlformats.org/officeDocument/2006/relationships/hyperlink" Target="https://en.wikipedia.org/wiki/Halisaurinae" TargetMode="External"/><Relationship Id="rId10" Type="http://schemas.openxmlformats.org/officeDocument/2006/relationships/hyperlink" Target="https://en.wikipedia.org/wiki/Othniel_Charles_Marsh" TargetMode="External"/><Relationship Id="rId4" Type="http://schemas.openxmlformats.org/officeDocument/2006/relationships/hyperlink" Target="https://en.wikipedia.org/wiki/Mosasaur" TargetMode="External"/><Relationship Id="rId9" Type="http://schemas.openxmlformats.org/officeDocument/2006/relationships/hyperlink" Target="https://en.wikipedia.org/wiki/New_Jersey" TargetMode="External"/><Relationship Id="rId14" Type="http://schemas.openxmlformats.org/officeDocument/2006/relationships/hyperlink" Target="https://en.wikipedia.org/wiki/United_States" TargetMode="Externa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en.wikipedia.org/wiki/Bivalve" TargetMode="External"/><Relationship Id="rId13" Type="http://schemas.openxmlformats.org/officeDocument/2006/relationships/hyperlink" Target="https://en.wikipedia.org/wiki/Valanginian" TargetMode="External"/><Relationship Id="rId18" Type="http://schemas.openxmlformats.org/officeDocument/2006/relationships/hyperlink" Target="https://en.wikipedia.org/wiki/Navesink_Formation" TargetMode="External"/><Relationship Id="rId3" Type="http://schemas.openxmlformats.org/officeDocument/2006/relationships/hyperlink" Target="https://en.wikipedia.org/wiki/Genus" TargetMode="External"/><Relationship Id="rId7" Type="http://schemas.openxmlformats.org/officeDocument/2006/relationships/hyperlink" Target="https://en.wikipedia.org/wiki/Marine_(ocean)" TargetMode="External"/><Relationship Id="rId12" Type="http://schemas.openxmlformats.org/officeDocument/2006/relationships/hyperlink" Target="https://en.wikipedia.org/wiki/Bivalve_shell" TargetMode="External"/><Relationship Id="rId17" Type="http://schemas.openxmlformats.org/officeDocument/2006/relationships/hyperlink" Target="https://en.wikipedia.org/wiki/Cretaceous" TargetMode="External"/><Relationship Id="rId2" Type="http://schemas.openxmlformats.org/officeDocument/2006/relationships/slide" Target="../slides/slide38.xml"/><Relationship Id="rId16" Type="http://schemas.openxmlformats.org/officeDocument/2006/relationships/hyperlink" Target="https://en.wikipedia.org/wiki/Pycnodonte#cite_note-2" TargetMode="External"/><Relationship Id="rId20" Type="http://schemas.openxmlformats.org/officeDocument/2006/relationships/hyperlink" Target="https://en.wikipedia.org/wiki/Pycnodonte#cite_note-3" TargetMode="External"/><Relationship Id="rId1" Type="http://schemas.openxmlformats.org/officeDocument/2006/relationships/notesMaster" Target="../notesMasters/notesMaster1.xml"/><Relationship Id="rId6" Type="http://schemas.openxmlformats.org/officeDocument/2006/relationships/hyperlink" Target="https://en.wikipedia.org/wiki/Fossil" TargetMode="External"/><Relationship Id="rId11" Type="http://schemas.openxmlformats.org/officeDocument/2006/relationships/hyperlink" Target="https://en.wikipedia.org/wiki/Gryphaeidae" TargetMode="External"/><Relationship Id="rId5" Type="http://schemas.openxmlformats.org/officeDocument/2006/relationships/hyperlink" Target="https://en.wikipedia.org/wiki/Oyster" TargetMode="External"/><Relationship Id="rId15" Type="http://schemas.openxmlformats.org/officeDocument/2006/relationships/hyperlink" Target="https://en.wikipedia.org/wiki/Early_Pleistocene" TargetMode="External"/><Relationship Id="rId10" Type="http://schemas.openxmlformats.org/officeDocument/2006/relationships/hyperlink" Target="https://en.wikipedia.org/wiki/Family_(biology)" TargetMode="External"/><Relationship Id="rId19" Type="http://schemas.openxmlformats.org/officeDocument/2006/relationships/hyperlink" Target="https://en.wikipedia.org/wiki/New_Jersey" TargetMode="External"/><Relationship Id="rId4" Type="http://schemas.openxmlformats.org/officeDocument/2006/relationships/hyperlink" Target="https://en.wikipedia.org/wiki/Extinct" TargetMode="External"/><Relationship Id="rId9" Type="http://schemas.openxmlformats.org/officeDocument/2006/relationships/hyperlink" Target="https://en.wikipedia.org/wiki/Mollusk" TargetMode="External"/><Relationship Id="rId14" Type="http://schemas.openxmlformats.org/officeDocument/2006/relationships/hyperlink" Target="https://en.wikipedia.org/wiki/Mya_(unit)"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en.wikipedia.org/wiki/Hadrosaurid" TargetMode="External"/><Relationship Id="rId13" Type="http://schemas.openxmlformats.org/officeDocument/2006/relationships/hyperlink" Target="https://en.wikipedia.org/wiki/Ichthyodectes_ctenodon" TargetMode="External"/><Relationship Id="rId3" Type="http://schemas.openxmlformats.org/officeDocument/2006/relationships/hyperlink" Target="https://en.wikipedia.org/wiki/Lamniformes" TargetMode="External"/><Relationship Id="rId7" Type="http://schemas.openxmlformats.org/officeDocument/2006/relationships/hyperlink" Target="https://en.wikipedia.org/wiki/Metatarsal" TargetMode="External"/><Relationship Id="rId12" Type="http://schemas.openxmlformats.org/officeDocument/2006/relationships/hyperlink" Target="https://en.wikipedia.org/wiki/Mosasaur" TargetMode="External"/><Relationship Id="rId17" Type="http://schemas.openxmlformats.org/officeDocument/2006/relationships/hyperlink" Target="https://www.thoughtco.com/hadrosaurs-the-duck-billed-dinosaurs-1093749" TargetMode="External"/><Relationship Id="rId2" Type="http://schemas.openxmlformats.org/officeDocument/2006/relationships/slide" Target="../slides/slide39.xml"/><Relationship Id="rId16" Type="http://schemas.openxmlformats.org/officeDocument/2006/relationships/hyperlink" Target="https://www.thoughtco.com/the-three-ages-of-dinosaurs-1091932" TargetMode="External"/><Relationship Id="rId1" Type="http://schemas.openxmlformats.org/officeDocument/2006/relationships/notesMaster" Target="../notesMasters/notesMaster1.xml"/><Relationship Id="rId6" Type="http://schemas.openxmlformats.org/officeDocument/2006/relationships/hyperlink" Target="https://en.wikipedia.org/wiki/Scavenger" TargetMode="External"/><Relationship Id="rId11" Type="http://schemas.openxmlformats.org/officeDocument/2006/relationships/hyperlink" Target="https://en.wikipedia.org/wiki/Turtle" TargetMode="External"/><Relationship Id="rId5" Type="http://schemas.openxmlformats.org/officeDocument/2006/relationships/hyperlink" Target="https://en.wikipedia.org/wiki/Predator" TargetMode="External"/><Relationship Id="rId15" Type="http://schemas.openxmlformats.org/officeDocument/2006/relationships/hyperlink" Target="https://www.thoughtco.com/history-of-squalicorax-1093703" TargetMode="External"/><Relationship Id="rId10" Type="http://schemas.openxmlformats.org/officeDocument/2006/relationships/hyperlink" Target="https://en.wikipedia.org/wiki/Squalicorax#cite_note-1" TargetMode="External"/><Relationship Id="rId4" Type="http://schemas.openxmlformats.org/officeDocument/2006/relationships/hyperlink" Target="https://en.wikipedia.org/wiki/Tooth" TargetMode="External"/><Relationship Id="rId9" Type="http://schemas.openxmlformats.org/officeDocument/2006/relationships/hyperlink" Target="https://en.wikipedia.org/wiki/Dinosaur" TargetMode="External"/><Relationship Id="rId14" Type="http://schemas.openxmlformats.org/officeDocument/2006/relationships/hyperlink" Target="https://www.thoughtco.com/overview-of-hybodus-109367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3" Type="http://schemas.openxmlformats.org/officeDocument/2006/relationships/hyperlink" Target="https://en.wikipedia.org/wiki/Opisthobranchia" TargetMode="External"/><Relationship Id="rId18" Type="http://schemas.openxmlformats.org/officeDocument/2006/relationships/hyperlink" Target="https://en.wikipedia.org/wiki/Furongian" TargetMode="External"/><Relationship Id="rId26" Type="http://schemas.openxmlformats.org/officeDocument/2006/relationships/hyperlink" Target="https://en.wikipedia.org/wiki/Wikipedia:Citation_needed" TargetMode="External"/><Relationship Id="rId39" Type="http://schemas.openxmlformats.org/officeDocument/2006/relationships/hyperlink" Target="https://en.wikipedia.org/wiki/Helix_(gastropod)" TargetMode="External"/><Relationship Id="rId3" Type="http://schemas.openxmlformats.org/officeDocument/2006/relationships/hyperlink" Target="https://en.wikipedia.org/wiki/Help:IPA/English" TargetMode="External"/><Relationship Id="rId21" Type="http://schemas.openxmlformats.org/officeDocument/2006/relationships/hyperlink" Target="https://en.wikipedia.org/wiki/Gastropoda#cite_note-22" TargetMode="External"/><Relationship Id="rId34" Type="http://schemas.openxmlformats.org/officeDocument/2006/relationships/hyperlink" Target="https://en.wikipedia.org/wiki/Bivalve" TargetMode="External"/><Relationship Id="rId42" Type="http://schemas.openxmlformats.org/officeDocument/2006/relationships/hyperlink" Target="https://en.wikipedia.org/wiki/Sussex_Marble" TargetMode="External"/><Relationship Id="rId47" Type="http://schemas.openxmlformats.org/officeDocument/2006/relationships/hyperlink" Target="https://en.wikipedia.org/wiki/Ammonite" TargetMode="External"/><Relationship Id="rId50" Type="http://schemas.openxmlformats.org/officeDocument/2006/relationships/hyperlink" Target="https://en.wikipedia.org/wiki/Pleistocene" TargetMode="External"/><Relationship Id="rId7" Type="http://schemas.openxmlformats.org/officeDocument/2006/relationships/hyperlink" Target="https://en.wikipedia.org/wiki/Phylum" TargetMode="External"/><Relationship Id="rId12" Type="http://schemas.openxmlformats.org/officeDocument/2006/relationships/hyperlink" Target="https://en.wikipedia.org/wiki/Sea_snail" TargetMode="External"/><Relationship Id="rId17" Type="http://schemas.openxmlformats.org/officeDocument/2006/relationships/hyperlink" Target="https://en.wikipedia.org/wiki/Insect" TargetMode="External"/><Relationship Id="rId25" Type="http://schemas.openxmlformats.org/officeDocument/2006/relationships/hyperlink" Target="https://en.wikipedia.org/wiki/Scenella" TargetMode="External"/><Relationship Id="rId33" Type="http://schemas.openxmlformats.org/officeDocument/2006/relationships/hyperlink" Target="https://en.wikipedia.org/wiki/Poleumita" TargetMode="External"/><Relationship Id="rId38" Type="http://schemas.openxmlformats.org/officeDocument/2006/relationships/hyperlink" Target="https://en.wikipedia.org/wiki/Cretaceous" TargetMode="External"/><Relationship Id="rId46" Type="http://schemas.openxmlformats.org/officeDocument/2006/relationships/hyperlink" Target="https://en.wikipedia.org/wiki/Trace_fossil" TargetMode="External"/><Relationship Id="rId2" Type="http://schemas.openxmlformats.org/officeDocument/2006/relationships/slide" Target="../slides/slide40.xml"/><Relationship Id="rId16" Type="http://schemas.openxmlformats.org/officeDocument/2006/relationships/hyperlink" Target="https://en.wikipedia.org/wiki/Land_snail" TargetMode="External"/><Relationship Id="rId20" Type="http://schemas.openxmlformats.org/officeDocument/2006/relationships/hyperlink" Target="https://en.wikipedia.org/wiki/Strepsodiscus" TargetMode="External"/><Relationship Id="rId29" Type="http://schemas.openxmlformats.org/officeDocument/2006/relationships/hyperlink" Target="https://en.wikipedia.org/wiki/Ordovician" TargetMode="External"/><Relationship Id="rId41" Type="http://schemas.openxmlformats.org/officeDocument/2006/relationships/hyperlink" Target="https://en.wikipedia.org/wiki/Jurassic" TargetMode="External"/><Relationship Id="rId1" Type="http://schemas.openxmlformats.org/officeDocument/2006/relationships/notesMaster" Target="../notesMasters/notesMaster1.xml"/><Relationship Id="rId6" Type="http://schemas.openxmlformats.org/officeDocument/2006/relationships/hyperlink" Target="https://en.wikipedia.org/wiki/Invertebrate" TargetMode="External"/><Relationship Id="rId11" Type="http://schemas.openxmlformats.org/officeDocument/2006/relationships/hyperlink" Target="https://en.wikipedia.org/wiki/Achatina_achatina" TargetMode="External"/><Relationship Id="rId24" Type="http://schemas.openxmlformats.org/officeDocument/2006/relationships/hyperlink" Target="https://en.wikipedia.org/wiki/Helcionella" TargetMode="External"/><Relationship Id="rId32" Type="http://schemas.openxmlformats.org/officeDocument/2006/relationships/hyperlink" Target="https://en.wikipedia.org/wiki/Silurian" TargetMode="External"/><Relationship Id="rId37" Type="http://schemas.openxmlformats.org/officeDocument/2006/relationships/hyperlink" Target="https://en.wikipedia.org/wiki/Coal_Measure" TargetMode="External"/><Relationship Id="rId40" Type="http://schemas.openxmlformats.org/officeDocument/2006/relationships/hyperlink" Target="https://en.wikipedia.org/wiki/Purbeck_Marble" TargetMode="External"/><Relationship Id="rId45" Type="http://schemas.openxmlformats.org/officeDocument/2006/relationships/hyperlink" Target="https://en.wikipedia.org/wiki/Cenozoic" TargetMode="External"/><Relationship Id="rId5" Type="http://schemas.openxmlformats.org/officeDocument/2006/relationships/hyperlink" Target="https://en.wikipedia.org/wiki/Class_(taxonomy)" TargetMode="External"/><Relationship Id="rId15" Type="http://schemas.openxmlformats.org/officeDocument/2006/relationships/hyperlink" Target="https://en.wikipedia.org/wiki/Limpet" TargetMode="External"/><Relationship Id="rId23" Type="http://schemas.openxmlformats.org/officeDocument/2006/relationships/hyperlink" Target="https://en.wikipedia.org/wiki/Cambrian" TargetMode="External"/><Relationship Id="rId28" Type="http://schemas.openxmlformats.org/officeDocument/2006/relationships/hyperlink" Target="https://en.wikipedia.org/wiki/Gastropoda#cite_note-24" TargetMode="External"/><Relationship Id="rId36" Type="http://schemas.openxmlformats.org/officeDocument/2006/relationships/hyperlink" Target="https://en.wikipedia.org/wiki/Mesozoic" TargetMode="External"/><Relationship Id="rId49" Type="http://schemas.openxmlformats.org/officeDocument/2006/relationships/hyperlink" Target="https://en.wikipedia.org/wiki/Bellerophon_(genus)" TargetMode="External"/><Relationship Id="rId10" Type="http://schemas.openxmlformats.org/officeDocument/2006/relationships/hyperlink" Target="https://en.wikipedia.org/wiki/Slug" TargetMode="External"/><Relationship Id="rId19" Type="http://schemas.openxmlformats.org/officeDocument/2006/relationships/hyperlink" Target="https://en.wikipedia.org/wiki/Chippewaella" TargetMode="External"/><Relationship Id="rId31" Type="http://schemas.openxmlformats.org/officeDocument/2006/relationships/hyperlink" Target="https://en.wikipedia.org/wiki/Palaeozoic" TargetMode="External"/><Relationship Id="rId44" Type="http://schemas.openxmlformats.org/officeDocument/2006/relationships/hyperlink" Target="https://en.wikipedia.org/wiki/Viviparus" TargetMode="External"/><Relationship Id="rId4" Type="http://schemas.openxmlformats.org/officeDocument/2006/relationships/hyperlink" Target="https://en.wikipedia.org/wiki/Taxonomy_(biology)" TargetMode="External"/><Relationship Id="rId9" Type="http://schemas.openxmlformats.org/officeDocument/2006/relationships/hyperlink" Target="https://en.wikipedia.org/wiki/Snail" TargetMode="External"/><Relationship Id="rId14" Type="http://schemas.openxmlformats.org/officeDocument/2006/relationships/hyperlink" Target="https://en.wikipedia.org/wiki/Freshwater_snail" TargetMode="External"/><Relationship Id="rId22" Type="http://schemas.openxmlformats.org/officeDocument/2006/relationships/hyperlink" Target="https://en.wikipedia.org/wiki/Gastropoda#cite_note-23" TargetMode="External"/><Relationship Id="rId27" Type="http://schemas.openxmlformats.org/officeDocument/2006/relationships/hyperlink" Target="https://en.wikipedia.org/wiki/Aldanella" TargetMode="External"/><Relationship Id="rId30" Type="http://schemas.openxmlformats.org/officeDocument/2006/relationships/hyperlink" Target="https://en.wikipedia.org/wiki/Fossil" TargetMode="External"/><Relationship Id="rId35" Type="http://schemas.openxmlformats.org/officeDocument/2006/relationships/hyperlink" Target="https://en.wikipedia.org/wiki/Carboniferous" TargetMode="External"/><Relationship Id="rId43" Type="http://schemas.openxmlformats.org/officeDocument/2006/relationships/hyperlink" Target="https://en.wikipedia.org/wiki/Limestone" TargetMode="External"/><Relationship Id="rId48" Type="http://schemas.openxmlformats.org/officeDocument/2006/relationships/hyperlink" Target="https://en.wikipedia.org/wiki/Cephalopod" TargetMode="External"/><Relationship Id="rId8" Type="http://schemas.openxmlformats.org/officeDocument/2006/relationships/hyperlink" Target="https://en.wikipedia.org/wiki/Mollusca" TargetMode="External"/><Relationship Id="rId51" Type="http://schemas.openxmlformats.org/officeDocument/2006/relationships/hyperlink" Target="http://fossilsofnj.com/discussions/preservation.html"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n.wikipedia.org/wiki/Genus"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en.wikipedia.org/wiki/Cretaceous" TargetMode="External"/><Relationship Id="rId5" Type="http://schemas.openxmlformats.org/officeDocument/2006/relationships/hyperlink" Target="https://en.wikipedia.org/wiki/Permian" TargetMode="External"/><Relationship Id="rId4" Type="http://schemas.openxmlformats.org/officeDocument/2006/relationships/hyperlink" Target="https://en.wikipedia.org/wiki/Chondrichthyans" TargetMode="Externa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en.wikipedia.org/wiki/Bothremydidae#cite_note-1" TargetMode="External"/><Relationship Id="rId3" Type="http://schemas.openxmlformats.org/officeDocument/2006/relationships/hyperlink" Target="https://en.wikipedia.org/wiki/Family_(biology)" TargetMode="External"/><Relationship Id="rId7" Type="http://schemas.openxmlformats.org/officeDocument/2006/relationships/hyperlink" Target="https://en.wikipedia.org/wiki/Marine_reptile"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en.wikipedia.org/wiki/Testudines" TargetMode="External"/><Relationship Id="rId11" Type="http://schemas.openxmlformats.org/officeDocument/2006/relationships/hyperlink" Target="https://en.wikipedia.org/wiki/Bothremydidae#cite_note-3" TargetMode="External"/><Relationship Id="rId5" Type="http://schemas.openxmlformats.org/officeDocument/2006/relationships/hyperlink" Target="https://en.wikipedia.org/wiki/Pleurodira" TargetMode="External"/><Relationship Id="rId10" Type="http://schemas.openxmlformats.org/officeDocument/2006/relationships/hyperlink" Target="https://en.wikipedia.org/wiki/Bothremydidae#cite_note-gaffney2006-2" TargetMode="External"/><Relationship Id="rId4" Type="http://schemas.openxmlformats.org/officeDocument/2006/relationships/hyperlink" Target="https://en.wikipedia.org/wiki/Side-necked_turtles" TargetMode="External"/><Relationship Id="rId9" Type="http://schemas.openxmlformats.org/officeDocument/2006/relationships/hyperlink" Target="https://en.wikipedia.org/wiki/Sea_turtles" TargetMode="Externa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en.wikipedia.org/wiki/Paleocene" TargetMode="External"/><Relationship Id="rId13" Type="http://schemas.openxmlformats.org/officeDocument/2006/relationships/hyperlink" Target="https://en.wikipedia.org/wiki/Thoracosaurus#cite_note-3" TargetMode="External"/><Relationship Id="rId3" Type="http://schemas.openxmlformats.org/officeDocument/2006/relationships/hyperlink" Target="https://en.wikipedia.org/wiki/Extinct" TargetMode="External"/><Relationship Id="rId7" Type="http://schemas.openxmlformats.org/officeDocument/2006/relationships/hyperlink" Target="https://en.wikipedia.org/wiki/Late_Cretaceous" TargetMode="External"/><Relationship Id="rId12" Type="http://schemas.openxmlformats.org/officeDocument/2006/relationships/hyperlink" Target="https://en.wikipedia.org/wiki/Thoracosaurus#cite_note-2" TargetMode="External"/><Relationship Id="rId17" Type="http://schemas.openxmlformats.org/officeDocument/2006/relationships/hyperlink" Target="https://en.wikipedia.org/wiki/Thoracosaurus#cite_note-5" TargetMode="External"/><Relationship Id="rId2" Type="http://schemas.openxmlformats.org/officeDocument/2006/relationships/slide" Target="../slides/slide43.xml"/><Relationship Id="rId16" Type="http://schemas.openxmlformats.org/officeDocument/2006/relationships/hyperlink" Target="https://en.wikipedia.org/wiki/Skull" TargetMode="External"/><Relationship Id="rId1" Type="http://schemas.openxmlformats.org/officeDocument/2006/relationships/notesMaster" Target="../notesMasters/notesMaster1.xml"/><Relationship Id="rId6" Type="http://schemas.openxmlformats.org/officeDocument/2006/relationships/hyperlink" Target="https://en.wikipedia.org/wiki/Crocodylomorpha" TargetMode="External"/><Relationship Id="rId11" Type="http://schemas.openxmlformats.org/officeDocument/2006/relationships/hyperlink" Target="https://en.wikipedia.org/wiki/Thoracosaurus#cite_note-CAB06-1" TargetMode="External"/><Relationship Id="rId5" Type="http://schemas.openxmlformats.org/officeDocument/2006/relationships/hyperlink" Target="https://en.wikipedia.org/wiki/Eusuchia" TargetMode="External"/><Relationship Id="rId15" Type="http://schemas.openxmlformats.org/officeDocument/2006/relationships/hyperlink" Target="https://en.wikipedia.org/wiki/Nomen_dubium" TargetMode="External"/><Relationship Id="rId10" Type="http://schemas.openxmlformats.org/officeDocument/2006/relationships/hyperlink" Target="https://en.wikipedia.org/wiki/Crocodilian" TargetMode="External"/><Relationship Id="rId4" Type="http://schemas.openxmlformats.org/officeDocument/2006/relationships/hyperlink" Target="https://en.wikipedia.org/wiki/Genus" TargetMode="External"/><Relationship Id="rId9" Type="http://schemas.openxmlformats.org/officeDocument/2006/relationships/hyperlink" Target="https://en.wikipedia.org/wiki/Gavialoidea" TargetMode="External"/><Relationship Id="rId14" Type="http://schemas.openxmlformats.org/officeDocument/2006/relationships/hyperlink" Target="https://en.wikipedia.org/wiki/Thoracosaurus#cite_note-4" TargetMode="Externa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en.wikipedia.org/wiki/Scapanorhynchus#cite_note-glickman-2" TargetMode="External"/><Relationship Id="rId13" Type="http://schemas.openxmlformats.org/officeDocument/2006/relationships/hyperlink" Target="https://en.wikipedia.org/wiki/Teeth" TargetMode="External"/><Relationship Id="rId3" Type="http://schemas.openxmlformats.org/officeDocument/2006/relationships/hyperlink" Target="https://en.wikipedia.org/wiki/Shark" TargetMode="External"/><Relationship Id="rId7" Type="http://schemas.openxmlformats.org/officeDocument/2006/relationships/hyperlink" Target="https://en.wikipedia.org/wiki/Scapanorhynchus#cite_note-capetta-1" TargetMode="External"/><Relationship Id="rId12" Type="http://schemas.openxmlformats.org/officeDocument/2006/relationships/hyperlink" Target="https://en.wiktionary.org/wiki/awl" TargetMode="External"/><Relationship Id="rId2" Type="http://schemas.openxmlformats.org/officeDocument/2006/relationships/slide" Target="../slides/slide44.xml"/><Relationship Id="rId16" Type="http://schemas.openxmlformats.org/officeDocument/2006/relationships/hyperlink" Target="http://www.fossilsofnj.com/comparisons/striations.htm" TargetMode="External"/><Relationship Id="rId1" Type="http://schemas.openxmlformats.org/officeDocument/2006/relationships/notesMaster" Target="../notesMasters/notesMaster1.xml"/><Relationship Id="rId6" Type="http://schemas.openxmlformats.org/officeDocument/2006/relationships/hyperlink" Target="https://en.wikipedia.org/wiki/Sand_shark" TargetMode="External"/><Relationship Id="rId11" Type="http://schemas.openxmlformats.org/officeDocument/2006/relationships/hyperlink" Target="https://en.wikipedia.org/wiki/Scapanorhynchus#cite_note-FishbaseMitsukurinidae-4" TargetMode="External"/><Relationship Id="rId5" Type="http://schemas.openxmlformats.org/officeDocument/2006/relationships/hyperlink" Target="https://en.wikipedia.org/wiki/Miocene" TargetMode="External"/><Relationship Id="rId15" Type="http://schemas.openxmlformats.org/officeDocument/2006/relationships/hyperlink" Target="https://en.wikipedia.org/wiki/Scapanorhynchus#cite_note-6" TargetMode="External"/><Relationship Id="rId10" Type="http://schemas.openxmlformats.org/officeDocument/2006/relationships/hyperlink" Target="https://en.wikipedia.org/wiki/Scapanorhynchus#cite_note-Mikkos-3" TargetMode="External"/><Relationship Id="rId4" Type="http://schemas.openxmlformats.org/officeDocument/2006/relationships/hyperlink" Target="https://en.wikipedia.org/wiki/Cretaceous" TargetMode="External"/><Relationship Id="rId9" Type="http://schemas.openxmlformats.org/officeDocument/2006/relationships/hyperlink" Target="https://en.wikipedia.org/wiki/Goblin_shark" TargetMode="External"/><Relationship Id="rId14" Type="http://schemas.openxmlformats.org/officeDocument/2006/relationships/hyperlink" Target="https://en.wikipedia.org/wiki/Scapanorhynchus#cite_note-EoDP-5" TargetMode="Externa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en.wikipedia.org/wiki/Calvert_Formation" TargetMode="External"/><Relationship Id="rId3" Type="http://schemas.openxmlformats.org/officeDocument/2006/relationships/hyperlink" Target="https://en.wikipedia.org/wiki/Sea_turtle" TargetMode="External"/><Relationship Id="rId7" Type="http://schemas.openxmlformats.org/officeDocument/2006/relationships/hyperlink" Target="https://en.wikipedia.org/wiki/New_Jersey"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en.wikipedia.org/wiki/Virginia" TargetMode="External"/><Relationship Id="rId5" Type="http://schemas.openxmlformats.org/officeDocument/2006/relationships/hyperlink" Target="https://en.wikipedia.org/wiki/Maryland" TargetMode="External"/><Relationship Id="rId10" Type="http://schemas.openxmlformats.org/officeDocument/2006/relationships/hyperlink" Target="https://en.wikipedia.org/wiki/Procolpochelys#cite_note-1" TargetMode="External"/><Relationship Id="rId4" Type="http://schemas.openxmlformats.org/officeDocument/2006/relationships/hyperlink" Target="https://en.wikipedia.org/wiki/Miocene" TargetMode="External"/><Relationship Id="rId9" Type="http://schemas.openxmlformats.org/officeDocument/2006/relationships/hyperlink" Target="https://en.wikipedia.org/wiki/Oliver_Perry_Hay"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en.wikipedia.org/wiki/Myliobatis#cite_note-fc-3" TargetMode="External"/><Relationship Id="rId13" Type="http://schemas.openxmlformats.org/officeDocument/2006/relationships/hyperlink" Target="https://en.wikipedia.org/wiki/Manta_ray" TargetMode="External"/><Relationship Id="rId18" Type="http://schemas.openxmlformats.org/officeDocument/2006/relationships/hyperlink" Target="https://en.wikipedia.org/wiki/Common_eagle_ray" TargetMode="External"/><Relationship Id="rId3" Type="http://schemas.openxmlformats.org/officeDocument/2006/relationships/hyperlink" Target="https://en.wikipedia.org/wiki/Genus" TargetMode="External"/><Relationship Id="rId21" Type="http://schemas.openxmlformats.org/officeDocument/2006/relationships/hyperlink" Target="https://en.wikipedia.org/wiki/North_Sea" TargetMode="External"/><Relationship Id="rId7" Type="http://schemas.openxmlformats.org/officeDocument/2006/relationships/hyperlink" Target="https://en.wikipedia.org/wiki/Myliobatis#cite_note-fishbase-2" TargetMode="External"/><Relationship Id="rId12" Type="http://schemas.openxmlformats.org/officeDocument/2006/relationships/hyperlink" Target="https://en.wikipedia.org/wiki/Mobula" TargetMode="External"/><Relationship Id="rId17" Type="http://schemas.openxmlformats.org/officeDocument/2006/relationships/hyperlink" Target="https://en.wikipedia.org/wiki/Eagle_ray#cite_note-FB-1" TargetMode="External"/><Relationship Id="rId2" Type="http://schemas.openxmlformats.org/officeDocument/2006/relationships/slide" Target="../slides/slide46.xml"/><Relationship Id="rId16" Type="http://schemas.openxmlformats.org/officeDocument/2006/relationships/hyperlink" Target="https://en.wikipedia.org/wiki/Ovoviviparous" TargetMode="External"/><Relationship Id="rId20" Type="http://schemas.openxmlformats.org/officeDocument/2006/relationships/hyperlink" Target="https://en.wikipedia.org/wiki/Mediterranean_Sea" TargetMode="External"/><Relationship Id="rId1" Type="http://schemas.openxmlformats.org/officeDocument/2006/relationships/notesMaster" Target="../notesMasters/notesMaster1.xml"/><Relationship Id="rId6" Type="http://schemas.openxmlformats.org/officeDocument/2006/relationships/hyperlink" Target="https://en.wikipedia.org/wiki/Myliobatidae" TargetMode="External"/><Relationship Id="rId11" Type="http://schemas.openxmlformats.org/officeDocument/2006/relationships/hyperlink" Target="https://en.wikipedia.org/wiki/Crustacean" TargetMode="External"/><Relationship Id="rId5" Type="http://schemas.openxmlformats.org/officeDocument/2006/relationships/hyperlink" Target="https://en.wikipedia.org/wiki/Family_(biology)" TargetMode="External"/><Relationship Id="rId15" Type="http://schemas.openxmlformats.org/officeDocument/2006/relationships/hyperlink" Target="https://en.wikipedia.org/wiki/Rhomboid" TargetMode="External"/><Relationship Id="rId23" Type="http://schemas.openxmlformats.org/officeDocument/2006/relationships/hyperlink" Target="https://en.wikipedia.org/wiki/Pacific_Ocean" TargetMode="External"/><Relationship Id="rId10" Type="http://schemas.openxmlformats.org/officeDocument/2006/relationships/hyperlink" Target="https://en.wikipedia.org/wiki/Mollusk" TargetMode="External"/><Relationship Id="rId19" Type="http://schemas.openxmlformats.org/officeDocument/2006/relationships/hyperlink" Target="https://en.wikipedia.org/wiki/Atlantic_Ocean" TargetMode="External"/><Relationship Id="rId4" Type="http://schemas.openxmlformats.org/officeDocument/2006/relationships/hyperlink" Target="https://en.wikipedia.org/wiki/Eagle_ray" TargetMode="External"/><Relationship Id="rId9" Type="http://schemas.openxmlformats.org/officeDocument/2006/relationships/hyperlink" Target="https://en.wikipedia.org/wiki/Cartilaginous_fish" TargetMode="External"/><Relationship Id="rId14" Type="http://schemas.openxmlformats.org/officeDocument/2006/relationships/hyperlink" Target="https://en.wikipedia.org/wiki/Plankton" TargetMode="External"/><Relationship Id="rId22" Type="http://schemas.openxmlformats.org/officeDocument/2006/relationships/hyperlink" Target="https://en.wikipedia.org/wiki/Bat_eagle_ray" TargetMode="External"/></Relationships>
</file>

<file path=ppt/notesSlides/_rels/notesSlide47.xml.rels><?xml version="1.0" encoding="UTF-8" standalone="yes"?>
<Relationships xmlns="http://schemas.openxmlformats.org/package/2006/relationships"><Relationship Id="rId13" Type="http://schemas.openxmlformats.org/officeDocument/2006/relationships/hyperlink" Target="https://en.wikipedia.org/wiki/Otodontidae" TargetMode="External"/><Relationship Id="rId18" Type="http://schemas.openxmlformats.org/officeDocument/2006/relationships/hyperlink" Target="https://en.wikipedia.org/wiki/Marine_life" TargetMode="External"/><Relationship Id="rId26" Type="http://schemas.openxmlformats.org/officeDocument/2006/relationships/hyperlink" Target="https://en.wikipedia.org/wiki/Megalodon#cite_note-FSP-15" TargetMode="External"/><Relationship Id="rId39" Type="http://schemas.openxmlformats.org/officeDocument/2006/relationships/hyperlink" Target="https://en.wikipedia.org/wiki/Mako_shark" TargetMode="External"/><Relationship Id="rId21" Type="http://schemas.openxmlformats.org/officeDocument/2006/relationships/hyperlink" Target="https://en.wikipedia.org/wiki/Pinniped" TargetMode="External"/><Relationship Id="rId34" Type="http://schemas.openxmlformats.org/officeDocument/2006/relationships/hyperlink" Target="https://en.wikipedia.org/wiki/Carcharocles" TargetMode="External"/><Relationship Id="rId42" Type="http://schemas.openxmlformats.org/officeDocument/2006/relationships/hyperlink" Target="https://en.wikipedia.org/wiki/Megalodon#cite_note-G-22" TargetMode="External"/><Relationship Id="rId47" Type="http://schemas.openxmlformats.org/officeDocument/2006/relationships/hyperlink" Target="https://en.wikipedia.org/wiki/Ichthyologist" TargetMode="External"/><Relationship Id="rId50" Type="http://schemas.openxmlformats.org/officeDocument/2006/relationships/hyperlink" Target="https://en.wikipedia.org/wiki/Evolutionary_dead-end" TargetMode="External"/><Relationship Id="rId55" Type="http://schemas.openxmlformats.org/officeDocument/2006/relationships/hyperlink" Target="https://en.wikipedia.org/wiki/Lateral_(anatomy)" TargetMode="External"/><Relationship Id="rId63" Type="http://schemas.openxmlformats.org/officeDocument/2006/relationships/hyperlink" Target="https://en.wikipedia.org/wiki/Megalodon#cite_note-AN-26" TargetMode="External"/><Relationship Id="rId68" Type="http://schemas.openxmlformats.org/officeDocument/2006/relationships/hyperlink" Target="https://en.wikipedia.org/wiki/Megalolamna" TargetMode="External"/><Relationship Id="rId76" Type="http://schemas.openxmlformats.org/officeDocument/2006/relationships/hyperlink" Target="https://en.wikipedia.org/wiki/Temperateness" TargetMode="External"/><Relationship Id="rId84" Type="http://schemas.openxmlformats.org/officeDocument/2006/relationships/hyperlink" Target="https://en.wikipedia.org/wiki/Mode_(statistics)" TargetMode="External"/><Relationship Id="rId7" Type="http://schemas.openxmlformats.org/officeDocument/2006/relationships/hyperlink" Target="https://en.wikipedia.org/wiki/Early_Miocene" TargetMode="External"/><Relationship Id="rId71" Type="http://schemas.openxmlformats.org/officeDocument/2006/relationships/hyperlink" Target="https://en.wikipedia.org/wiki/Sister_group" TargetMode="External"/><Relationship Id="rId2" Type="http://schemas.openxmlformats.org/officeDocument/2006/relationships/slide" Target="../slides/slide47.xml"/><Relationship Id="rId16" Type="http://schemas.openxmlformats.org/officeDocument/2006/relationships/hyperlink" Target="https://en.wikipedia.org/wiki/Basking_shark" TargetMode="External"/><Relationship Id="rId29" Type="http://schemas.openxmlformats.org/officeDocument/2006/relationships/hyperlink" Target="https://en.wikipedia.org/wiki/Megalodon#cite_note-CA-17" TargetMode="External"/><Relationship Id="rId11" Type="http://schemas.openxmlformats.org/officeDocument/2006/relationships/hyperlink" Target="https://en.wikipedia.org/wiki/Great_white_shark" TargetMode="External"/><Relationship Id="rId24" Type="http://schemas.openxmlformats.org/officeDocument/2006/relationships/hyperlink" Target="https://en.wikipedia.org/wiki/Quaternary_glaciation" TargetMode="External"/><Relationship Id="rId32" Type="http://schemas.openxmlformats.org/officeDocument/2006/relationships/hyperlink" Target="https://en.wikipedia.org/wiki/Megalodon#cite_note-Pimiento2014-19" TargetMode="External"/><Relationship Id="rId37" Type="http://schemas.openxmlformats.org/officeDocument/2006/relationships/hyperlink" Target="https://en.wikipedia.org/wiki/Convergent_evolution" TargetMode="External"/><Relationship Id="rId40" Type="http://schemas.openxmlformats.org/officeDocument/2006/relationships/hyperlink" Target="https://en.wikipedia.org/wiki/Most_recent_common_ancestor" TargetMode="External"/><Relationship Id="rId45" Type="http://schemas.openxmlformats.org/officeDocument/2006/relationships/hyperlink" Target="https://en.wikipedia.org/wiki/Carcharocles_chubutensis" TargetMode="External"/><Relationship Id="rId53" Type="http://schemas.openxmlformats.org/officeDocument/2006/relationships/hyperlink" Target="https://en.wikipedia.org/wiki/Miocene" TargetMode="External"/><Relationship Id="rId58" Type="http://schemas.openxmlformats.org/officeDocument/2006/relationships/hyperlink" Target="https://en.wikipedia.org/wiki/Cretaceous" TargetMode="External"/><Relationship Id="rId66" Type="http://schemas.openxmlformats.org/officeDocument/2006/relationships/hyperlink" Target="https://en.wikipedia.org/wiki/Subgenus" TargetMode="External"/><Relationship Id="rId74" Type="http://schemas.openxmlformats.org/officeDocument/2006/relationships/hyperlink" Target="https://en.wikipedia.org/wiki/Megalodon#cite_note-53" TargetMode="External"/><Relationship Id="rId79" Type="http://schemas.openxmlformats.org/officeDocument/2006/relationships/hyperlink" Target="https://en.wikipedia.org/wiki/Upwelling" TargetMode="External"/><Relationship Id="rId5" Type="http://schemas.openxmlformats.org/officeDocument/2006/relationships/hyperlink" Target="https://en.wikipedia.org/wiki/Shark" TargetMode="External"/><Relationship Id="rId61" Type="http://schemas.openxmlformats.org/officeDocument/2006/relationships/hyperlink" Target="https://en.wikipedia.org/wiki/Chronospecies" TargetMode="External"/><Relationship Id="rId82" Type="http://schemas.openxmlformats.org/officeDocument/2006/relationships/hyperlink" Target="https://en.wikipedia.org/wiki/Megalodon#cite_note-GTWT-54" TargetMode="External"/><Relationship Id="rId19" Type="http://schemas.openxmlformats.org/officeDocument/2006/relationships/hyperlink" Target="https://en.wikipedia.org/wiki/Cosmopolitan_distribution" TargetMode="External"/><Relationship Id="rId4" Type="http://schemas.openxmlformats.org/officeDocument/2006/relationships/hyperlink" Target="https://en.wikipedia.org/wiki/Species" TargetMode="External"/><Relationship Id="rId9" Type="http://schemas.openxmlformats.org/officeDocument/2006/relationships/hyperlink" Target="https://en.wikipedia.org/wiki/Family_(biology)" TargetMode="External"/><Relationship Id="rId14" Type="http://schemas.openxmlformats.org/officeDocument/2006/relationships/hyperlink" Target="https://en.wikipedia.org/wiki/Speciation" TargetMode="External"/><Relationship Id="rId22" Type="http://schemas.openxmlformats.org/officeDocument/2006/relationships/hyperlink" Target="https://en.wikipedia.org/wiki/Livyatan" TargetMode="External"/><Relationship Id="rId27" Type="http://schemas.openxmlformats.org/officeDocument/2006/relationships/hyperlink" Target="https://en.wikipedia.org/wiki/Late_Oligocene" TargetMode="External"/><Relationship Id="rId30" Type="http://schemas.openxmlformats.org/officeDocument/2006/relationships/hyperlink" Target="https://en.wikipedia.org/wiki/Megalodon#cite_note-Pimiento2016-18" TargetMode="External"/><Relationship Id="rId35" Type="http://schemas.openxmlformats.org/officeDocument/2006/relationships/hyperlink" Target="https://en.wikipedia.org/wiki/Megalodon#cite_note-Shimada2016-20" TargetMode="External"/><Relationship Id="rId43" Type="http://schemas.openxmlformats.org/officeDocument/2006/relationships/hyperlink" Target="https://en.wikipedia.org/wiki/Carcharocles_auriculatus" TargetMode="External"/><Relationship Id="rId48" Type="http://schemas.openxmlformats.org/officeDocument/2006/relationships/hyperlink" Target="https://en.wikipedia.org/wiki/Junior_synonym" TargetMode="External"/><Relationship Id="rId56" Type="http://schemas.openxmlformats.org/officeDocument/2006/relationships/hyperlink" Target="https://en.wikipedia.org/wiki/Cusp_(anatomy)" TargetMode="External"/><Relationship Id="rId64" Type="http://schemas.openxmlformats.org/officeDocument/2006/relationships/hyperlink" Target="https://en.wikipedia.org/wiki/Megalodon#cite_note-cappetta-4" TargetMode="External"/><Relationship Id="rId69" Type="http://schemas.openxmlformats.org/officeDocument/2006/relationships/hyperlink" Target="https://en.wikipedia.org/wiki/Paraphyly" TargetMode="External"/><Relationship Id="rId77" Type="http://schemas.openxmlformats.org/officeDocument/2006/relationships/hyperlink" Target="https://en.wikipedia.org/wiki/55th_parallel_north" TargetMode="External"/><Relationship Id="rId8" Type="http://schemas.openxmlformats.org/officeDocument/2006/relationships/hyperlink" Target="https://en.wikipedia.org/wiki/Late_Pliocene" TargetMode="External"/><Relationship Id="rId51" Type="http://schemas.openxmlformats.org/officeDocument/2006/relationships/hyperlink" Target="https://en.wikipedia.org/wiki/Otodus_obliquus" TargetMode="External"/><Relationship Id="rId72" Type="http://schemas.openxmlformats.org/officeDocument/2006/relationships/hyperlink" Target="https://en.wikipedia.org/wiki/Megalodon#cite_note-27" TargetMode="External"/><Relationship Id="rId80" Type="http://schemas.openxmlformats.org/officeDocument/2006/relationships/hyperlink" Target="https://en.wikipedia.org/wiki/Lagoon" TargetMode="External"/><Relationship Id="rId85" Type="http://schemas.openxmlformats.org/officeDocument/2006/relationships/hyperlink" Target="https://www.nj.gov/dep/njgs/enviroed/oldpubs/bulletin4.pdf" TargetMode="External"/><Relationship Id="rId3" Type="http://schemas.openxmlformats.org/officeDocument/2006/relationships/hyperlink" Target="https://en.wikipedia.org/wiki/Extinction" TargetMode="External"/><Relationship Id="rId12" Type="http://schemas.openxmlformats.org/officeDocument/2006/relationships/hyperlink" Target="https://en.wikipedia.org/wiki/Scientific_consensus" TargetMode="External"/><Relationship Id="rId17" Type="http://schemas.openxmlformats.org/officeDocument/2006/relationships/hyperlink" Target="https://en.wikipedia.org/wiki/Sand_tiger_shark" TargetMode="External"/><Relationship Id="rId25" Type="http://schemas.openxmlformats.org/officeDocument/2006/relationships/hyperlink" Target="https://en.wikipedia.org/wiki/Baleen_whale" TargetMode="External"/><Relationship Id="rId33" Type="http://schemas.openxmlformats.org/officeDocument/2006/relationships/hyperlink" Target="https://en.wikipedia.org/wiki/Pleistocene" TargetMode="External"/><Relationship Id="rId38" Type="http://schemas.openxmlformats.org/officeDocument/2006/relationships/hyperlink" Target="https://en.wikipedia.org/wiki/Isurus_hastalis" TargetMode="External"/><Relationship Id="rId46" Type="http://schemas.openxmlformats.org/officeDocument/2006/relationships/hyperlink" Target="https://en.wikipedia.org/wiki/Megalodon#cite_note-H-14" TargetMode="External"/><Relationship Id="rId59" Type="http://schemas.openxmlformats.org/officeDocument/2006/relationships/hyperlink" Target="https://en.wikipedia.org/wiki/Megalodon#cite_note-otodusmegalodon-24" TargetMode="External"/><Relationship Id="rId67" Type="http://schemas.openxmlformats.org/officeDocument/2006/relationships/hyperlink" Target="https://en.wikipedia.org/wiki/Chondrichthyes" TargetMode="External"/><Relationship Id="rId20" Type="http://schemas.openxmlformats.org/officeDocument/2006/relationships/hyperlink" Target="https://en.wikipedia.org/wiki/Whale" TargetMode="External"/><Relationship Id="rId41" Type="http://schemas.openxmlformats.org/officeDocument/2006/relationships/hyperlink" Target="https://en.wikipedia.org/wiki/Megalodon#cite_note-A-9" TargetMode="External"/><Relationship Id="rId54" Type="http://schemas.openxmlformats.org/officeDocument/2006/relationships/hyperlink" Target="https://en.wikipedia.org/wiki/Megalodon#cite_note-C-23" TargetMode="External"/><Relationship Id="rId62" Type="http://schemas.openxmlformats.org/officeDocument/2006/relationships/hyperlink" Target="https://en.wikipedia.org/wiki/Megalodon#cite_note-25" TargetMode="External"/><Relationship Id="rId70" Type="http://schemas.openxmlformats.org/officeDocument/2006/relationships/hyperlink" Target="https://en.wikipedia.org/wiki/Monophyly" TargetMode="External"/><Relationship Id="rId75" Type="http://schemas.openxmlformats.org/officeDocument/2006/relationships/hyperlink" Target="https://en.wikipedia.org/wiki/Subtropics" TargetMode="External"/><Relationship Id="rId83" Type="http://schemas.openxmlformats.org/officeDocument/2006/relationships/hyperlink" Target="https://en.wikipedia.org/wiki/Marianas_Trench" TargetMode="External"/><Relationship Id="rId1" Type="http://schemas.openxmlformats.org/officeDocument/2006/relationships/notesMaster" Target="../notesMasters/notesMaster1.xml"/><Relationship Id="rId6" Type="http://schemas.openxmlformats.org/officeDocument/2006/relationships/hyperlink" Target="https://en.wikipedia.org/wiki/Mya_(unit)" TargetMode="External"/><Relationship Id="rId15" Type="http://schemas.openxmlformats.org/officeDocument/2006/relationships/hyperlink" Target="https://en.wikipedia.org/wiki/Early_Cretaceous" TargetMode="External"/><Relationship Id="rId23" Type="http://schemas.openxmlformats.org/officeDocument/2006/relationships/hyperlink" Target="https://en.wikipedia.org/wiki/Orcinus_citoniensis" TargetMode="External"/><Relationship Id="rId28" Type="http://schemas.openxmlformats.org/officeDocument/2006/relationships/hyperlink" Target="https://en.wikipedia.org/wiki/Megalodon#cite_note-16" TargetMode="External"/><Relationship Id="rId36" Type="http://schemas.openxmlformats.org/officeDocument/2006/relationships/hyperlink" Target="https://en.wikipedia.org/wiki/Megalodon#cite_note-PimientoBalk2015-21" TargetMode="External"/><Relationship Id="rId49" Type="http://schemas.openxmlformats.org/officeDocument/2006/relationships/hyperlink" Target="https://en.wikipedia.org/wiki/Palaeocarcharodon" TargetMode="External"/><Relationship Id="rId57" Type="http://schemas.openxmlformats.org/officeDocument/2006/relationships/hyperlink" Target="https://en.wikipedia.org/wiki/Cretolamna" TargetMode="External"/><Relationship Id="rId10" Type="http://schemas.openxmlformats.org/officeDocument/2006/relationships/hyperlink" Target="https://en.wikipedia.org/wiki/Lamnidae" TargetMode="External"/><Relationship Id="rId31" Type="http://schemas.openxmlformats.org/officeDocument/2006/relationships/hyperlink" Target="https://en.wikipedia.org/wiki/Pliocene" TargetMode="External"/><Relationship Id="rId44" Type="http://schemas.openxmlformats.org/officeDocument/2006/relationships/hyperlink" Target="https://en.wikipedia.org/wiki/Carcharocles_angustidens" TargetMode="External"/><Relationship Id="rId52" Type="http://schemas.openxmlformats.org/officeDocument/2006/relationships/hyperlink" Target="https://en.wikipedia.org/wiki/Paleocene" TargetMode="External"/><Relationship Id="rId60" Type="http://schemas.openxmlformats.org/officeDocument/2006/relationships/hyperlink" Target="https://en.wikipedia.org/wiki/Michael_Benton" TargetMode="External"/><Relationship Id="rId65" Type="http://schemas.openxmlformats.org/officeDocument/2006/relationships/hyperlink" Target="https://en.wikipedia.org/wiki/Henri_Cappetta" TargetMode="External"/><Relationship Id="rId73" Type="http://schemas.openxmlformats.org/officeDocument/2006/relationships/hyperlink" Target="https://en.wikipedia.org/wiki/Megalodon#cite_note-SAR-46" TargetMode="External"/><Relationship Id="rId78" Type="http://schemas.openxmlformats.org/officeDocument/2006/relationships/hyperlink" Target="https://en.wikipedia.org/wiki/Basal_metabolic_rate" TargetMode="External"/><Relationship Id="rId81" Type="http://schemas.openxmlformats.org/officeDocument/2006/relationships/hyperlink" Target="https://en.wikipedia.org/wiki/Littoral"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en.wikipedia.org/wiki/Species" TargetMode="External"/><Relationship Id="rId13" Type="http://schemas.openxmlformats.org/officeDocument/2006/relationships/hyperlink" Target="https://en.wikipedia.org/wiki/North_American" TargetMode="External"/><Relationship Id="rId3" Type="http://schemas.openxmlformats.org/officeDocument/2006/relationships/hyperlink" Target="https://en.wikipedia.org/wiki/Genus" TargetMode="External"/><Relationship Id="rId7" Type="http://schemas.openxmlformats.org/officeDocument/2006/relationships/hyperlink" Target="https://en.wikipedia.org/wiki/Cenozoic" TargetMode="External"/><Relationship Id="rId12" Type="http://schemas.openxmlformats.org/officeDocument/2006/relationships/hyperlink" Target="https://en.wikipedia.org/wiki/Germany"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en.wikipedia.org/wiki/Eocene" TargetMode="External"/><Relationship Id="rId11" Type="http://schemas.openxmlformats.org/officeDocument/2006/relationships/hyperlink" Target="https://en.wikipedia.org/wiki/France" TargetMode="External"/><Relationship Id="rId5" Type="http://schemas.openxmlformats.org/officeDocument/2006/relationships/hyperlink" Target="https://en.wikipedia.org/wiki/Paleocene" TargetMode="External"/><Relationship Id="rId10" Type="http://schemas.openxmlformats.org/officeDocument/2006/relationships/hyperlink" Target="https://en.wikipedia.org/wiki/Belgium" TargetMode="External"/><Relationship Id="rId4" Type="http://schemas.openxmlformats.org/officeDocument/2006/relationships/hyperlink" Target="https://en.wikipedia.org/wiki/Flightless_bird" TargetMode="External"/><Relationship Id="rId9" Type="http://schemas.openxmlformats.org/officeDocument/2006/relationships/hyperlink" Target="https://en.wikipedia.org/wiki/England" TargetMode="External"/><Relationship Id="rId14" Type="http://schemas.openxmlformats.org/officeDocument/2006/relationships/hyperlink" Target="https://en.wikipedia.org/wiki/China" TargetMode="Externa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en.wikipedia.org/wiki/Pilosans_of_the_Caribbean" TargetMode="External"/><Relationship Id="rId13" Type="http://schemas.openxmlformats.org/officeDocument/2006/relationships/hyperlink" Target="https://en.wikipedia.org/wiki/Ground_sloth#cite_note-MacPhee-1" TargetMode="External"/><Relationship Id="rId18" Type="http://schemas.openxmlformats.org/officeDocument/2006/relationships/hyperlink" Target="https://en.wikipedia.org/wiki/Paleogene" TargetMode="External"/><Relationship Id="rId26" Type="http://schemas.openxmlformats.org/officeDocument/2006/relationships/hyperlink" Target="https://en.wikipedia.org/w/index.php?title=Rampart_Cave&amp;action=edit&amp;redlink=1" TargetMode="External"/><Relationship Id="rId3" Type="http://schemas.openxmlformats.org/officeDocument/2006/relationships/hyperlink" Target="https://en.wikipedia.org/wiki/Extinct" TargetMode="External"/><Relationship Id="rId21" Type="http://schemas.openxmlformats.org/officeDocument/2006/relationships/hyperlink" Target="https://en.wikipedia.org/wiki/Patagonia" TargetMode="External"/><Relationship Id="rId7" Type="http://schemas.openxmlformats.org/officeDocument/2006/relationships/hyperlink" Target="https://en.wikipedia.org/wiki/Xenarthra" TargetMode="External"/><Relationship Id="rId12" Type="http://schemas.openxmlformats.org/officeDocument/2006/relationships/hyperlink" Target="https://en.wikipedia.org/wiki/Cuba" TargetMode="External"/><Relationship Id="rId17" Type="http://schemas.openxmlformats.org/officeDocument/2006/relationships/hyperlink" Target="https://en.wikipedia.org/wiki/Ground_sloth#cite_note-Steadman_2005-3" TargetMode="External"/><Relationship Id="rId25" Type="http://schemas.openxmlformats.org/officeDocument/2006/relationships/hyperlink" Target="https://en.wikipedia.org/wiki/Shasta_ground_sloth" TargetMode="External"/><Relationship Id="rId33" Type="http://schemas.openxmlformats.org/officeDocument/2006/relationships/hyperlink" Target="https://en.wikipedia.org/wiki/Ground_sloth#cite_note-24" TargetMode="External"/><Relationship Id="rId2" Type="http://schemas.openxmlformats.org/officeDocument/2006/relationships/slide" Target="../slides/slide49.xml"/><Relationship Id="rId16" Type="http://schemas.openxmlformats.org/officeDocument/2006/relationships/hyperlink" Target="https://en.wikipedia.org/wiki/Ground_sloth#cite_note-Fiedal-2" TargetMode="External"/><Relationship Id="rId20" Type="http://schemas.openxmlformats.org/officeDocument/2006/relationships/hyperlink" Target="https://en.wikipedia.org/wiki/Miocene" TargetMode="External"/><Relationship Id="rId29" Type="http://schemas.openxmlformats.org/officeDocument/2006/relationships/hyperlink" Target="https://en.wikipedia.org/wiki/Paramylodon_harlani" TargetMode="External"/><Relationship Id="rId1" Type="http://schemas.openxmlformats.org/officeDocument/2006/relationships/notesMaster" Target="../notesMasters/notesMaster1.xml"/><Relationship Id="rId6" Type="http://schemas.openxmlformats.org/officeDocument/2006/relationships/hyperlink" Target="https://en.wikipedia.org/wiki/Superorder" TargetMode="External"/><Relationship Id="rId11" Type="http://schemas.openxmlformats.org/officeDocument/2006/relationships/hyperlink" Target="https://en.wikipedia.org/wiki/Megalocnus" TargetMode="External"/><Relationship Id="rId24" Type="http://schemas.openxmlformats.org/officeDocument/2006/relationships/hyperlink" Target="https://en.wikipedia.org/wiki/Alaska" TargetMode="External"/><Relationship Id="rId32" Type="http://schemas.openxmlformats.org/officeDocument/2006/relationships/hyperlink" Target="https://en.wikipedia.org/wiki/Ground_sloth#cite_note-Bustos2018-23" TargetMode="External"/><Relationship Id="rId5" Type="http://schemas.openxmlformats.org/officeDocument/2006/relationships/hyperlink" Target="https://en.wikipedia.org/wiki/Mammal" TargetMode="External"/><Relationship Id="rId15" Type="http://schemas.openxmlformats.org/officeDocument/2006/relationships/hyperlink" Target="https://en.wikipedia.org/wiki/South_America" TargetMode="External"/><Relationship Id="rId23" Type="http://schemas.openxmlformats.org/officeDocument/2006/relationships/hyperlink" Target="https://en.wikipedia.org/wiki/Ground_sloth#cite_note-4" TargetMode="External"/><Relationship Id="rId28" Type="http://schemas.openxmlformats.org/officeDocument/2006/relationships/hyperlink" Target="https://en.wikipedia.org/wiki/Nothrotheriops_shastensis" TargetMode="External"/><Relationship Id="rId10" Type="http://schemas.openxmlformats.org/officeDocument/2006/relationships/hyperlink" Target="https://en.wikipedia.org/wiki/Radiocarbon_dating" TargetMode="External"/><Relationship Id="rId19" Type="http://schemas.openxmlformats.org/officeDocument/2006/relationships/hyperlink" Target="https://en.wikipedia.org/wiki/Neogene" TargetMode="External"/><Relationship Id="rId31" Type="http://schemas.openxmlformats.org/officeDocument/2006/relationships/hyperlink" Target="https://en.wikipedia.org/wiki/Ground_sloth#cite_note-Stock2018-22" TargetMode="External"/><Relationship Id="rId4" Type="http://schemas.openxmlformats.org/officeDocument/2006/relationships/hyperlink" Target="https://en.wikipedia.org/wiki/Sloth" TargetMode="External"/><Relationship Id="rId9" Type="http://schemas.openxmlformats.org/officeDocument/2006/relationships/hyperlink" Target="https://en.wikipedia.org/wiki/Antilles" TargetMode="External"/><Relationship Id="rId14" Type="http://schemas.openxmlformats.org/officeDocument/2006/relationships/hyperlink" Target="https://en.wikipedia.org/wiki/North_America" TargetMode="External"/><Relationship Id="rId22" Type="http://schemas.openxmlformats.org/officeDocument/2006/relationships/hyperlink" Target="https://en.wikipedia.org/wiki/Cueva_del_Milod%C3%B3n" TargetMode="External"/><Relationship Id="rId27" Type="http://schemas.openxmlformats.org/officeDocument/2006/relationships/hyperlink" Target="https://en.wikipedia.org/wiki/Ground_sloth#cite_note-Martin-20" TargetMode="External"/><Relationship Id="rId30" Type="http://schemas.openxmlformats.org/officeDocument/2006/relationships/hyperlink" Target="https://en.wikipedia.org/wiki/Ground_sloth#cite_note-Garisto2018-2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en.wikipedia.org/wiki/Northern_Hemisphere" TargetMode="External"/><Relationship Id="rId13" Type="http://schemas.openxmlformats.org/officeDocument/2006/relationships/hyperlink" Target="https://en.wikipedia.org/wiki/Walrus#cite_note-msw3-2" TargetMode="External"/><Relationship Id="rId18" Type="http://schemas.openxmlformats.org/officeDocument/2006/relationships/hyperlink" Target="https://en.wikipedia.org/wiki/Carnivora" TargetMode="External"/><Relationship Id="rId26" Type="http://schemas.openxmlformats.org/officeDocument/2006/relationships/hyperlink" Target="https://en.wikipedia.org/wiki/Walrus#cite_note-Lento1995-11" TargetMode="External"/><Relationship Id="rId3" Type="http://schemas.openxmlformats.org/officeDocument/2006/relationships/hyperlink" Target="https://en.wikipedia.org/wiki/Pinniped" TargetMode="External"/><Relationship Id="rId21" Type="http://schemas.openxmlformats.org/officeDocument/2006/relationships/hyperlink" Target="https://en.wikipedia.org/wiki/Phocidae" TargetMode="External"/><Relationship Id="rId7" Type="http://schemas.openxmlformats.org/officeDocument/2006/relationships/hyperlink" Target="https://en.wikipedia.org/wiki/Subarctic" TargetMode="External"/><Relationship Id="rId12" Type="http://schemas.openxmlformats.org/officeDocument/2006/relationships/hyperlink" Target="https://en.wikipedia.org/wiki/Subspecies" TargetMode="External"/><Relationship Id="rId17" Type="http://schemas.openxmlformats.org/officeDocument/2006/relationships/hyperlink" Target="https://en.wikipedia.org/wiki/Order_(biology)" TargetMode="External"/><Relationship Id="rId25" Type="http://schemas.openxmlformats.org/officeDocument/2006/relationships/hyperlink" Target="https://en.wikipedia.org/wiki/Caniform" TargetMode="External"/><Relationship Id="rId2" Type="http://schemas.openxmlformats.org/officeDocument/2006/relationships/slide" Target="../slides/slide50.xml"/><Relationship Id="rId16" Type="http://schemas.openxmlformats.org/officeDocument/2006/relationships/hyperlink" Target="https://en.wikipedia.org/wiki/Laptev_Sea" TargetMode="External"/><Relationship Id="rId20" Type="http://schemas.openxmlformats.org/officeDocument/2006/relationships/hyperlink" Target="https://en.wikipedia.org/wiki/Pinnipedia" TargetMode="External"/><Relationship Id="rId29" Type="http://schemas.openxmlformats.org/officeDocument/2006/relationships/hyperlink" Target="https://en.wikipedia.org/wiki/Walrus#cite_note-14" TargetMode="External"/><Relationship Id="rId1" Type="http://schemas.openxmlformats.org/officeDocument/2006/relationships/notesMaster" Target="../notesMasters/notesMaster1.xml"/><Relationship Id="rId6" Type="http://schemas.openxmlformats.org/officeDocument/2006/relationships/hyperlink" Target="https://en.wikipedia.org/wiki/Arctic_Ocean" TargetMode="External"/><Relationship Id="rId11" Type="http://schemas.openxmlformats.org/officeDocument/2006/relationships/hyperlink" Target="https://en.wikipedia.org/wiki/Genus" TargetMode="External"/><Relationship Id="rId24" Type="http://schemas.openxmlformats.org/officeDocument/2006/relationships/hyperlink" Target="https://en.wikipedia.org/wiki/Diphyletic" TargetMode="External"/><Relationship Id="rId5" Type="http://schemas.openxmlformats.org/officeDocument/2006/relationships/hyperlink" Target="https://en.wikipedia.org/wiki/North_Pole" TargetMode="External"/><Relationship Id="rId15" Type="http://schemas.openxmlformats.org/officeDocument/2006/relationships/hyperlink" Target="https://en.wikipedia.org/wiki/Pacific_Ocean" TargetMode="External"/><Relationship Id="rId23" Type="http://schemas.openxmlformats.org/officeDocument/2006/relationships/hyperlink" Target="https://en.wikipedia.org/wiki/Monophyletic" TargetMode="External"/><Relationship Id="rId28" Type="http://schemas.openxmlformats.org/officeDocument/2006/relationships/hyperlink" Target="https://en.wikipedia.org/wiki/Walrus#cite_note-Higdon07-13" TargetMode="External"/><Relationship Id="rId10" Type="http://schemas.openxmlformats.org/officeDocument/2006/relationships/hyperlink" Target="https://en.wikipedia.org/wiki/Odobenidae" TargetMode="External"/><Relationship Id="rId19" Type="http://schemas.openxmlformats.org/officeDocument/2006/relationships/hyperlink" Target="https://en.wikipedia.org/wiki/Suborder" TargetMode="External"/><Relationship Id="rId4" Type="http://schemas.openxmlformats.org/officeDocument/2006/relationships/hyperlink" Target="https://en.wikipedia.org/wiki/Marine_mammal" TargetMode="External"/><Relationship Id="rId9" Type="http://schemas.openxmlformats.org/officeDocument/2006/relationships/hyperlink" Target="https://en.wikipedia.org/wiki/Family_(biology)" TargetMode="External"/><Relationship Id="rId14" Type="http://schemas.openxmlformats.org/officeDocument/2006/relationships/hyperlink" Target="https://en.wikipedia.org/wiki/Atlantic_Ocean" TargetMode="External"/><Relationship Id="rId22" Type="http://schemas.openxmlformats.org/officeDocument/2006/relationships/hyperlink" Target="https://en.wikipedia.org/wiki/Otariidae" TargetMode="External"/><Relationship Id="rId27" Type="http://schemas.openxmlformats.org/officeDocument/2006/relationships/hyperlink" Target="https://en.wikipedia.org/wiki/Walrus#cite_note-Arnason06-12" TargetMode="External"/><Relationship Id="rId30" Type="http://schemas.openxmlformats.org/officeDocument/2006/relationships/hyperlink" Target="https://en.wikipedia.org/wiki/Relict"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en.wikipedia.org/wiki/Cervalces_scotti" TargetMode="External"/><Relationship Id="rId13" Type="http://schemas.openxmlformats.org/officeDocument/2006/relationships/hyperlink" Target="https://en.wikipedia.org/wiki/Moose" TargetMode="External"/><Relationship Id="rId18" Type="http://schemas.openxmlformats.org/officeDocument/2006/relationships/hyperlink" Target="https://en.wikipedia.org/wiki/Elk" TargetMode="External"/><Relationship Id="rId26" Type="http://schemas.openxmlformats.org/officeDocument/2006/relationships/hyperlink" Target="https://en.wikipedia.org/wiki/Cervalces_scotti#cite_note-maxillaandmandible.com-6" TargetMode="External"/><Relationship Id="rId3" Type="http://schemas.openxmlformats.org/officeDocument/2006/relationships/hyperlink" Target="https://en.wikipedia.org/wiki/Deer" TargetMode="External"/><Relationship Id="rId21" Type="http://schemas.openxmlformats.org/officeDocument/2006/relationships/hyperlink" Target="https://en.wikipedia.org/wiki/Cervalces_scotti#cite_note-5" TargetMode="External"/><Relationship Id="rId34" Type="http://schemas.openxmlformats.org/officeDocument/2006/relationships/hyperlink" Target="https://en.wikipedia.org/wiki/New_Jersey" TargetMode="External"/><Relationship Id="rId7" Type="http://schemas.openxmlformats.org/officeDocument/2006/relationships/hyperlink" Target="https://en.wikipedia.org/w/index.php?title=Cervalces_gallicus&amp;action=edit&amp;redlink=1" TargetMode="External"/><Relationship Id="rId12" Type="http://schemas.openxmlformats.org/officeDocument/2006/relationships/hyperlink" Target="https://en.wikipedia.org/w/index.php?title=Cervalces_carnutorum&amp;action=edit&amp;redlink=1" TargetMode="External"/><Relationship Id="rId17" Type="http://schemas.openxmlformats.org/officeDocument/2006/relationships/hyperlink" Target="https://en.wikipedia.org/wiki/Cervalces" TargetMode="External"/><Relationship Id="rId25" Type="http://schemas.openxmlformats.org/officeDocument/2006/relationships/hyperlink" Target="https://en.wikipedia.org/wiki/Saber_toothed_cat" TargetMode="External"/><Relationship Id="rId33" Type="http://schemas.openxmlformats.org/officeDocument/2006/relationships/hyperlink" Target="https://en.wikipedia.org/wiki/William_Clark_(explorer)" TargetMode="External"/><Relationship Id="rId2" Type="http://schemas.openxmlformats.org/officeDocument/2006/relationships/slide" Target="../slides/slide51.xml"/><Relationship Id="rId16" Type="http://schemas.openxmlformats.org/officeDocument/2006/relationships/hyperlink" Target="https://en.wikipedia.org/wiki/Cervalces_scotti#cite_note-2" TargetMode="External"/><Relationship Id="rId20" Type="http://schemas.openxmlformats.org/officeDocument/2006/relationships/hyperlink" Target="https://en.wikipedia.org/wiki/Cervalces_scotti#cite_note-4" TargetMode="External"/><Relationship Id="rId29" Type="http://schemas.openxmlformats.org/officeDocument/2006/relationships/hyperlink" Target="https://en.wikipedia.org/wiki/Cervalces_scotti#cite_note-7" TargetMode="External"/><Relationship Id="rId1" Type="http://schemas.openxmlformats.org/officeDocument/2006/relationships/notesMaster" Target="../notesMasters/notesMaster1.xml"/><Relationship Id="rId6" Type="http://schemas.openxmlformats.org/officeDocument/2006/relationships/hyperlink" Target="https://en.wikipedia.org/wiki/Pleistocene" TargetMode="External"/><Relationship Id="rId11" Type="http://schemas.openxmlformats.org/officeDocument/2006/relationships/hyperlink" Target="https://en.wikipedia.org/wiki/Cervalces#cite_note-NHM-2" TargetMode="External"/><Relationship Id="rId24" Type="http://schemas.openxmlformats.org/officeDocument/2006/relationships/hyperlink" Target="https://en.wikipedia.org/wiki/Long_horn_bison" TargetMode="External"/><Relationship Id="rId32" Type="http://schemas.openxmlformats.org/officeDocument/2006/relationships/hyperlink" Target="https://en.wikipedia.org/wiki/Kentucky" TargetMode="External"/><Relationship Id="rId5" Type="http://schemas.openxmlformats.org/officeDocument/2006/relationships/hyperlink" Target="https://en.wikipedia.org/wiki/Pliocene" TargetMode="External"/><Relationship Id="rId15" Type="http://schemas.openxmlformats.org/officeDocument/2006/relationships/hyperlink" Target="https://en.wikipedia.org/wiki/Cervalces_scotti#cite_note-jefferson-1" TargetMode="External"/><Relationship Id="rId23" Type="http://schemas.openxmlformats.org/officeDocument/2006/relationships/hyperlink" Target="https://en.wikipedia.org/wiki/Ground_sloth" TargetMode="External"/><Relationship Id="rId28" Type="http://schemas.openxmlformats.org/officeDocument/2006/relationships/hyperlink" Target="https://en.wikipedia.org/wiki/Quaternary_extinction_event" TargetMode="External"/><Relationship Id="rId10" Type="http://schemas.openxmlformats.org/officeDocument/2006/relationships/hyperlink" Target="https://en.wikipedia.org/wiki/Cervalces_latifrons" TargetMode="External"/><Relationship Id="rId19" Type="http://schemas.openxmlformats.org/officeDocument/2006/relationships/hyperlink" Target="https://en.wikipedia.org/wiki/Cervalces_scotti#cite_note-3" TargetMode="External"/><Relationship Id="rId31" Type="http://schemas.openxmlformats.org/officeDocument/2006/relationships/hyperlink" Target="https://en.wikipedia.org/wiki/Big_Bone_Lick" TargetMode="External"/><Relationship Id="rId4" Type="http://schemas.openxmlformats.org/officeDocument/2006/relationships/hyperlink" Target="https://en.wikipedia.org/wiki/Genus" TargetMode="External"/><Relationship Id="rId9" Type="http://schemas.openxmlformats.org/officeDocument/2006/relationships/hyperlink" Target="https://en.wikipedia.org/wiki/Cervalces#cite_note-jefferson-1" TargetMode="External"/><Relationship Id="rId14" Type="http://schemas.openxmlformats.org/officeDocument/2006/relationships/hyperlink" Target="https://en.wikipedia.org/wiki/North_America" TargetMode="External"/><Relationship Id="rId22" Type="http://schemas.openxmlformats.org/officeDocument/2006/relationships/hyperlink" Target="https://en.wikipedia.org/wiki/Woolly_mammoth" TargetMode="External"/><Relationship Id="rId27" Type="http://schemas.openxmlformats.org/officeDocument/2006/relationships/hyperlink" Target="https://en.wikipedia.org/wiki/Ice_age" TargetMode="External"/><Relationship Id="rId30" Type="http://schemas.openxmlformats.org/officeDocument/2006/relationships/hyperlink" Target="https://en.wikipedia.org/wiki/Cervalces_scotti#cite_note-nytimes-8" TargetMode="External"/><Relationship Id="rId35" Type="http://schemas.openxmlformats.org/officeDocument/2006/relationships/hyperlink" Target="https://en.wikipedia.org/wiki/Cervalces_scotti#cite_note-google-9" TargetMode="Externa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en.wikipedia.org/wiki/Arctic" TargetMode="External"/><Relationship Id="rId13" Type="http://schemas.openxmlformats.org/officeDocument/2006/relationships/hyperlink" Target="https://en.wikipedia.org/wiki/Sedentism" TargetMode="External"/><Relationship Id="rId18" Type="http://schemas.openxmlformats.org/officeDocument/2006/relationships/hyperlink" Target="https://en.wikipedia.org/wiki/Boreal_woodland_caribou" TargetMode="External"/><Relationship Id="rId26" Type="http://schemas.openxmlformats.org/officeDocument/2006/relationships/hyperlink" Target="https://en.wikipedia.org/wiki/Labrador" TargetMode="External"/><Relationship Id="rId39" Type="http://schemas.openxmlformats.org/officeDocument/2006/relationships/hyperlink" Target="https://en.wikipedia.org/wiki/Migration_Period" TargetMode="External"/><Relationship Id="rId3" Type="http://schemas.openxmlformats.org/officeDocument/2006/relationships/hyperlink" Target="https://en.wikipedia.org/wiki/North_America" TargetMode="External"/><Relationship Id="rId21" Type="http://schemas.openxmlformats.org/officeDocument/2006/relationships/hyperlink" Target="https://en.wikipedia.org/wiki/The_New_York_Times" TargetMode="External"/><Relationship Id="rId34" Type="http://schemas.openxmlformats.org/officeDocument/2006/relationships/hyperlink" Target="https://en.wikipedia.org/wiki/Neolithic" TargetMode="External"/><Relationship Id="rId7" Type="http://schemas.openxmlformats.org/officeDocument/2006/relationships/hyperlink" Target="https://en.wikipedia.org/wiki/Circumpolar_distribution" TargetMode="External"/><Relationship Id="rId12" Type="http://schemas.openxmlformats.org/officeDocument/2006/relationships/hyperlink" Target="https://en.wikipedia.org/wiki/Reindeer#cite_note-IUCN-2" TargetMode="External"/><Relationship Id="rId17" Type="http://schemas.openxmlformats.org/officeDocument/2006/relationships/hyperlink" Target="https://en.wikipedia.org/wiki/Reindeer#cite_note-Kolpashikov-5" TargetMode="External"/><Relationship Id="rId25" Type="http://schemas.openxmlformats.org/officeDocument/2006/relationships/hyperlink" Target="https://en.wikipedia.org/wiki/Reindeer#cite_note-Banfield_1961-15" TargetMode="External"/><Relationship Id="rId33" Type="http://schemas.openxmlformats.org/officeDocument/2006/relationships/hyperlink" Target="https://en.wikipedia.org/wiki/Mesolithic" TargetMode="External"/><Relationship Id="rId38" Type="http://schemas.openxmlformats.org/officeDocument/2006/relationships/hyperlink" Target="https://en.wikipedia.org/wiki/Trapping_pit" TargetMode="External"/><Relationship Id="rId2" Type="http://schemas.openxmlformats.org/officeDocument/2006/relationships/slide" Target="../slides/slide52.xml"/><Relationship Id="rId16" Type="http://schemas.openxmlformats.org/officeDocument/2006/relationships/hyperlink" Target="https://en.wikipedia.org/wiki/Reindeer#cite_note-NOAA2013-4" TargetMode="External"/><Relationship Id="rId20" Type="http://schemas.openxmlformats.org/officeDocument/2006/relationships/hyperlink" Target="https://en.wikipedia.org/wiki/Reindeer#cite_note-6" TargetMode="External"/><Relationship Id="rId29" Type="http://schemas.openxmlformats.org/officeDocument/2006/relationships/hyperlink" Target="https://en.wikipedia.org/wiki/Pleistocene" TargetMode="External"/><Relationship Id="rId1" Type="http://schemas.openxmlformats.org/officeDocument/2006/relationships/notesMaster" Target="../notesMasters/notesMaster1.xml"/><Relationship Id="rId6" Type="http://schemas.openxmlformats.org/officeDocument/2006/relationships/hyperlink" Target="https://en.wikipedia.org/wiki/Deer" TargetMode="External"/><Relationship Id="rId11" Type="http://schemas.openxmlformats.org/officeDocument/2006/relationships/hyperlink" Target="https://en.wikipedia.org/wiki/Taiga" TargetMode="External"/><Relationship Id="rId24" Type="http://schemas.openxmlformats.org/officeDocument/2006/relationships/hyperlink" Target="https://en.wikipedia.org/wiki/Johann_Friedrich_Gmelin" TargetMode="External"/><Relationship Id="rId32" Type="http://schemas.openxmlformats.org/officeDocument/2006/relationships/hyperlink" Target="https://en.wikipedia.org/wiki/Last_Glacial_Maximum" TargetMode="External"/><Relationship Id="rId37" Type="http://schemas.openxmlformats.org/officeDocument/2006/relationships/hyperlink" Target="https://en.wikipedia.org/wiki/Jotunheimen" TargetMode="External"/><Relationship Id="rId40" Type="http://schemas.openxmlformats.org/officeDocument/2006/relationships/hyperlink" Target="https://en.wikipedia.org/wiki/Stone_Age" TargetMode="External"/><Relationship Id="rId5" Type="http://schemas.openxmlformats.org/officeDocument/2006/relationships/hyperlink" Target="https://en.wikipedia.org/wiki/Species" TargetMode="External"/><Relationship Id="rId15" Type="http://schemas.openxmlformats.org/officeDocument/2006/relationships/hyperlink" Target="https://en.wikipedia.org/wiki/Reindeer_in_Russia" TargetMode="External"/><Relationship Id="rId23" Type="http://schemas.openxmlformats.org/officeDocument/2006/relationships/hyperlink" Target="https://en.wikipedia.org/wiki/Carl_Linnaeus" TargetMode="External"/><Relationship Id="rId28" Type="http://schemas.openxmlformats.org/officeDocument/2006/relationships/hyperlink" Target="https://en.wikipedia.org/wiki/Newfoundland_(island)" TargetMode="External"/><Relationship Id="rId36" Type="http://schemas.openxmlformats.org/officeDocument/2006/relationships/hyperlink" Target="https://en.wikipedia.org/wiki/Norway" TargetMode="External"/><Relationship Id="rId10" Type="http://schemas.openxmlformats.org/officeDocument/2006/relationships/hyperlink" Target="https://en.wikipedia.org/wiki/Tundra" TargetMode="External"/><Relationship Id="rId19" Type="http://schemas.openxmlformats.org/officeDocument/2006/relationships/hyperlink" Target="https://en.wikipedia.org/wiki/Canadian_Broadcasting_Corporation" TargetMode="External"/><Relationship Id="rId31" Type="http://schemas.openxmlformats.org/officeDocument/2006/relationships/hyperlink" Target="https://en.wikipedia.org/wiki/Reindeer#cite_note-Kurt-1" TargetMode="External"/><Relationship Id="rId4" Type="http://schemas.openxmlformats.org/officeDocument/2006/relationships/hyperlink" Target="https://en.wikipedia.org/wiki/Reindeer#cite_note-Flagstad-3" TargetMode="External"/><Relationship Id="rId9" Type="http://schemas.openxmlformats.org/officeDocument/2006/relationships/hyperlink" Target="https://en.wikipedia.org/wiki/Sub-Arctic" TargetMode="External"/><Relationship Id="rId14" Type="http://schemas.openxmlformats.org/officeDocument/2006/relationships/hyperlink" Target="https://en.wikipedia.org/wiki/Animal_migration" TargetMode="External"/><Relationship Id="rId22" Type="http://schemas.openxmlformats.org/officeDocument/2006/relationships/hyperlink" Target="https://en.wikipedia.org/wiki/Reindeer#cite_note-7" TargetMode="External"/><Relationship Id="rId27" Type="http://schemas.openxmlformats.org/officeDocument/2006/relationships/hyperlink" Target="https://en.wikipedia.org/wiki/British_Columbia" TargetMode="External"/><Relationship Id="rId30" Type="http://schemas.openxmlformats.org/officeDocument/2006/relationships/hyperlink" Target="https://en.wikipedia.org/wiki/G%C3%BCnz" TargetMode="External"/><Relationship Id="rId35" Type="http://schemas.openxmlformats.org/officeDocument/2006/relationships/hyperlink" Target="https://en.wikipedia.org/wiki/Last_glacial_period" TargetMode="External"/></Relationships>
</file>

<file path=ppt/notesSlides/_rels/notesSlide53.xml.rels><?xml version="1.0" encoding="UTF-8" standalone="yes"?>
<Relationships xmlns="http://schemas.openxmlformats.org/package/2006/relationships"><Relationship Id="rId13" Type="http://schemas.openxmlformats.org/officeDocument/2006/relationships/hyperlink" Target="https://en.wikipedia.org/wiki/Clam#cite_note-2" TargetMode="External"/><Relationship Id="rId18" Type="http://schemas.openxmlformats.org/officeDocument/2006/relationships/hyperlink" Target="https://en.wikipedia.org/wiki/Filter_feeder" TargetMode="External"/><Relationship Id="rId26" Type="http://schemas.openxmlformats.org/officeDocument/2006/relationships/hyperlink" Target="https://en.wikipedia.org/wiki/Bivalvia#cite_note-42" TargetMode="External"/><Relationship Id="rId39" Type="http://schemas.openxmlformats.org/officeDocument/2006/relationships/hyperlink" Target="https://en.wikipedia.org/wiki/Bivalvia#cite_note-45" TargetMode="External"/><Relationship Id="rId21" Type="http://schemas.openxmlformats.org/officeDocument/2006/relationships/hyperlink" Target="https://en.wikipedia.org/wiki/Cambrian_explosion" TargetMode="External"/><Relationship Id="rId34" Type="http://schemas.openxmlformats.org/officeDocument/2006/relationships/hyperlink" Target="https://en.wikipedia.org/wiki/Silurian" TargetMode="External"/><Relationship Id="rId42" Type="http://schemas.openxmlformats.org/officeDocument/2006/relationships/hyperlink" Target="https://en.wikipedia.org/wiki/Triassic" TargetMode="External"/><Relationship Id="rId47" Type="http://schemas.openxmlformats.org/officeDocument/2006/relationships/hyperlink" Target="https://en.wikipedia.org/wiki/Ecological_niche" TargetMode="External"/><Relationship Id="rId50" Type="http://schemas.openxmlformats.org/officeDocument/2006/relationships/hyperlink" Target="https://en.wikipedia.org/wiki/Extant_taxon" TargetMode="External"/><Relationship Id="rId55" Type="http://schemas.openxmlformats.org/officeDocument/2006/relationships/hyperlink" Target="https://en.wikipedia.org/wiki/Giant_clam" TargetMode="External"/><Relationship Id="rId7" Type="http://schemas.openxmlformats.org/officeDocument/2006/relationships/hyperlink" Target="https://en.wikipedia.org/wiki/Oyster" TargetMode="External"/><Relationship Id="rId12" Type="http://schemas.openxmlformats.org/officeDocument/2006/relationships/hyperlink" Target="https://en.wikipedia.org/wiki/Palourde_clam" TargetMode="External"/><Relationship Id="rId17" Type="http://schemas.openxmlformats.org/officeDocument/2006/relationships/hyperlink" Target="https://en.wikipedia.org/wiki/Valve_(mollusc)" TargetMode="External"/><Relationship Id="rId25" Type="http://schemas.openxmlformats.org/officeDocument/2006/relationships/hyperlink" Target="https://en.wikipedia.org/wiki/Fordilla" TargetMode="External"/><Relationship Id="rId33" Type="http://schemas.openxmlformats.org/officeDocument/2006/relationships/hyperlink" Target="https://en.wikipedia.org/wiki/Early_Ordovician" TargetMode="External"/><Relationship Id="rId38" Type="http://schemas.openxmlformats.org/officeDocument/2006/relationships/hyperlink" Target="https://en.wikipedia.org/wiki/Paleozoic" TargetMode="External"/><Relationship Id="rId46" Type="http://schemas.openxmlformats.org/officeDocument/2006/relationships/hyperlink" Target="https://en.wikipedia.org/wiki/Competition_(biology)" TargetMode="External"/><Relationship Id="rId59" Type="http://schemas.openxmlformats.org/officeDocument/2006/relationships/hyperlink" Target="https://en.wikipedia.org/wiki/Bivalvia#cite_note-50" TargetMode="External"/><Relationship Id="rId2" Type="http://schemas.openxmlformats.org/officeDocument/2006/relationships/slide" Target="../slides/slide53.xml"/><Relationship Id="rId16" Type="http://schemas.openxmlformats.org/officeDocument/2006/relationships/hyperlink" Target="https://en.wikipedia.org/wiki/Clam#cite_note-4" TargetMode="External"/><Relationship Id="rId20" Type="http://schemas.openxmlformats.org/officeDocument/2006/relationships/hyperlink" Target="https://en.wikipedia.org/wiki/Cambrian" TargetMode="External"/><Relationship Id="rId29" Type="http://schemas.openxmlformats.org/officeDocument/2006/relationships/hyperlink" Target="https://en.wikipedia.org/wiki/Arhouriella" TargetMode="External"/><Relationship Id="rId41" Type="http://schemas.openxmlformats.org/officeDocument/2006/relationships/hyperlink" Target="https://en.wikipedia.org/wiki/Radiation" TargetMode="External"/><Relationship Id="rId54" Type="http://schemas.openxmlformats.org/officeDocument/2006/relationships/hyperlink" Target="https://en.wikipedia.org/wiki/Bivalvia#cite_note-48" TargetMode="External"/><Relationship Id="rId1" Type="http://schemas.openxmlformats.org/officeDocument/2006/relationships/notesMaster" Target="../notesMasters/notesMaster1.xml"/><Relationship Id="rId6" Type="http://schemas.openxmlformats.org/officeDocument/2006/relationships/hyperlink" Target="https://en.wikipedia.org/wiki/Clam#cite_note-1" TargetMode="External"/><Relationship Id="rId11" Type="http://schemas.openxmlformats.org/officeDocument/2006/relationships/hyperlink" Target="https://en.wikipedia.org/wiki/Clam_chowder" TargetMode="External"/><Relationship Id="rId24" Type="http://schemas.openxmlformats.org/officeDocument/2006/relationships/hyperlink" Target="https://en.wikipedia.org/wiki/Pojetaia" TargetMode="External"/><Relationship Id="rId32" Type="http://schemas.openxmlformats.org/officeDocument/2006/relationships/hyperlink" Target="https://en.wikipedia.org/wiki/Rostroconch" TargetMode="External"/><Relationship Id="rId37" Type="http://schemas.openxmlformats.org/officeDocument/2006/relationships/hyperlink" Target="https://en.wikipedia.org/wiki/Bivalvia#cite_note-FossilRecord-44" TargetMode="External"/><Relationship Id="rId40" Type="http://schemas.openxmlformats.org/officeDocument/2006/relationships/hyperlink" Target="https://en.wikipedia.org/wiki/Permian%E2%80%93Triassic_extinction_event" TargetMode="External"/><Relationship Id="rId45" Type="http://schemas.openxmlformats.org/officeDocument/2006/relationships/hyperlink" Target="https://en.wikipedia.org/wiki/Buoyancy" TargetMode="External"/><Relationship Id="rId53" Type="http://schemas.openxmlformats.org/officeDocument/2006/relationships/hyperlink" Target="https://en.wikipedia.org/wiki/Kuphus" TargetMode="External"/><Relationship Id="rId58" Type="http://schemas.openxmlformats.org/officeDocument/2006/relationships/hyperlink" Target="https://en.wikipedia.org/wiki/Platyceramus" TargetMode="External"/><Relationship Id="rId5" Type="http://schemas.openxmlformats.org/officeDocument/2006/relationships/hyperlink" Target="https://en.wikipedia.org/wiki/Infauna" TargetMode="External"/><Relationship Id="rId15" Type="http://schemas.openxmlformats.org/officeDocument/2006/relationships/hyperlink" Target="https://en.wikipedia.org/wiki/Clam#cite_note-3" TargetMode="External"/><Relationship Id="rId23" Type="http://schemas.openxmlformats.org/officeDocument/2006/relationships/hyperlink" Target="https://en.wikipedia.org/wiki/Bivalvia#cite_note-Reece-41" TargetMode="External"/><Relationship Id="rId28" Type="http://schemas.openxmlformats.org/officeDocument/2006/relationships/hyperlink" Target="https://en.wikipedia.org/wiki/Camya" TargetMode="External"/><Relationship Id="rId36" Type="http://schemas.openxmlformats.org/officeDocument/2006/relationships/hyperlink" Target="https://en.wikipedia.org/wiki/Carboniferous" TargetMode="External"/><Relationship Id="rId49" Type="http://schemas.openxmlformats.org/officeDocument/2006/relationships/hyperlink" Target="https://en.wikipedia.org/wiki/Bivalvia#cite_note-46" TargetMode="External"/><Relationship Id="rId57" Type="http://schemas.openxmlformats.org/officeDocument/2006/relationships/hyperlink" Target="https://en.wikipedia.org/wiki/Extinction" TargetMode="External"/><Relationship Id="rId10" Type="http://schemas.openxmlformats.org/officeDocument/2006/relationships/hyperlink" Target="https://en.wikipedia.org/wiki/Clam_digging" TargetMode="External"/><Relationship Id="rId19" Type="http://schemas.openxmlformats.org/officeDocument/2006/relationships/hyperlink" Target="https://en.wikipedia.org/wiki/Fossil_record" TargetMode="External"/><Relationship Id="rId31" Type="http://schemas.openxmlformats.org/officeDocument/2006/relationships/hyperlink" Target="https://en.wikipedia.org/wiki/Bivalvia#cite_note-Elicki2009-43" TargetMode="External"/><Relationship Id="rId44" Type="http://schemas.openxmlformats.org/officeDocument/2006/relationships/hyperlink" Target="https://en.wikipedia.org/wiki/Bivalvia#cite_note-Synthesis140-40" TargetMode="External"/><Relationship Id="rId52" Type="http://schemas.openxmlformats.org/officeDocument/2006/relationships/hyperlink" Target="https://en.wikipedia.org/wiki/Bivalvia#cite_note-47" TargetMode="External"/><Relationship Id="rId60" Type="http://schemas.openxmlformats.org/officeDocument/2006/relationships/hyperlink" Target="http://fossilsofnj.com/discussions/preservation.html" TargetMode="External"/><Relationship Id="rId4" Type="http://schemas.openxmlformats.org/officeDocument/2006/relationships/hyperlink" Target="https://en.wikipedia.org/wiki/Bivalve" TargetMode="External"/><Relationship Id="rId9" Type="http://schemas.openxmlformats.org/officeDocument/2006/relationships/hyperlink" Target="https://en.wikipedia.org/wiki/Scallop" TargetMode="External"/><Relationship Id="rId14" Type="http://schemas.openxmlformats.org/officeDocument/2006/relationships/hyperlink" Target="https://en.wikipedia.org/wiki/Razor_clams" TargetMode="External"/><Relationship Id="rId22" Type="http://schemas.openxmlformats.org/officeDocument/2006/relationships/hyperlink" Target="https://en.wikipedia.org/wiki/Phylum" TargetMode="External"/><Relationship Id="rId27" Type="http://schemas.openxmlformats.org/officeDocument/2006/relationships/hyperlink" Target="https://en.wikipedia.org/wiki/Tuarangia" TargetMode="External"/><Relationship Id="rId30" Type="http://schemas.openxmlformats.org/officeDocument/2006/relationships/hyperlink" Target="https://en.wikipedia.org/wiki/Buluniella" TargetMode="External"/><Relationship Id="rId35" Type="http://schemas.openxmlformats.org/officeDocument/2006/relationships/hyperlink" Target="https://en.wikipedia.org/wiki/Devonian" TargetMode="External"/><Relationship Id="rId43" Type="http://schemas.openxmlformats.org/officeDocument/2006/relationships/hyperlink" Target="https://en.wikipedia.org/wiki/Species_diversity" TargetMode="External"/><Relationship Id="rId48" Type="http://schemas.openxmlformats.org/officeDocument/2006/relationships/hyperlink" Target="https://en.wikipedia.org/wiki/Extinction_event" TargetMode="External"/><Relationship Id="rId56" Type="http://schemas.openxmlformats.org/officeDocument/2006/relationships/hyperlink" Target="https://en.wikipedia.org/wiki/Bivalvia#cite_note-49" TargetMode="External"/><Relationship Id="rId8" Type="http://schemas.openxmlformats.org/officeDocument/2006/relationships/hyperlink" Target="https://en.wikipedia.org/wiki/Mussel" TargetMode="External"/><Relationship Id="rId51" Type="http://schemas.openxmlformats.org/officeDocument/2006/relationships/hyperlink" Target="https://en.wikipedia.org/wiki/Condylonucula_maya" TargetMode="External"/><Relationship Id="rId3" Type="http://schemas.openxmlformats.org/officeDocument/2006/relationships/hyperlink" Target="https://en.wikipedia.org/wiki/Common_name" TargetMode="External"/></Relationships>
</file>

<file path=ppt/notesSlides/_rels/notesSlide54.xml.rels><?xml version="1.0" encoding="UTF-8" standalone="yes"?>
<Relationships xmlns="http://schemas.openxmlformats.org/package/2006/relationships"><Relationship Id="rId13" Type="http://schemas.openxmlformats.org/officeDocument/2006/relationships/hyperlink" Target="https://en.wikipedia.org/wiki/Mantle_(mollusc)" TargetMode="External"/><Relationship Id="rId18" Type="http://schemas.openxmlformats.org/officeDocument/2006/relationships/hyperlink" Target="https://en.wikipedia.org/wiki/Radula" TargetMode="External"/><Relationship Id="rId26" Type="http://schemas.openxmlformats.org/officeDocument/2006/relationships/hyperlink" Target="https://en.wikipedia.org/wiki/Filter_feeder" TargetMode="External"/><Relationship Id="rId39" Type="http://schemas.openxmlformats.org/officeDocument/2006/relationships/hyperlink" Target="https://en.wikipedia.org/wiki/Symmetry_(biology)#Bilateral_symmetry" TargetMode="External"/><Relationship Id="rId21" Type="http://schemas.openxmlformats.org/officeDocument/2006/relationships/hyperlink" Target="https://en.wikipedia.org/wiki/Oyster" TargetMode="External"/><Relationship Id="rId34" Type="http://schemas.openxmlformats.org/officeDocument/2006/relationships/hyperlink" Target="https://en.wikipedia.org/wiki/Calcium_carbonate" TargetMode="External"/><Relationship Id="rId42" Type="http://schemas.openxmlformats.org/officeDocument/2006/relationships/hyperlink" Target="https://en.wikipedia.org/wiki/Mariculture" TargetMode="External"/><Relationship Id="rId47" Type="http://schemas.openxmlformats.org/officeDocument/2006/relationships/hyperlink" Target="https://en.wikipedia.org/wiki/Cambrian" TargetMode="External"/><Relationship Id="rId50" Type="http://schemas.openxmlformats.org/officeDocument/2006/relationships/hyperlink" Target="https://en.wikipedia.org/wiki/Holocene" TargetMode="External"/><Relationship Id="rId55" Type="http://schemas.openxmlformats.org/officeDocument/2006/relationships/hyperlink" Target="https://en.wikipedia.org/wiki/Cambrian_explosion" TargetMode="External"/><Relationship Id="rId63" Type="http://schemas.openxmlformats.org/officeDocument/2006/relationships/hyperlink" Target="https://en.wikipedia.org/wiki/Arhouriella" TargetMode="External"/><Relationship Id="rId68" Type="http://schemas.openxmlformats.org/officeDocument/2006/relationships/hyperlink" Target="https://en.wikipedia.org/wiki/Silurian" TargetMode="External"/><Relationship Id="rId76" Type="http://schemas.openxmlformats.org/officeDocument/2006/relationships/hyperlink" Target="https://en.wikipedia.org/wiki/Triassic" TargetMode="External"/><Relationship Id="rId84" Type="http://schemas.openxmlformats.org/officeDocument/2006/relationships/hyperlink" Target="https://en.wikipedia.org/wiki/Extant_taxon" TargetMode="External"/><Relationship Id="rId89" Type="http://schemas.openxmlformats.org/officeDocument/2006/relationships/hyperlink" Target="https://en.wikipedia.org/wiki/Giant_clam" TargetMode="External"/><Relationship Id="rId7" Type="http://schemas.openxmlformats.org/officeDocument/2006/relationships/hyperlink" Target="https://en.wikipedia.org/wiki/Marine_(ocean)" TargetMode="External"/><Relationship Id="rId71" Type="http://schemas.openxmlformats.org/officeDocument/2006/relationships/hyperlink" Target="https://en.wikipedia.org/wiki/Bivalvia#cite_note-FossilRecord-44" TargetMode="External"/><Relationship Id="rId92" Type="http://schemas.openxmlformats.org/officeDocument/2006/relationships/hyperlink" Target="https://en.wikipedia.org/wiki/Platyceramus" TargetMode="External"/><Relationship Id="rId2" Type="http://schemas.openxmlformats.org/officeDocument/2006/relationships/slide" Target="../slides/slide54.xml"/><Relationship Id="rId16" Type="http://schemas.openxmlformats.org/officeDocument/2006/relationships/hyperlink" Target="https://en.wikipedia.org/wiki/Class_(biology)" TargetMode="External"/><Relationship Id="rId29" Type="http://schemas.openxmlformats.org/officeDocument/2006/relationships/hyperlink" Target="https://en.wikipedia.org/wiki/Predation" TargetMode="External"/><Relationship Id="rId11" Type="http://schemas.openxmlformats.org/officeDocument/2006/relationships/hyperlink" Target="https://en.wikipedia.org/wiki/Pearl_oyster" TargetMode="External"/><Relationship Id="rId24" Type="http://schemas.openxmlformats.org/officeDocument/2006/relationships/hyperlink" Target="https://en.wikipedia.org/wiki/Scallop" TargetMode="External"/><Relationship Id="rId32" Type="http://schemas.openxmlformats.org/officeDocument/2006/relationships/hyperlink" Target="https://en.wikipedia.org/wiki/Shipworms" TargetMode="External"/><Relationship Id="rId37" Type="http://schemas.openxmlformats.org/officeDocument/2006/relationships/hyperlink" Target="https://en.wikipedia.org/wiki/Ligament_(bivalve)" TargetMode="External"/><Relationship Id="rId40" Type="http://schemas.openxmlformats.org/officeDocument/2006/relationships/hyperlink" Target="https://en.wikipedia.org/wiki/Sagittal_plane" TargetMode="External"/><Relationship Id="rId45" Type="http://schemas.openxmlformats.org/officeDocument/2006/relationships/hyperlink" Target="https://en.wikipedia.org/wiki/Pearls" TargetMode="External"/><Relationship Id="rId53" Type="http://schemas.openxmlformats.org/officeDocument/2006/relationships/hyperlink" Target="https://en.wikipedia.org/wiki/Lucinidae" TargetMode="External"/><Relationship Id="rId58" Type="http://schemas.openxmlformats.org/officeDocument/2006/relationships/hyperlink" Target="https://en.wikipedia.org/wiki/Pojetaia" TargetMode="External"/><Relationship Id="rId66" Type="http://schemas.openxmlformats.org/officeDocument/2006/relationships/hyperlink" Target="https://en.wikipedia.org/wiki/Rostroconch" TargetMode="External"/><Relationship Id="rId74" Type="http://schemas.openxmlformats.org/officeDocument/2006/relationships/hyperlink" Target="https://en.wikipedia.org/wiki/Permian%E2%80%93Triassic_extinction_event" TargetMode="External"/><Relationship Id="rId79" Type="http://schemas.openxmlformats.org/officeDocument/2006/relationships/hyperlink" Target="https://en.wikipedia.org/wiki/Buoyancy" TargetMode="External"/><Relationship Id="rId87" Type="http://schemas.openxmlformats.org/officeDocument/2006/relationships/hyperlink" Target="https://en.wikipedia.org/wiki/Kuphus" TargetMode="External"/><Relationship Id="rId5" Type="http://schemas.openxmlformats.org/officeDocument/2006/relationships/hyperlink" Target="https://en.wikipedia.org/wiki/Bivalve" TargetMode="External"/><Relationship Id="rId61" Type="http://schemas.openxmlformats.org/officeDocument/2006/relationships/hyperlink" Target="https://en.wikipedia.org/wiki/Tuarangia" TargetMode="External"/><Relationship Id="rId82" Type="http://schemas.openxmlformats.org/officeDocument/2006/relationships/hyperlink" Target="https://en.wikipedia.org/wiki/Extinction_event" TargetMode="External"/><Relationship Id="rId90" Type="http://schemas.openxmlformats.org/officeDocument/2006/relationships/hyperlink" Target="https://en.wikipedia.org/wiki/Bivalvia#cite_note-49" TargetMode="External"/><Relationship Id="rId19" Type="http://schemas.openxmlformats.org/officeDocument/2006/relationships/hyperlink" Target="https://en.wikipedia.org/wiki/Odontophore" TargetMode="External"/><Relationship Id="rId14" Type="http://schemas.openxmlformats.org/officeDocument/2006/relationships/hyperlink" Target="https://en.wikipedia.org/wiki/Windowpane_oyster" TargetMode="External"/><Relationship Id="rId22" Type="http://schemas.openxmlformats.org/officeDocument/2006/relationships/hyperlink" Target="https://en.wikipedia.org/wiki/Cockle_(bivalve)" TargetMode="External"/><Relationship Id="rId27" Type="http://schemas.openxmlformats.org/officeDocument/2006/relationships/hyperlink" Target="https://en.wikipedia.org/wiki/Gill" TargetMode="External"/><Relationship Id="rId30" Type="http://schemas.openxmlformats.org/officeDocument/2006/relationships/hyperlink" Target="https://en.wikipedia.org/wiki/File_shell" TargetMode="External"/><Relationship Id="rId35" Type="http://schemas.openxmlformats.org/officeDocument/2006/relationships/hyperlink" Target="https://en.wikipedia.org/wiki/Valve_(mollusc)" TargetMode="External"/><Relationship Id="rId43" Type="http://schemas.openxmlformats.org/officeDocument/2006/relationships/hyperlink" Target="https://en.wikipedia.org/wiki/Shellfish_poisoning" TargetMode="External"/><Relationship Id="rId48" Type="http://schemas.openxmlformats.org/officeDocument/2006/relationships/hyperlink" Target="https://en.wikipedia.org/wiki/Species" TargetMode="External"/><Relationship Id="rId56" Type="http://schemas.openxmlformats.org/officeDocument/2006/relationships/hyperlink" Target="https://en.wikipedia.org/wiki/Phylum" TargetMode="External"/><Relationship Id="rId64" Type="http://schemas.openxmlformats.org/officeDocument/2006/relationships/hyperlink" Target="https://en.wikipedia.org/wiki/Buluniella" TargetMode="External"/><Relationship Id="rId69" Type="http://schemas.openxmlformats.org/officeDocument/2006/relationships/hyperlink" Target="https://en.wikipedia.org/wiki/Devonian" TargetMode="External"/><Relationship Id="rId77" Type="http://schemas.openxmlformats.org/officeDocument/2006/relationships/hyperlink" Target="https://en.wikipedia.org/wiki/Species_diversity" TargetMode="External"/><Relationship Id="rId8" Type="http://schemas.openxmlformats.org/officeDocument/2006/relationships/hyperlink" Target="https://en.wikipedia.org/wiki/Brackish_water" TargetMode="External"/><Relationship Id="rId51" Type="http://schemas.openxmlformats.org/officeDocument/2006/relationships/hyperlink" Target="https://en.wikipedia.org/wiki/Veneridae" TargetMode="External"/><Relationship Id="rId72" Type="http://schemas.openxmlformats.org/officeDocument/2006/relationships/hyperlink" Target="https://en.wikipedia.org/wiki/Paleozoic" TargetMode="External"/><Relationship Id="rId80" Type="http://schemas.openxmlformats.org/officeDocument/2006/relationships/hyperlink" Target="https://en.wikipedia.org/wiki/Competition_(biology)" TargetMode="External"/><Relationship Id="rId85" Type="http://schemas.openxmlformats.org/officeDocument/2006/relationships/hyperlink" Target="https://en.wikipedia.org/wiki/Condylonucula_maya" TargetMode="External"/><Relationship Id="rId93" Type="http://schemas.openxmlformats.org/officeDocument/2006/relationships/hyperlink" Target="https://en.wikipedia.org/wiki/Bivalvia#cite_note-50" TargetMode="External"/><Relationship Id="rId3" Type="http://schemas.openxmlformats.org/officeDocument/2006/relationships/hyperlink" Target="https://en.wikipedia.org/wiki/Common_name" TargetMode="External"/><Relationship Id="rId12" Type="http://schemas.openxmlformats.org/officeDocument/2006/relationships/hyperlink" Target="https://en.wikipedia.org/wiki/Pearl" TargetMode="External"/><Relationship Id="rId17" Type="http://schemas.openxmlformats.org/officeDocument/2006/relationships/hyperlink" Target="https://en.wikipedia.org/wiki/Mollusca" TargetMode="External"/><Relationship Id="rId25" Type="http://schemas.openxmlformats.org/officeDocument/2006/relationships/hyperlink" Target="https://en.wikipedia.org/wiki/Family_(biology)" TargetMode="External"/><Relationship Id="rId33" Type="http://schemas.openxmlformats.org/officeDocument/2006/relationships/hyperlink" Target="https://en.wikipedia.org/wiki/Animal_shell" TargetMode="External"/><Relationship Id="rId38" Type="http://schemas.openxmlformats.org/officeDocument/2006/relationships/hyperlink" Target="https://en.wikipedia.org/wiki/Hinge" TargetMode="External"/><Relationship Id="rId46" Type="http://schemas.openxmlformats.org/officeDocument/2006/relationships/hyperlink" Target="https://en.wikipedia.org/wiki/Fossil_record" TargetMode="External"/><Relationship Id="rId59" Type="http://schemas.openxmlformats.org/officeDocument/2006/relationships/hyperlink" Target="https://en.wikipedia.org/wiki/Fordilla" TargetMode="External"/><Relationship Id="rId67" Type="http://schemas.openxmlformats.org/officeDocument/2006/relationships/hyperlink" Target="https://en.wikipedia.org/wiki/Early_Ordovician" TargetMode="External"/><Relationship Id="rId20" Type="http://schemas.openxmlformats.org/officeDocument/2006/relationships/hyperlink" Target="https://en.wikipedia.org/wiki/Clam" TargetMode="External"/><Relationship Id="rId41" Type="http://schemas.openxmlformats.org/officeDocument/2006/relationships/hyperlink" Target="https://en.wikipedia.org/wiki/Oyster_farming" TargetMode="External"/><Relationship Id="rId54" Type="http://schemas.openxmlformats.org/officeDocument/2006/relationships/hyperlink" Target="https://en.wikipedia.org/wiki/Unionidae" TargetMode="External"/><Relationship Id="rId62" Type="http://schemas.openxmlformats.org/officeDocument/2006/relationships/hyperlink" Target="https://en.wikipedia.org/wiki/Camya" TargetMode="External"/><Relationship Id="rId70" Type="http://schemas.openxmlformats.org/officeDocument/2006/relationships/hyperlink" Target="https://en.wikipedia.org/wiki/Carboniferous" TargetMode="External"/><Relationship Id="rId75" Type="http://schemas.openxmlformats.org/officeDocument/2006/relationships/hyperlink" Target="https://en.wikipedia.org/wiki/Radiation" TargetMode="External"/><Relationship Id="rId83" Type="http://schemas.openxmlformats.org/officeDocument/2006/relationships/hyperlink" Target="https://en.wikipedia.org/wiki/Bivalvia#cite_note-46" TargetMode="External"/><Relationship Id="rId88" Type="http://schemas.openxmlformats.org/officeDocument/2006/relationships/hyperlink" Target="https://en.wikipedia.org/wiki/Bivalvia#cite_note-48" TargetMode="External"/><Relationship Id="rId91" Type="http://schemas.openxmlformats.org/officeDocument/2006/relationships/hyperlink" Target="https://en.wikipedia.org/wiki/Extinction" TargetMode="External"/><Relationship Id="rId1" Type="http://schemas.openxmlformats.org/officeDocument/2006/relationships/notesMaster" Target="../notesMasters/notesMaster1.xml"/><Relationship Id="rId6" Type="http://schemas.openxmlformats.org/officeDocument/2006/relationships/hyperlink" Target="https://en.wikipedia.org/wiki/Mollusc" TargetMode="External"/><Relationship Id="rId15" Type="http://schemas.openxmlformats.org/officeDocument/2006/relationships/hyperlink" Target="https://en.wikipedia.org/wiki/Help:IPA/English" TargetMode="External"/><Relationship Id="rId23" Type="http://schemas.openxmlformats.org/officeDocument/2006/relationships/hyperlink" Target="https://en.wikipedia.org/wiki/Mussel" TargetMode="External"/><Relationship Id="rId28" Type="http://schemas.openxmlformats.org/officeDocument/2006/relationships/hyperlink" Target="https://en.wikipedia.org/wiki/Ctenidium_(mollusc)" TargetMode="External"/><Relationship Id="rId36" Type="http://schemas.openxmlformats.org/officeDocument/2006/relationships/hyperlink" Target="https://en.wikipedia.org/wiki/Hinge_line" TargetMode="External"/><Relationship Id="rId49" Type="http://schemas.openxmlformats.org/officeDocument/2006/relationships/hyperlink" Target="https://en.wikipedia.org/wiki/Estuarine" TargetMode="External"/><Relationship Id="rId57" Type="http://schemas.openxmlformats.org/officeDocument/2006/relationships/hyperlink" Target="https://en.wikipedia.org/wiki/Bivalvia#cite_note-Reece-41" TargetMode="External"/><Relationship Id="rId10" Type="http://schemas.openxmlformats.org/officeDocument/2006/relationships/hyperlink" Target="https://en.wikipedia.org/wiki/Delicacy" TargetMode="External"/><Relationship Id="rId31" Type="http://schemas.openxmlformats.org/officeDocument/2006/relationships/hyperlink" Target="https://en.wikipedia.org/wiki/Nekton" TargetMode="External"/><Relationship Id="rId44" Type="http://schemas.openxmlformats.org/officeDocument/2006/relationships/hyperlink" Target="https://en.wikipedia.org/wiki/Shellfish" TargetMode="External"/><Relationship Id="rId52" Type="http://schemas.openxmlformats.org/officeDocument/2006/relationships/hyperlink" Target="https://en.wikipedia.org/wiki/Tellinidae" TargetMode="External"/><Relationship Id="rId60" Type="http://schemas.openxmlformats.org/officeDocument/2006/relationships/hyperlink" Target="https://en.wikipedia.org/wiki/Bivalvia#cite_note-42" TargetMode="External"/><Relationship Id="rId65" Type="http://schemas.openxmlformats.org/officeDocument/2006/relationships/hyperlink" Target="https://en.wikipedia.org/wiki/Bivalvia#cite_note-Elicki2009-43" TargetMode="External"/><Relationship Id="rId73" Type="http://schemas.openxmlformats.org/officeDocument/2006/relationships/hyperlink" Target="https://en.wikipedia.org/wiki/Bivalvia#cite_note-45" TargetMode="External"/><Relationship Id="rId78" Type="http://schemas.openxmlformats.org/officeDocument/2006/relationships/hyperlink" Target="https://en.wikipedia.org/wiki/Bivalvia#cite_note-Synthesis140-40" TargetMode="External"/><Relationship Id="rId81" Type="http://schemas.openxmlformats.org/officeDocument/2006/relationships/hyperlink" Target="https://en.wikipedia.org/wiki/Ecological_niche" TargetMode="External"/><Relationship Id="rId86" Type="http://schemas.openxmlformats.org/officeDocument/2006/relationships/hyperlink" Target="https://en.wikipedia.org/wiki/Bivalvia#cite_note-47" TargetMode="External"/><Relationship Id="rId94" Type="http://schemas.openxmlformats.org/officeDocument/2006/relationships/hyperlink" Target="https://en.wikipedia.org/wiki/Bivalvia#cite_note-51" TargetMode="External"/><Relationship Id="rId4" Type="http://schemas.openxmlformats.org/officeDocument/2006/relationships/hyperlink" Target="https://en.wikipedia.org/wiki/Seawater" TargetMode="External"/><Relationship Id="rId9" Type="http://schemas.openxmlformats.org/officeDocument/2006/relationships/hyperlink" Target="https://en.wikipedia.org/wiki/Ostreoidea" TargetMode="Externa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s://en.wikipedia.org/wiki/Southern_Hemisphere" TargetMode="External"/><Relationship Id="rId13" Type="http://schemas.openxmlformats.org/officeDocument/2006/relationships/hyperlink" Target="https://en.wikipedia.org/wiki/Great_white_shark" TargetMode="External"/><Relationship Id="rId18" Type="http://schemas.openxmlformats.org/officeDocument/2006/relationships/hyperlink" Target="https://en.wikipedia.org/wiki/Anal_fin" TargetMode="External"/><Relationship Id="rId26" Type="http://schemas.openxmlformats.org/officeDocument/2006/relationships/hyperlink" Target="https://en.wikipedia.org/wiki/Otodus" TargetMode="External"/><Relationship Id="rId3" Type="http://schemas.openxmlformats.org/officeDocument/2006/relationships/hyperlink" Target="https://en.wikipedia.org/wiki/Genus" TargetMode="External"/><Relationship Id="rId21" Type="http://schemas.openxmlformats.org/officeDocument/2006/relationships/hyperlink" Target="https://en.wikipedia.org/wiki/Lamniformes#cite_note-2" TargetMode="External"/><Relationship Id="rId7" Type="http://schemas.openxmlformats.org/officeDocument/2006/relationships/hyperlink" Target="https://en.wikipedia.org/wiki/North_Atlantic" TargetMode="External"/><Relationship Id="rId12" Type="http://schemas.openxmlformats.org/officeDocument/2006/relationships/hyperlink" Target="https://en.wikipedia.org/wiki/Shark" TargetMode="External"/><Relationship Id="rId17" Type="http://schemas.openxmlformats.org/officeDocument/2006/relationships/hyperlink" Target="https://en.wikipedia.org/wiki/Dorsal_fin" TargetMode="External"/><Relationship Id="rId25" Type="http://schemas.openxmlformats.org/officeDocument/2006/relationships/hyperlink" Target="https://en.wikipedia.org/wiki/Carcharocles" TargetMode="External"/><Relationship Id="rId2" Type="http://schemas.openxmlformats.org/officeDocument/2006/relationships/slide" Target="../slides/slide55.xml"/><Relationship Id="rId16" Type="http://schemas.openxmlformats.org/officeDocument/2006/relationships/hyperlink" Target="https://en.wikipedia.org/wiki/Megamouth_shark" TargetMode="External"/><Relationship Id="rId20" Type="http://schemas.openxmlformats.org/officeDocument/2006/relationships/hyperlink" Target="https://en.wikipedia.org/wiki/Nictitating_membrane" TargetMode="External"/><Relationship Id="rId1" Type="http://schemas.openxmlformats.org/officeDocument/2006/relationships/notesMaster" Target="../notesMasters/notesMaster1.xml"/><Relationship Id="rId6" Type="http://schemas.openxmlformats.org/officeDocument/2006/relationships/hyperlink" Target="https://en.wikipedia.org/wiki/Porbeagle" TargetMode="External"/><Relationship Id="rId11" Type="http://schemas.openxmlformats.org/officeDocument/2006/relationships/hyperlink" Target="https://en.wikipedia.org/wiki/Order_(biology)" TargetMode="External"/><Relationship Id="rId24" Type="http://schemas.openxmlformats.org/officeDocument/2006/relationships/hyperlink" Target="https://en.wikipedia.org/wiki/Pliocene" TargetMode="External"/><Relationship Id="rId5" Type="http://schemas.openxmlformats.org/officeDocument/2006/relationships/hyperlink" Target="https://en.wikipedia.org/wiki/Lamnidae" TargetMode="External"/><Relationship Id="rId15" Type="http://schemas.openxmlformats.org/officeDocument/2006/relationships/hyperlink" Target="https://en.wikipedia.org/wiki/Goblin_shark" TargetMode="External"/><Relationship Id="rId23" Type="http://schemas.openxmlformats.org/officeDocument/2006/relationships/hyperlink" Target="https://en.wikipedia.org/wiki/Cretaceous" TargetMode="External"/><Relationship Id="rId10" Type="http://schemas.openxmlformats.org/officeDocument/2006/relationships/hyperlink" Target="https://en.wikipedia.org/wiki/North_Pacific" TargetMode="External"/><Relationship Id="rId19" Type="http://schemas.openxmlformats.org/officeDocument/2006/relationships/hyperlink" Target="https://en.wikipedia.org/wiki/Gill" TargetMode="External"/><Relationship Id="rId4" Type="http://schemas.openxmlformats.org/officeDocument/2006/relationships/hyperlink" Target="https://en.wikipedia.org/wiki/Lamniformes" TargetMode="External"/><Relationship Id="rId9" Type="http://schemas.openxmlformats.org/officeDocument/2006/relationships/hyperlink" Target="https://en.wikipedia.org/wiki/Salmon_shark" TargetMode="External"/><Relationship Id="rId14" Type="http://schemas.openxmlformats.org/officeDocument/2006/relationships/hyperlink" Target="https://en.wikipedia.org/wiki/Megalodon" TargetMode="External"/><Relationship Id="rId22" Type="http://schemas.openxmlformats.org/officeDocument/2006/relationships/hyperlink" Target="https://en.wikipedia.org/wiki/Otodontidae" TargetMode="External"/><Relationship Id="rId27" Type="http://schemas.openxmlformats.org/officeDocument/2006/relationships/hyperlink" Target="https://en.wikipedia.org/wiki/Cretolamna" TargetMode="Externa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en.wikipedia.org/wiki/South_America" TargetMode="External"/><Relationship Id="rId13" Type="http://schemas.openxmlformats.org/officeDocument/2006/relationships/hyperlink" Target="https://en.wikipedia.org/wiki/Domestic_pig" TargetMode="External"/><Relationship Id="rId18" Type="http://schemas.openxmlformats.org/officeDocument/2006/relationships/hyperlink" Target="https://en.wikipedia.org/wiki/Europe" TargetMode="External"/><Relationship Id="rId26" Type="http://schemas.openxmlformats.org/officeDocument/2006/relationships/hyperlink" Target="https://en.wikipedia.org/w/index.php?title=Simojovelhyus&amp;action=edit&amp;redlink=1" TargetMode="External"/><Relationship Id="rId3" Type="http://schemas.openxmlformats.org/officeDocument/2006/relationships/hyperlink" Target="https://en.wikipedia.org/wiki/Ungulate" TargetMode="External"/><Relationship Id="rId21" Type="http://schemas.openxmlformats.org/officeDocument/2006/relationships/hyperlink" Target="https://en.wikipedia.org/wiki/Old_World" TargetMode="External"/><Relationship Id="rId34" Type="http://schemas.openxmlformats.org/officeDocument/2006/relationships/hyperlink" Target="https://en.wikipedia.org/wiki/Tapir" TargetMode="External"/><Relationship Id="rId7" Type="http://schemas.openxmlformats.org/officeDocument/2006/relationships/hyperlink" Target="https://en.wikipedia.org/wiki/Central_America" TargetMode="External"/><Relationship Id="rId12" Type="http://schemas.openxmlformats.org/officeDocument/2006/relationships/hyperlink" Target="https://en.wikipedia.org/wiki/Afro-Eurasia" TargetMode="External"/><Relationship Id="rId17" Type="http://schemas.openxmlformats.org/officeDocument/2006/relationships/hyperlink" Target="https://en.wikipedia.org/wiki/Oligocene" TargetMode="External"/><Relationship Id="rId25" Type="http://schemas.openxmlformats.org/officeDocument/2006/relationships/hyperlink" Target="https://en.wikipedia.org/wiki/Peccary#cite_note-white-22" TargetMode="External"/><Relationship Id="rId33" Type="http://schemas.openxmlformats.org/officeDocument/2006/relationships/hyperlink" Target="https://en.wikipedia.org/wiki/Llama" TargetMode="External"/><Relationship Id="rId2" Type="http://schemas.openxmlformats.org/officeDocument/2006/relationships/slide" Target="../slides/slide56.xml"/><Relationship Id="rId16" Type="http://schemas.openxmlformats.org/officeDocument/2006/relationships/hyperlink" Target="https://en.wikipedia.org/wiki/Eocene" TargetMode="External"/><Relationship Id="rId20" Type="http://schemas.openxmlformats.org/officeDocument/2006/relationships/hyperlink" Target="https://en.wikipedia.org/wiki/Antarctica" TargetMode="External"/><Relationship Id="rId29" Type="http://schemas.openxmlformats.org/officeDocument/2006/relationships/hyperlink" Target="https://en.wikipedia.org/w/index.php?title=Helohyidae&amp;action=edit&amp;redlink=1" TargetMode="External"/><Relationship Id="rId1" Type="http://schemas.openxmlformats.org/officeDocument/2006/relationships/notesMaster" Target="../notesMasters/notesMaster1.xml"/><Relationship Id="rId6" Type="http://schemas.openxmlformats.org/officeDocument/2006/relationships/hyperlink" Target="https://en.wikipedia.org/wiki/Suidae" TargetMode="External"/><Relationship Id="rId11" Type="http://schemas.openxmlformats.org/officeDocument/2006/relationships/hyperlink" Target="https://en.wikipedia.org/wiki/Peccary#cite_note-Miller1988-3" TargetMode="External"/><Relationship Id="rId24" Type="http://schemas.openxmlformats.org/officeDocument/2006/relationships/hyperlink" Target="https://en.wikipedia.org/wiki/Floridachoerus" TargetMode="External"/><Relationship Id="rId32" Type="http://schemas.openxmlformats.org/officeDocument/2006/relationships/hyperlink" Target="https://en.wikipedia.org/wiki/Isthmus_of_Panama" TargetMode="External"/><Relationship Id="rId37" Type="http://schemas.openxmlformats.org/officeDocument/2006/relationships/hyperlink" Target="https://en.wikipedia.org/wiki/Peccary#cite_note-23" TargetMode="External"/><Relationship Id="rId5" Type="http://schemas.openxmlformats.org/officeDocument/2006/relationships/hyperlink" Target="https://en.wikipedia.org/wiki/Suina" TargetMode="External"/><Relationship Id="rId15" Type="http://schemas.openxmlformats.org/officeDocument/2006/relationships/hyperlink" Target="https://en.wikipedia.org/wiki/Peccary#cite_note-WoodwardQuinn2011-4" TargetMode="External"/><Relationship Id="rId23" Type="http://schemas.openxmlformats.org/officeDocument/2006/relationships/hyperlink" Target="https://en.wikipedia.org/w/index.php?title=Macrogenis&amp;action=edit&amp;redlink=1" TargetMode="External"/><Relationship Id="rId28" Type="http://schemas.openxmlformats.org/officeDocument/2006/relationships/hyperlink" Target="https://en.wikipedia.org/wiki/Chiapas" TargetMode="External"/><Relationship Id="rId36" Type="http://schemas.openxmlformats.org/officeDocument/2006/relationships/hyperlink" Target="https://en.wikipedia.org/wiki/Opossum" TargetMode="External"/><Relationship Id="rId10" Type="http://schemas.openxmlformats.org/officeDocument/2006/relationships/hyperlink" Target="https://en.wikipedia.org/wiki/Americas" TargetMode="External"/><Relationship Id="rId19" Type="http://schemas.openxmlformats.org/officeDocument/2006/relationships/hyperlink" Target="https://en.wikipedia.org/wiki/Australia" TargetMode="External"/><Relationship Id="rId31" Type="http://schemas.openxmlformats.org/officeDocument/2006/relationships/hyperlink" Target="https://en.wikipedia.org/wiki/Great_American_Interchange" TargetMode="External"/><Relationship Id="rId4" Type="http://schemas.openxmlformats.org/officeDocument/2006/relationships/hyperlink" Target="https://en.wikipedia.org/wiki/Family_(biology)" TargetMode="External"/><Relationship Id="rId9" Type="http://schemas.openxmlformats.org/officeDocument/2006/relationships/hyperlink" Target="https://en.wikipedia.org/wiki/North_America" TargetMode="External"/><Relationship Id="rId14" Type="http://schemas.openxmlformats.org/officeDocument/2006/relationships/hyperlink" Target="https://en.wikipedia.org/wiki/Feral_pig" TargetMode="External"/><Relationship Id="rId22" Type="http://schemas.openxmlformats.org/officeDocument/2006/relationships/hyperlink" Target="https://en.wikipedia.org/wiki/Miocene" TargetMode="External"/><Relationship Id="rId27" Type="http://schemas.openxmlformats.org/officeDocument/2006/relationships/hyperlink" Target="https://en.wikipedia.org/wiki/Simojovel" TargetMode="External"/><Relationship Id="rId30" Type="http://schemas.openxmlformats.org/officeDocument/2006/relationships/hyperlink" Target="https://en.wikipedia.org/wiki/Peccary#cite_note-protheropeccary-2" TargetMode="External"/><Relationship Id="rId35" Type="http://schemas.openxmlformats.org/officeDocument/2006/relationships/hyperlink" Target="https://en.wikipedia.org/wiki/Ground_sloth" TargetMode="External"/></Relationships>
</file>

<file path=ppt/notesSlides/_rels/notesSlide57.xml.rels><?xml version="1.0" encoding="UTF-8" standalone="yes"?>
<Relationships xmlns="http://schemas.openxmlformats.org/package/2006/relationships"><Relationship Id="rId13" Type="http://schemas.openxmlformats.org/officeDocument/2006/relationships/hyperlink" Target="https://en.wikipedia.org/wiki/Pliocene" TargetMode="External"/><Relationship Id="rId18" Type="http://schemas.openxmlformats.org/officeDocument/2006/relationships/hyperlink" Target="https://en.wikipedia.org/wiki/Quaternary_extinction_event" TargetMode="External"/><Relationship Id="rId26" Type="http://schemas.openxmlformats.org/officeDocument/2006/relationships/hyperlink" Target="https://en.wikipedia.org/wiki/National_Museum_of_Natural_History_(France)" TargetMode="External"/><Relationship Id="rId39" Type="http://schemas.openxmlformats.org/officeDocument/2006/relationships/hyperlink" Target="https://en.wikipedia.org/wiki/New_England" TargetMode="External"/><Relationship Id="rId21" Type="http://schemas.openxmlformats.org/officeDocument/2006/relationships/hyperlink" Target="https://en.wikipedia.org/wiki/Clovis_culture" TargetMode="External"/><Relationship Id="rId34" Type="http://schemas.openxmlformats.org/officeDocument/2006/relationships/hyperlink" Target="https://en.wikipedia.org/wiki/Mastodon#cite_note-6" TargetMode="External"/><Relationship Id="rId42" Type="http://schemas.openxmlformats.org/officeDocument/2006/relationships/hyperlink" Target="https://en.wikipedia.org/wiki/Honduras" TargetMode="External"/><Relationship Id="rId47" Type="http://schemas.openxmlformats.org/officeDocument/2006/relationships/hyperlink" Target="https://en.wikipedia.org/wiki/Mastodon#cite_note-p345-10" TargetMode="External"/><Relationship Id="rId50" Type="http://schemas.openxmlformats.org/officeDocument/2006/relationships/hyperlink" Target="https://en.wikipedia.org/wiki/Mastodon#cite_note-Burney-44" TargetMode="External"/><Relationship Id="rId55" Type="http://schemas.openxmlformats.org/officeDocument/2006/relationships/hyperlink" Target="https://en.wikipedia.org/wiki/Great_Lakes_region_(North_America)" TargetMode="External"/><Relationship Id="rId7" Type="http://schemas.openxmlformats.org/officeDocument/2006/relationships/hyperlink" Target="https://en.wikipedia.org/wiki/Proboscidea" TargetMode="External"/><Relationship Id="rId12" Type="http://schemas.openxmlformats.org/officeDocument/2006/relationships/hyperlink" Target="https://en.wikipedia.org/wiki/Miocene" TargetMode="External"/><Relationship Id="rId17" Type="http://schemas.openxmlformats.org/officeDocument/2006/relationships/hyperlink" Target="https://en.wikipedia.org/wiki/Grazing" TargetMode="External"/><Relationship Id="rId25" Type="http://schemas.openxmlformats.org/officeDocument/2006/relationships/hyperlink" Target="https://en.wikipedia.org/wiki/Mississippi_River" TargetMode="External"/><Relationship Id="rId33" Type="http://schemas.openxmlformats.org/officeDocument/2006/relationships/hyperlink" Target="https://en.wikipedia.org/wiki/Georges_Cuvier" TargetMode="External"/><Relationship Id="rId38" Type="http://schemas.openxmlformats.org/officeDocument/2006/relationships/hyperlink" Target="https://en.wikipedia.org/wiki/Alaska" TargetMode="External"/><Relationship Id="rId46" Type="http://schemas.openxmlformats.org/officeDocument/2006/relationships/hyperlink" Target="https://en.wikipedia.org/wiki/Tusk" TargetMode="External"/><Relationship Id="rId2" Type="http://schemas.openxmlformats.org/officeDocument/2006/relationships/slide" Target="../slides/slide57.xml"/><Relationship Id="rId16" Type="http://schemas.openxmlformats.org/officeDocument/2006/relationships/hyperlink" Target="https://en.wikipedia.org/wiki/Browsing_(herbivory)" TargetMode="External"/><Relationship Id="rId20" Type="http://schemas.openxmlformats.org/officeDocument/2006/relationships/hyperlink" Target="https://en.wikipedia.org/wiki/Overexploitation" TargetMode="External"/><Relationship Id="rId29" Type="http://schemas.openxmlformats.org/officeDocument/2006/relationships/hyperlink" Target="https://en.wikipedia.org/wiki/African_elephant" TargetMode="External"/><Relationship Id="rId41" Type="http://schemas.openxmlformats.org/officeDocument/2006/relationships/hyperlink" Target="https://en.wikipedia.org/wiki/California" TargetMode="External"/><Relationship Id="rId54" Type="http://schemas.openxmlformats.org/officeDocument/2006/relationships/hyperlink" Target="https://en.wikipedia.org/wiki/Mastodon#cite_note-Fisher-47" TargetMode="External"/><Relationship Id="rId1" Type="http://schemas.openxmlformats.org/officeDocument/2006/relationships/notesMaster" Target="../notesMasters/notesMaster1.xml"/><Relationship Id="rId6" Type="http://schemas.openxmlformats.org/officeDocument/2006/relationships/hyperlink" Target="https://en.wikipedia.org/wiki/Greek_language" TargetMode="External"/><Relationship Id="rId11" Type="http://schemas.openxmlformats.org/officeDocument/2006/relationships/hyperlink" Target="https://en.wikipedia.org/wiki/Central_America" TargetMode="External"/><Relationship Id="rId24" Type="http://schemas.openxmlformats.org/officeDocument/2006/relationships/hyperlink" Target="https://en.wikipedia.org/wiki/Big_Bone_Lick_State_Park" TargetMode="External"/><Relationship Id="rId32" Type="http://schemas.openxmlformats.org/officeDocument/2006/relationships/hyperlink" Target="https://en.wikipedia.org/wiki/Mastodon#cite_note-5" TargetMode="External"/><Relationship Id="rId37" Type="http://schemas.openxmlformats.org/officeDocument/2006/relationships/hyperlink" Target="https://en.wikipedia.org/wiki/Mastodon#cite_note-Ruez-7" TargetMode="External"/><Relationship Id="rId40" Type="http://schemas.openxmlformats.org/officeDocument/2006/relationships/hyperlink" Target="https://en.wikipedia.org/wiki/Florida" TargetMode="External"/><Relationship Id="rId45" Type="http://schemas.openxmlformats.org/officeDocument/2006/relationships/hyperlink" Target="https://en.wikipedia.org/wiki/Mastodon#cite_note-EoDP-9" TargetMode="External"/><Relationship Id="rId53" Type="http://schemas.openxmlformats.org/officeDocument/2006/relationships/hyperlink" Target="https://en.wikipedia.org/wiki/Mastodon#cite_note-Distant_Mammoths-46" TargetMode="External"/><Relationship Id="rId5" Type="http://schemas.openxmlformats.org/officeDocument/2006/relationships/hyperlink" Target="https://www.thoughtco.com/facts-about-the-wild-woolly-mammoth-1093339" TargetMode="External"/><Relationship Id="rId15" Type="http://schemas.openxmlformats.org/officeDocument/2006/relationships/hyperlink" Target="https://en.wikipedia.org/wiki/Mastodon#cite_note-Fiedal-1" TargetMode="External"/><Relationship Id="rId23" Type="http://schemas.openxmlformats.org/officeDocument/2006/relationships/hyperlink" Target="https://en.wikipedia.org/wiki/Mastodon#cite_note-Smithsonian-2" TargetMode="External"/><Relationship Id="rId28" Type="http://schemas.openxmlformats.org/officeDocument/2006/relationships/hyperlink" Target="https://en.wikipedia.org/wiki/Mastodon#cite_note-3" TargetMode="External"/><Relationship Id="rId36" Type="http://schemas.openxmlformats.org/officeDocument/2006/relationships/hyperlink" Target="https://en.wikipedia.org/wiki/Synonym_(taxonomy)#Zoology" TargetMode="External"/><Relationship Id="rId49" Type="http://schemas.openxmlformats.org/officeDocument/2006/relationships/hyperlink" Target="https://en.wikipedia.org/wiki/Mastodon#cite_note-Martin-43" TargetMode="External"/><Relationship Id="rId10" Type="http://schemas.openxmlformats.org/officeDocument/2006/relationships/hyperlink" Target="https://en.wikipedia.org/wiki/North_America" TargetMode="External"/><Relationship Id="rId19" Type="http://schemas.openxmlformats.org/officeDocument/2006/relationships/hyperlink" Target="https://en.wikipedia.org/wiki/Pleistocene_megafauna" TargetMode="External"/><Relationship Id="rId31" Type="http://schemas.openxmlformats.org/officeDocument/2006/relationships/hyperlink" Target="https://en.wikipedia.org/wiki/Mastodon#cite_note-4" TargetMode="External"/><Relationship Id="rId44" Type="http://schemas.openxmlformats.org/officeDocument/2006/relationships/hyperlink" Target="https://en.wikipedia.org/wiki/Woolly_mammoth" TargetMode="External"/><Relationship Id="rId52" Type="http://schemas.openxmlformats.org/officeDocument/2006/relationships/hyperlink" Target="https://en.wikipedia.org/wiki/Mastodon#cite_note-45" TargetMode="External"/><Relationship Id="rId4" Type="http://schemas.openxmlformats.org/officeDocument/2006/relationships/hyperlink" Target="https://www.thoughtco.com/the-pleistocene-epoch-1091371" TargetMode="External"/><Relationship Id="rId9" Type="http://schemas.openxmlformats.org/officeDocument/2006/relationships/hyperlink" Target="https://en.wikipedia.org/wiki/Elephant" TargetMode="External"/><Relationship Id="rId14" Type="http://schemas.openxmlformats.org/officeDocument/2006/relationships/hyperlink" Target="https://en.wikipedia.org/wiki/Pleistocene" TargetMode="External"/><Relationship Id="rId22" Type="http://schemas.openxmlformats.org/officeDocument/2006/relationships/hyperlink" Target="https://en.wikipedia.org/wiki/Claverack,_New_York" TargetMode="External"/><Relationship Id="rId27" Type="http://schemas.openxmlformats.org/officeDocument/2006/relationships/hyperlink" Target="https://en.wikipedia.org/wiki/Paris" TargetMode="External"/><Relationship Id="rId30" Type="http://schemas.openxmlformats.org/officeDocument/2006/relationships/hyperlink" Target="https://en.wikipedia.org/wiki/Ancient_Greek" TargetMode="External"/><Relationship Id="rId35" Type="http://schemas.openxmlformats.org/officeDocument/2006/relationships/hyperlink" Target="https://en.wikipedia.org/wiki/Valid_name_(zoology)" TargetMode="External"/><Relationship Id="rId43" Type="http://schemas.openxmlformats.org/officeDocument/2006/relationships/hyperlink" Target="https://en.wikipedia.org/wiki/Mastodon#cite_note-Polaco-8" TargetMode="External"/><Relationship Id="rId48" Type="http://schemas.openxmlformats.org/officeDocument/2006/relationships/hyperlink" Target="https://en.wikipedia.org/wiki/Spruce" TargetMode="External"/><Relationship Id="rId8" Type="http://schemas.openxmlformats.org/officeDocument/2006/relationships/hyperlink" Target="https://en.wikipedia.org/wiki/Mammutidae" TargetMode="External"/><Relationship Id="rId51" Type="http://schemas.openxmlformats.org/officeDocument/2006/relationships/hyperlink" Target="https://en.wikipedia.org/wiki/Paleo-Indians" TargetMode="External"/><Relationship Id="rId3" Type="http://schemas.openxmlformats.org/officeDocument/2006/relationships/hyperlink" Target="https://www.thoughtco.com/facts-about-mastodons-1093330" TargetMode="External"/></Relationships>
</file>

<file path=ppt/notesSlides/_rels/notesSlide58.xml.rels><?xml version="1.0" encoding="UTF-8" standalone="yes"?>
<Relationships xmlns="http://schemas.openxmlformats.org/package/2006/relationships"><Relationship Id="rId13" Type="http://schemas.openxmlformats.org/officeDocument/2006/relationships/hyperlink" Target="https://en.wikipedia.org/wiki/Cave_painting" TargetMode="External"/><Relationship Id="rId18" Type="http://schemas.openxmlformats.org/officeDocument/2006/relationships/hyperlink" Target="https://en.wikipedia.org/wiki/Coat_(animal)" TargetMode="External"/><Relationship Id="rId26" Type="http://schemas.openxmlformats.org/officeDocument/2006/relationships/hyperlink" Target="https://en.wikipedia.org/wiki/Ivory" TargetMode="External"/><Relationship Id="rId39" Type="http://schemas.openxmlformats.org/officeDocument/2006/relationships/hyperlink" Target="https://en.wikipedia.org/wiki/Quaternary_extinction_event" TargetMode="External"/><Relationship Id="rId21" Type="http://schemas.openxmlformats.org/officeDocument/2006/relationships/hyperlink" Target="https://en.wikipedia.org/wiki/Molar_(tooth)" TargetMode="External"/><Relationship Id="rId34" Type="http://schemas.openxmlformats.org/officeDocument/2006/relationships/hyperlink" Target="https://en.wikipedia.org/wiki/Woolly_mammoth#cite_note-16" TargetMode="External"/><Relationship Id="rId42" Type="http://schemas.openxmlformats.org/officeDocument/2006/relationships/hyperlink" Target="https://en.wikipedia.org/wiki/Woolly_mammoth#cite_note-92" TargetMode="External"/><Relationship Id="rId47" Type="http://schemas.openxmlformats.org/officeDocument/2006/relationships/hyperlink" Target="https://en.wikipedia.org/wiki/Arctic_Ocean" TargetMode="External"/><Relationship Id="rId50" Type="http://schemas.openxmlformats.org/officeDocument/2006/relationships/hyperlink" Target="https://en.wikipedia.org/wiki/Ancient_Egypt" TargetMode="External"/><Relationship Id="rId55" Type="http://schemas.openxmlformats.org/officeDocument/2006/relationships/hyperlink" Target="https://en.wikipedia.org/wiki/Woolly_mammoth#cite_note-Nogues-Bravo2008-109" TargetMode="External"/><Relationship Id="rId7" Type="http://schemas.openxmlformats.org/officeDocument/2006/relationships/hyperlink" Target="https://en.wikipedia.org/wiki/Pliocene" TargetMode="External"/><Relationship Id="rId2" Type="http://schemas.openxmlformats.org/officeDocument/2006/relationships/slide" Target="../slides/slide58.xml"/><Relationship Id="rId16" Type="http://schemas.openxmlformats.org/officeDocument/2006/relationships/hyperlink" Target="https://en.wikipedia.org/wiki/African_elephant" TargetMode="External"/><Relationship Id="rId20" Type="http://schemas.openxmlformats.org/officeDocument/2006/relationships/hyperlink" Target="https://en.wikipedia.org/wiki/Tusk" TargetMode="External"/><Relationship Id="rId29" Type="http://schemas.openxmlformats.org/officeDocument/2006/relationships/hyperlink" Target="https://en.wikipedia.org/wiki/Sirenians" TargetMode="External"/><Relationship Id="rId41" Type="http://schemas.openxmlformats.org/officeDocument/2006/relationships/hyperlink" Target="https://en.wikipedia.org/wiki/Woolly_mammoth#cite_note-91" TargetMode="External"/><Relationship Id="rId54" Type="http://schemas.openxmlformats.org/officeDocument/2006/relationships/hyperlink" Target="https://en.wikipedia.org/wiki/Woolly_mammoth#cite_note-Nystr&#246;m2012-100" TargetMode="External"/><Relationship Id="rId62" Type="http://schemas.openxmlformats.org/officeDocument/2006/relationships/hyperlink" Target="https://en.wikipedia.org/wiki/Woolly_mammoth#cite_note-113" TargetMode="External"/><Relationship Id="rId1" Type="http://schemas.openxmlformats.org/officeDocument/2006/relationships/notesMaster" Target="../notesMasters/notesMaster1.xml"/><Relationship Id="rId6" Type="http://schemas.openxmlformats.org/officeDocument/2006/relationships/hyperlink" Target="https://en.wikipedia.org/wiki/Mammuthus_subplanifrons" TargetMode="External"/><Relationship Id="rId11" Type="http://schemas.openxmlformats.org/officeDocument/2006/relationships/hyperlink" Target="https://en.wikipedia.org/wiki/Siberia" TargetMode="External"/><Relationship Id="rId24" Type="http://schemas.openxmlformats.org/officeDocument/2006/relationships/hyperlink" Target="https://en.wikipedia.org/wiki/Saint_Paul_Island_(Alaska)" TargetMode="External"/><Relationship Id="rId32" Type="http://schemas.openxmlformats.org/officeDocument/2006/relationships/hyperlink" Target="https://en.wikipedia.org/wiki/Mastodon" TargetMode="External"/><Relationship Id="rId37" Type="http://schemas.openxmlformats.org/officeDocument/2006/relationships/hyperlink" Target="https://en.wikipedia.org/wiki/Woolly_mammoth#cite_note-Shoshani_etal_2007-17" TargetMode="External"/><Relationship Id="rId40" Type="http://schemas.openxmlformats.org/officeDocument/2006/relationships/hyperlink" Target="https://en.wikipedia.org/wiki/Chaunsky_District" TargetMode="External"/><Relationship Id="rId45" Type="http://schemas.openxmlformats.org/officeDocument/2006/relationships/hyperlink" Target="https://en.wikipedia.org/wiki/Woolly_mammoth#cite_note-95" TargetMode="External"/><Relationship Id="rId53" Type="http://schemas.openxmlformats.org/officeDocument/2006/relationships/hyperlink" Target="https://en.wikipedia.org/wiki/Woolly_mammoth#cite_note-Vartanyan1995-99" TargetMode="External"/><Relationship Id="rId58" Type="http://schemas.openxmlformats.org/officeDocument/2006/relationships/hyperlink" Target="https://en.wikipedia.org/wiki/Woolly_mammoth#cite_note-111" TargetMode="External"/><Relationship Id="rId5" Type="http://schemas.openxmlformats.org/officeDocument/2006/relationships/hyperlink" Target="https://en.wikipedia.org/wiki/Holocene" TargetMode="External"/><Relationship Id="rId15" Type="http://schemas.openxmlformats.org/officeDocument/2006/relationships/hyperlink" Target="https://en.wikipedia.org/wiki/Georges_Cuvier" TargetMode="External"/><Relationship Id="rId23" Type="http://schemas.openxmlformats.org/officeDocument/2006/relationships/hyperlink" Target="https://en.wikipedia.org/wiki/Mammoth_steppe" TargetMode="External"/><Relationship Id="rId28" Type="http://schemas.openxmlformats.org/officeDocument/2006/relationships/hyperlink" Target="https://en.wikipedia.org/wiki/Tethys_Sea" TargetMode="External"/><Relationship Id="rId36" Type="http://schemas.openxmlformats.org/officeDocument/2006/relationships/hyperlink" Target="https://en.wikipedia.org/wiki/Hyoid_bone" TargetMode="External"/><Relationship Id="rId49" Type="http://schemas.openxmlformats.org/officeDocument/2006/relationships/hyperlink" Target="https://en.wikipedia.org/wiki/Great_Pyramid_of_Giza" TargetMode="External"/><Relationship Id="rId57" Type="http://schemas.openxmlformats.org/officeDocument/2006/relationships/hyperlink" Target="https://en.wikipedia.org/wiki/Saale_glaciation" TargetMode="External"/><Relationship Id="rId61" Type="http://schemas.openxmlformats.org/officeDocument/2006/relationships/hyperlink" Target="https://en.wikipedia.org/wiki/Woolly_mammoth#cite_note-Trackway-51" TargetMode="External"/><Relationship Id="rId10" Type="http://schemas.openxmlformats.org/officeDocument/2006/relationships/hyperlink" Target="https://en.wikipedia.org/wiki/Prehistory" TargetMode="External"/><Relationship Id="rId19" Type="http://schemas.openxmlformats.org/officeDocument/2006/relationships/hyperlink" Target="https://en.wikipedia.org/wiki/Frostbite" TargetMode="External"/><Relationship Id="rId31" Type="http://schemas.openxmlformats.org/officeDocument/2006/relationships/hyperlink" Target="https://en.wikipedia.org/wiki/Elephantidae" TargetMode="External"/><Relationship Id="rId44" Type="http://schemas.openxmlformats.org/officeDocument/2006/relationships/hyperlink" Target="https://en.wikipedia.org/wiki/Woolly_mammoth#cite_note-94" TargetMode="External"/><Relationship Id="rId52" Type="http://schemas.openxmlformats.org/officeDocument/2006/relationships/hyperlink" Target="https://en.wikipedia.org/wiki/Woolly_mammoth#cite_note-98" TargetMode="External"/><Relationship Id="rId60" Type="http://schemas.openxmlformats.org/officeDocument/2006/relationships/hyperlink" Target="https://en.wikipedia.org/wiki/Trackway" TargetMode="External"/><Relationship Id="rId4" Type="http://schemas.openxmlformats.org/officeDocument/2006/relationships/hyperlink" Target="https://en.wikipedia.org/wiki/Pleistocene" TargetMode="External"/><Relationship Id="rId9" Type="http://schemas.openxmlformats.org/officeDocument/2006/relationships/hyperlink" Target="https://en.wikipedia.org/wiki/Asian_elephant" TargetMode="External"/><Relationship Id="rId14" Type="http://schemas.openxmlformats.org/officeDocument/2006/relationships/hyperlink" Target="https://en.wikipedia.org/wiki/Legendary_creature" TargetMode="External"/><Relationship Id="rId22" Type="http://schemas.openxmlformats.org/officeDocument/2006/relationships/hyperlink" Target="https://en.wikipedia.org/wiki/Cyperaceae" TargetMode="External"/><Relationship Id="rId27" Type="http://schemas.openxmlformats.org/officeDocument/2006/relationships/hyperlink" Target="https://en.wikipedia.org/wiki/Clade" TargetMode="External"/><Relationship Id="rId30" Type="http://schemas.openxmlformats.org/officeDocument/2006/relationships/hyperlink" Target="https://en.wikipedia.org/wiki/Hyraxes" TargetMode="External"/><Relationship Id="rId35" Type="http://schemas.openxmlformats.org/officeDocument/2006/relationships/hyperlink" Target="https://en.wikipedia.org/wiki/Cladogram" TargetMode="External"/><Relationship Id="rId43" Type="http://schemas.openxmlformats.org/officeDocument/2006/relationships/hyperlink" Target="https://en.wikipedia.org/wiki/Woolly_mammoth#cite_note-Guthrie-93" TargetMode="External"/><Relationship Id="rId48" Type="http://schemas.openxmlformats.org/officeDocument/2006/relationships/hyperlink" Target="https://en.wikipedia.org/wiki/Civilization" TargetMode="External"/><Relationship Id="rId56" Type="http://schemas.openxmlformats.org/officeDocument/2006/relationships/hyperlink" Target="https://en.wikipedia.org/wiki/Woolly_mammoth#cite_note-110" TargetMode="External"/><Relationship Id="rId8" Type="http://schemas.openxmlformats.org/officeDocument/2006/relationships/hyperlink" Target="https://en.wikipedia.org/wiki/Steppe_mammoth" TargetMode="External"/><Relationship Id="rId51" Type="http://schemas.openxmlformats.org/officeDocument/2006/relationships/hyperlink" Target="https://en.wikipedia.org/wiki/Woolly_mammoth#cite_note-97" TargetMode="External"/><Relationship Id="rId3" Type="http://schemas.openxmlformats.org/officeDocument/2006/relationships/hyperlink" Target="https://en.wikipedia.org/wiki/Mammoth" TargetMode="External"/><Relationship Id="rId12" Type="http://schemas.openxmlformats.org/officeDocument/2006/relationships/hyperlink" Target="https://en.wikipedia.org/wiki/Alaska" TargetMode="External"/><Relationship Id="rId17" Type="http://schemas.openxmlformats.org/officeDocument/2006/relationships/hyperlink" Target="https://en.wikipedia.org/wiki/Last_glacial_period" TargetMode="External"/><Relationship Id="rId25" Type="http://schemas.openxmlformats.org/officeDocument/2006/relationships/hyperlink" Target="https://en.wikipedia.org/wiki/Wrangel_Island" TargetMode="External"/><Relationship Id="rId33" Type="http://schemas.openxmlformats.org/officeDocument/2006/relationships/hyperlink" Target="https://en.wikipedia.org/wiki/Mammutidae" TargetMode="External"/><Relationship Id="rId38" Type="http://schemas.openxmlformats.org/officeDocument/2006/relationships/hyperlink" Target="https://en.wikipedia.org/wiki/Pleistocene_megafauna" TargetMode="External"/><Relationship Id="rId46" Type="http://schemas.openxmlformats.org/officeDocument/2006/relationships/hyperlink" Target="https://en.wikipedia.org/wiki/Woolly_mammoth#cite_note-Graham2016-96" TargetMode="External"/><Relationship Id="rId59" Type="http://schemas.openxmlformats.org/officeDocument/2006/relationships/hyperlink" Target="https://en.wikipedia.org/wiki/Woolly_mammoth#cite_note-112" TargetMode="External"/></Relationships>
</file>

<file path=ppt/notesSlides/_rels/notesSlide59.xml.rels><?xml version="1.0" encoding="UTF-8" standalone="yes"?>
<Relationships xmlns="http://schemas.openxmlformats.org/package/2006/relationships"><Relationship Id="rId13" Type="http://schemas.openxmlformats.org/officeDocument/2006/relationships/hyperlink" Target="https://en.wikipedia.org/wiki/Odd-toed_ungulate" TargetMode="External"/><Relationship Id="rId18" Type="http://schemas.openxmlformats.org/officeDocument/2006/relationships/hyperlink" Target="https://en.wikipedia.org/wiki/Carl_Linnaeus" TargetMode="External"/><Relationship Id="rId26" Type="http://schemas.openxmlformats.org/officeDocument/2006/relationships/hyperlink" Target="https://en.wikipedia.org/wiki/Oligocene" TargetMode="External"/><Relationship Id="rId39" Type="http://schemas.openxmlformats.org/officeDocument/2006/relationships/hyperlink" Target="https://en.wikipedia.org/wiki/Equus_(genus)#cite_note-Forsten-12" TargetMode="External"/><Relationship Id="rId21" Type="http://schemas.openxmlformats.org/officeDocument/2006/relationships/hyperlink" Target="https://en.wikipedia.org/wiki/Eohippus" TargetMode="External"/><Relationship Id="rId34" Type="http://schemas.openxmlformats.org/officeDocument/2006/relationships/hyperlink" Target="https://en.wikipedia.org/wiki/Recent_common_ancestor" TargetMode="External"/><Relationship Id="rId42" Type="http://schemas.openxmlformats.org/officeDocument/2006/relationships/hyperlink" Target="https://en.wikipedia.org/wiki/Amerhippus" TargetMode="External"/><Relationship Id="rId47" Type="http://schemas.openxmlformats.org/officeDocument/2006/relationships/hyperlink" Target="https://en.wikipedia.org/wiki/Overexploitation" TargetMode="External"/><Relationship Id="rId50" Type="http://schemas.openxmlformats.org/officeDocument/2006/relationships/hyperlink" Target="https://en.wikipedia.org/wiki/Conquistador" TargetMode="External"/><Relationship Id="rId55" Type="http://schemas.openxmlformats.org/officeDocument/2006/relationships/hyperlink" Target="https://en.wikipedia.org/wiki/Steppe" TargetMode="External"/><Relationship Id="rId63" Type="http://schemas.openxmlformats.org/officeDocument/2006/relationships/hyperlink" Target="https://en.wikipedia.org/wiki/Evolution_of_the_horse#cite_note-Guthrie2-39" TargetMode="External"/><Relationship Id="rId68" Type="http://schemas.openxmlformats.org/officeDocument/2006/relationships/hyperlink" Target="https://en.wikipedia.org/wiki/Evolution_of_the_horse#cite_note-VilaWidespreadOrigins-29" TargetMode="External"/><Relationship Id="rId7" Type="http://schemas.openxmlformats.org/officeDocument/2006/relationships/hyperlink" Target="https://en.wikipedia.org/wiki/Donkeys" TargetMode="External"/><Relationship Id="rId71" Type="http://schemas.openxmlformats.org/officeDocument/2006/relationships/hyperlink" Target="https://en.wikipedia.org/wiki/Evolution_of_the_horse#cite_note-Warmuth-41" TargetMode="External"/><Relationship Id="rId2" Type="http://schemas.openxmlformats.org/officeDocument/2006/relationships/slide" Target="../slides/slide59.xml"/><Relationship Id="rId16" Type="http://schemas.openxmlformats.org/officeDocument/2006/relationships/hyperlink" Target="https://en.wikipedia.org/wiki/Ruminantia" TargetMode="External"/><Relationship Id="rId29" Type="http://schemas.openxmlformats.org/officeDocument/2006/relationships/hyperlink" Target="https://en.wikipedia.org/wiki/Equus_(genus)#cite_note-Azzaroli-9" TargetMode="External"/><Relationship Id="rId1" Type="http://schemas.openxmlformats.org/officeDocument/2006/relationships/notesMaster" Target="../notesMasters/notesMaster1.xml"/><Relationship Id="rId6" Type="http://schemas.openxmlformats.org/officeDocument/2006/relationships/hyperlink" Target="https://en.wikipedia.org/wiki/Horse" TargetMode="External"/><Relationship Id="rId11" Type="http://schemas.openxmlformats.org/officeDocument/2006/relationships/hyperlink" Target="https://en.wikipedia.org/wiki/Species" TargetMode="External"/><Relationship Id="rId24" Type="http://schemas.openxmlformats.org/officeDocument/2006/relationships/hyperlink" Target="https://en.wikipedia.org/wiki/Equus_(genus)#cite_note-doi10.1126/science.1105458-8" TargetMode="External"/><Relationship Id="rId32" Type="http://schemas.openxmlformats.org/officeDocument/2006/relationships/hyperlink" Target="https://en.wikipedia.org/wiki/Hagerman_Horse" TargetMode="External"/><Relationship Id="rId37" Type="http://schemas.openxmlformats.org/officeDocument/2006/relationships/hyperlink" Target="https://en.wikipedia.org/wiki/Przewalski's_horse" TargetMode="External"/><Relationship Id="rId40" Type="http://schemas.openxmlformats.org/officeDocument/2006/relationships/hyperlink" Target="https://en.wikipedia.org/wiki/Monophyletic" TargetMode="External"/><Relationship Id="rId45" Type="http://schemas.openxmlformats.org/officeDocument/2006/relationships/hyperlink" Target="https://en.wikipedia.org/wiki/Equus_(genus)#cite_note-WeinstockMolecularPerspective-14" TargetMode="External"/><Relationship Id="rId53" Type="http://schemas.openxmlformats.org/officeDocument/2006/relationships/hyperlink" Target="https://en.wikipedia.org/wiki/Megafauna" TargetMode="External"/><Relationship Id="rId58" Type="http://schemas.openxmlformats.org/officeDocument/2006/relationships/hyperlink" Target="https://en.wikipedia.org/wiki/Evolution_of_the_horse#cite_note-Guthrie-35" TargetMode="External"/><Relationship Id="rId66" Type="http://schemas.openxmlformats.org/officeDocument/2006/relationships/hyperlink" Target="https://en.wikipedia.org/wiki/Kazakhstan" TargetMode="External"/><Relationship Id="rId5" Type="http://schemas.openxmlformats.org/officeDocument/2006/relationships/hyperlink" Target="https://en.wikipedia.org/wiki/Equidae" TargetMode="External"/><Relationship Id="rId15" Type="http://schemas.openxmlformats.org/officeDocument/2006/relationships/hyperlink" Target="https://en.wikipedia.org/wiki/Grazing" TargetMode="External"/><Relationship Id="rId23" Type="http://schemas.openxmlformats.org/officeDocument/2006/relationships/hyperlink" Target="https://en.wikipedia.org/wiki/Paw" TargetMode="External"/><Relationship Id="rId28" Type="http://schemas.openxmlformats.org/officeDocument/2006/relationships/hyperlink" Target="https://en.wikipedia.org/wiki/Pleistocene" TargetMode="External"/><Relationship Id="rId36" Type="http://schemas.openxmlformats.org/officeDocument/2006/relationships/hyperlink" Target="https://en.wikipedia.org/wiki/Equus_ferus" TargetMode="External"/><Relationship Id="rId49" Type="http://schemas.openxmlformats.org/officeDocument/2006/relationships/hyperlink" Target="https://en.wikipedia.org/wiki/Equus_(genus)#cite_note-Buck-16" TargetMode="External"/><Relationship Id="rId57" Type="http://schemas.openxmlformats.org/officeDocument/2006/relationships/hyperlink" Target="https://en.wikipedia.org/wiki/Evolution_of_the_horse#cite_note-LeQuire-34" TargetMode="External"/><Relationship Id="rId61" Type="http://schemas.openxmlformats.org/officeDocument/2006/relationships/hyperlink" Target="https://en.wikipedia.org/wiki/Evolution_of_the_horse#cite_note-Buck-37" TargetMode="External"/><Relationship Id="rId10" Type="http://schemas.openxmlformats.org/officeDocument/2006/relationships/hyperlink" Target="https://en.wikipedia.org/wiki/Extinct" TargetMode="External"/><Relationship Id="rId19" Type="http://schemas.openxmlformats.org/officeDocument/2006/relationships/hyperlink" Target="https://en.wikipedia.org/wiki/10th_edition_of_Systema_Naturae" TargetMode="External"/><Relationship Id="rId31" Type="http://schemas.openxmlformats.org/officeDocument/2006/relationships/hyperlink" Target="https://en.wikipedia.org/wiki/Plesippus" TargetMode="External"/><Relationship Id="rId44" Type="http://schemas.openxmlformats.org/officeDocument/2006/relationships/hyperlink" Target="https://en.wikipedia.org/wiki/New_World_stilt-legged_horse" TargetMode="External"/><Relationship Id="rId52" Type="http://schemas.openxmlformats.org/officeDocument/2006/relationships/hyperlink" Target="https://en.wikipedia.org/wiki/Evolution_of_the_horse#cite_note-33" TargetMode="External"/><Relationship Id="rId60" Type="http://schemas.openxmlformats.org/officeDocument/2006/relationships/hyperlink" Target="https://en.wikipedia.org/wiki/Evolution_of_the_horse#cite_note-36" TargetMode="External"/><Relationship Id="rId65" Type="http://schemas.openxmlformats.org/officeDocument/2006/relationships/hyperlink" Target="https://en.wikipedia.org/wiki/Evolution_of_the_horse#cite_note-Zimov-40" TargetMode="External"/><Relationship Id="rId4" Type="http://schemas.openxmlformats.org/officeDocument/2006/relationships/hyperlink" Target="https://en.wikipedia.org/wiki/Family_(biology)" TargetMode="External"/><Relationship Id="rId9" Type="http://schemas.openxmlformats.org/officeDocument/2006/relationships/hyperlink" Target="https://en.wikipedia.org/wiki/Extant_taxon" TargetMode="External"/><Relationship Id="rId14" Type="http://schemas.openxmlformats.org/officeDocument/2006/relationships/hyperlink" Target="https://en.wikipedia.org/wiki/Herbivorous" TargetMode="External"/><Relationship Id="rId22" Type="http://schemas.openxmlformats.org/officeDocument/2006/relationships/hyperlink" Target="https://en.wikipedia.org/wiki/Eocene" TargetMode="External"/><Relationship Id="rId27" Type="http://schemas.openxmlformats.org/officeDocument/2006/relationships/hyperlink" Target="https://en.wikipedia.org/wiki/Miocene" TargetMode="External"/><Relationship Id="rId30" Type="http://schemas.openxmlformats.org/officeDocument/2006/relationships/hyperlink" Target="https://en.wikipedia.org/wiki/Dinohippus" TargetMode="External"/><Relationship Id="rId35" Type="http://schemas.openxmlformats.org/officeDocument/2006/relationships/hyperlink" Target="https://en.wikipedia.org/wiki/Equus_(genus)#cite_note-ReferenceA-10" TargetMode="External"/><Relationship Id="rId43" Type="http://schemas.openxmlformats.org/officeDocument/2006/relationships/hyperlink" Target="https://en.wikipedia.org/wiki/Equus_(genus)#cite_note-AncientDNA-13" TargetMode="External"/><Relationship Id="rId48" Type="http://schemas.openxmlformats.org/officeDocument/2006/relationships/hyperlink" Target="https://en.wikipedia.org/wiki/Equus_(genus)#cite_note-Guthrie-15" TargetMode="External"/><Relationship Id="rId56" Type="http://schemas.openxmlformats.org/officeDocument/2006/relationships/hyperlink" Target="https://en.wikipedia.org/wiki/Tundra" TargetMode="External"/><Relationship Id="rId64" Type="http://schemas.openxmlformats.org/officeDocument/2006/relationships/hyperlink" Target="https://en.wikipedia.org/wiki/Beringia" TargetMode="External"/><Relationship Id="rId69" Type="http://schemas.openxmlformats.org/officeDocument/2006/relationships/hyperlink" Target="https://en.wikipedia.org/wiki/Domestication_of_the_horse" TargetMode="External"/><Relationship Id="rId8" Type="http://schemas.openxmlformats.org/officeDocument/2006/relationships/hyperlink" Target="https://en.wikipedia.org/wiki/Zebras" TargetMode="External"/><Relationship Id="rId51" Type="http://schemas.openxmlformats.org/officeDocument/2006/relationships/hyperlink" Target="https://en.wikipedia.org/wiki/Equus_(genus)#cite_note-17" TargetMode="External"/><Relationship Id="rId3" Type="http://schemas.openxmlformats.org/officeDocument/2006/relationships/hyperlink" Target="https://en.wikipedia.org/wiki/Genus" TargetMode="External"/><Relationship Id="rId12" Type="http://schemas.openxmlformats.org/officeDocument/2006/relationships/hyperlink" Target="https://en.wikipedia.org/wiki/Fossil" TargetMode="External"/><Relationship Id="rId17" Type="http://schemas.openxmlformats.org/officeDocument/2006/relationships/hyperlink" Target="https://en.wikipedia.org/wiki/Species_description" TargetMode="External"/><Relationship Id="rId25" Type="http://schemas.openxmlformats.org/officeDocument/2006/relationships/hyperlink" Target="https://en.wikipedia.org/wiki/Mesohippus" TargetMode="External"/><Relationship Id="rId33" Type="http://schemas.openxmlformats.org/officeDocument/2006/relationships/hyperlink" Target="https://en.wikipedia.org/wiki/Idaho" TargetMode="External"/><Relationship Id="rId38" Type="http://schemas.openxmlformats.org/officeDocument/2006/relationships/hyperlink" Target="https://en.wikipedia.org/wiki/Equus_(genus)#cite_note-Vilstrup-11" TargetMode="External"/><Relationship Id="rId46" Type="http://schemas.openxmlformats.org/officeDocument/2006/relationships/hyperlink" Target="https://en.wikipedia.org/wiki/Climate_change" TargetMode="External"/><Relationship Id="rId59" Type="http://schemas.openxmlformats.org/officeDocument/2006/relationships/hyperlink" Target="https://en.wikipedia.org/wiki/Clovis_culture" TargetMode="External"/><Relationship Id="rId67" Type="http://schemas.openxmlformats.org/officeDocument/2006/relationships/hyperlink" Target="https://en.wikipedia.org/wiki/Ukraine" TargetMode="External"/><Relationship Id="rId20" Type="http://schemas.openxmlformats.org/officeDocument/2006/relationships/hyperlink" Target="https://en.wikipedia.org/wiki/Equus_(genus)#cite_note-MacDonald-7" TargetMode="External"/><Relationship Id="rId41" Type="http://schemas.openxmlformats.org/officeDocument/2006/relationships/hyperlink" Target="https://en.wikipedia.org/wiki/Endemism" TargetMode="External"/><Relationship Id="rId54" Type="http://schemas.openxmlformats.org/officeDocument/2006/relationships/hyperlink" Target="https://en.wikipedia.org/wiki/Alaska" TargetMode="External"/><Relationship Id="rId62" Type="http://schemas.openxmlformats.org/officeDocument/2006/relationships/hyperlink" Target="https://en.wikipedia.org/wiki/Evolution_of_the_horse#cite_note-38" TargetMode="External"/><Relationship Id="rId70" Type="http://schemas.openxmlformats.org/officeDocument/2006/relationships/hyperlink" Target="https://en.wikipedia.org/wiki/Evolution_of_the_horse#cite_note-JansenMtDNA-3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thoughtco.com/dinosaurs-and-prehistoric-animals-new-jersey-1092088"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www.nj.gov/dep/seeds/speak.ht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Arthropod" TargetMode="External"/><Relationship Id="rId13" Type="http://schemas.openxmlformats.org/officeDocument/2006/relationships/hyperlink" Target="https://en.wikipedia.org/wiki/Paleozoic" TargetMode="External"/><Relationship Id="rId18" Type="http://schemas.openxmlformats.org/officeDocument/2006/relationships/hyperlink" Target="https://en.wikipedia.org/wiki/Trilobite#cite_note-6" TargetMode="External"/><Relationship Id="rId26" Type="http://schemas.openxmlformats.org/officeDocument/2006/relationships/hyperlink" Target="https://en.wikipedia.org/wiki/Trilobite#cite_note-Hollingsworth08-10" TargetMode="External"/><Relationship Id="rId3" Type="http://schemas.openxmlformats.org/officeDocument/2006/relationships/hyperlink" Target="https://en.wikipedia.org/wiki/Help:IPA/English" TargetMode="External"/><Relationship Id="rId21" Type="http://schemas.openxmlformats.org/officeDocument/2006/relationships/hyperlink" Target="https://en.wikipedia.org/wiki/Ptychopariida" TargetMode="External"/><Relationship Id="rId7" Type="http://schemas.openxmlformats.org/officeDocument/2006/relationships/hyperlink" Target="https://en.wikipedia.org/wiki/Arachnomorph" TargetMode="External"/><Relationship Id="rId12" Type="http://schemas.openxmlformats.org/officeDocument/2006/relationships/hyperlink" Target="http://tools.wmflabs.org/timescale/?Ma=521" TargetMode="External"/><Relationship Id="rId17" Type="http://schemas.openxmlformats.org/officeDocument/2006/relationships/hyperlink" Target="https://en.wikipedia.org/wiki/Permian" TargetMode="External"/><Relationship Id="rId25" Type="http://schemas.openxmlformats.org/officeDocument/2006/relationships/hyperlink" Target="https://en.wikipedia.org/wiki/Trilobite#cite_note-Fortey00a-2" TargetMode="External"/><Relationship Id="rId33" Type="http://schemas.openxmlformats.org/officeDocument/2006/relationships/hyperlink" Target="https://en.wikipedia.org/wiki/Trilobite#cite_note-Legg-30" TargetMode="External"/><Relationship Id="rId2" Type="http://schemas.openxmlformats.org/officeDocument/2006/relationships/slide" Target="../slides/slide8.xml"/><Relationship Id="rId16" Type="http://schemas.openxmlformats.org/officeDocument/2006/relationships/hyperlink" Target="https://en.wikipedia.org/wiki/Permian%E2%80%93Triassic_extinction_event" TargetMode="External"/><Relationship Id="rId20" Type="http://schemas.openxmlformats.org/officeDocument/2006/relationships/hyperlink" Target="https://en.wikipedia.org/wiki/Redlichiida" TargetMode="External"/><Relationship Id="rId29" Type="http://schemas.openxmlformats.org/officeDocument/2006/relationships/hyperlink" Target="https://en.wikipedia.org/wiki/Trilobite#cite_note-Owens03-29" TargetMode="External"/><Relationship Id="rId1" Type="http://schemas.openxmlformats.org/officeDocument/2006/relationships/notesMaster" Target="../notesMasters/notesMaster1.xml"/><Relationship Id="rId6" Type="http://schemas.openxmlformats.org/officeDocument/2006/relationships/hyperlink" Target="https://en.wikipedia.org/wiki/Extinction" TargetMode="External"/><Relationship Id="rId11" Type="http://schemas.openxmlformats.org/officeDocument/2006/relationships/hyperlink" Target="https://en.wikipedia.org/wiki/Early_Cambrian" TargetMode="External"/><Relationship Id="rId24" Type="http://schemas.openxmlformats.org/officeDocument/2006/relationships/hyperlink" Target="https://en.wikipedia.org/wiki/Trilobite#cite_note-lieberman02-1" TargetMode="External"/><Relationship Id="rId32" Type="http://schemas.openxmlformats.org/officeDocument/2006/relationships/hyperlink" Target="https://en.wikipedia.org/wiki/Chelicerates" TargetMode="External"/><Relationship Id="rId5" Type="http://schemas.openxmlformats.org/officeDocument/2006/relationships/hyperlink" Target="https://en.wikipedia.org/wiki/Trilobite#cite_note-5" TargetMode="External"/><Relationship Id="rId15" Type="http://schemas.openxmlformats.org/officeDocument/2006/relationships/hyperlink" Target="https://en.wikipedia.org/wiki/Proetida" TargetMode="External"/><Relationship Id="rId23" Type="http://schemas.openxmlformats.org/officeDocument/2006/relationships/hyperlink" Target="https://en.wikipedia.org/wiki/Myr" TargetMode="External"/><Relationship Id="rId28" Type="http://schemas.openxmlformats.org/officeDocument/2006/relationships/hyperlink" Target="https://en.wikipedia.org/wiki/Siberia" TargetMode="External"/><Relationship Id="rId10" Type="http://schemas.openxmlformats.org/officeDocument/2006/relationships/hyperlink" Target="https://en.wikipedia.org/wiki/Atdabanian" TargetMode="External"/><Relationship Id="rId19" Type="http://schemas.openxmlformats.org/officeDocument/2006/relationships/hyperlink" Target="https://en.wikipedia.org/wiki/Fossil_record" TargetMode="External"/><Relationship Id="rId31" Type="http://schemas.openxmlformats.org/officeDocument/2006/relationships/hyperlink" Target="https://en.wikipedia.org/wiki/Trilobite#cite_note-Fortey&amp;Owens97a-21" TargetMode="External"/><Relationship Id="rId4" Type="http://schemas.openxmlformats.org/officeDocument/2006/relationships/hyperlink" Target="https://en.wikipedia.org/wiki/Trilobite#cite_note-4" TargetMode="External"/><Relationship Id="rId9" Type="http://schemas.openxmlformats.org/officeDocument/2006/relationships/hyperlink" Target="https://en.wikipedia.org/wiki/Class_(biology)" TargetMode="External"/><Relationship Id="rId14" Type="http://schemas.openxmlformats.org/officeDocument/2006/relationships/hyperlink" Target="https://en.wikipedia.org/wiki/Devonian" TargetMode="External"/><Relationship Id="rId22" Type="http://schemas.openxmlformats.org/officeDocument/2006/relationships/hyperlink" Target="http://tools.wmflabs.org/timescale/?Ma=540&#8211;520" TargetMode="External"/><Relationship Id="rId27" Type="http://schemas.openxmlformats.org/officeDocument/2006/relationships/hyperlink" Target="https://en.wikipedia.org/wiki/Trilobite#cite_note-Linan-etal08-11" TargetMode="External"/><Relationship Id="rId30" Type="http://schemas.openxmlformats.org/officeDocument/2006/relationships/hyperlink" Target="https://en.wikipedia.org/wiki/Marine_regression"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tionary.org/wiki/pedicle" TargetMode="External"/><Relationship Id="rId13" Type="http://schemas.openxmlformats.org/officeDocument/2006/relationships/hyperlink" Target="https://en.wikipedia.org/wiki/Brachiopod#cite_note-FOOTNOTECohen:_Brachiopoda_ELS(2002)-2" TargetMode="External"/><Relationship Id="rId18" Type="http://schemas.openxmlformats.org/officeDocument/2006/relationships/hyperlink" Target="https://en.wikipedia.org/wiki/Brachiopod#cite_note-FOOTNOTEUshatinskaya:_Earliest_brachiopods(2008)-40" TargetMode="External"/><Relationship Id="rId3" Type="http://schemas.openxmlformats.org/officeDocument/2006/relationships/hyperlink" Target="https://en.wikipedia.org/wiki/Help:IPA/English" TargetMode="External"/><Relationship Id="rId21" Type="http://schemas.openxmlformats.org/officeDocument/2006/relationships/hyperlink" Target="https://en.wikipedia.org/wiki/Living_fossil" TargetMode="External"/><Relationship Id="rId7" Type="http://schemas.openxmlformats.org/officeDocument/2006/relationships/hyperlink" Target="https://en.wikipedia.org/wiki/Molluscs" TargetMode="External"/><Relationship Id="rId12" Type="http://schemas.openxmlformats.org/officeDocument/2006/relationships/hyperlink" Target="https://en.wikipedia.org/wiki/Terebratulida" TargetMode="External"/><Relationship Id="rId17" Type="http://schemas.openxmlformats.org/officeDocument/2006/relationships/hyperlink" Target="https://en.wikipedia.org/wiki/Cambrian" TargetMode="External"/><Relationship Id="rId25" Type="http://schemas.openxmlformats.org/officeDocument/2006/relationships/hyperlink" Target="https://en.wikipedia.org/wiki/Brachiopod#cite_note-FOOTNOTEUCMP:_Brachio_Fossil_Range-38" TargetMode="External"/><Relationship Id="rId2" Type="http://schemas.openxmlformats.org/officeDocument/2006/relationships/slide" Target="../slides/slide9.xml"/><Relationship Id="rId16" Type="http://schemas.openxmlformats.org/officeDocument/2006/relationships/hyperlink" Target="https://en.wikipedia.org/wiki/Brachiopod#cite_note-FOOTNOTEFortey:_Fossils_the_key(2008)ch._&quot;How_to_recognize&quot;_sect._&quot;Brachiopods&quot;-39" TargetMode="External"/><Relationship Id="rId20" Type="http://schemas.openxmlformats.org/officeDocument/2006/relationships/hyperlink" Target="https://en.wikipedia.org/wiki/Lingula_(genus)" TargetMode="External"/><Relationship Id="rId1" Type="http://schemas.openxmlformats.org/officeDocument/2006/relationships/notesMaster" Target="../notesMasters/notesMaster1.xml"/><Relationship Id="rId6" Type="http://schemas.openxmlformats.org/officeDocument/2006/relationships/hyperlink" Target="https://en.wikipedia.org/wiki/Bivalve" TargetMode="External"/><Relationship Id="rId11" Type="http://schemas.openxmlformats.org/officeDocument/2006/relationships/hyperlink" Target="https://en.wikipedia.org/wiki/Class_(biology)" TargetMode="External"/><Relationship Id="rId24" Type="http://schemas.openxmlformats.org/officeDocument/2006/relationships/hyperlink" Target="https://en.wikipedia.org/wiki/Carboniferous" TargetMode="External"/><Relationship Id="rId5" Type="http://schemas.openxmlformats.org/officeDocument/2006/relationships/hyperlink" Target="https://en.wikipedia.org/wiki/Lophotrochozoa" TargetMode="External"/><Relationship Id="rId15" Type="http://schemas.openxmlformats.org/officeDocument/2006/relationships/hyperlink" Target="https://en.wikipedia.org/wiki/Genus" TargetMode="External"/><Relationship Id="rId23" Type="http://schemas.openxmlformats.org/officeDocument/2006/relationships/hyperlink" Target="https://en.wikipedia.org/wiki/Mass_extinctions" TargetMode="External"/><Relationship Id="rId10" Type="http://schemas.openxmlformats.org/officeDocument/2006/relationships/hyperlink" Target="https://en.wikipedia.org/wiki/Brachiopod#cite_note-FOOTNOTEShorter_Oxford_English_Dictionary(2002)entry_&quot;Brachiopod&quot;-3" TargetMode="External"/><Relationship Id="rId19" Type="http://schemas.openxmlformats.org/officeDocument/2006/relationships/hyperlink" Target="https://en.wikipedia.org/wiki/Brachiopod#cite_note-FOOTNOTEBalthasar_etc:_Brachios_stem_Phoronids(2009)-41" TargetMode="External"/><Relationship Id="rId4" Type="http://schemas.openxmlformats.org/officeDocument/2006/relationships/hyperlink" Target="https://en.wikipedia.org/wiki/Phylum_(biology)" TargetMode="External"/><Relationship Id="rId9" Type="http://schemas.openxmlformats.org/officeDocument/2006/relationships/hyperlink" Target="https://en.wikipedia.org/wiki/Ancient_Greek" TargetMode="External"/><Relationship Id="rId14" Type="http://schemas.openxmlformats.org/officeDocument/2006/relationships/hyperlink" Target="https://en.wikipedia.org/wiki/Brachiopod#cite_note-FOOTNOTEAx:_Multicellular_Animals(2003)87&#8211;93ch.&quot;Brachiopoda&quot;-9" TargetMode="External"/><Relationship Id="rId22" Type="http://schemas.openxmlformats.org/officeDocument/2006/relationships/hyperlink" Target="https://en.wikipedia.org/wiki/Ordovicia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The descriptions given here in the notes sections of this presentation come from various online sources.  It is not our intention to violate any copyright or ownership.  </a:t>
            </a:r>
          </a:p>
          <a:p>
            <a:r>
              <a:rPr lang="en-US" sz="1050" dirty="0"/>
              <a:t>The images and information presented here is provided for educational purposes and no part of this presentation is intended for commercial use or profit.</a:t>
            </a:r>
          </a:p>
          <a:p>
            <a:r>
              <a:rPr lang="en-US" sz="1050" dirty="0"/>
              <a:t>Links and footnotes within the text still connect to the sites they were linked to when the data was first collected.</a:t>
            </a:r>
          </a:p>
          <a:p>
            <a:endParaRPr lang="en-US" sz="1050" dirty="0"/>
          </a:p>
          <a:p>
            <a:r>
              <a:rPr lang="en-US" sz="1050" dirty="0"/>
              <a:t>If any copyright owners wish to have credit given or to have data removed, please contact this office at (609) 292-1474 or by email to marc.rogoff@dep.nj.gov</a:t>
            </a:r>
          </a:p>
          <a:p>
            <a:endParaRPr lang="en-US" sz="1050" dirty="0"/>
          </a:p>
          <a:p>
            <a:r>
              <a:rPr lang="en-US" sz="1050" dirty="0"/>
              <a:t>This presentation was made possible through the contributions of the following people:</a:t>
            </a:r>
          </a:p>
          <a:p>
            <a:endParaRPr lang="en-US" sz="1050" dirty="0"/>
          </a:p>
          <a:p>
            <a:r>
              <a:rPr lang="en-US" sz="1050" b="1" dirty="0"/>
              <a:t>Marc Rogoff</a:t>
            </a:r>
          </a:p>
          <a:p>
            <a:r>
              <a:rPr lang="en-US" sz="1050" dirty="0"/>
              <a:t>New Jersey Department of Environmental Protection</a:t>
            </a:r>
          </a:p>
          <a:p>
            <a:r>
              <a:rPr lang="en-US" sz="1050" b="1" dirty="0"/>
              <a:t>Ted </a:t>
            </a:r>
            <a:r>
              <a:rPr lang="en-US" sz="1050" b="1" dirty="0" err="1"/>
              <a:t>Pallis</a:t>
            </a:r>
            <a:r>
              <a:rPr lang="en-US" sz="1050" b="1" dirty="0"/>
              <a:t> </a:t>
            </a:r>
            <a:r>
              <a:rPr lang="en-US" sz="1050" dirty="0"/>
              <a:t>and </a:t>
            </a:r>
            <a:r>
              <a:rPr lang="en-US" sz="1050" b="1" dirty="0"/>
              <a:t>Richard Dalton</a:t>
            </a:r>
          </a:p>
          <a:p>
            <a:r>
              <a:rPr lang="en-US" sz="1050" dirty="0"/>
              <a:t>New Jersey Geological and Water Survey</a:t>
            </a:r>
          </a:p>
          <a:p>
            <a:r>
              <a:rPr lang="en-US" sz="1050" b="1" dirty="0"/>
              <a:t>David Parris </a:t>
            </a:r>
          </a:p>
          <a:p>
            <a:r>
              <a:rPr lang="en-US" sz="1050" dirty="0"/>
              <a:t>New Jersey State Museum</a:t>
            </a:r>
          </a:p>
        </p:txBody>
      </p:sp>
      <p:sp>
        <p:nvSpPr>
          <p:cNvPr id="4" name="Slide Number Placeholder 3"/>
          <p:cNvSpPr>
            <a:spLocks noGrp="1"/>
          </p:cNvSpPr>
          <p:nvPr>
            <p:ph type="sldNum" sz="quarter" idx="5"/>
          </p:nvPr>
        </p:nvSpPr>
        <p:spPr/>
        <p:txBody>
          <a:bodyPr/>
          <a:lstStyle/>
          <a:p>
            <a:fld id="{7DD80358-FE5E-4653-A92F-16C9C650555C}" type="slidenum">
              <a:rPr lang="en-US" smtClean="0"/>
              <a:t>1</a:t>
            </a:fld>
            <a:endParaRPr lang="en-US"/>
          </a:p>
        </p:txBody>
      </p:sp>
    </p:spTree>
    <p:extLst>
      <p:ext uri="{BB962C8B-B14F-4D97-AF65-F5344CB8AC3E}">
        <p14:creationId xmlns:p14="http://schemas.microsoft.com/office/powerpoint/2010/main" val="1263594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https://www.nj.gov/dep/njgs/pricelst/gsreport/gsr28.pdf</a:t>
            </a:r>
          </a:p>
          <a:p>
            <a:endParaRPr lang="en-US" sz="1050" dirty="0"/>
          </a:p>
          <a:p>
            <a:r>
              <a:rPr lang="en-US" sz="1050" kern="1200" dirty="0">
                <a:solidFill>
                  <a:schemeClr val="tx1"/>
                </a:solidFill>
                <a:effectLst/>
                <a:latin typeface="+mn-lt"/>
                <a:ea typeface="+mn-ea"/>
                <a:cs typeface="+mn-cs"/>
              </a:rPr>
              <a:t>The Ordovician fossil record contains a diversity of marine invertebrates, including graptolites, trilobites, brachiopods, and conodonts (early vertebrates). A typical marine community consisted of these animals, plus red and green algae, early fish, cephalopods, corals, crinoids, and gastropods. A drop in sea level may have contributed to the mass extinctions that characterized the end of the Ordovician, in which perhaps 60% of all marine invertebrate genera went extinct. </a:t>
            </a:r>
            <a:br>
              <a:rPr lang="en-US" sz="1050" kern="1200" dirty="0">
                <a:solidFill>
                  <a:schemeClr val="tx1"/>
                </a:solidFill>
                <a:effectLst/>
                <a:latin typeface="+mn-lt"/>
                <a:ea typeface="+mn-ea"/>
                <a:cs typeface="+mn-cs"/>
              </a:rPr>
            </a:br>
            <a:br>
              <a:rPr lang="en-US" sz="1050" kern="1200" dirty="0">
                <a:solidFill>
                  <a:schemeClr val="tx1"/>
                </a:solidFill>
                <a:effectLst/>
                <a:latin typeface="+mn-lt"/>
                <a:ea typeface="+mn-ea"/>
                <a:cs typeface="+mn-cs"/>
              </a:rPr>
            </a:br>
            <a:r>
              <a:rPr lang="en-US" sz="1050" kern="1200" dirty="0">
                <a:solidFill>
                  <a:schemeClr val="tx1"/>
                </a:solidFill>
                <a:effectLst/>
                <a:latin typeface="+mn-lt"/>
                <a:ea typeface="+mn-ea"/>
                <a:cs typeface="+mn-cs"/>
              </a:rPr>
              <a:t>During the Ordovician Period in New Jersey, shallow seas gave way to deeper oceanic conditions. The shallow water limestone's and their reef-building organisms were replaced by dark colored shale's and mud stones and organisms typical of a deep-water environment. This change between environments is evident in the Valley and Ridge Province of northwestern New Jersey.</a:t>
            </a:r>
          </a:p>
          <a:p>
            <a:endParaRPr lang="en-US" sz="1050" kern="1200" dirty="0">
              <a:solidFill>
                <a:schemeClr val="tx1"/>
              </a:solidFill>
              <a:effectLst/>
              <a:latin typeface="+mn-lt"/>
              <a:ea typeface="+mn-ea"/>
              <a:cs typeface="+mn-cs"/>
            </a:endParaRPr>
          </a:p>
          <a:p>
            <a:r>
              <a:rPr lang="en-US" sz="1050" b="1" dirty="0" err="1"/>
              <a:t>Graptolithina</a:t>
            </a:r>
            <a:r>
              <a:rPr lang="en-US" sz="1050" dirty="0"/>
              <a:t> is a subclass of the </a:t>
            </a:r>
            <a:r>
              <a:rPr lang="en-US" sz="1050" dirty="0">
                <a:hlinkClick r:id="rId3" tooltip="Class (biology)"/>
              </a:rPr>
              <a:t>class</a:t>
            </a:r>
            <a:r>
              <a:rPr lang="en-US" sz="1050" dirty="0"/>
              <a:t> </a:t>
            </a:r>
            <a:r>
              <a:rPr lang="en-US" sz="1050" dirty="0" err="1">
                <a:hlinkClick r:id="rId4" tooltip="Pterobranchia"/>
              </a:rPr>
              <a:t>Pterobranchia</a:t>
            </a:r>
            <a:r>
              <a:rPr lang="en-US" sz="1050" dirty="0"/>
              <a:t>, the members of which are known as </a:t>
            </a:r>
            <a:r>
              <a:rPr lang="en-US" sz="1050" b="1" dirty="0"/>
              <a:t>graptolites</a:t>
            </a:r>
            <a:r>
              <a:rPr lang="en-US" sz="1050" dirty="0"/>
              <a:t>. These organisms are colonial </a:t>
            </a:r>
            <a:r>
              <a:rPr lang="en-US" sz="1050" dirty="0">
                <a:hlinkClick r:id="rId5" tooltip="Animal"/>
              </a:rPr>
              <a:t>animals</a:t>
            </a:r>
            <a:r>
              <a:rPr lang="en-US" sz="1050" dirty="0"/>
              <a:t> known chiefly as </a:t>
            </a:r>
            <a:r>
              <a:rPr lang="en-US" sz="1050" dirty="0">
                <a:hlinkClick r:id="rId6" tooltip="Fossil"/>
              </a:rPr>
              <a:t>fossils</a:t>
            </a:r>
            <a:r>
              <a:rPr lang="en-US" sz="1050" dirty="0"/>
              <a:t> from the </a:t>
            </a:r>
            <a:r>
              <a:rPr lang="en-US" sz="1050" dirty="0">
                <a:hlinkClick r:id="rId7" tooltip="Middle Cambrian"/>
              </a:rPr>
              <a:t>Middle Cambrian</a:t>
            </a:r>
            <a:r>
              <a:rPr lang="en-US" sz="1050" dirty="0"/>
              <a:t> (</a:t>
            </a:r>
            <a:r>
              <a:rPr lang="en-US" sz="1050" dirty="0" err="1"/>
              <a:t>Miaolingian</a:t>
            </a:r>
            <a:r>
              <a:rPr lang="en-US" sz="1050" dirty="0"/>
              <a:t>, </a:t>
            </a:r>
            <a:r>
              <a:rPr lang="en-US" sz="1050" dirty="0" err="1"/>
              <a:t>Wuliuan</a:t>
            </a:r>
            <a:r>
              <a:rPr lang="en-US" sz="1050" dirty="0"/>
              <a:t>) through the </a:t>
            </a:r>
            <a:r>
              <a:rPr lang="en-US" sz="1050" dirty="0">
                <a:hlinkClick r:id="rId8" tooltip="Lower Carboniferous"/>
              </a:rPr>
              <a:t>Lower Carboniferous</a:t>
            </a:r>
            <a:r>
              <a:rPr lang="en-US" sz="1050" dirty="0"/>
              <a:t> (Mississippian).</a:t>
            </a:r>
            <a:endParaRPr lang="en-US" sz="1050" baseline="30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p:txBody>
      </p:sp>
      <p:sp>
        <p:nvSpPr>
          <p:cNvPr id="4" name="Slide Number Placeholder 3"/>
          <p:cNvSpPr>
            <a:spLocks noGrp="1"/>
          </p:cNvSpPr>
          <p:nvPr>
            <p:ph type="sldNum" sz="quarter" idx="10"/>
          </p:nvPr>
        </p:nvSpPr>
        <p:spPr/>
        <p:txBody>
          <a:bodyPr/>
          <a:lstStyle/>
          <a:p>
            <a:fld id="{7DD80358-FE5E-4653-A92F-16C9C650555C}" type="slidenum">
              <a:rPr lang="en-US" smtClean="0"/>
              <a:t>10</a:t>
            </a:fld>
            <a:endParaRPr lang="en-US"/>
          </a:p>
        </p:txBody>
      </p:sp>
    </p:spTree>
    <p:extLst>
      <p:ext uri="{BB962C8B-B14F-4D97-AF65-F5344CB8AC3E}">
        <p14:creationId xmlns:p14="http://schemas.microsoft.com/office/powerpoint/2010/main" val="3903003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dirty="0">
                <a:effectLst/>
              </a:rPr>
              <a:t>Conodonts</a:t>
            </a:r>
            <a:r>
              <a:rPr lang="en-US" sz="1050" dirty="0">
                <a:effectLst/>
              </a:rPr>
              <a:t> (</a:t>
            </a:r>
            <a:r>
              <a:rPr lang="en-US" sz="1050" dirty="0">
                <a:effectLst/>
                <a:hlinkClick r:id="rId3" tooltip="Greek language"/>
              </a:rPr>
              <a:t>Greek</a:t>
            </a:r>
            <a:r>
              <a:rPr lang="en-US" sz="1050" dirty="0">
                <a:effectLst/>
              </a:rPr>
              <a:t> </a:t>
            </a:r>
            <a:r>
              <a:rPr lang="en-US" sz="1050" i="1" dirty="0" err="1">
                <a:effectLst/>
              </a:rPr>
              <a:t>kōnos</a:t>
            </a:r>
            <a:r>
              <a:rPr lang="en-US" sz="1050" dirty="0">
                <a:effectLst/>
              </a:rPr>
              <a:t>, "</a:t>
            </a:r>
            <a:r>
              <a:rPr lang="en-US" sz="1050" dirty="0">
                <a:effectLst/>
                <a:hlinkClick r:id="rId4" tooltip="Cone"/>
              </a:rPr>
              <a:t>cone</a:t>
            </a:r>
            <a:r>
              <a:rPr lang="en-US" sz="1050" dirty="0">
                <a:effectLst/>
              </a:rPr>
              <a:t>", + </a:t>
            </a:r>
            <a:r>
              <a:rPr lang="en-US" sz="1050" i="1" dirty="0" err="1">
                <a:effectLst/>
              </a:rPr>
              <a:t>odont</a:t>
            </a:r>
            <a:r>
              <a:rPr lang="en-US" sz="1050" dirty="0">
                <a:effectLst/>
              </a:rPr>
              <a:t>, "</a:t>
            </a:r>
            <a:r>
              <a:rPr lang="en-US" sz="1050" dirty="0">
                <a:effectLst/>
                <a:hlinkClick r:id="rId5" tooltip="Tooth"/>
              </a:rPr>
              <a:t>tooth</a:t>
            </a:r>
            <a:r>
              <a:rPr lang="en-US" sz="1050" dirty="0">
                <a:effectLst/>
              </a:rPr>
              <a:t>") are extinct </a:t>
            </a:r>
            <a:r>
              <a:rPr lang="en-US" sz="1050" dirty="0">
                <a:effectLst/>
                <a:hlinkClick r:id="rId6" tooltip="Agnatha"/>
              </a:rPr>
              <a:t>agnathan</a:t>
            </a:r>
            <a:r>
              <a:rPr lang="en-US" sz="1050" dirty="0">
                <a:effectLst/>
              </a:rPr>
              <a:t> </a:t>
            </a:r>
            <a:r>
              <a:rPr lang="en-US" sz="1050" dirty="0">
                <a:effectLst/>
                <a:hlinkClick r:id="rId7" tooltip="Chordata"/>
              </a:rPr>
              <a:t>chordates</a:t>
            </a:r>
            <a:r>
              <a:rPr lang="en-US" sz="1050" dirty="0">
                <a:effectLst/>
              </a:rPr>
              <a:t> resembling eels, classified in the class </a:t>
            </a:r>
            <a:r>
              <a:rPr lang="en-US" sz="1050" b="1" dirty="0" err="1">
                <a:effectLst/>
              </a:rPr>
              <a:t>Conodonta</a:t>
            </a:r>
            <a:r>
              <a:rPr lang="en-US" sz="1050" dirty="0">
                <a:effectLst/>
              </a:rPr>
              <a:t>. For many years, they were known only from tooth-like microfossils found in isolation and now called </a:t>
            </a:r>
            <a:r>
              <a:rPr lang="en-US" sz="1050" b="1" dirty="0">
                <a:effectLst/>
              </a:rPr>
              <a:t>conodont elements</a:t>
            </a:r>
            <a:r>
              <a:rPr lang="en-US" sz="1050" dirty="0">
                <a:effectLst/>
              </a:rPr>
              <a:t>. Knowledge about soft tissues remains limited. The animals are also called </a:t>
            </a:r>
            <a:r>
              <a:rPr lang="en-US" sz="1050" b="1" dirty="0" err="1">
                <a:effectLst/>
              </a:rPr>
              <a:t>Conodontophora</a:t>
            </a:r>
            <a:r>
              <a:rPr lang="en-US" sz="1050" dirty="0">
                <a:effectLst/>
              </a:rPr>
              <a:t> (conodont bearers) to avoid ambiguity. </a:t>
            </a:r>
          </a:p>
          <a:p>
            <a:pPr rtl="0"/>
            <a:endParaRPr lang="en-US" sz="1050" dirty="0">
              <a:effectLst/>
            </a:endParaRPr>
          </a:p>
          <a:p>
            <a:pPr rtl="0"/>
            <a:r>
              <a:rPr lang="en-US" sz="1050" dirty="0">
                <a:effectLst/>
              </a:rPr>
              <a:t>Conodonts are considered </a:t>
            </a:r>
            <a:r>
              <a:rPr lang="en-US" sz="1050" dirty="0">
                <a:effectLst/>
                <a:hlinkClick r:id="rId8" tooltip="Index fossil"/>
              </a:rPr>
              <a:t>index fossils</a:t>
            </a:r>
            <a:r>
              <a:rPr lang="en-US" sz="1050" dirty="0">
                <a:effectLst/>
              </a:rPr>
              <a:t>; fossils used to define and identify geological periods.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sz="1050" dirty="0"/>
          </a:p>
        </p:txBody>
      </p:sp>
      <p:sp>
        <p:nvSpPr>
          <p:cNvPr id="4" name="Slide Number Placeholder 3"/>
          <p:cNvSpPr>
            <a:spLocks noGrp="1"/>
          </p:cNvSpPr>
          <p:nvPr>
            <p:ph type="sldNum" sz="quarter" idx="10"/>
          </p:nvPr>
        </p:nvSpPr>
        <p:spPr/>
        <p:txBody>
          <a:bodyPr/>
          <a:lstStyle/>
          <a:p>
            <a:fld id="{7DD80358-FE5E-4653-A92F-16C9C650555C}" type="slidenum">
              <a:rPr lang="en-US" smtClean="0"/>
              <a:t>11</a:t>
            </a:fld>
            <a:endParaRPr lang="en-US"/>
          </a:p>
        </p:txBody>
      </p:sp>
    </p:spTree>
    <p:extLst>
      <p:ext uri="{BB962C8B-B14F-4D97-AF65-F5344CB8AC3E}">
        <p14:creationId xmlns:p14="http://schemas.microsoft.com/office/powerpoint/2010/main" val="371046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a:effectLst/>
              </a:rPr>
              <a:t>Eurypterids</a:t>
            </a:r>
            <a:r>
              <a:rPr lang="en-US" sz="1050" dirty="0">
                <a:effectLst/>
              </a:rPr>
              <a:t>, often informally called </a:t>
            </a:r>
            <a:r>
              <a:rPr lang="en-US" sz="1050" b="1" dirty="0">
                <a:effectLst/>
              </a:rPr>
              <a:t>sea scorpions</a:t>
            </a:r>
            <a:r>
              <a:rPr lang="en-US" sz="1050" dirty="0">
                <a:effectLst/>
              </a:rPr>
              <a:t>, are an extinct group of </a:t>
            </a:r>
            <a:r>
              <a:rPr lang="en-US" sz="1050" dirty="0">
                <a:effectLst/>
                <a:hlinkClick r:id="rId3" tooltip="Arthropod"/>
              </a:rPr>
              <a:t>arthropods</a:t>
            </a:r>
            <a:r>
              <a:rPr lang="en-US" sz="1050" dirty="0">
                <a:effectLst/>
              </a:rPr>
              <a:t> related to </a:t>
            </a:r>
            <a:r>
              <a:rPr lang="en-US" sz="1050" dirty="0">
                <a:effectLst/>
                <a:hlinkClick r:id="rId4" tooltip="Horseshoe crab"/>
              </a:rPr>
              <a:t>horseshoe crabs</a:t>
            </a:r>
            <a:r>
              <a:rPr lang="en-US" sz="1050" dirty="0">
                <a:effectLst/>
              </a:rPr>
              <a:t> that include the largest known arthropods to have ever lived. They are members of the extinct order </a:t>
            </a:r>
            <a:r>
              <a:rPr lang="en-US" sz="1050" b="1" dirty="0" err="1">
                <a:effectLst/>
              </a:rPr>
              <a:t>Eurypterida</a:t>
            </a:r>
            <a:r>
              <a:rPr lang="en-US" sz="1050" dirty="0">
                <a:effectLst/>
              </a:rPr>
              <a:t> (</a:t>
            </a:r>
            <a:r>
              <a:rPr lang="en-US" sz="1050" dirty="0" err="1">
                <a:effectLst/>
                <a:hlinkClick r:id="rId5" tooltip="Chelicerata"/>
              </a:rPr>
              <a:t>Chelicerata</a:t>
            </a:r>
            <a:r>
              <a:rPr lang="en-US" sz="1050" dirty="0">
                <a:effectLst/>
              </a:rPr>
              <a:t>); which is the most diverse Paleozoic chelicerate order in terms of species.</a:t>
            </a:r>
            <a:r>
              <a:rPr lang="en-US" sz="1050" baseline="30000" dirty="0">
                <a:effectLst/>
                <a:hlinkClick r:id="rId6"/>
              </a:rPr>
              <a:t>[1]</a:t>
            </a:r>
            <a:r>
              <a:rPr lang="en-US" sz="1050" dirty="0">
                <a:effectLst/>
              </a:rPr>
              <a:t> The name </a:t>
            </a:r>
            <a:r>
              <a:rPr lang="en-US" sz="1050" dirty="0" err="1">
                <a:effectLst/>
              </a:rPr>
              <a:t>Eurypterida</a:t>
            </a:r>
            <a:r>
              <a:rPr lang="en-US" sz="1050" dirty="0">
                <a:effectLst/>
              </a:rPr>
              <a:t> comes from the </a:t>
            </a:r>
            <a:r>
              <a:rPr lang="en-US" sz="1050" dirty="0">
                <a:effectLst/>
                <a:hlinkClick r:id="rId7" tooltip="Greek language"/>
              </a:rPr>
              <a:t>Greek</a:t>
            </a:r>
            <a:r>
              <a:rPr lang="en-US" sz="1050" dirty="0">
                <a:effectLst/>
              </a:rPr>
              <a:t> words </a:t>
            </a:r>
            <a:r>
              <a:rPr lang="el-GR" sz="1050" i="1" dirty="0">
                <a:effectLst/>
              </a:rPr>
              <a:t>eury-</a:t>
            </a:r>
            <a:r>
              <a:rPr lang="en-US" sz="1050" dirty="0">
                <a:effectLst/>
              </a:rPr>
              <a:t> (meaning "broad" or "wide") and </a:t>
            </a:r>
            <a:r>
              <a:rPr lang="el-GR" sz="1050" i="1" dirty="0">
                <a:effectLst/>
              </a:rPr>
              <a:t>pteron</a:t>
            </a:r>
            <a:r>
              <a:rPr lang="en-US" sz="1050" dirty="0">
                <a:effectLst/>
              </a:rPr>
              <a:t> (meaning "wing").</a:t>
            </a:r>
            <a:r>
              <a:rPr lang="en-US" sz="1050" baseline="30000" dirty="0">
                <a:effectLst/>
                <a:hlinkClick r:id="rId8"/>
              </a:rPr>
              <a:t>[2]</a:t>
            </a:r>
            <a:r>
              <a:rPr lang="en-US" sz="1050" dirty="0">
                <a:effectLst/>
              </a:rPr>
              <a:t> This name was chosen due to the pair of wide swimming appendages, reminiscent of wings, on the first fossil eurypterids discovered. The largest, such as </a:t>
            </a:r>
            <a:r>
              <a:rPr lang="en-US" sz="1050" i="1" dirty="0" err="1">
                <a:effectLst/>
                <a:hlinkClick r:id="rId9" tooltip="Jaekelopterus"/>
              </a:rPr>
              <a:t>Jaekelopterus</a:t>
            </a:r>
            <a:r>
              <a:rPr lang="en-US" sz="1050" dirty="0">
                <a:effectLst/>
              </a:rPr>
              <a:t>, reached 2.5 </a:t>
            </a:r>
            <a:r>
              <a:rPr lang="en-US" sz="1050" dirty="0" err="1">
                <a:effectLst/>
              </a:rPr>
              <a:t>metres</a:t>
            </a:r>
            <a:r>
              <a:rPr lang="en-US" sz="1050" dirty="0">
                <a:effectLst/>
              </a:rPr>
              <a:t> (8 ft 2 in) in length, but most species were less than 20 </a:t>
            </a:r>
            <a:r>
              <a:rPr lang="en-US" sz="1050" dirty="0" err="1">
                <a:effectLst/>
              </a:rPr>
              <a:t>centimetres</a:t>
            </a:r>
            <a:r>
              <a:rPr lang="en-US" sz="1050" dirty="0">
                <a:effectLst/>
              </a:rPr>
              <a:t> (8 in). They were formidable </a:t>
            </a:r>
            <a:r>
              <a:rPr lang="en-US" sz="1050" dirty="0">
                <a:effectLst/>
                <a:hlinkClick r:id="rId10" tooltip="Predator"/>
              </a:rPr>
              <a:t>predators</a:t>
            </a:r>
            <a:r>
              <a:rPr lang="en-US" sz="1050" dirty="0">
                <a:effectLst/>
              </a:rPr>
              <a:t> that thrived in warm shallow water, in both seas and lakes,</a:t>
            </a:r>
            <a:r>
              <a:rPr lang="en-US" sz="1050" baseline="30000" dirty="0">
                <a:effectLst/>
                <a:hlinkClick r:id="rId11"/>
              </a:rPr>
              <a:t>[3]</a:t>
            </a:r>
            <a:r>
              <a:rPr lang="en-US" sz="1050" dirty="0">
                <a:effectLst/>
              </a:rPr>
              <a:t> from the mid </a:t>
            </a:r>
            <a:r>
              <a:rPr lang="en-US" sz="1050" dirty="0">
                <a:effectLst/>
                <a:hlinkClick r:id="rId12" tooltip="Ordovician"/>
              </a:rPr>
              <a:t>Ordovician</a:t>
            </a:r>
            <a:r>
              <a:rPr lang="en-US" sz="1050" dirty="0">
                <a:effectLst/>
              </a:rPr>
              <a:t> to late </a:t>
            </a:r>
            <a:r>
              <a:rPr lang="en-US" sz="1050" dirty="0">
                <a:effectLst/>
                <a:hlinkClick r:id="rId13" tooltip="Permian"/>
              </a:rPr>
              <a:t>Permian</a:t>
            </a:r>
            <a:r>
              <a:rPr lang="en-US" sz="1050" dirty="0">
                <a:effectLst/>
              </a:rPr>
              <a:t> (</a:t>
            </a:r>
            <a:r>
              <a:rPr lang="en-US" sz="1050" dirty="0">
                <a:effectLst/>
                <a:hlinkClick r:id="rId14"/>
              </a:rPr>
              <a:t>467.3 to 252</a:t>
            </a:r>
            <a:r>
              <a:rPr lang="en-US" sz="1050" dirty="0">
                <a:effectLst/>
              </a:rPr>
              <a:t> </a:t>
            </a:r>
            <a:r>
              <a:rPr lang="en-US" sz="1050" dirty="0">
                <a:effectLst/>
                <a:hlinkClick r:id="rId15" tooltip="Myr"/>
              </a:rPr>
              <a:t>million years ago</a:t>
            </a:r>
            <a:r>
              <a:rPr lang="en-US" sz="105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12</a:t>
            </a:fld>
            <a:endParaRPr lang="en-US"/>
          </a:p>
        </p:txBody>
      </p:sp>
    </p:spTree>
    <p:extLst>
      <p:ext uri="{BB962C8B-B14F-4D97-AF65-F5344CB8AC3E}">
        <p14:creationId xmlns:p14="http://schemas.microsoft.com/office/powerpoint/2010/main" val="3766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a:effectLst/>
              </a:rPr>
              <a:t>Phytosaurs</a:t>
            </a:r>
            <a:r>
              <a:rPr lang="en-US" sz="1050" dirty="0">
                <a:effectLst/>
              </a:rPr>
              <a:t> are an </a:t>
            </a:r>
            <a:r>
              <a:rPr lang="en-US" sz="1050" dirty="0">
                <a:effectLst/>
                <a:hlinkClick r:id="rId3" tooltip="Extinct"/>
              </a:rPr>
              <a:t>extinct</a:t>
            </a:r>
            <a:r>
              <a:rPr lang="en-US" sz="1050" dirty="0">
                <a:effectLst/>
              </a:rPr>
              <a:t> group of large, mostly </a:t>
            </a:r>
            <a:r>
              <a:rPr lang="en-US" sz="1050" dirty="0">
                <a:effectLst/>
                <a:hlinkClick r:id="rId4" tooltip="List of semiaquatic tetrapods"/>
              </a:rPr>
              <a:t>semiaquatic</a:t>
            </a:r>
            <a:r>
              <a:rPr lang="en-US" sz="1050" dirty="0">
                <a:effectLst/>
              </a:rPr>
              <a:t> </a:t>
            </a:r>
            <a:r>
              <a:rPr lang="en-US" sz="1050" dirty="0">
                <a:effectLst/>
                <a:hlinkClick r:id="rId5" tooltip="Late Triassic"/>
              </a:rPr>
              <a:t>Late Triassic</a:t>
            </a:r>
            <a:r>
              <a:rPr lang="en-US" sz="1050" dirty="0">
                <a:effectLst/>
              </a:rPr>
              <a:t> </a:t>
            </a:r>
            <a:r>
              <a:rPr lang="en-US" sz="1050" dirty="0">
                <a:effectLst/>
                <a:hlinkClick r:id="rId6" tooltip="Archosauriform"/>
              </a:rPr>
              <a:t>archosauriform</a:t>
            </a:r>
            <a:r>
              <a:rPr lang="en-US" sz="1050" dirty="0">
                <a:effectLst/>
              </a:rPr>
              <a:t> reptiles. Phytosaurs belong to the </a:t>
            </a:r>
            <a:r>
              <a:rPr lang="en-US" sz="1050" dirty="0">
                <a:effectLst/>
                <a:hlinkClick r:id="rId7" tooltip="Family (biology)"/>
              </a:rPr>
              <a:t>family</a:t>
            </a:r>
            <a:r>
              <a:rPr lang="en-US" sz="1050" dirty="0">
                <a:effectLst/>
              </a:rPr>
              <a:t> </a:t>
            </a:r>
            <a:r>
              <a:rPr lang="en-US" sz="1050" b="1" dirty="0" err="1">
                <a:effectLst/>
              </a:rPr>
              <a:t>Phytosauridae</a:t>
            </a:r>
            <a:r>
              <a:rPr lang="en-US" sz="1050" dirty="0">
                <a:effectLst/>
              </a:rPr>
              <a:t> and the </a:t>
            </a:r>
            <a:r>
              <a:rPr lang="en-US" sz="1050" dirty="0">
                <a:effectLst/>
                <a:hlinkClick r:id="rId8" tooltip="Order (biology)"/>
              </a:rPr>
              <a:t>order</a:t>
            </a:r>
            <a:r>
              <a:rPr lang="en-US" sz="1050" dirty="0">
                <a:effectLst/>
              </a:rPr>
              <a:t> </a:t>
            </a:r>
            <a:r>
              <a:rPr lang="en-US" sz="1050" b="1" dirty="0" err="1">
                <a:effectLst/>
              </a:rPr>
              <a:t>Phytosauria</a:t>
            </a:r>
            <a:r>
              <a:rPr lang="en-US" sz="1050" dirty="0">
                <a:effectLst/>
              </a:rPr>
              <a:t>. </a:t>
            </a:r>
            <a:r>
              <a:rPr lang="en-US" sz="1050" dirty="0" err="1">
                <a:effectLst/>
              </a:rPr>
              <a:t>Phytosauria</a:t>
            </a:r>
            <a:r>
              <a:rPr lang="en-US" sz="1050" dirty="0">
                <a:effectLst/>
              </a:rPr>
              <a:t> and </a:t>
            </a:r>
            <a:r>
              <a:rPr lang="en-US" sz="1050" dirty="0" err="1">
                <a:effectLst/>
              </a:rPr>
              <a:t>Phytosauridae</a:t>
            </a:r>
            <a:r>
              <a:rPr lang="en-US" sz="1050" dirty="0">
                <a:effectLst/>
              </a:rPr>
              <a:t> are often considered to be equivalent groupings containing the same species, but some studies have identified non-</a:t>
            </a:r>
            <a:r>
              <a:rPr lang="en-US" sz="1050" dirty="0" err="1">
                <a:effectLst/>
              </a:rPr>
              <a:t>phytosaurid</a:t>
            </a:r>
            <a:r>
              <a:rPr lang="en-US" sz="1050" dirty="0">
                <a:effectLst/>
              </a:rPr>
              <a:t> </a:t>
            </a:r>
            <a:r>
              <a:rPr lang="en-US" sz="1050" dirty="0" err="1">
                <a:effectLst/>
              </a:rPr>
              <a:t>phytosaurians</a:t>
            </a:r>
            <a:r>
              <a:rPr lang="en-US" sz="1050" dirty="0">
                <a:effectLst/>
              </a:rPr>
              <a:t>. Phytosaurs were long-snouted and heavily </a:t>
            </a:r>
            <a:r>
              <a:rPr lang="en-US" sz="1050" dirty="0" err="1">
                <a:effectLst/>
              </a:rPr>
              <a:t>armoured</a:t>
            </a:r>
            <a:r>
              <a:rPr lang="en-US" sz="1050" dirty="0">
                <a:effectLst/>
              </a:rPr>
              <a:t>, bearing a remarkable resemblance to modern </a:t>
            </a:r>
            <a:r>
              <a:rPr lang="en-US" sz="1050" dirty="0">
                <a:effectLst/>
                <a:hlinkClick r:id="rId9" tooltip="Crocodilian"/>
              </a:rPr>
              <a:t>crocodilians</a:t>
            </a:r>
            <a:r>
              <a:rPr lang="en-US" sz="1050" dirty="0">
                <a:effectLst/>
              </a:rPr>
              <a:t> in size, appearance, and lifestyle, as an example of </a:t>
            </a:r>
            <a:r>
              <a:rPr lang="en-US" sz="1050" dirty="0">
                <a:effectLst/>
                <a:hlinkClick r:id="rId10" tooltip="Convergent evolution"/>
              </a:rPr>
              <a:t>convergence</a:t>
            </a:r>
            <a:r>
              <a:rPr lang="en-US" sz="1050" dirty="0">
                <a:effectLst/>
              </a:rPr>
              <a:t> or </a:t>
            </a:r>
            <a:r>
              <a:rPr lang="en-US" sz="1050" dirty="0">
                <a:effectLst/>
                <a:hlinkClick r:id="rId11" tooltip="Parallel evolution"/>
              </a:rPr>
              <a:t>parallel evolution</a:t>
            </a:r>
            <a:r>
              <a:rPr lang="en-US" sz="1050" dirty="0">
                <a:effectLst/>
              </a:rPr>
              <a:t>. The name "phytosaur" means "plant reptile", as the first fossils of phytosaurs were mistakenly thought to belong to plant eaters. The name is misleading because the sharp teeth in phytosaur jaws clearly show that they were </a:t>
            </a:r>
            <a:r>
              <a:rPr lang="en-US" sz="1050" dirty="0">
                <a:effectLst/>
                <a:hlinkClick r:id="rId12" tooltip="Predation"/>
              </a:rPr>
              <a:t>predators</a:t>
            </a:r>
            <a:r>
              <a:rPr lang="en-US" sz="1050" dirty="0">
                <a:effectLst/>
              </a:rPr>
              <a:t>. </a:t>
            </a:r>
          </a:p>
          <a:p>
            <a:endParaRPr lang="en-US" sz="1050" dirty="0">
              <a:effectLst/>
            </a:endParaRPr>
          </a:p>
          <a:p>
            <a:r>
              <a:rPr lang="en-US" sz="1050" b="1" i="1" dirty="0" err="1">
                <a:effectLst/>
              </a:rPr>
              <a:t>Rutiodon</a:t>
            </a:r>
            <a:r>
              <a:rPr lang="en-US" sz="1050" dirty="0">
                <a:effectLst/>
              </a:rPr>
              <a:t> ("Wrinkle tooth") is an </a:t>
            </a:r>
            <a:r>
              <a:rPr lang="en-US" sz="1050" dirty="0">
                <a:effectLst/>
                <a:hlinkClick r:id="rId3" tooltip="Extinct"/>
              </a:rPr>
              <a:t>extinct</a:t>
            </a:r>
            <a:r>
              <a:rPr lang="en-US" sz="1050" dirty="0">
                <a:effectLst/>
              </a:rPr>
              <a:t> </a:t>
            </a:r>
            <a:r>
              <a:rPr lang="en-US" sz="1050" dirty="0">
                <a:effectLst/>
                <a:hlinkClick r:id="rId13" tooltip="Genus"/>
              </a:rPr>
              <a:t>genus</a:t>
            </a:r>
            <a:r>
              <a:rPr lang="en-US" sz="1050" dirty="0">
                <a:effectLst/>
              </a:rPr>
              <a:t> of </a:t>
            </a:r>
            <a:r>
              <a:rPr lang="en-US" sz="1050" dirty="0">
                <a:effectLst/>
                <a:hlinkClick r:id="rId14" tooltip="Archosaur"/>
              </a:rPr>
              <a:t>archosaur</a:t>
            </a:r>
            <a:r>
              <a:rPr lang="en-US" sz="1050" dirty="0">
                <a:effectLst/>
              </a:rPr>
              <a:t> belonging to the </a:t>
            </a:r>
            <a:r>
              <a:rPr lang="en-US" sz="1050" dirty="0">
                <a:effectLst/>
                <a:hlinkClick r:id="rId7" tooltip="Family (biology)"/>
              </a:rPr>
              <a:t>family</a:t>
            </a:r>
            <a:r>
              <a:rPr lang="en-US" sz="1050" dirty="0">
                <a:effectLst/>
              </a:rPr>
              <a:t> </a:t>
            </a:r>
            <a:r>
              <a:rPr lang="en-US" sz="1050" dirty="0" err="1">
                <a:effectLst/>
                <a:hlinkClick r:id="rId15" tooltip="Phytosauridae"/>
              </a:rPr>
              <a:t>Phytosauridae</a:t>
            </a:r>
            <a:r>
              <a:rPr lang="en-US" sz="1050" dirty="0">
                <a:effectLst/>
              </a:rPr>
              <a:t>. It lived during the </a:t>
            </a:r>
            <a:r>
              <a:rPr lang="en-US" sz="1050" dirty="0">
                <a:effectLst/>
                <a:hlinkClick r:id="rId5" tooltip="Late Triassic"/>
              </a:rPr>
              <a:t>Late Triassic</a:t>
            </a:r>
            <a:r>
              <a:rPr lang="en-US" sz="1050" dirty="0">
                <a:effectLst/>
              </a:rPr>
              <a:t> </a:t>
            </a:r>
            <a:r>
              <a:rPr lang="en-US" sz="1050" dirty="0">
                <a:effectLst/>
                <a:hlinkClick r:id="rId16" tooltip="Period (geology)"/>
              </a:rPr>
              <a:t>period</a:t>
            </a:r>
            <a:r>
              <a:rPr lang="en-US" sz="1050" dirty="0">
                <a:effectLst/>
              </a:rPr>
              <a:t> and was about 3 to 8 meters in length.</a:t>
            </a:r>
            <a:r>
              <a:rPr lang="en-US" sz="1050" baseline="30000" dirty="0">
                <a:effectLst/>
                <a:hlinkClick r:id="rId17"/>
              </a:rPr>
              <a:t>[1]</a:t>
            </a:r>
            <a:r>
              <a:rPr lang="en-US" sz="1050" dirty="0">
                <a:effectLst/>
              </a:rPr>
              <a:t> </a:t>
            </a:r>
            <a:r>
              <a:rPr lang="en-US" sz="1050" i="1" dirty="0" err="1">
                <a:effectLst/>
              </a:rPr>
              <a:t>Rutiodon</a:t>
            </a:r>
            <a:r>
              <a:rPr lang="en-US" sz="1050" dirty="0">
                <a:effectLst/>
              </a:rPr>
              <a:t> is known from the eastern United States (</a:t>
            </a:r>
            <a:r>
              <a:rPr lang="en-US" sz="1050" dirty="0">
                <a:effectLst/>
                <a:hlinkClick r:id="rId18" tooltip="North Carolina"/>
              </a:rPr>
              <a:t>North Carolina</a:t>
            </a:r>
            <a:r>
              <a:rPr lang="en-US" sz="1050" dirty="0">
                <a:effectLst/>
              </a:rPr>
              <a:t>, </a:t>
            </a:r>
            <a:r>
              <a:rPr lang="en-US" sz="1050" dirty="0">
                <a:effectLst/>
                <a:hlinkClick r:id="rId19" tooltip="New York (state)"/>
              </a:rPr>
              <a:t>New York</a:t>
            </a:r>
            <a:r>
              <a:rPr lang="en-US" sz="1050" dirty="0">
                <a:effectLst/>
              </a:rPr>
              <a:t>, </a:t>
            </a:r>
            <a:r>
              <a:rPr lang="en-US" sz="1050" dirty="0">
                <a:effectLst/>
                <a:hlinkClick r:id="rId20" tooltip="New Jersey"/>
              </a:rPr>
              <a:t>New Jersey</a:t>
            </a:r>
            <a:r>
              <a:rPr lang="en-US" sz="1050" dirty="0">
                <a:effectLst/>
              </a:rPr>
              <a:t>).</a:t>
            </a:r>
            <a:r>
              <a:rPr lang="en-US" sz="1050" baseline="30000" dirty="0">
                <a:effectLst/>
                <a:hlinkClick r:id="rId21"/>
              </a:rPr>
              <a:t>[2]</a:t>
            </a:r>
            <a:r>
              <a:rPr lang="en-US" sz="1050" dirty="0">
                <a:effectLst/>
              </a:rPr>
              <a:t> </a:t>
            </a:r>
          </a:p>
          <a:p>
            <a:endParaRPr lang="en-US" sz="1050" dirty="0">
              <a:effectLst/>
            </a:endParaRPr>
          </a:p>
          <a:p>
            <a:r>
              <a:rPr lang="en-US" sz="1050" dirty="0">
                <a:effectLst/>
              </a:rPr>
              <a:t>The </a:t>
            </a:r>
            <a:r>
              <a:rPr lang="en-US" sz="1050" dirty="0">
                <a:effectLst/>
                <a:hlinkClick r:id="rId22" tooltip="Type species"/>
              </a:rPr>
              <a:t>type species</a:t>
            </a:r>
            <a:r>
              <a:rPr lang="en-US" sz="1050" dirty="0">
                <a:effectLst/>
              </a:rPr>
              <a:t> of </a:t>
            </a:r>
            <a:r>
              <a:rPr lang="en-US" sz="1050" i="1" dirty="0" err="1">
                <a:effectLst/>
              </a:rPr>
              <a:t>Rutiodon</a:t>
            </a:r>
            <a:r>
              <a:rPr lang="en-US" sz="1050" dirty="0">
                <a:effectLst/>
              </a:rPr>
              <a:t> is </a:t>
            </a:r>
            <a:r>
              <a:rPr lang="en-US" sz="1050" i="1" dirty="0">
                <a:effectLst/>
              </a:rPr>
              <a:t>R. </a:t>
            </a:r>
            <a:r>
              <a:rPr lang="en-US" sz="1050" i="1" dirty="0" err="1">
                <a:effectLst/>
              </a:rPr>
              <a:t>carolinensis</a:t>
            </a:r>
            <a:r>
              <a:rPr lang="en-US" sz="1050" dirty="0">
                <a:effectLst/>
              </a:rPr>
              <a:t>. A second species, </a:t>
            </a:r>
            <a:r>
              <a:rPr lang="en-US" sz="1050" i="1" dirty="0">
                <a:effectLst/>
              </a:rPr>
              <a:t>R. </a:t>
            </a:r>
            <a:r>
              <a:rPr lang="en-US" sz="1050" i="1" dirty="0" err="1">
                <a:effectLst/>
              </a:rPr>
              <a:t>manhattanensis</a:t>
            </a:r>
            <a:r>
              <a:rPr lang="en-US" sz="1050" dirty="0">
                <a:effectLst/>
              </a:rPr>
              <a:t>, was discovered in 1910 near </a:t>
            </a:r>
            <a:r>
              <a:rPr lang="en-US" sz="1050" dirty="0">
                <a:effectLst/>
                <a:hlinkClick r:id="rId23"/>
              </a:rPr>
              <a:t>Fort Lee, New Jersey</a:t>
            </a:r>
            <a:r>
              <a:rPr lang="en-US" sz="1050" dirty="0">
                <a:effectLst/>
              </a:rPr>
              <a:t>, and named in reference to its close proximity to </a:t>
            </a:r>
            <a:r>
              <a:rPr lang="en-US" sz="1050" dirty="0">
                <a:effectLst/>
                <a:hlinkClick r:id="rId24"/>
              </a:rPr>
              <a:t>Manhattan</a:t>
            </a:r>
            <a:r>
              <a:rPr lang="en-US" sz="1050" dirty="0">
                <a:effectLst/>
              </a:rPr>
              <a:t>. </a:t>
            </a:r>
          </a:p>
          <a:p>
            <a:endParaRPr lang="en-US" sz="1050" dirty="0"/>
          </a:p>
          <a:p>
            <a:r>
              <a:rPr lang="en-US" sz="1050" dirty="0"/>
              <a:t>https://wikivisually.com/wiki/Rutiodon</a:t>
            </a:r>
          </a:p>
          <a:p>
            <a:endParaRPr lang="en-US" sz="1050" dirty="0"/>
          </a:p>
          <a:p>
            <a:r>
              <a:rPr lang="en-US" sz="1050" dirty="0"/>
              <a:t>Note the big gap in time between this animal and Eurypterids on the prior page of this </a:t>
            </a:r>
            <a:r>
              <a:rPr lang="en-US" sz="1050" dirty="0" err="1"/>
              <a:t>powerpoint</a:t>
            </a:r>
            <a:r>
              <a:rPr lang="en-US" sz="1050" dirty="0"/>
              <a:t>.  During the later half of the Paleozoic, the levels of deposition in NJ were overcome by erosional forces so that the fossil record is sparse during this time.  However, this was a superb time for deposition in Pennsylvania!  Thus the alternate name for one of its periods, the Pennsylvanian.  (Famous for the deposition of coal)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r>
              <a:rPr lang="en-US" dirty="0"/>
              <a:t> </a:t>
            </a:r>
          </a:p>
        </p:txBody>
      </p:sp>
      <p:sp>
        <p:nvSpPr>
          <p:cNvPr id="4" name="Slide Number Placeholder 3"/>
          <p:cNvSpPr>
            <a:spLocks noGrp="1"/>
          </p:cNvSpPr>
          <p:nvPr>
            <p:ph type="sldNum" sz="quarter" idx="10"/>
          </p:nvPr>
        </p:nvSpPr>
        <p:spPr/>
        <p:txBody>
          <a:bodyPr/>
          <a:lstStyle/>
          <a:p>
            <a:fld id="{7DD80358-FE5E-4653-A92F-16C9C650555C}" type="slidenum">
              <a:rPr lang="en-US" smtClean="0"/>
              <a:t>13</a:t>
            </a:fld>
            <a:endParaRPr lang="en-US"/>
          </a:p>
        </p:txBody>
      </p:sp>
    </p:spTree>
    <p:extLst>
      <p:ext uri="{BB962C8B-B14F-4D97-AF65-F5344CB8AC3E}">
        <p14:creationId xmlns:p14="http://schemas.microsoft.com/office/powerpoint/2010/main" val="1002381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i="1" dirty="0" err="1">
                <a:effectLst/>
              </a:rPr>
              <a:t>Hypsognathus</a:t>
            </a:r>
            <a:r>
              <a:rPr lang="en-US" sz="1050" dirty="0">
                <a:effectLst/>
              </a:rPr>
              <a:t> ('high jaw') is an </a:t>
            </a:r>
            <a:r>
              <a:rPr lang="en-US" sz="1050" dirty="0">
                <a:effectLst/>
                <a:hlinkClick r:id="rId3" tooltip="Extinction"/>
              </a:rPr>
              <a:t>extinct</a:t>
            </a:r>
            <a:r>
              <a:rPr lang="en-US" sz="1050" dirty="0">
                <a:effectLst/>
              </a:rPr>
              <a:t> </a:t>
            </a:r>
            <a:r>
              <a:rPr lang="en-US" sz="1050" dirty="0">
                <a:effectLst/>
                <a:hlinkClick r:id="rId4" tooltip="Genus"/>
              </a:rPr>
              <a:t>genus</a:t>
            </a:r>
            <a:r>
              <a:rPr lang="en-US" sz="1050" dirty="0">
                <a:effectLst/>
              </a:rPr>
              <a:t> of </a:t>
            </a:r>
            <a:r>
              <a:rPr lang="en-US" sz="1050" dirty="0">
                <a:effectLst/>
                <a:hlinkClick r:id="rId5" tooltip="Procolophonid"/>
              </a:rPr>
              <a:t>procolophonid</a:t>
            </a:r>
            <a:r>
              <a:rPr lang="en-US" sz="1050" dirty="0">
                <a:effectLst/>
              </a:rPr>
              <a:t> </a:t>
            </a:r>
            <a:r>
              <a:rPr lang="en-US" sz="1050" dirty="0" err="1">
                <a:effectLst/>
                <a:hlinkClick r:id="rId6" tooltip="Parareptile"/>
              </a:rPr>
              <a:t>parareptile</a:t>
            </a:r>
            <a:r>
              <a:rPr lang="en-US" sz="1050" dirty="0">
                <a:effectLst/>
              </a:rPr>
              <a:t> from the </a:t>
            </a:r>
            <a:r>
              <a:rPr lang="en-US" sz="1050" dirty="0">
                <a:effectLst/>
                <a:hlinkClick r:id="rId7" tooltip="Late Triassic"/>
              </a:rPr>
              <a:t>Late Triassic</a:t>
            </a:r>
            <a:r>
              <a:rPr lang="en-US" sz="1050" dirty="0">
                <a:effectLst/>
              </a:rPr>
              <a:t> of </a:t>
            </a:r>
            <a:r>
              <a:rPr lang="en-US" sz="1050" dirty="0">
                <a:effectLst/>
                <a:hlinkClick r:id="rId8" tooltip="New Jersey"/>
              </a:rPr>
              <a:t>New Jersey</a:t>
            </a:r>
            <a:r>
              <a:rPr lang="en-US" sz="1050" dirty="0">
                <a:effectLst/>
              </a:rPr>
              <a:t> and </a:t>
            </a:r>
            <a:r>
              <a:rPr lang="en-US" sz="1050" dirty="0">
                <a:effectLst/>
                <a:hlinkClick r:id="rId9" tooltip="Connecticut"/>
              </a:rPr>
              <a:t>Connecticut</a:t>
            </a:r>
            <a:r>
              <a:rPr lang="en-US" sz="1050" dirty="0">
                <a:effectLst/>
              </a:rPr>
              <a:t>.</a:t>
            </a:r>
            <a:r>
              <a:rPr lang="en-US" sz="1050" baseline="30000" dirty="0">
                <a:effectLst/>
                <a:hlinkClick r:id="rId10"/>
              </a:rPr>
              <a:t>[1]</a:t>
            </a:r>
            <a:r>
              <a:rPr lang="en-US" sz="1050" dirty="0">
                <a:effectLst/>
              </a:rPr>
              <a:t> </a:t>
            </a:r>
          </a:p>
          <a:p>
            <a:pPr rtl="0"/>
            <a:endParaRPr lang="en-US" sz="1050" i="1" dirty="0">
              <a:effectLst/>
            </a:endParaRPr>
          </a:p>
          <a:p>
            <a:pPr rtl="0"/>
            <a:r>
              <a:rPr lang="en-US" sz="1050" i="1" dirty="0" err="1">
                <a:effectLst/>
              </a:rPr>
              <a:t>Hypsognathus</a:t>
            </a:r>
            <a:r>
              <a:rPr lang="en-US" sz="1050" dirty="0">
                <a:effectLst/>
              </a:rPr>
              <a:t> resembled a moderately sized </a:t>
            </a:r>
            <a:r>
              <a:rPr lang="en-US" sz="1050" dirty="0">
                <a:effectLst/>
                <a:hlinkClick r:id="rId11" tooltip="Lizard"/>
              </a:rPr>
              <a:t>lizard</a:t>
            </a:r>
            <a:r>
              <a:rPr lang="en-US" sz="1050" dirty="0">
                <a:effectLst/>
              </a:rPr>
              <a:t>, with a length of 33 centimeters (13 in), although it was unrelated to modern lizards. Because of its broad </a:t>
            </a:r>
            <a:r>
              <a:rPr lang="en-US" sz="1050" dirty="0">
                <a:effectLst/>
                <a:hlinkClick r:id="rId12" tooltip="Teeth"/>
              </a:rPr>
              <a:t>teeth</a:t>
            </a:r>
            <a:r>
              <a:rPr lang="en-US" sz="1050" dirty="0">
                <a:effectLst/>
              </a:rPr>
              <a:t>, </a:t>
            </a:r>
            <a:r>
              <a:rPr lang="en-US" sz="1050" i="1" dirty="0" err="1">
                <a:effectLst/>
              </a:rPr>
              <a:t>Hypsognathus</a:t>
            </a:r>
            <a:r>
              <a:rPr lang="en-US" sz="1050" dirty="0">
                <a:effectLst/>
              </a:rPr>
              <a:t> is thought to have been </a:t>
            </a:r>
            <a:r>
              <a:rPr lang="en-US" sz="1050" dirty="0">
                <a:effectLst/>
                <a:hlinkClick r:id="rId13" tooltip="Herbivore"/>
              </a:rPr>
              <a:t>herbivorous</a:t>
            </a:r>
            <a:r>
              <a:rPr lang="en-US" sz="1050" dirty="0">
                <a:effectLst/>
              </a:rPr>
              <a:t>. Its body is low and broad with a relatively short tail. </a:t>
            </a:r>
            <a:r>
              <a:rPr lang="en-US" sz="1050" i="1" dirty="0" err="1">
                <a:effectLst/>
              </a:rPr>
              <a:t>Hypsognathus</a:t>
            </a:r>
            <a:r>
              <a:rPr lang="en-US" sz="1050" dirty="0">
                <a:effectLst/>
              </a:rPr>
              <a:t> has some spikes on the side of its head, probably for protection against predators.</a:t>
            </a:r>
            <a:r>
              <a:rPr lang="en-US" sz="1050" baseline="30000" dirty="0">
                <a:effectLst/>
                <a:hlinkClick r:id="rId14"/>
              </a:rPr>
              <a:t>[2]</a:t>
            </a:r>
            <a:r>
              <a:rPr lang="en-US" sz="1050" dirty="0">
                <a:effectLst/>
              </a:rPr>
              <a:t> </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14</a:t>
            </a:fld>
            <a:endParaRPr lang="en-US"/>
          </a:p>
        </p:txBody>
      </p:sp>
    </p:spTree>
    <p:extLst>
      <p:ext uri="{BB962C8B-B14F-4D97-AF65-F5344CB8AC3E}">
        <p14:creationId xmlns:p14="http://schemas.microsoft.com/office/powerpoint/2010/main" val="3525770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i="0" dirty="0" err="1"/>
              <a:t>Apatopus</a:t>
            </a:r>
            <a:r>
              <a:rPr lang="en-US" sz="1050" dirty="0"/>
              <a:t> is an </a:t>
            </a:r>
            <a:r>
              <a:rPr lang="en-US" sz="1050" dirty="0">
                <a:hlinkClick r:id="rId3" tooltip="Ichnogenus"/>
              </a:rPr>
              <a:t>ichnogenus</a:t>
            </a:r>
            <a:r>
              <a:rPr lang="en-US" sz="1050" dirty="0"/>
              <a:t>, or a name based on </a:t>
            </a:r>
            <a:r>
              <a:rPr lang="en-US" sz="1050" dirty="0">
                <a:hlinkClick r:id="rId4" tooltip="Footprint"/>
              </a:rPr>
              <a:t>footprints</a:t>
            </a:r>
            <a:r>
              <a:rPr lang="en-US" sz="1050" dirty="0"/>
              <a:t>, that may have been from a </a:t>
            </a:r>
            <a:r>
              <a:rPr lang="en-US" sz="1050" dirty="0">
                <a:hlinkClick r:id="rId5" tooltip="Phytosaur"/>
              </a:rPr>
              <a:t>phytosaur</a:t>
            </a:r>
            <a:r>
              <a:rPr lang="en-US" sz="1050" dirty="0"/>
              <a:t>. The trackmaker lived in the early </a:t>
            </a:r>
            <a:r>
              <a:rPr lang="en-US" sz="1050" dirty="0">
                <a:hlinkClick r:id="rId6" tooltip="Triassic"/>
              </a:rPr>
              <a:t>Triassic</a:t>
            </a:r>
            <a:r>
              <a:rPr lang="en-US" sz="1050" dirty="0"/>
              <a:t>. It was named by Baird in 1957. </a:t>
            </a:r>
          </a:p>
          <a:p>
            <a:pPr rtl="0"/>
            <a:endParaRPr lang="en-US" sz="1050" dirty="0"/>
          </a:p>
          <a:p>
            <a:pPr rtl="0"/>
            <a:r>
              <a:rPr lang="en-US" sz="1050" dirty="0"/>
              <a:t>Of special relevance regarding its </a:t>
            </a:r>
            <a:r>
              <a:rPr lang="en-US" sz="1050" dirty="0" err="1"/>
              <a:t>phytosaurian</a:t>
            </a:r>
            <a:r>
              <a:rPr lang="en-US" sz="1050" dirty="0"/>
              <a:t> identity is the fact that the tracks are positioned in a way that indicates that the limbs were held directly under the body, a gait known in true </a:t>
            </a:r>
            <a:r>
              <a:rPr lang="en-US" sz="1050" dirty="0">
                <a:hlinkClick r:id="rId7" tooltip="Archosaur"/>
              </a:rPr>
              <a:t>archosaurs</a:t>
            </a:r>
            <a:r>
              <a:rPr lang="en-US" sz="1050" dirty="0"/>
              <a:t> like </a:t>
            </a:r>
            <a:r>
              <a:rPr lang="en-US" sz="1050" dirty="0">
                <a:hlinkClick r:id="rId8" tooltip="Crocodile"/>
              </a:rPr>
              <a:t>crocodiles</a:t>
            </a:r>
            <a:r>
              <a:rPr lang="en-US" sz="1050" dirty="0"/>
              <a:t> and </a:t>
            </a:r>
            <a:r>
              <a:rPr lang="en-US" sz="1050" dirty="0">
                <a:hlinkClick r:id="rId9" tooltip="Dinosaur"/>
              </a:rPr>
              <a:t>dinosaurs</a:t>
            </a:r>
            <a:r>
              <a:rPr lang="en-US" sz="1050" dirty="0"/>
              <a:t> but previously thought absent in phytosaurs. This raises the question of whether this trait was shared by the last common ancestor between archosaurs and phytosaurs or if it evolved independently between these groups.</a:t>
            </a:r>
            <a:r>
              <a:rPr lang="en-US" sz="1050" baseline="30000" dirty="0">
                <a:hlinkClick r:id="rId10"/>
              </a:rPr>
              <a:t>[1]</a:t>
            </a:r>
            <a:r>
              <a:rPr lang="en-US" sz="1050" baseline="30000" dirty="0">
                <a:hlinkClick r:id="rId11"/>
              </a:rPr>
              <a:t>[2]</a:t>
            </a:r>
            <a:r>
              <a:rPr lang="en-US" sz="1050" dirty="0"/>
              <a:t> </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15</a:t>
            </a:fld>
            <a:endParaRPr lang="en-US"/>
          </a:p>
        </p:txBody>
      </p:sp>
    </p:spTree>
    <p:extLst>
      <p:ext uri="{BB962C8B-B14F-4D97-AF65-F5344CB8AC3E}">
        <p14:creationId xmlns:p14="http://schemas.microsoft.com/office/powerpoint/2010/main" val="144409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You may be familiar with the </a:t>
            </a:r>
            <a:r>
              <a:rPr lang="en-US" sz="1050" dirty="0">
                <a:hlinkClick r:id="rId3"/>
              </a:rPr>
              <a:t>Coelacanth</a:t>
            </a:r>
            <a:r>
              <a:rPr lang="en-US" sz="1050" dirty="0"/>
              <a:t>, the allegedly extinct fish that experienced a sudden resurrection when a living specimen was caught off the coast of South Africa in 1938. The fact is, though, that most genera of Coelacanths truly did go extinct tens of millions of years ago; a good example is </a:t>
            </a:r>
            <a:r>
              <a:rPr lang="en-US" sz="1050" i="1" dirty="0" err="1"/>
              <a:t>Diplurus</a:t>
            </a:r>
            <a:r>
              <a:rPr lang="en-US" sz="1050" dirty="0"/>
              <a:t>, hundreds of specimens of which have been found preserved in New Jersey sediments. (Coelacanths, by the way, were a type of lobe-finned fish closely related to the immediate ancestors of the </a:t>
            </a:r>
            <a:r>
              <a:rPr lang="en-US" sz="1050" dirty="0">
                <a:hlinkClick r:id="rId4"/>
              </a:rPr>
              <a:t>first </a:t>
            </a:r>
            <a:r>
              <a:rPr lang="en-US" sz="1050" dirty="0" err="1">
                <a:hlinkClick r:id="rId4"/>
              </a:rPr>
              <a:t>tetrapods</a:t>
            </a:r>
            <a:r>
              <a:rPr lang="en-US" sz="1050" dirty="0"/>
              <a:t>.) </a:t>
            </a:r>
          </a:p>
          <a:p>
            <a:endParaRPr lang="en-US" sz="1050" dirty="0"/>
          </a:p>
          <a:p>
            <a:r>
              <a:rPr lang="en-US" sz="1050" b="1" i="1" kern="1200" dirty="0" err="1">
                <a:solidFill>
                  <a:schemeClr val="tx1"/>
                </a:solidFill>
                <a:effectLst/>
                <a:latin typeface="+mn-lt"/>
                <a:ea typeface="+mn-ea"/>
                <a:cs typeface="+mn-cs"/>
              </a:rPr>
              <a:t>Diplurus</a:t>
            </a:r>
            <a:r>
              <a:rPr lang="en-US" sz="1050" kern="1200" dirty="0">
                <a:solidFill>
                  <a:schemeClr val="tx1"/>
                </a:solidFill>
                <a:effectLst/>
                <a:latin typeface="+mn-lt"/>
                <a:ea typeface="+mn-ea"/>
                <a:cs typeface="+mn-cs"/>
              </a:rPr>
              <a:t> is a </a:t>
            </a:r>
            <a:r>
              <a:rPr lang="en-US" sz="1050" u="sng" kern="1200" dirty="0">
                <a:solidFill>
                  <a:schemeClr val="tx1"/>
                </a:solidFill>
                <a:effectLst/>
                <a:latin typeface="+mn-lt"/>
                <a:ea typeface="+mn-ea"/>
                <a:cs typeface="+mn-cs"/>
                <a:hlinkClick r:id="rId5" tooltip="Genus"/>
              </a:rPr>
              <a:t>genus</a:t>
            </a:r>
            <a:r>
              <a:rPr lang="en-US" sz="1050" kern="1200" dirty="0">
                <a:solidFill>
                  <a:schemeClr val="tx1"/>
                </a:solidFill>
                <a:effectLst/>
                <a:latin typeface="+mn-lt"/>
                <a:ea typeface="+mn-ea"/>
                <a:cs typeface="+mn-cs"/>
              </a:rPr>
              <a:t> of </a:t>
            </a:r>
            <a:r>
              <a:rPr lang="en-US" sz="1050" u="sng" kern="1200" dirty="0">
                <a:solidFill>
                  <a:schemeClr val="tx1"/>
                </a:solidFill>
                <a:effectLst/>
                <a:latin typeface="+mn-lt"/>
                <a:ea typeface="+mn-ea"/>
                <a:cs typeface="+mn-cs"/>
                <a:hlinkClick r:id="rId6" tooltip="Prehistoric"/>
              </a:rPr>
              <a:t>prehistoric</a:t>
            </a:r>
            <a:r>
              <a:rPr lang="en-US" sz="1050" kern="1200" dirty="0">
                <a:solidFill>
                  <a:schemeClr val="tx1"/>
                </a:solidFill>
                <a:effectLst/>
                <a:latin typeface="+mn-lt"/>
                <a:ea typeface="+mn-ea"/>
                <a:cs typeface="+mn-cs"/>
              </a:rPr>
              <a:t> </a:t>
            </a:r>
            <a:r>
              <a:rPr lang="en-US" sz="1050" u="sng" kern="1200" dirty="0" err="1">
                <a:solidFill>
                  <a:schemeClr val="tx1"/>
                </a:solidFill>
                <a:effectLst/>
                <a:latin typeface="+mn-lt"/>
                <a:ea typeface="+mn-ea"/>
                <a:cs typeface="+mn-cs"/>
                <a:hlinkClick r:id="rId7" tooltip="Mawsoniidae"/>
              </a:rPr>
              <a:t>mawsoniid</a:t>
            </a:r>
            <a:r>
              <a:rPr lang="en-US" sz="1050" kern="1200" dirty="0">
                <a:solidFill>
                  <a:schemeClr val="tx1"/>
                </a:solidFill>
                <a:effectLst/>
                <a:latin typeface="+mn-lt"/>
                <a:ea typeface="+mn-ea"/>
                <a:cs typeface="+mn-cs"/>
              </a:rPr>
              <a:t> </a:t>
            </a:r>
            <a:r>
              <a:rPr lang="en-US" sz="1050" u="sng" kern="1200" dirty="0">
                <a:solidFill>
                  <a:schemeClr val="tx1"/>
                </a:solidFill>
                <a:effectLst/>
                <a:latin typeface="+mn-lt"/>
                <a:ea typeface="+mn-ea"/>
                <a:cs typeface="+mn-cs"/>
                <a:hlinkClick r:id="rId8" tooltip="Coelacanth"/>
              </a:rPr>
              <a:t>coelacanth</a:t>
            </a:r>
            <a:r>
              <a:rPr lang="en-US" sz="1050" kern="1200" dirty="0">
                <a:solidFill>
                  <a:schemeClr val="tx1"/>
                </a:solidFill>
                <a:effectLst/>
                <a:latin typeface="+mn-lt"/>
                <a:ea typeface="+mn-ea"/>
                <a:cs typeface="+mn-cs"/>
              </a:rPr>
              <a:t> fish which lived during the </a:t>
            </a:r>
            <a:r>
              <a:rPr lang="en-US" sz="1050" u="sng" kern="1200" dirty="0">
                <a:solidFill>
                  <a:schemeClr val="tx1"/>
                </a:solidFill>
                <a:effectLst/>
                <a:latin typeface="+mn-lt"/>
                <a:ea typeface="+mn-ea"/>
                <a:cs typeface="+mn-cs"/>
                <a:hlinkClick r:id="rId9" tooltip="Triassic"/>
              </a:rPr>
              <a:t>Triassic</a:t>
            </a:r>
            <a:r>
              <a:rPr lang="en-US" sz="1050" kern="1200" dirty="0">
                <a:solidFill>
                  <a:schemeClr val="tx1"/>
                </a:solidFill>
                <a:effectLst/>
                <a:latin typeface="+mn-lt"/>
                <a:ea typeface="+mn-ea"/>
                <a:cs typeface="+mn-cs"/>
              </a:rPr>
              <a:t> period.</a:t>
            </a:r>
          </a:p>
          <a:p>
            <a:r>
              <a:rPr lang="en-US" sz="1050" kern="1200" dirty="0">
                <a:solidFill>
                  <a:schemeClr val="tx1"/>
                </a:solidFill>
                <a:effectLst/>
                <a:latin typeface="+mn-lt"/>
                <a:ea typeface="+mn-ea"/>
                <a:cs typeface="+mn-cs"/>
              </a:rPr>
              <a:t> </a:t>
            </a:r>
          </a:p>
          <a:p>
            <a:r>
              <a:rPr lang="en-US" sz="1050" kern="1200" dirty="0">
                <a:solidFill>
                  <a:schemeClr val="tx1"/>
                </a:solidFill>
                <a:effectLst/>
                <a:latin typeface="+mn-lt"/>
                <a:ea typeface="+mn-ea"/>
                <a:cs typeface="+mn-cs"/>
              </a:rPr>
              <a:t>The </a:t>
            </a:r>
            <a:r>
              <a:rPr lang="en-US" sz="1050" b="1" kern="1200" dirty="0">
                <a:solidFill>
                  <a:schemeClr val="tx1"/>
                </a:solidFill>
                <a:effectLst/>
                <a:latin typeface="+mn-lt"/>
                <a:ea typeface="+mn-ea"/>
                <a:cs typeface="+mn-cs"/>
              </a:rPr>
              <a:t>coelacanths</a:t>
            </a:r>
            <a:r>
              <a:rPr lang="en-US" sz="1050" kern="1200" dirty="0">
                <a:solidFill>
                  <a:schemeClr val="tx1"/>
                </a:solidFill>
                <a:effectLst/>
                <a:latin typeface="+mn-lt"/>
                <a:ea typeface="+mn-ea"/>
                <a:cs typeface="+mn-cs"/>
              </a:rPr>
              <a:t> (</a:t>
            </a:r>
            <a:r>
              <a:rPr lang="en-US" sz="1050" u="sng" kern="1200" dirty="0">
                <a:solidFill>
                  <a:schemeClr val="tx1"/>
                </a:solidFill>
                <a:effectLst/>
                <a:latin typeface="+mn-lt"/>
                <a:ea typeface="+mn-ea"/>
                <a:cs typeface="+mn-cs"/>
                <a:hlinkClick r:id="rId10" tooltip="Help:IPA/English"/>
              </a:rPr>
              <a:t>/ˈ</a:t>
            </a:r>
            <a:r>
              <a:rPr lang="en-US" sz="1050" u="sng" kern="1200" dirty="0" err="1">
                <a:solidFill>
                  <a:schemeClr val="tx1"/>
                </a:solidFill>
                <a:effectLst/>
                <a:latin typeface="+mn-lt"/>
                <a:ea typeface="+mn-ea"/>
                <a:cs typeface="+mn-cs"/>
                <a:hlinkClick r:id="rId10" tooltip="Help:IPA/English"/>
              </a:rPr>
              <a:t>siːləkænθ</a:t>
            </a:r>
            <a:r>
              <a:rPr lang="en-US" sz="1050" u="sng" kern="1200" dirty="0">
                <a:solidFill>
                  <a:schemeClr val="tx1"/>
                </a:solidFill>
                <a:effectLst/>
                <a:latin typeface="+mn-lt"/>
                <a:ea typeface="+mn-ea"/>
                <a:cs typeface="+mn-cs"/>
                <a:hlinkClick r:id="rId10" tooltip="Help:IPA/English"/>
              </a:rPr>
              <a:t>/</a:t>
            </a:r>
            <a:r>
              <a:rPr lang="en-US" sz="1050" kern="1200" dirty="0">
                <a:solidFill>
                  <a:schemeClr val="tx1"/>
                </a:solidFill>
                <a:effectLst/>
                <a:latin typeface="+mn-lt"/>
                <a:ea typeface="+mn-ea"/>
                <a:cs typeface="+mn-cs"/>
              </a:rPr>
              <a:t> (</a:t>
            </a:r>
            <a:r>
              <a:rPr lang="en-US" sz="1050" u="none" strike="noStrike" kern="1200" dirty="0">
                <a:solidFill>
                  <a:schemeClr val="tx1"/>
                </a:solidFill>
                <a:effectLst/>
                <a:latin typeface="+mn-lt"/>
                <a:ea typeface="+mn-ea"/>
                <a:cs typeface="+mn-cs"/>
                <a:hlinkClick r:id="rId11" tooltip="&quot;About this sound&quot; "/>
              </a:rPr>
              <a:t> </a:t>
            </a:r>
            <a:r>
              <a:rPr lang="en-US" sz="1050" kern="1200" dirty="0">
                <a:solidFill>
                  <a:schemeClr val="tx1"/>
                </a:solidFill>
                <a:effectLst/>
                <a:latin typeface="+mn-lt"/>
                <a:ea typeface="+mn-ea"/>
                <a:cs typeface="+mn-cs"/>
              </a:rPr>
              <a:t> </a:t>
            </a:r>
            <a:r>
              <a:rPr lang="en-US" sz="1050" u="sng" kern="1200" dirty="0">
                <a:solidFill>
                  <a:schemeClr val="tx1"/>
                </a:solidFill>
                <a:effectLst/>
                <a:latin typeface="+mn-lt"/>
                <a:ea typeface="+mn-ea"/>
                <a:cs typeface="+mn-cs"/>
                <a:hlinkClick r:id="rId12" tooltip="En-coelacanth.ogg"/>
              </a:rPr>
              <a:t>listen</a:t>
            </a:r>
            <a:r>
              <a:rPr lang="en-US" sz="1050" kern="1200" dirty="0">
                <a:solidFill>
                  <a:schemeClr val="tx1"/>
                </a:solidFill>
                <a:effectLst/>
                <a:latin typeface="+mn-lt"/>
                <a:ea typeface="+mn-ea"/>
                <a:cs typeface="+mn-cs"/>
              </a:rPr>
              <a:t>) </a:t>
            </a:r>
            <a:r>
              <a:rPr lang="en-US" sz="1050" i="1" u="sng" kern="1200" dirty="0">
                <a:solidFill>
                  <a:schemeClr val="tx1"/>
                </a:solidFill>
                <a:effectLst/>
                <a:latin typeface="+mn-lt"/>
                <a:ea typeface="+mn-ea"/>
                <a:cs typeface="+mn-cs"/>
                <a:hlinkClick r:id="rId13" tooltip="Help:Pronunciation respelling key"/>
              </a:rPr>
              <a:t>SEE-</a:t>
            </a:r>
            <a:r>
              <a:rPr lang="en-US" sz="1050" i="1" u="sng" kern="1200" dirty="0" err="1">
                <a:solidFill>
                  <a:schemeClr val="tx1"/>
                </a:solidFill>
                <a:effectLst/>
                <a:latin typeface="+mn-lt"/>
                <a:ea typeface="+mn-ea"/>
                <a:cs typeface="+mn-cs"/>
                <a:hlinkClick r:id="rId13" tooltip="Help:Pronunciation respelling key"/>
              </a:rPr>
              <a:t>lə</a:t>
            </a:r>
            <a:r>
              <a:rPr lang="en-US" sz="1050" i="1" u="sng" kern="1200" dirty="0">
                <a:solidFill>
                  <a:schemeClr val="tx1"/>
                </a:solidFill>
                <a:effectLst/>
                <a:latin typeface="+mn-lt"/>
                <a:ea typeface="+mn-ea"/>
                <a:cs typeface="+mn-cs"/>
                <a:hlinkClick r:id="rId13" tooltip="Help:Pronunciation respelling key"/>
              </a:rPr>
              <a:t>-</a:t>
            </a:r>
            <a:r>
              <a:rPr lang="en-US" sz="1050" i="1" u="sng" kern="1200" dirty="0" err="1">
                <a:solidFill>
                  <a:schemeClr val="tx1"/>
                </a:solidFill>
                <a:effectLst/>
                <a:latin typeface="+mn-lt"/>
                <a:ea typeface="+mn-ea"/>
                <a:cs typeface="+mn-cs"/>
                <a:hlinkClick r:id="rId13" tooltip="Help:Pronunciation respelling key"/>
              </a:rPr>
              <a:t>kanth</a:t>
            </a:r>
            <a:r>
              <a:rPr lang="en-US" sz="1050" kern="1200" dirty="0">
                <a:solidFill>
                  <a:schemeClr val="tx1"/>
                </a:solidFill>
                <a:effectLst/>
                <a:latin typeface="+mn-lt"/>
                <a:ea typeface="+mn-ea"/>
                <a:cs typeface="+mn-cs"/>
              </a:rPr>
              <a:t>) constitute a now-rare </a:t>
            </a:r>
            <a:r>
              <a:rPr lang="en-US" sz="1050" u="sng" kern="1200" dirty="0">
                <a:solidFill>
                  <a:schemeClr val="tx1"/>
                </a:solidFill>
                <a:effectLst/>
                <a:latin typeface="+mn-lt"/>
                <a:ea typeface="+mn-ea"/>
                <a:cs typeface="+mn-cs"/>
                <a:hlinkClick r:id="rId14" tooltip="Order (biology)"/>
              </a:rPr>
              <a:t>order</a:t>
            </a:r>
            <a:r>
              <a:rPr lang="en-US" sz="1050" kern="1200" dirty="0">
                <a:solidFill>
                  <a:schemeClr val="tx1"/>
                </a:solidFill>
                <a:effectLst/>
                <a:latin typeface="+mn-lt"/>
                <a:ea typeface="+mn-ea"/>
                <a:cs typeface="+mn-cs"/>
              </a:rPr>
              <a:t> of </a:t>
            </a:r>
            <a:r>
              <a:rPr lang="en-US" sz="1050" u="sng" kern="1200" dirty="0">
                <a:solidFill>
                  <a:schemeClr val="tx1"/>
                </a:solidFill>
                <a:effectLst/>
                <a:latin typeface="+mn-lt"/>
                <a:ea typeface="+mn-ea"/>
                <a:cs typeface="+mn-cs"/>
                <a:hlinkClick r:id="rId15" tooltip="Fish"/>
              </a:rPr>
              <a:t>fish</a:t>
            </a:r>
            <a:r>
              <a:rPr lang="en-US" sz="1050" kern="1200" dirty="0">
                <a:solidFill>
                  <a:schemeClr val="tx1"/>
                </a:solidFill>
                <a:effectLst/>
                <a:latin typeface="+mn-lt"/>
                <a:ea typeface="+mn-ea"/>
                <a:cs typeface="+mn-cs"/>
              </a:rPr>
              <a:t> that includes two </a:t>
            </a:r>
            <a:r>
              <a:rPr lang="en-US" sz="1050" u="sng" kern="1200" dirty="0">
                <a:solidFill>
                  <a:schemeClr val="tx1"/>
                </a:solidFill>
                <a:effectLst/>
                <a:latin typeface="+mn-lt"/>
                <a:ea typeface="+mn-ea"/>
                <a:cs typeface="+mn-cs"/>
                <a:hlinkClick r:id="rId16" tooltip="Extant taxon"/>
              </a:rPr>
              <a:t>extant</a:t>
            </a:r>
            <a:r>
              <a:rPr lang="en-US" sz="1050" kern="1200" dirty="0">
                <a:solidFill>
                  <a:schemeClr val="tx1"/>
                </a:solidFill>
                <a:effectLst/>
                <a:latin typeface="+mn-lt"/>
                <a:ea typeface="+mn-ea"/>
                <a:cs typeface="+mn-cs"/>
              </a:rPr>
              <a:t> species in the genus </a:t>
            </a:r>
            <a:r>
              <a:rPr lang="en-US" sz="1050" i="1" u="sng" kern="1200" dirty="0" err="1">
                <a:solidFill>
                  <a:schemeClr val="tx1"/>
                </a:solidFill>
                <a:effectLst/>
                <a:latin typeface="+mn-lt"/>
                <a:ea typeface="+mn-ea"/>
                <a:cs typeface="+mn-cs"/>
                <a:hlinkClick r:id="rId17" tooltip="Latimeria"/>
              </a:rPr>
              <a:t>Latimeria</a:t>
            </a:r>
            <a:r>
              <a:rPr lang="en-US" sz="1050" kern="1200" dirty="0">
                <a:solidFill>
                  <a:schemeClr val="tx1"/>
                </a:solidFill>
                <a:effectLst/>
                <a:latin typeface="+mn-lt"/>
                <a:ea typeface="+mn-ea"/>
                <a:cs typeface="+mn-cs"/>
              </a:rPr>
              <a:t>: the </a:t>
            </a:r>
            <a:r>
              <a:rPr lang="en-US" sz="1050" u="sng" kern="1200" dirty="0">
                <a:solidFill>
                  <a:schemeClr val="tx1"/>
                </a:solidFill>
                <a:effectLst/>
                <a:latin typeface="+mn-lt"/>
                <a:ea typeface="+mn-ea"/>
                <a:cs typeface="+mn-cs"/>
                <a:hlinkClick r:id="rId18" tooltip="West Indian Ocean coelacanth"/>
              </a:rPr>
              <a:t>West Indian Ocean coelacanth</a:t>
            </a:r>
            <a:r>
              <a:rPr lang="en-US" sz="1050"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Latimeria</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chalumnae</a:t>
            </a:r>
            <a:r>
              <a:rPr lang="en-US" sz="1050" kern="1200" dirty="0">
                <a:solidFill>
                  <a:schemeClr val="tx1"/>
                </a:solidFill>
                <a:effectLst/>
                <a:latin typeface="+mn-lt"/>
                <a:ea typeface="+mn-ea"/>
                <a:cs typeface="+mn-cs"/>
              </a:rPr>
              <a:t>) primarily found near the </a:t>
            </a:r>
            <a:r>
              <a:rPr lang="en-US" sz="1050" u="sng" kern="1200" dirty="0">
                <a:solidFill>
                  <a:schemeClr val="tx1"/>
                </a:solidFill>
                <a:effectLst/>
                <a:latin typeface="+mn-lt"/>
                <a:ea typeface="+mn-ea"/>
                <a:cs typeface="+mn-cs"/>
                <a:hlinkClick r:id="rId19" tooltip="Comoro Islands"/>
              </a:rPr>
              <a:t>Comoro Islands</a:t>
            </a:r>
            <a:r>
              <a:rPr lang="en-US" sz="1050" kern="1200" dirty="0">
                <a:solidFill>
                  <a:schemeClr val="tx1"/>
                </a:solidFill>
                <a:effectLst/>
                <a:latin typeface="+mn-lt"/>
                <a:ea typeface="+mn-ea"/>
                <a:cs typeface="+mn-cs"/>
              </a:rPr>
              <a:t> off the east coast of </a:t>
            </a:r>
            <a:r>
              <a:rPr lang="en-US" sz="1050" u="sng" kern="1200" dirty="0">
                <a:solidFill>
                  <a:schemeClr val="tx1"/>
                </a:solidFill>
                <a:effectLst/>
                <a:latin typeface="+mn-lt"/>
                <a:ea typeface="+mn-ea"/>
                <a:cs typeface="+mn-cs"/>
                <a:hlinkClick r:id="rId20" tooltip="Africa"/>
              </a:rPr>
              <a:t>Africa</a:t>
            </a:r>
            <a:r>
              <a:rPr lang="en-US" sz="1050" kern="1200" dirty="0">
                <a:solidFill>
                  <a:schemeClr val="tx1"/>
                </a:solidFill>
                <a:effectLst/>
                <a:latin typeface="+mn-lt"/>
                <a:ea typeface="+mn-ea"/>
                <a:cs typeface="+mn-cs"/>
              </a:rPr>
              <a:t> and the </a:t>
            </a:r>
            <a:r>
              <a:rPr lang="en-US" sz="1050" u="sng" kern="1200" dirty="0">
                <a:solidFill>
                  <a:schemeClr val="tx1"/>
                </a:solidFill>
                <a:effectLst/>
                <a:latin typeface="+mn-lt"/>
                <a:ea typeface="+mn-ea"/>
                <a:cs typeface="+mn-cs"/>
                <a:hlinkClick r:id="rId21" tooltip="Indonesian coelacanth"/>
              </a:rPr>
              <a:t>Indonesian coelacanth</a:t>
            </a:r>
            <a:r>
              <a:rPr lang="en-US" sz="1050"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Latimeria</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menadoensis</a:t>
            </a:r>
            <a:r>
              <a:rPr lang="en-US" sz="1050" kern="1200" dirty="0">
                <a:solidFill>
                  <a:schemeClr val="tx1"/>
                </a:solidFill>
                <a:effectLst/>
                <a:latin typeface="+mn-lt"/>
                <a:ea typeface="+mn-ea"/>
                <a:cs typeface="+mn-cs"/>
              </a:rPr>
              <a:t>).</a:t>
            </a:r>
            <a:r>
              <a:rPr lang="en-US" sz="1050" u="sng" kern="1200" baseline="30000" dirty="0">
                <a:solidFill>
                  <a:schemeClr val="tx1"/>
                </a:solidFill>
                <a:effectLst/>
                <a:latin typeface="+mn-lt"/>
                <a:ea typeface="+mn-ea"/>
                <a:cs typeface="+mn-cs"/>
                <a:hlinkClick r:id="rId22"/>
              </a:rPr>
              <a:t>[2]</a:t>
            </a:r>
            <a:r>
              <a:rPr lang="en-US" sz="1050" kern="1200" dirty="0">
                <a:solidFill>
                  <a:schemeClr val="tx1"/>
                </a:solidFill>
                <a:effectLst/>
                <a:latin typeface="+mn-lt"/>
                <a:ea typeface="+mn-ea"/>
                <a:cs typeface="+mn-cs"/>
              </a:rPr>
              <a:t> They follow the oldest-known living </a:t>
            </a:r>
            <a:r>
              <a:rPr lang="en-US" sz="1050" u="sng" kern="1200" dirty="0">
                <a:solidFill>
                  <a:schemeClr val="tx1"/>
                </a:solidFill>
                <a:effectLst/>
                <a:latin typeface="+mn-lt"/>
                <a:ea typeface="+mn-ea"/>
                <a:cs typeface="+mn-cs"/>
                <a:hlinkClick r:id="rId23" tooltip="Lineage (evolution)"/>
              </a:rPr>
              <a:t>lineage</a:t>
            </a:r>
            <a:r>
              <a:rPr lang="en-US" sz="1050" kern="1200" dirty="0">
                <a:solidFill>
                  <a:schemeClr val="tx1"/>
                </a:solidFill>
                <a:effectLst/>
                <a:latin typeface="+mn-lt"/>
                <a:ea typeface="+mn-ea"/>
                <a:cs typeface="+mn-cs"/>
              </a:rPr>
              <a:t> of </a:t>
            </a:r>
            <a:r>
              <a:rPr lang="en-US" sz="1050" u="sng" kern="1200" dirty="0" err="1">
                <a:solidFill>
                  <a:schemeClr val="tx1"/>
                </a:solidFill>
                <a:effectLst/>
                <a:latin typeface="+mn-lt"/>
                <a:ea typeface="+mn-ea"/>
                <a:cs typeface="+mn-cs"/>
                <a:hlinkClick r:id="rId24" tooltip="Sarcopterygii"/>
              </a:rPr>
              <a:t>Sarcopterygii</a:t>
            </a:r>
            <a:r>
              <a:rPr lang="en-US" sz="1050" kern="1200" dirty="0">
                <a:solidFill>
                  <a:schemeClr val="tx1"/>
                </a:solidFill>
                <a:effectLst/>
                <a:latin typeface="+mn-lt"/>
                <a:ea typeface="+mn-ea"/>
                <a:cs typeface="+mn-cs"/>
              </a:rPr>
              <a:t> (lobe-finned fish and </a:t>
            </a:r>
            <a:r>
              <a:rPr lang="en-US" sz="1050" u="sng" kern="1200" dirty="0" err="1">
                <a:solidFill>
                  <a:schemeClr val="tx1"/>
                </a:solidFill>
                <a:effectLst/>
                <a:latin typeface="+mn-lt"/>
                <a:ea typeface="+mn-ea"/>
                <a:cs typeface="+mn-cs"/>
                <a:hlinkClick r:id="rId25" tooltip="Tetrapod"/>
              </a:rPr>
              <a:t>tetrapods</a:t>
            </a:r>
            <a:r>
              <a:rPr lang="en-US" sz="1050" kern="1200" dirty="0">
                <a:solidFill>
                  <a:schemeClr val="tx1"/>
                </a:solidFill>
                <a:effectLst/>
                <a:latin typeface="+mn-lt"/>
                <a:ea typeface="+mn-ea"/>
                <a:cs typeface="+mn-cs"/>
              </a:rPr>
              <a:t>), which means they are more closely related to </a:t>
            </a:r>
            <a:r>
              <a:rPr lang="en-US" sz="1050" u="sng" kern="1200" dirty="0">
                <a:solidFill>
                  <a:schemeClr val="tx1"/>
                </a:solidFill>
                <a:effectLst/>
                <a:latin typeface="+mn-lt"/>
                <a:ea typeface="+mn-ea"/>
                <a:cs typeface="+mn-cs"/>
                <a:hlinkClick r:id="rId26" tooltip="Lungfish"/>
              </a:rPr>
              <a:t>lungfish</a:t>
            </a:r>
            <a:r>
              <a:rPr lang="en-US" sz="1050" kern="1200" dirty="0">
                <a:solidFill>
                  <a:schemeClr val="tx1"/>
                </a:solidFill>
                <a:effectLst/>
                <a:latin typeface="+mn-lt"/>
                <a:ea typeface="+mn-ea"/>
                <a:cs typeface="+mn-cs"/>
              </a:rPr>
              <a:t> and </a:t>
            </a:r>
            <a:r>
              <a:rPr lang="en-US" sz="1050" u="sng" kern="1200" dirty="0" err="1">
                <a:solidFill>
                  <a:schemeClr val="tx1"/>
                </a:solidFill>
                <a:effectLst/>
                <a:latin typeface="+mn-lt"/>
                <a:ea typeface="+mn-ea"/>
                <a:cs typeface="+mn-cs"/>
                <a:hlinkClick r:id="rId25" tooltip="Tetrapod"/>
              </a:rPr>
              <a:t>tetrapods</a:t>
            </a:r>
            <a:r>
              <a:rPr lang="en-US" sz="1050" kern="1200" dirty="0">
                <a:solidFill>
                  <a:schemeClr val="tx1"/>
                </a:solidFill>
                <a:effectLst/>
                <a:latin typeface="+mn-lt"/>
                <a:ea typeface="+mn-ea"/>
                <a:cs typeface="+mn-cs"/>
              </a:rPr>
              <a:t> than to </a:t>
            </a:r>
            <a:r>
              <a:rPr lang="en-US" sz="1050" u="sng" kern="1200" dirty="0">
                <a:solidFill>
                  <a:schemeClr val="tx1"/>
                </a:solidFill>
                <a:effectLst/>
                <a:latin typeface="+mn-lt"/>
                <a:ea typeface="+mn-ea"/>
                <a:cs typeface="+mn-cs"/>
                <a:hlinkClick r:id="rId27" tooltip="Actinopterygii"/>
              </a:rPr>
              <a:t>ray-finned fishes</a:t>
            </a:r>
            <a:r>
              <a:rPr lang="en-US" sz="1050" kern="1200" dirty="0">
                <a:solidFill>
                  <a:schemeClr val="tx1"/>
                </a:solidFill>
                <a:effectLst/>
                <a:latin typeface="+mn-lt"/>
                <a:ea typeface="+mn-ea"/>
                <a:cs typeface="+mn-cs"/>
              </a:rPr>
              <a:t>. They are found along the coastlines of the </a:t>
            </a:r>
            <a:r>
              <a:rPr lang="en-US" sz="1050" u="sng" kern="1200" dirty="0">
                <a:solidFill>
                  <a:schemeClr val="tx1"/>
                </a:solidFill>
                <a:effectLst/>
                <a:latin typeface="+mn-lt"/>
                <a:ea typeface="+mn-ea"/>
                <a:cs typeface="+mn-cs"/>
                <a:hlinkClick r:id="rId28" tooltip="Indian Ocean"/>
              </a:rPr>
              <a:t>Indian Ocean</a:t>
            </a:r>
            <a:r>
              <a:rPr lang="en-US" sz="1050" kern="1200" dirty="0">
                <a:solidFill>
                  <a:schemeClr val="tx1"/>
                </a:solidFill>
                <a:effectLst/>
                <a:latin typeface="+mn-lt"/>
                <a:ea typeface="+mn-ea"/>
                <a:cs typeface="+mn-cs"/>
              </a:rPr>
              <a:t> and </a:t>
            </a:r>
            <a:r>
              <a:rPr lang="en-US" sz="1050" u="sng" kern="1200" dirty="0">
                <a:solidFill>
                  <a:schemeClr val="tx1"/>
                </a:solidFill>
                <a:effectLst/>
                <a:latin typeface="+mn-lt"/>
                <a:ea typeface="+mn-ea"/>
                <a:cs typeface="+mn-cs"/>
                <a:hlinkClick r:id="rId29" tooltip="Indonesia"/>
              </a:rPr>
              <a:t>Indonesia</a:t>
            </a:r>
            <a:r>
              <a:rPr lang="en-US" sz="1050" kern="1200" dirty="0">
                <a:solidFill>
                  <a:schemeClr val="tx1"/>
                </a:solidFill>
                <a:effectLst/>
                <a:latin typeface="+mn-lt"/>
                <a:ea typeface="+mn-ea"/>
                <a:cs typeface="+mn-cs"/>
              </a:rPr>
              <a:t>.</a:t>
            </a:r>
            <a:r>
              <a:rPr lang="en-US" sz="1050" u="sng" kern="1200" baseline="30000" dirty="0">
                <a:solidFill>
                  <a:schemeClr val="tx1"/>
                </a:solidFill>
                <a:effectLst/>
                <a:latin typeface="+mn-lt"/>
                <a:ea typeface="+mn-ea"/>
                <a:cs typeface="+mn-cs"/>
                <a:hlinkClick r:id="rId30"/>
              </a:rPr>
              <a:t>[3]</a:t>
            </a:r>
            <a:r>
              <a:rPr lang="en-US" sz="1050" u="sng" kern="1200" baseline="30000" dirty="0">
                <a:solidFill>
                  <a:schemeClr val="tx1"/>
                </a:solidFill>
                <a:effectLst/>
                <a:latin typeface="+mn-lt"/>
                <a:ea typeface="+mn-ea"/>
                <a:cs typeface="+mn-cs"/>
                <a:hlinkClick r:id="rId31"/>
              </a:rPr>
              <a:t>[4]</a:t>
            </a:r>
            <a:r>
              <a:rPr lang="en-US" sz="1050" kern="1200" dirty="0">
                <a:solidFill>
                  <a:schemeClr val="tx1"/>
                </a:solidFill>
                <a:effectLst/>
                <a:latin typeface="+mn-lt"/>
                <a:ea typeface="+mn-ea"/>
                <a:cs typeface="+mn-cs"/>
              </a:rPr>
              <a:t> Since there are only two species of coelacanth and both are threatened, it is the most endangered order of animals in the world. The West Indian Ocean coelacanth is a </a:t>
            </a:r>
            <a:r>
              <a:rPr lang="en-US" sz="1050" u="sng" kern="1200" dirty="0">
                <a:solidFill>
                  <a:schemeClr val="tx1"/>
                </a:solidFill>
                <a:effectLst/>
                <a:latin typeface="+mn-lt"/>
                <a:ea typeface="+mn-ea"/>
                <a:cs typeface="+mn-cs"/>
                <a:hlinkClick r:id="rId32" tooltip="Critically endangered"/>
              </a:rPr>
              <a:t>critically endangered</a:t>
            </a:r>
            <a:r>
              <a:rPr lang="en-US" sz="1050" kern="1200" dirty="0">
                <a:solidFill>
                  <a:schemeClr val="tx1"/>
                </a:solidFill>
                <a:effectLst/>
                <a:latin typeface="+mn-lt"/>
                <a:ea typeface="+mn-ea"/>
                <a:cs typeface="+mn-cs"/>
              </a:rPr>
              <a:t> </a:t>
            </a:r>
            <a:r>
              <a:rPr lang="en-US" sz="1050" u="sng" kern="1200" dirty="0">
                <a:solidFill>
                  <a:schemeClr val="tx1"/>
                </a:solidFill>
                <a:effectLst/>
                <a:latin typeface="+mn-lt"/>
                <a:ea typeface="+mn-ea"/>
                <a:cs typeface="+mn-cs"/>
                <a:hlinkClick r:id="rId33" tooltip="Species"/>
              </a:rPr>
              <a:t>species</a:t>
            </a:r>
            <a:r>
              <a:rPr lang="en-US" sz="1050" kern="1200" dirty="0">
                <a:solidFill>
                  <a:schemeClr val="tx1"/>
                </a:solidFill>
                <a:effectLst/>
                <a:latin typeface="+mn-lt"/>
                <a:ea typeface="+mn-ea"/>
                <a:cs typeface="+mn-cs"/>
              </a:rPr>
              <a:t>. </a:t>
            </a:r>
          </a:p>
          <a:p>
            <a:endParaRPr lang="en-US" sz="105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Coelacanths belong to the subclass </a:t>
            </a:r>
            <a:r>
              <a:rPr lang="en-US" sz="1050" u="sng" kern="1200" dirty="0" err="1">
                <a:solidFill>
                  <a:schemeClr val="tx1"/>
                </a:solidFill>
                <a:effectLst/>
                <a:latin typeface="+mn-lt"/>
                <a:ea typeface="+mn-ea"/>
                <a:cs typeface="+mn-cs"/>
                <a:hlinkClick r:id="rId34" tooltip="Actinistia"/>
              </a:rPr>
              <a:t>Actinistia</a:t>
            </a:r>
            <a:r>
              <a:rPr lang="en-US" sz="1050" kern="1200" dirty="0">
                <a:solidFill>
                  <a:schemeClr val="tx1"/>
                </a:solidFill>
                <a:effectLst/>
                <a:latin typeface="+mn-lt"/>
                <a:ea typeface="+mn-ea"/>
                <a:cs typeface="+mn-cs"/>
              </a:rPr>
              <a:t>, a group of lobed-finned fish related to lungfish and certain extinct </a:t>
            </a:r>
            <a:r>
              <a:rPr lang="en-US" sz="1050" u="sng" kern="1200" dirty="0">
                <a:solidFill>
                  <a:schemeClr val="tx1"/>
                </a:solidFill>
                <a:effectLst/>
                <a:latin typeface="+mn-lt"/>
                <a:ea typeface="+mn-ea"/>
                <a:cs typeface="+mn-cs"/>
                <a:hlinkClick r:id="rId35" tooltip="Devonian"/>
              </a:rPr>
              <a:t>Devonian</a:t>
            </a:r>
            <a:r>
              <a:rPr lang="en-US" sz="1050" kern="1200" dirty="0">
                <a:solidFill>
                  <a:schemeClr val="tx1"/>
                </a:solidFill>
                <a:effectLst/>
                <a:latin typeface="+mn-lt"/>
                <a:ea typeface="+mn-ea"/>
                <a:cs typeface="+mn-cs"/>
              </a:rPr>
              <a:t> fish such as </a:t>
            </a:r>
            <a:r>
              <a:rPr lang="en-US" sz="1050" u="sng" kern="1200" dirty="0" err="1">
                <a:solidFill>
                  <a:schemeClr val="tx1"/>
                </a:solidFill>
                <a:effectLst/>
                <a:latin typeface="+mn-lt"/>
                <a:ea typeface="+mn-ea"/>
                <a:cs typeface="+mn-cs"/>
                <a:hlinkClick r:id="rId36" tooltip="Osteolepiforms"/>
              </a:rPr>
              <a:t>osteolepiforms</a:t>
            </a:r>
            <a:r>
              <a:rPr lang="en-US" sz="1050" kern="1200" dirty="0">
                <a:solidFill>
                  <a:schemeClr val="tx1"/>
                </a:solidFill>
                <a:effectLst/>
                <a:latin typeface="+mn-lt"/>
                <a:ea typeface="+mn-ea"/>
                <a:cs typeface="+mn-cs"/>
              </a:rPr>
              <a:t>, </a:t>
            </a:r>
            <a:r>
              <a:rPr lang="en-US" sz="1050" u="sng" kern="1200" dirty="0" err="1">
                <a:solidFill>
                  <a:schemeClr val="tx1"/>
                </a:solidFill>
                <a:effectLst/>
                <a:latin typeface="+mn-lt"/>
                <a:ea typeface="+mn-ea"/>
                <a:cs typeface="+mn-cs"/>
                <a:hlinkClick r:id="rId37" tooltip="Porolepiforms"/>
              </a:rPr>
              <a:t>porolepiforms</a:t>
            </a:r>
            <a:r>
              <a:rPr lang="en-US" sz="1050" kern="1200" dirty="0">
                <a:solidFill>
                  <a:schemeClr val="tx1"/>
                </a:solidFill>
                <a:effectLst/>
                <a:latin typeface="+mn-lt"/>
                <a:ea typeface="+mn-ea"/>
                <a:cs typeface="+mn-cs"/>
              </a:rPr>
              <a:t>, </a:t>
            </a:r>
            <a:r>
              <a:rPr lang="en-US" sz="1050" u="sng" kern="1200" dirty="0" err="1">
                <a:solidFill>
                  <a:schemeClr val="tx1"/>
                </a:solidFill>
                <a:effectLst/>
                <a:latin typeface="+mn-lt"/>
                <a:ea typeface="+mn-ea"/>
                <a:cs typeface="+mn-cs"/>
                <a:hlinkClick r:id="rId38" tooltip="Rhizodontidae"/>
              </a:rPr>
              <a:t>rhizodonts</a:t>
            </a:r>
            <a:r>
              <a:rPr lang="en-US" sz="1050" kern="1200" dirty="0">
                <a:solidFill>
                  <a:schemeClr val="tx1"/>
                </a:solidFill>
                <a:effectLst/>
                <a:latin typeface="+mn-lt"/>
                <a:ea typeface="+mn-ea"/>
                <a:cs typeface="+mn-cs"/>
              </a:rPr>
              <a:t>, and </a:t>
            </a:r>
            <a:r>
              <a:rPr lang="en-US" sz="1050" i="1" u="sng" kern="1200" dirty="0" err="1">
                <a:solidFill>
                  <a:schemeClr val="tx1"/>
                </a:solidFill>
                <a:effectLst/>
                <a:latin typeface="+mn-lt"/>
                <a:ea typeface="+mn-ea"/>
                <a:cs typeface="+mn-cs"/>
                <a:hlinkClick r:id="rId39" tooltip="Panderichthys"/>
              </a:rPr>
              <a:t>Panderichthys</a:t>
            </a:r>
            <a:r>
              <a:rPr lang="en-US" sz="1050" kern="1200" dirty="0">
                <a:solidFill>
                  <a:schemeClr val="tx1"/>
                </a:solidFill>
                <a:effectLst/>
                <a:latin typeface="+mn-lt"/>
                <a:ea typeface="+mn-ea"/>
                <a:cs typeface="+mn-cs"/>
              </a:rPr>
              <a:t>.</a:t>
            </a:r>
            <a:r>
              <a:rPr lang="en-US" sz="1050" u="sng" kern="1200" baseline="30000" dirty="0">
                <a:solidFill>
                  <a:schemeClr val="tx1"/>
                </a:solidFill>
                <a:effectLst/>
                <a:latin typeface="+mn-lt"/>
                <a:ea typeface="+mn-ea"/>
                <a:cs typeface="+mn-cs"/>
                <a:hlinkClick r:id="rId40"/>
              </a:rPr>
              <a:t>[5]</a:t>
            </a:r>
            <a:r>
              <a:rPr lang="en-US" sz="1050" kern="1200" dirty="0">
                <a:solidFill>
                  <a:schemeClr val="tx1"/>
                </a:solidFill>
                <a:effectLst/>
                <a:latin typeface="+mn-lt"/>
                <a:ea typeface="+mn-ea"/>
                <a:cs typeface="+mn-cs"/>
              </a:rPr>
              <a:t> Coelacanths were thought to have become extinct in the </a:t>
            </a:r>
            <a:r>
              <a:rPr lang="en-US" sz="1050" u="sng" kern="1200" dirty="0">
                <a:solidFill>
                  <a:schemeClr val="tx1"/>
                </a:solidFill>
                <a:effectLst/>
                <a:latin typeface="+mn-lt"/>
                <a:ea typeface="+mn-ea"/>
                <a:cs typeface="+mn-cs"/>
                <a:hlinkClick r:id="rId41" tooltip="Late Cretaceous"/>
              </a:rPr>
              <a:t>Late Cretaceous</a:t>
            </a:r>
            <a:r>
              <a:rPr lang="en-US" sz="1050" kern="1200" dirty="0">
                <a:solidFill>
                  <a:schemeClr val="tx1"/>
                </a:solidFill>
                <a:effectLst/>
                <a:latin typeface="+mn-lt"/>
                <a:ea typeface="+mn-ea"/>
                <a:cs typeface="+mn-cs"/>
              </a:rPr>
              <a:t>, around 66 million years ago, but were rediscovered in 1938 off the coast of South Africa.</a:t>
            </a:r>
            <a:r>
              <a:rPr lang="en-US" sz="1050" u="sng" kern="1200" baseline="30000" dirty="0">
                <a:solidFill>
                  <a:schemeClr val="tx1"/>
                </a:solidFill>
                <a:effectLst/>
                <a:latin typeface="+mn-lt"/>
                <a:ea typeface="+mn-ea"/>
                <a:cs typeface="+mn-cs"/>
                <a:hlinkClick r:id="rId42"/>
              </a:rPr>
              <a:t>[6]</a:t>
            </a:r>
            <a:r>
              <a:rPr lang="en-US" sz="1050" u="sng" kern="1200" baseline="30000" dirty="0">
                <a:solidFill>
                  <a:schemeClr val="tx1"/>
                </a:solidFill>
                <a:effectLst/>
                <a:latin typeface="+mn-lt"/>
                <a:ea typeface="+mn-ea"/>
                <a:cs typeface="+mn-cs"/>
                <a:hlinkClick r:id="rId43"/>
              </a:rPr>
              <a:t>[7]</a:t>
            </a:r>
            <a:r>
              <a:rPr lang="en-US" sz="1050" kern="1200" dirty="0">
                <a:solidFill>
                  <a:schemeClr val="tx1"/>
                </a:solidFill>
                <a:effectLst/>
                <a:latin typeface="+mn-lt"/>
                <a:ea typeface="+mn-ea"/>
                <a:cs typeface="+mn-cs"/>
              </a:rPr>
              <a:t> </a:t>
            </a:r>
          </a:p>
          <a:p>
            <a:endParaRPr lang="en-US" sz="105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The coelacanth was long considered a "</a:t>
            </a:r>
            <a:r>
              <a:rPr lang="en-US" sz="1050" u="sng" kern="1200" dirty="0">
                <a:solidFill>
                  <a:schemeClr val="tx1"/>
                </a:solidFill>
                <a:effectLst/>
                <a:latin typeface="+mn-lt"/>
                <a:ea typeface="+mn-ea"/>
                <a:cs typeface="+mn-cs"/>
                <a:hlinkClick r:id="rId44" tooltip="Living fossil"/>
              </a:rPr>
              <a:t>living fossil</a:t>
            </a:r>
            <a:r>
              <a:rPr lang="en-US" sz="1050" kern="1200" dirty="0">
                <a:solidFill>
                  <a:schemeClr val="tx1"/>
                </a:solidFill>
                <a:effectLst/>
                <a:latin typeface="+mn-lt"/>
                <a:ea typeface="+mn-ea"/>
                <a:cs typeface="+mn-cs"/>
              </a:rPr>
              <a:t>" because scientists thought it was the sole remaining member of a </a:t>
            </a:r>
            <a:r>
              <a:rPr lang="en-US" sz="1050" u="sng" kern="1200" dirty="0">
                <a:solidFill>
                  <a:schemeClr val="tx1"/>
                </a:solidFill>
                <a:effectLst/>
                <a:latin typeface="+mn-lt"/>
                <a:ea typeface="+mn-ea"/>
                <a:cs typeface="+mn-cs"/>
                <a:hlinkClick r:id="rId45" tooltip="Taxon"/>
              </a:rPr>
              <a:t>taxon</a:t>
            </a:r>
            <a:r>
              <a:rPr lang="en-US" sz="1050" kern="1200" dirty="0">
                <a:solidFill>
                  <a:schemeClr val="tx1"/>
                </a:solidFill>
                <a:effectLst/>
                <a:latin typeface="+mn-lt"/>
                <a:ea typeface="+mn-ea"/>
                <a:cs typeface="+mn-cs"/>
              </a:rPr>
              <a:t> otherwise known only from fossils, with no close relations alive,</a:t>
            </a:r>
            <a:r>
              <a:rPr lang="en-US" sz="1050" u="sng" kern="1200" baseline="30000" dirty="0">
                <a:solidFill>
                  <a:schemeClr val="tx1"/>
                </a:solidFill>
                <a:effectLst/>
                <a:latin typeface="+mn-lt"/>
                <a:ea typeface="+mn-ea"/>
                <a:cs typeface="+mn-cs"/>
                <a:hlinkClick r:id="rId40"/>
              </a:rPr>
              <a:t>[5]</a:t>
            </a:r>
            <a:r>
              <a:rPr lang="en-US" sz="1050" kern="1200" dirty="0">
                <a:solidFill>
                  <a:schemeClr val="tx1"/>
                </a:solidFill>
                <a:effectLst/>
                <a:latin typeface="+mn-lt"/>
                <a:ea typeface="+mn-ea"/>
                <a:cs typeface="+mn-cs"/>
              </a:rPr>
              <a:t> and that it evolved into roughly its current form approximately 400 million years ago.</a:t>
            </a:r>
            <a:r>
              <a:rPr lang="en-US" sz="1050" u="sng" kern="1200" baseline="30000" dirty="0">
                <a:solidFill>
                  <a:schemeClr val="tx1"/>
                </a:solidFill>
                <a:effectLst/>
                <a:latin typeface="+mn-lt"/>
                <a:ea typeface="+mn-ea"/>
                <a:cs typeface="+mn-cs"/>
                <a:hlinkClick r:id="rId46"/>
              </a:rPr>
              <a:t>[1]</a:t>
            </a:r>
            <a:r>
              <a:rPr lang="en-US" sz="1050" kern="1200" dirty="0">
                <a:solidFill>
                  <a:schemeClr val="tx1"/>
                </a:solidFill>
                <a:effectLst/>
                <a:latin typeface="+mn-lt"/>
                <a:ea typeface="+mn-ea"/>
                <a:cs typeface="+mn-cs"/>
              </a:rPr>
              <a:t> However, several recent studies have shown that coelacanth body shapes are much more diverse than previously thought.</a:t>
            </a:r>
            <a:r>
              <a:rPr lang="en-US" sz="1050" u="sng" kern="1200" baseline="30000" dirty="0">
                <a:solidFill>
                  <a:schemeClr val="tx1"/>
                </a:solidFill>
                <a:effectLst/>
                <a:latin typeface="+mn-lt"/>
                <a:ea typeface="+mn-ea"/>
                <a:cs typeface="+mn-cs"/>
                <a:hlinkClick r:id="rId47"/>
              </a:rPr>
              <a:t>[8]</a:t>
            </a:r>
            <a:r>
              <a:rPr lang="en-US" sz="1050" u="sng" kern="1200" baseline="30000" dirty="0">
                <a:solidFill>
                  <a:schemeClr val="tx1"/>
                </a:solidFill>
                <a:effectLst/>
                <a:latin typeface="+mn-lt"/>
                <a:ea typeface="+mn-ea"/>
                <a:cs typeface="+mn-cs"/>
                <a:hlinkClick r:id="rId48"/>
              </a:rPr>
              <a:t>[9]</a:t>
            </a:r>
            <a:r>
              <a:rPr lang="en-US" sz="1050" u="sng" kern="1200" baseline="30000" dirty="0">
                <a:solidFill>
                  <a:schemeClr val="tx1"/>
                </a:solidFill>
                <a:effectLst/>
                <a:latin typeface="+mn-lt"/>
                <a:ea typeface="+mn-ea"/>
                <a:cs typeface="+mn-cs"/>
                <a:hlinkClick r:id="rId49"/>
              </a:rPr>
              <a:t>[10]</a:t>
            </a:r>
            <a:r>
              <a:rPr lang="en-US" sz="105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mn-lt"/>
                <a:ea typeface="+mn-ea"/>
                <a:cs typeface="+mn-cs"/>
              </a:rPr>
              <a:t>Note: These fossils are occasionally found at the </a:t>
            </a:r>
            <a:r>
              <a:rPr lang="en-US" sz="1050" kern="1200" dirty="0" err="1">
                <a:solidFill>
                  <a:schemeClr val="tx1"/>
                </a:solidFill>
                <a:effectLst/>
                <a:latin typeface="+mn-lt"/>
                <a:ea typeface="+mn-ea"/>
                <a:cs typeface="+mn-cs"/>
              </a:rPr>
              <a:t>Granton</a:t>
            </a:r>
            <a:r>
              <a:rPr lang="en-US" sz="1050" kern="1200" dirty="0">
                <a:solidFill>
                  <a:schemeClr val="tx1"/>
                </a:solidFill>
                <a:effectLst/>
                <a:latin typeface="+mn-lt"/>
                <a:ea typeface="+mn-ea"/>
                <a:cs typeface="+mn-cs"/>
              </a:rPr>
              <a:t> Quarry site where </a:t>
            </a:r>
            <a:r>
              <a:rPr lang="en-US" sz="1050" i="1" kern="1200" dirty="0" err="1">
                <a:solidFill>
                  <a:schemeClr val="tx1"/>
                </a:solidFill>
                <a:effectLst/>
                <a:latin typeface="+mn-lt"/>
                <a:ea typeface="+mn-ea"/>
                <a:cs typeface="+mn-cs"/>
              </a:rPr>
              <a:t>Icarosaurus</a:t>
            </a:r>
            <a:r>
              <a:rPr lang="en-US" sz="1050" kern="1200" dirty="0">
                <a:solidFill>
                  <a:schemeClr val="tx1"/>
                </a:solidFill>
                <a:effectLst/>
                <a:latin typeface="+mn-lt"/>
                <a:ea typeface="+mn-ea"/>
                <a:cs typeface="+mn-cs"/>
              </a:rPr>
              <a:t> was found.</a:t>
            </a:r>
          </a:p>
        </p:txBody>
      </p:sp>
      <p:sp>
        <p:nvSpPr>
          <p:cNvPr id="4" name="Slide Number Placeholder 3"/>
          <p:cNvSpPr>
            <a:spLocks noGrp="1"/>
          </p:cNvSpPr>
          <p:nvPr>
            <p:ph type="sldNum" sz="quarter" idx="10"/>
          </p:nvPr>
        </p:nvSpPr>
        <p:spPr/>
        <p:txBody>
          <a:bodyPr/>
          <a:lstStyle/>
          <a:p>
            <a:fld id="{7DD80358-FE5E-4653-A92F-16C9C650555C}" type="slidenum">
              <a:rPr lang="en-US" smtClean="0"/>
              <a:t>16</a:t>
            </a:fld>
            <a:endParaRPr lang="en-US"/>
          </a:p>
        </p:txBody>
      </p:sp>
    </p:spTree>
    <p:extLst>
      <p:ext uri="{BB962C8B-B14F-4D97-AF65-F5344CB8AC3E}">
        <p14:creationId xmlns:p14="http://schemas.microsoft.com/office/powerpoint/2010/main" val="3452891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0075"/>
            <a:ext cx="5486400" cy="3600450"/>
          </a:xfrm>
        </p:spPr>
        <p:txBody>
          <a:bodyPr/>
          <a:lstStyle/>
          <a:p>
            <a:pPr rtl="0"/>
            <a:r>
              <a:rPr lang="en-US" sz="1050" b="1" i="1" dirty="0" err="1"/>
              <a:t>Icarosaurus</a:t>
            </a:r>
            <a:r>
              <a:rPr lang="en-US" sz="1050" dirty="0"/>
              <a:t> (meaning "</a:t>
            </a:r>
            <a:r>
              <a:rPr lang="en-US" sz="1050" dirty="0">
                <a:hlinkClick r:id="rId3" tooltip="Icarus"/>
              </a:rPr>
              <a:t>Icarus</a:t>
            </a:r>
            <a:r>
              <a:rPr lang="en-US" sz="1050" dirty="0"/>
              <a:t> lizard") is an </a:t>
            </a:r>
            <a:r>
              <a:rPr lang="en-US" sz="1050" dirty="0">
                <a:hlinkClick r:id="rId4" tooltip="Extinct"/>
              </a:rPr>
              <a:t>extinct</a:t>
            </a:r>
            <a:r>
              <a:rPr lang="en-US" sz="1050" dirty="0"/>
              <a:t> </a:t>
            </a:r>
            <a:r>
              <a:rPr lang="en-US" sz="1050" dirty="0">
                <a:hlinkClick r:id="rId5" tooltip="Genus"/>
              </a:rPr>
              <a:t>genus</a:t>
            </a:r>
            <a:r>
              <a:rPr lang="en-US" sz="1050" dirty="0"/>
              <a:t> of </a:t>
            </a:r>
            <a:r>
              <a:rPr lang="en-US" sz="1050" dirty="0" err="1">
                <a:hlinkClick r:id="rId6" tooltip="Kuehneosaurid"/>
              </a:rPr>
              <a:t>kuehneosaurid</a:t>
            </a:r>
            <a:r>
              <a:rPr lang="en-US" sz="1050" dirty="0"/>
              <a:t> </a:t>
            </a:r>
            <a:r>
              <a:rPr lang="en-US" sz="1050" dirty="0">
                <a:hlinkClick r:id="rId7" tooltip="Reptile"/>
              </a:rPr>
              <a:t>reptile</a:t>
            </a:r>
            <a:r>
              <a:rPr lang="en-US" sz="1050" dirty="0"/>
              <a:t> from the </a:t>
            </a:r>
            <a:r>
              <a:rPr lang="en-US" sz="1050" dirty="0">
                <a:hlinkClick r:id="rId8" tooltip="Late Triassic"/>
              </a:rPr>
              <a:t>Late Triassic</a:t>
            </a:r>
            <a:r>
              <a:rPr lang="en-US" sz="1050" dirty="0"/>
              <a:t> (</a:t>
            </a:r>
            <a:r>
              <a:rPr lang="en-US" sz="1050" dirty="0" err="1">
                <a:hlinkClick r:id="rId9" tooltip="Carnian"/>
              </a:rPr>
              <a:t>Carnian</a:t>
            </a:r>
            <a:r>
              <a:rPr lang="en-US" sz="1050" dirty="0"/>
              <a:t> age) Lower </a:t>
            </a:r>
            <a:r>
              <a:rPr lang="en-US" sz="1050" dirty="0" err="1">
                <a:hlinkClick r:id="rId10" tooltip="Lockatong Formation"/>
              </a:rPr>
              <a:t>Lockatong</a:t>
            </a:r>
            <a:r>
              <a:rPr lang="en-US" sz="1050" dirty="0">
                <a:hlinkClick r:id="rId10" tooltip="Lockatong Formation"/>
              </a:rPr>
              <a:t> Formation</a:t>
            </a:r>
            <a:r>
              <a:rPr lang="en-US" sz="1050" dirty="0"/>
              <a:t> of </a:t>
            </a:r>
            <a:r>
              <a:rPr lang="en-US" sz="1050" dirty="0">
                <a:hlinkClick r:id="rId11" tooltip="New Jersey"/>
              </a:rPr>
              <a:t>New Jersey</a:t>
            </a:r>
            <a:r>
              <a:rPr lang="en-US" sz="1050" dirty="0"/>
              <a:t>, dated to around 228 million years ago.</a:t>
            </a:r>
            <a:r>
              <a:rPr lang="en-US" sz="1050" baseline="30000" dirty="0">
                <a:hlinkClick r:id="rId12"/>
              </a:rPr>
              <a:t>[1]</a:t>
            </a:r>
            <a:r>
              <a:rPr lang="en-US" sz="1050" dirty="0"/>
              <a:t> It is closely related to </a:t>
            </a:r>
            <a:r>
              <a:rPr lang="en-US" sz="1050" dirty="0">
                <a:hlinkClick r:id="rId13" tooltip="Lizard"/>
              </a:rPr>
              <a:t>lizards</a:t>
            </a:r>
            <a:r>
              <a:rPr lang="en-US" sz="1050" dirty="0"/>
              <a:t> and the </a:t>
            </a:r>
            <a:r>
              <a:rPr lang="en-US" sz="1050" dirty="0">
                <a:hlinkClick r:id="rId14" tooltip="Tuatara"/>
              </a:rPr>
              <a:t>tuatara</a:t>
            </a:r>
            <a:r>
              <a:rPr lang="en-US" sz="1050" dirty="0"/>
              <a:t>. </a:t>
            </a:r>
            <a:r>
              <a:rPr lang="en-US" sz="1050" dirty="0">
                <a:hlinkClick r:id="rId15" tooltip="Holotype"/>
              </a:rPr>
              <a:t>Based on</a:t>
            </a:r>
            <a:r>
              <a:rPr lang="en-US" sz="1050" dirty="0"/>
              <a:t> a partial skeleton missing part of the tail, some ribs, a hand, and parts of the legs, it was a small animal, about 10 centimeters (4 in) long from the skull to the hips. Like its relative </a:t>
            </a:r>
            <a:r>
              <a:rPr lang="en-US" sz="1050" i="1" dirty="0" err="1">
                <a:hlinkClick r:id="rId16" tooltip="Kuehneosaurus"/>
              </a:rPr>
              <a:t>Kuehneosaurus</a:t>
            </a:r>
            <a:r>
              <a:rPr lang="en-US" sz="1050" dirty="0"/>
              <a:t>, it was able to glide short distances using 'wings' consisting of highly elongated </a:t>
            </a:r>
            <a:r>
              <a:rPr lang="en-US" sz="1050" dirty="0">
                <a:hlinkClick r:id="rId17" tooltip="Rib"/>
              </a:rPr>
              <a:t>ribs</a:t>
            </a:r>
            <a:r>
              <a:rPr lang="en-US" sz="1050" dirty="0"/>
              <a:t> covered with </a:t>
            </a:r>
            <a:r>
              <a:rPr lang="en-US" sz="1050" dirty="0">
                <a:hlinkClick r:id="rId18" tooltip="Skin"/>
              </a:rPr>
              <a:t>skin</a:t>
            </a:r>
            <a:r>
              <a:rPr lang="en-US" sz="1050" dirty="0"/>
              <a:t>, with the upper surface convex and the lower surface concave, thus creating a simple </a:t>
            </a:r>
            <a:r>
              <a:rPr lang="en-US" sz="1050" dirty="0">
                <a:hlinkClick r:id="rId19" tooltip="Airfoil"/>
              </a:rPr>
              <a:t>airfoil</a:t>
            </a:r>
            <a:r>
              <a:rPr lang="en-US" sz="1050" dirty="0"/>
              <a:t> structure well-suited to gliding.</a:t>
            </a:r>
            <a:r>
              <a:rPr lang="en-US" sz="1050" baseline="30000" dirty="0">
                <a:hlinkClick r:id="rId20"/>
              </a:rPr>
              <a:t>[2]</a:t>
            </a:r>
            <a:r>
              <a:rPr lang="en-US" sz="1050" baseline="30000" dirty="0">
                <a:hlinkClick r:id="rId21"/>
              </a:rPr>
              <a:t>[3]</a:t>
            </a:r>
            <a:r>
              <a:rPr lang="en-US" sz="1050" dirty="0"/>
              <a:t> This method of gliding is also seen in </a:t>
            </a:r>
            <a:r>
              <a:rPr lang="en-US" sz="1050" i="1" dirty="0" err="1">
                <a:hlinkClick r:id="rId22" tooltip="Coelurosauravus"/>
              </a:rPr>
              <a:t>Coelurosauravus</a:t>
            </a:r>
            <a:r>
              <a:rPr lang="en-US" sz="1050" dirty="0"/>
              <a:t> and the modern </a:t>
            </a:r>
            <a:r>
              <a:rPr lang="en-US" sz="1050" i="1" dirty="0">
                <a:hlinkClick r:id="rId23" tooltip="Draco (genus)"/>
              </a:rPr>
              <a:t>Draco</a:t>
            </a:r>
            <a:r>
              <a:rPr lang="en-US" sz="1050" dirty="0"/>
              <a:t>, neither of which are closely related to </a:t>
            </a:r>
            <a:r>
              <a:rPr lang="en-US" sz="1050" i="1" dirty="0" err="1"/>
              <a:t>Icarosaurus</a:t>
            </a:r>
            <a:r>
              <a:rPr lang="en-US" sz="1050" dirty="0"/>
              <a:t>. </a:t>
            </a:r>
          </a:p>
          <a:p>
            <a:pPr rtl="0"/>
            <a:endParaRPr lang="en-US" sz="1050" b="1" dirty="0"/>
          </a:p>
          <a:p>
            <a:pPr rtl="0"/>
            <a:r>
              <a:rPr lang="en-US" sz="1050" b="1" dirty="0"/>
              <a:t>Discovery and history</a:t>
            </a:r>
          </a:p>
          <a:p>
            <a:r>
              <a:rPr lang="en-US" sz="1050" dirty="0"/>
              <a:t>The only known fossil skeleton of </a:t>
            </a:r>
            <a:r>
              <a:rPr lang="en-US" sz="1050" i="1" dirty="0" err="1"/>
              <a:t>Icarosaurus</a:t>
            </a:r>
            <a:r>
              <a:rPr lang="en-US" sz="1050" dirty="0"/>
              <a:t> was found in 1960 in </a:t>
            </a:r>
            <a:r>
              <a:rPr lang="en-US" sz="1050" dirty="0">
                <a:hlinkClick r:id="rId24" tooltip="North Bergen"/>
              </a:rPr>
              <a:t>North Bergen</a:t>
            </a:r>
            <a:r>
              <a:rPr lang="en-US" sz="1050" dirty="0"/>
              <a:t>, New Jersey by 16 year old Alfred </a:t>
            </a:r>
            <a:r>
              <a:rPr lang="en-US" sz="1050" dirty="0" err="1"/>
              <a:t>Siefker</a:t>
            </a:r>
            <a:r>
              <a:rPr lang="en-US" sz="1050" dirty="0"/>
              <a:t>, who stumbled upon the specimen while exploring a shale quarry with two friends, one of which first spotted the </a:t>
            </a:r>
            <a:r>
              <a:rPr lang="en-US" sz="1050" i="1" dirty="0" err="1"/>
              <a:t>Icarosaurus</a:t>
            </a:r>
            <a:r>
              <a:rPr lang="en-US" sz="1050" dirty="0"/>
              <a:t>. Mr. </a:t>
            </a:r>
            <a:r>
              <a:rPr lang="en-US" sz="1050" dirty="0" err="1"/>
              <a:t>Siefker</a:t>
            </a:r>
            <a:r>
              <a:rPr lang="en-US" sz="1050" dirty="0"/>
              <a:t> promptly bought it from him for a telescope, a book, several other fossils and $30 in cash. </a:t>
            </a:r>
          </a:p>
          <a:p>
            <a:endParaRPr lang="en-US" sz="1050" dirty="0"/>
          </a:p>
          <a:p>
            <a:r>
              <a:rPr lang="en-US" sz="1050" dirty="0"/>
              <a:t>In 1966 </a:t>
            </a:r>
            <a:r>
              <a:rPr lang="en-US" sz="1050" dirty="0" err="1"/>
              <a:t>Siefker</a:t>
            </a:r>
            <a:r>
              <a:rPr lang="en-US" sz="1050" dirty="0"/>
              <a:t> brought the specimen to scientists at the </a:t>
            </a:r>
            <a:r>
              <a:rPr lang="en-US" sz="1050" dirty="0">
                <a:hlinkClick r:id="rId25" tooltip="American Museum of Natural History"/>
              </a:rPr>
              <a:t>American Museum of Natural History</a:t>
            </a:r>
            <a:r>
              <a:rPr lang="en-US" sz="1050" dirty="0"/>
              <a:t> in New York for identification and preparation.</a:t>
            </a:r>
            <a:r>
              <a:rPr lang="en-US" sz="1050" baseline="30000" dirty="0">
                <a:hlinkClick r:id="rId20"/>
              </a:rPr>
              <a:t>[2]</a:t>
            </a:r>
            <a:r>
              <a:rPr lang="en-US" sz="1050" baseline="30000" dirty="0">
                <a:hlinkClick r:id="rId26"/>
              </a:rPr>
              <a:t>[4]</a:t>
            </a:r>
            <a:r>
              <a:rPr lang="en-US" sz="1050" dirty="0"/>
              <a:t> It was described by paleontologist </a:t>
            </a:r>
            <a:r>
              <a:rPr lang="en-US" sz="1050" dirty="0">
                <a:hlinkClick r:id="rId27" tooltip="Edwin Harris Colbert"/>
              </a:rPr>
              <a:t>Edwin Harris Colbert</a:t>
            </a:r>
            <a:r>
              <a:rPr lang="en-US" sz="1050" dirty="0"/>
              <a:t>, </a:t>
            </a:r>
            <a:r>
              <a:rPr lang="en-US" sz="1050" baseline="30000" dirty="0"/>
              <a:t>(9/28/1905 – 11/15/2001)</a:t>
            </a:r>
            <a:r>
              <a:rPr lang="en-US" sz="1050" dirty="0"/>
              <a:t> chairman and curator of the museum's vertebrate paleontology department, who named it </a:t>
            </a:r>
            <a:r>
              <a:rPr lang="en-US" sz="1050" i="1" dirty="0" err="1"/>
              <a:t>Icarosaurus</a:t>
            </a:r>
            <a:r>
              <a:rPr lang="en-US" sz="1050" i="1" dirty="0"/>
              <a:t> </a:t>
            </a:r>
            <a:r>
              <a:rPr lang="en-US" sz="1050" i="1" dirty="0" err="1"/>
              <a:t>siefkeri</a:t>
            </a:r>
            <a:r>
              <a:rPr lang="en-US" sz="1050" dirty="0"/>
              <a:t> in honor of </a:t>
            </a:r>
            <a:r>
              <a:rPr lang="en-US" sz="1050" dirty="0" err="1"/>
              <a:t>Siefker</a:t>
            </a:r>
            <a:r>
              <a:rPr lang="en-US" sz="1050" dirty="0"/>
              <a:t>.</a:t>
            </a:r>
            <a:r>
              <a:rPr lang="en-US" sz="1050" baseline="30000" dirty="0">
                <a:hlinkClick r:id="rId21"/>
              </a:rPr>
              <a:t>[3]</a:t>
            </a:r>
            <a:r>
              <a:rPr lang="en-US" sz="1050" dirty="0"/>
              <a:t>. </a:t>
            </a:r>
          </a:p>
          <a:p>
            <a:endParaRPr lang="en-US" sz="1050" dirty="0"/>
          </a:p>
          <a:p>
            <a:r>
              <a:rPr lang="en-US" sz="1050" dirty="0"/>
              <a:t>When discovered, the 18-cm-long </a:t>
            </a:r>
            <a:r>
              <a:rPr lang="en-US" sz="1050" i="1" dirty="0" err="1"/>
              <a:t>Icarosaurus</a:t>
            </a:r>
            <a:r>
              <a:rPr lang="en-US" sz="1050" dirty="0"/>
              <a:t> was the oldest known example of a reptile that had taken to the air, preceding the pterosaurs and birds by as much 50 million years. Its 25-cm wingspan did not allow powered flight, only gliding.</a:t>
            </a:r>
          </a:p>
          <a:p>
            <a:endParaRPr lang="en-US" sz="1050" dirty="0"/>
          </a:p>
          <a:p>
            <a:r>
              <a:rPr lang="en-US" sz="1050" dirty="0"/>
              <a:t>Mr. </a:t>
            </a:r>
            <a:r>
              <a:rPr lang="en-US" sz="1050" dirty="0" err="1"/>
              <a:t>Siefker</a:t>
            </a:r>
            <a:r>
              <a:rPr lang="en-US" sz="1050" dirty="0"/>
              <a:t> briefly achieved 1960's-style celebrity, appearing on ''To Tell the Truth'' and in Life Magazine. </a:t>
            </a:r>
          </a:p>
          <a:p>
            <a:pPr rtl="0"/>
            <a:endParaRPr lang="en-US" sz="1050" dirty="0"/>
          </a:p>
          <a:p>
            <a:pPr rtl="0"/>
            <a:r>
              <a:rPr lang="en-US" sz="1050" dirty="0"/>
              <a:t>The fossil remained in the collections of the AMNH until 1989 when </a:t>
            </a:r>
            <a:r>
              <a:rPr lang="en-US" sz="1050" dirty="0" err="1"/>
              <a:t>Siefker</a:t>
            </a:r>
            <a:r>
              <a:rPr lang="en-US" sz="1050" dirty="0"/>
              <a:t> reclaimed the specimen, which he kept in a private collection during the following decade. </a:t>
            </a:r>
          </a:p>
          <a:p>
            <a:r>
              <a:rPr lang="en-US" sz="1050" dirty="0"/>
              <a:t>Needing money to pay medical bills, </a:t>
            </a:r>
            <a:r>
              <a:rPr lang="en-US" sz="1050" dirty="0" err="1"/>
              <a:t>Siefker</a:t>
            </a:r>
            <a:r>
              <a:rPr lang="en-US" sz="1050" dirty="0"/>
              <a:t> tried to sell the fossil to several museums, but his asking price of $5 million was too high. In 2000, the fossil was sold at auction in San Francisco through the auction house </a:t>
            </a:r>
            <a:r>
              <a:rPr lang="en-US" sz="1050" dirty="0">
                <a:hlinkClick r:id="rId28" tooltip="Butterfield &amp; Butterfield"/>
              </a:rPr>
              <a:t>Butterfield &amp; Butterfield</a:t>
            </a:r>
            <a:r>
              <a:rPr lang="en-US" sz="1050" dirty="0"/>
              <a:t>, despite concerns from paleontologists that the sale could render the specimen unavailable for scientific study.</a:t>
            </a:r>
            <a:r>
              <a:rPr lang="en-US" sz="1050" baseline="30000" dirty="0">
                <a:hlinkClick r:id="rId26"/>
              </a:rPr>
              <a:t>[4]</a:t>
            </a:r>
            <a:r>
              <a:rPr lang="en-US" sz="1050" dirty="0"/>
              <a:t> The fossil sold for US$167,000, only half of its appraised value, to Dick </a:t>
            </a:r>
            <a:r>
              <a:rPr lang="en-US" sz="1050" dirty="0" err="1"/>
              <a:t>Spight</a:t>
            </a:r>
            <a:r>
              <a:rPr lang="en-US" sz="1050" dirty="0"/>
              <a:t> of California. That same year, </a:t>
            </a:r>
            <a:r>
              <a:rPr lang="en-US" sz="1050" dirty="0" err="1"/>
              <a:t>Spight</a:t>
            </a:r>
            <a:r>
              <a:rPr lang="en-US" sz="1050" dirty="0"/>
              <a:t> donated the </a:t>
            </a:r>
            <a:r>
              <a:rPr lang="en-US" sz="1050" i="1" dirty="0" err="1"/>
              <a:t>Icarosaurus</a:t>
            </a:r>
            <a:r>
              <a:rPr lang="en-US" sz="1050" dirty="0"/>
              <a:t> holotype back to the AMNH, where it was put on display on October 7</a:t>
            </a:r>
            <a:r>
              <a:rPr lang="en-US" sz="1050" baseline="30000" dirty="0"/>
              <a:t>th</a:t>
            </a:r>
            <a:r>
              <a:rPr lang="en-US" sz="1050" dirty="0"/>
              <a:t> 2000.</a:t>
            </a:r>
            <a:r>
              <a:rPr lang="en-US" sz="1050" baseline="30000" dirty="0">
                <a:hlinkClick r:id="rId26"/>
              </a:rPr>
              <a:t>[4]</a:t>
            </a:r>
            <a:r>
              <a:rPr lang="en-US" sz="1050" dirty="0"/>
              <a:t> </a:t>
            </a:r>
          </a:p>
          <a:p>
            <a:endParaRPr lang="en-US" sz="1050" dirty="0"/>
          </a:p>
          <a:p>
            <a:r>
              <a:rPr lang="en-US" sz="1050" dirty="0"/>
              <a:t>The fossil was discovered in the </a:t>
            </a:r>
            <a:r>
              <a:rPr lang="en-US" sz="1050" dirty="0" err="1"/>
              <a:t>Granton</a:t>
            </a:r>
            <a:r>
              <a:rPr lang="en-US" sz="1050" dirty="0"/>
              <a:t> Quarry in North Bergen where today there is a street (</a:t>
            </a:r>
            <a:r>
              <a:rPr lang="en-US" sz="1050" dirty="0" err="1"/>
              <a:t>Granton</a:t>
            </a:r>
            <a:r>
              <a:rPr lang="en-US" sz="1050" dirty="0"/>
              <a:t> Avenue) that marks the general location of the site.  Fossils at the site are rare, with the construction of a Lowe’s and a MacDonald’s nearby, whatever secrets it contained have been mostly obliterated.  Although small,</a:t>
            </a:r>
            <a:r>
              <a:rPr lang="en-US" sz="1050" i="1" dirty="0"/>
              <a:t> </a:t>
            </a:r>
            <a:r>
              <a:rPr lang="en-US" sz="1050" i="1" dirty="0" err="1"/>
              <a:t>Icarosaurus</a:t>
            </a:r>
            <a:r>
              <a:rPr lang="en-US" sz="1050" dirty="0"/>
              <a:t> </a:t>
            </a:r>
            <a:r>
              <a:rPr lang="en-US" sz="1050" i="1" dirty="0" err="1"/>
              <a:t>siefkeri</a:t>
            </a:r>
            <a:r>
              <a:rPr lang="en-US" sz="1050" dirty="0"/>
              <a:t> not only puts North Bergen on the map in the prehistorical sense but also gives us a basic indicator of what the area was like millions of years ago during the Triassic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 (Reproduction)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Note: The fossil site is still present and frequently visited. It is dangerous to walk there due to the crumbling nature of the shale and the high amount of poison ivy present.  The property is claimed by several groups, so trespassing rules may apply.  It is best to join a group venture to the site where permission has been obtained to use the property.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(I have led two trips there in the past and fossils were found by nearly all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17</a:t>
            </a:fld>
            <a:endParaRPr lang="en-US" dirty="0"/>
          </a:p>
        </p:txBody>
      </p:sp>
    </p:spTree>
    <p:extLst>
      <p:ext uri="{BB962C8B-B14F-4D97-AF65-F5344CB8AC3E}">
        <p14:creationId xmlns:p14="http://schemas.microsoft.com/office/powerpoint/2010/main" val="269494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i="1" kern="1200" dirty="0" err="1">
                <a:solidFill>
                  <a:schemeClr val="tx1"/>
                </a:solidFill>
                <a:effectLst/>
                <a:latin typeface="+mn-lt"/>
                <a:ea typeface="+mn-ea"/>
                <a:cs typeface="+mn-cs"/>
              </a:rPr>
              <a:t>Estheria</a:t>
            </a:r>
            <a:r>
              <a:rPr lang="en-US" sz="1050" b="1" i="1" kern="1200" dirty="0">
                <a:solidFill>
                  <a:schemeClr val="tx1"/>
                </a:solidFill>
                <a:effectLst/>
                <a:latin typeface="+mn-lt"/>
                <a:ea typeface="+mn-ea"/>
                <a:cs typeface="+mn-cs"/>
              </a:rPr>
              <a:t> Ovata </a:t>
            </a:r>
            <a:endParaRPr lang="en-US" sz="105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A genus (sometimes made the type of the family </a:t>
            </a:r>
            <a:r>
              <a:rPr lang="en-US" sz="1050" kern="1200" dirty="0" err="1">
                <a:solidFill>
                  <a:schemeClr val="tx1"/>
                </a:solidFill>
                <a:effectLst/>
                <a:latin typeface="+mn-lt"/>
                <a:ea typeface="+mn-ea"/>
                <a:cs typeface="+mn-cs"/>
              </a:rPr>
              <a:t>Estheriidae</a:t>
            </a:r>
            <a:r>
              <a:rPr lang="en-US" sz="1050" kern="1200" dirty="0">
                <a:solidFill>
                  <a:schemeClr val="tx1"/>
                </a:solidFill>
                <a:effectLst/>
                <a:latin typeface="+mn-lt"/>
                <a:ea typeface="+mn-ea"/>
                <a:cs typeface="+mn-cs"/>
              </a:rPr>
              <a:t>) of small branchiopod crustaceans in which the carapace is developed into a bivalve shell not unlike that of some mollusks and enclosing the whole body.  </a:t>
            </a:r>
          </a:p>
          <a:p>
            <a:endParaRPr lang="en-US" sz="1050" kern="1200" dirty="0">
              <a:solidFill>
                <a:schemeClr val="tx1"/>
              </a:solidFill>
              <a:effectLst/>
              <a:latin typeface="+mn-lt"/>
              <a:ea typeface="+mn-ea"/>
              <a:cs typeface="+mn-cs"/>
            </a:endParaRPr>
          </a:p>
          <a:p>
            <a:r>
              <a:rPr lang="en-US" sz="1050" b="1" i="1" dirty="0" err="1"/>
              <a:t>Estheria</a:t>
            </a:r>
            <a:r>
              <a:rPr lang="en-US" sz="1050" b="1" i="1" dirty="0"/>
              <a:t> </a:t>
            </a:r>
            <a:r>
              <a:rPr lang="en-US" sz="1050" kern="1200" dirty="0">
                <a:solidFill>
                  <a:schemeClr val="tx1"/>
                </a:solidFill>
                <a:effectLst/>
                <a:latin typeface="+mn-lt"/>
                <a:ea typeface="+mn-ea"/>
                <a:cs typeface="+mn-cs"/>
              </a:rPr>
              <a:t>are an extinct genus of </a:t>
            </a:r>
            <a:r>
              <a:rPr lang="en-US" sz="1050" dirty="0" err="1"/>
              <a:t>bivalved</a:t>
            </a:r>
            <a:r>
              <a:rPr lang="en-US" sz="1050" dirty="0"/>
              <a:t> </a:t>
            </a:r>
            <a:r>
              <a:rPr lang="en-US" sz="1050" u="sng" dirty="0">
                <a:hlinkClick r:id="rId3" tooltip="Branchiopod"/>
              </a:rPr>
              <a:t>branchiopod</a:t>
            </a:r>
            <a:r>
              <a:rPr lang="en-US" sz="1050" dirty="0"/>
              <a:t> </a:t>
            </a:r>
            <a:r>
              <a:rPr lang="en-US" sz="1050" u="sng" dirty="0">
                <a:hlinkClick r:id="rId4" tooltip="Crustacean"/>
              </a:rPr>
              <a:t>crustaceans</a:t>
            </a:r>
            <a:r>
              <a:rPr lang="en-US" sz="1050" dirty="0"/>
              <a:t> (‘Clam Shrimp’) </a:t>
            </a:r>
            <a:r>
              <a:rPr lang="en-US" sz="1050" kern="1200" dirty="0">
                <a:solidFill>
                  <a:schemeClr val="tx1"/>
                </a:solidFill>
                <a:effectLst/>
                <a:latin typeface="+mn-lt"/>
                <a:ea typeface="+mn-ea"/>
                <a:cs typeface="+mn-cs"/>
              </a:rPr>
              <a:t>that thrived from the </a:t>
            </a:r>
            <a:r>
              <a:rPr lang="en-US" sz="1050" u="sng" kern="1200" dirty="0">
                <a:solidFill>
                  <a:schemeClr val="tx1"/>
                </a:solidFill>
                <a:effectLst/>
                <a:latin typeface="+mn-lt"/>
                <a:ea typeface="+mn-ea"/>
                <a:cs typeface="+mn-cs"/>
                <a:hlinkClick r:id="rId5" tooltip="Carboniferous"/>
              </a:rPr>
              <a:t>Carboniferous</a:t>
            </a:r>
            <a:r>
              <a:rPr lang="en-US" sz="1050" kern="1200" dirty="0">
                <a:solidFill>
                  <a:schemeClr val="tx1"/>
                </a:solidFill>
                <a:effectLst/>
                <a:latin typeface="+mn-lt"/>
                <a:ea typeface="+mn-ea"/>
                <a:cs typeface="+mn-cs"/>
              </a:rPr>
              <a:t> to the </a:t>
            </a:r>
            <a:r>
              <a:rPr lang="en-US" sz="1050" u="sng" kern="1200" dirty="0">
                <a:solidFill>
                  <a:schemeClr val="tx1"/>
                </a:solidFill>
                <a:effectLst/>
                <a:latin typeface="+mn-lt"/>
                <a:ea typeface="+mn-ea"/>
                <a:cs typeface="+mn-cs"/>
                <a:hlinkClick r:id="rId6" tooltip="Cretaceous"/>
              </a:rPr>
              <a:t>Cretaceous</a:t>
            </a:r>
            <a:r>
              <a:rPr lang="en-US" sz="1050" kern="1200" dirty="0">
                <a:solidFill>
                  <a:schemeClr val="tx1"/>
                </a:solidFill>
                <a:effectLst/>
                <a:latin typeface="+mn-lt"/>
                <a:ea typeface="+mn-ea"/>
                <a:cs typeface="+mn-cs"/>
              </a:rPr>
              <a:t> (360.7 to 99.7 Mya).</a:t>
            </a:r>
            <a:r>
              <a:rPr lang="en-US" sz="1050" u="sng" kern="1200" baseline="30000" dirty="0">
                <a:solidFill>
                  <a:schemeClr val="tx1"/>
                </a:solidFill>
                <a:effectLst/>
                <a:latin typeface="+mn-lt"/>
                <a:ea typeface="+mn-ea"/>
                <a:cs typeface="+mn-cs"/>
                <a:hlinkClick r:id="rId7"/>
              </a:rPr>
              <a:t>[1]</a:t>
            </a:r>
            <a:r>
              <a:rPr lang="en-US" sz="1050" kern="1200" dirty="0">
                <a:solidFill>
                  <a:schemeClr val="tx1"/>
                </a:solidFill>
                <a:effectLst/>
                <a:latin typeface="+mn-lt"/>
                <a:ea typeface="+mn-ea"/>
                <a:cs typeface="+mn-cs"/>
              </a:rPr>
              <a:t> They fed on detritus, being very small slow moving, </a:t>
            </a:r>
            <a:r>
              <a:rPr lang="en-US" sz="1050" u="sng" kern="1200" dirty="0">
                <a:solidFill>
                  <a:schemeClr val="tx1"/>
                </a:solidFill>
                <a:effectLst/>
                <a:latin typeface="+mn-lt"/>
                <a:ea typeface="+mn-ea"/>
                <a:cs typeface="+mn-cs"/>
                <a:hlinkClick r:id="rId8" tooltip="Nekton"/>
              </a:rPr>
              <a:t>nektonic</a:t>
            </a:r>
            <a:r>
              <a:rPr lang="en-US" sz="1050" kern="1200" dirty="0">
                <a:solidFill>
                  <a:schemeClr val="tx1"/>
                </a:solidFill>
                <a:effectLst/>
                <a:latin typeface="+mn-lt"/>
                <a:ea typeface="+mn-ea"/>
                <a:cs typeface="+mn-cs"/>
              </a:rPr>
              <a:t> organisms that filter fed as they floated. They have been found in both marine and freshwater environments.</a:t>
            </a:r>
            <a:r>
              <a:rPr lang="en-US" sz="1050" u="sng" kern="1200" baseline="30000" dirty="0">
                <a:solidFill>
                  <a:schemeClr val="tx1"/>
                </a:solidFill>
                <a:effectLst/>
                <a:latin typeface="+mn-lt"/>
                <a:ea typeface="+mn-ea"/>
                <a:cs typeface="+mn-cs"/>
                <a:hlinkClick r:id="rId9"/>
              </a:rPr>
              <a:t>[2]</a:t>
            </a:r>
            <a:r>
              <a:rPr lang="en-US" sz="1050" kern="1200" baseline="3000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They resemble the unrelated </a:t>
            </a:r>
            <a:r>
              <a:rPr lang="en-US" sz="1050" u="sng" kern="1200" dirty="0" err="1">
                <a:solidFill>
                  <a:schemeClr val="tx1"/>
                </a:solidFill>
                <a:effectLst/>
                <a:latin typeface="+mn-lt"/>
                <a:ea typeface="+mn-ea"/>
                <a:cs typeface="+mn-cs"/>
                <a:hlinkClick r:id="rId10" tooltip="Bivalvia"/>
              </a:rPr>
              <a:t>bivalved</a:t>
            </a:r>
            <a:r>
              <a:rPr lang="en-US" sz="1050" u="sng" kern="1200" dirty="0">
                <a:solidFill>
                  <a:schemeClr val="tx1"/>
                </a:solidFill>
                <a:effectLst/>
                <a:latin typeface="+mn-lt"/>
                <a:ea typeface="+mn-ea"/>
                <a:cs typeface="+mn-cs"/>
                <a:hlinkClick r:id="rId10" tooltip="Bivalvia"/>
              </a:rPr>
              <a:t> </a:t>
            </a:r>
            <a:r>
              <a:rPr lang="en-US" sz="1050" u="sng" kern="1200" dirty="0" err="1">
                <a:solidFill>
                  <a:schemeClr val="tx1"/>
                </a:solidFill>
                <a:effectLst/>
                <a:latin typeface="+mn-lt"/>
                <a:ea typeface="+mn-ea"/>
                <a:cs typeface="+mn-cs"/>
                <a:hlinkClick r:id="rId10" tooltip="Bivalvia"/>
              </a:rPr>
              <a:t>molluscs</a:t>
            </a:r>
            <a:r>
              <a:rPr lang="en-US" sz="1050" kern="1200" dirty="0">
                <a:solidFill>
                  <a:schemeClr val="tx1"/>
                </a:solidFill>
                <a:effectLst/>
                <a:latin typeface="+mn-lt"/>
                <a:ea typeface="+mn-ea"/>
                <a:cs typeface="+mn-cs"/>
              </a:rPr>
              <a:t>.</a:t>
            </a:r>
            <a:r>
              <a:rPr lang="en-US" sz="1050" u="sng" kern="1200" baseline="30000" dirty="0">
                <a:solidFill>
                  <a:schemeClr val="tx1"/>
                </a:solidFill>
                <a:effectLst/>
                <a:latin typeface="+mn-lt"/>
                <a:ea typeface="+mn-ea"/>
                <a:cs typeface="+mn-cs"/>
                <a:hlinkClick r:id="rId11"/>
              </a:rPr>
              <a:t>[1]</a:t>
            </a:r>
            <a:r>
              <a:rPr lang="en-US" sz="1050" kern="1200" dirty="0">
                <a:solidFill>
                  <a:schemeClr val="tx1"/>
                </a:solidFill>
                <a:effectLst/>
                <a:latin typeface="+mn-lt"/>
                <a:ea typeface="+mn-ea"/>
                <a:cs typeface="+mn-cs"/>
              </a:rPr>
              <a:t> </a:t>
            </a:r>
          </a:p>
          <a:p>
            <a:endParaRPr lang="en-US" sz="1050" dirty="0"/>
          </a:p>
          <a:p>
            <a:r>
              <a:rPr lang="en-US" sz="1050" kern="1200" dirty="0">
                <a:solidFill>
                  <a:schemeClr val="tx1"/>
                </a:solidFill>
                <a:effectLst/>
                <a:latin typeface="+mn-lt"/>
                <a:ea typeface="+mn-ea"/>
                <a:cs typeface="+mn-cs"/>
              </a:rPr>
              <a:t>Clam shrimp are extant, and known from the fossil record, from at least the Devonian period and perhaps before.</a:t>
            </a:r>
            <a:r>
              <a:rPr lang="en-US" sz="1050" u="sng" kern="1200" baseline="30000" dirty="0">
                <a:solidFill>
                  <a:schemeClr val="tx1"/>
                </a:solidFill>
                <a:effectLst/>
                <a:latin typeface="+mn-lt"/>
                <a:ea typeface="+mn-ea"/>
                <a:cs typeface="+mn-cs"/>
                <a:hlinkClick r:id="rId12"/>
              </a:rPr>
              <a:t>[2]</a:t>
            </a:r>
            <a:r>
              <a:rPr lang="en-US" sz="1050" kern="1200" dirty="0">
                <a:solidFill>
                  <a:schemeClr val="tx1"/>
                </a:solidFill>
                <a:effectLst/>
                <a:latin typeface="+mn-lt"/>
                <a:ea typeface="+mn-ea"/>
                <a:cs typeface="+mn-cs"/>
              </a:rPr>
              <a:t> They were originally classified in a single order </a:t>
            </a:r>
            <a:r>
              <a:rPr lang="en-US" sz="1050" b="1" kern="1200" dirty="0" err="1">
                <a:solidFill>
                  <a:schemeClr val="tx1"/>
                </a:solidFill>
                <a:effectLst/>
                <a:latin typeface="+mn-lt"/>
                <a:ea typeface="+mn-ea"/>
                <a:cs typeface="+mn-cs"/>
              </a:rPr>
              <a:t>Conchostraca</a:t>
            </a:r>
            <a:r>
              <a:rPr lang="en-US" sz="1050" kern="1200" dirty="0">
                <a:solidFill>
                  <a:schemeClr val="tx1"/>
                </a:solidFill>
                <a:effectLst/>
                <a:latin typeface="+mn-lt"/>
                <a:ea typeface="+mn-ea"/>
                <a:cs typeface="+mn-cs"/>
              </a:rPr>
              <a:t>, which later proved to be </a:t>
            </a:r>
            <a:r>
              <a:rPr lang="en-US" sz="1050" u="sng" kern="1200" dirty="0">
                <a:solidFill>
                  <a:schemeClr val="tx1"/>
                </a:solidFill>
                <a:effectLst/>
                <a:latin typeface="+mn-lt"/>
                <a:ea typeface="+mn-ea"/>
                <a:cs typeface="+mn-cs"/>
                <a:hlinkClick r:id="rId13" tooltip="Paraphyly"/>
              </a:rPr>
              <a:t>paraphyletic</a:t>
            </a:r>
            <a:r>
              <a:rPr lang="en-US" sz="1050" kern="1200" dirty="0">
                <a:solidFill>
                  <a:schemeClr val="tx1"/>
                </a:solidFill>
                <a:effectLst/>
                <a:latin typeface="+mn-lt"/>
                <a:ea typeface="+mn-ea"/>
                <a:cs typeface="+mn-cs"/>
              </a:rPr>
              <a:t>, being separated into three different orders: </a:t>
            </a:r>
            <a:r>
              <a:rPr lang="en-US" sz="1050" b="1" kern="1200" dirty="0" err="1">
                <a:solidFill>
                  <a:schemeClr val="tx1"/>
                </a:solidFill>
                <a:effectLst/>
                <a:latin typeface="+mn-lt"/>
                <a:ea typeface="+mn-ea"/>
                <a:cs typeface="+mn-cs"/>
              </a:rPr>
              <a:t>Cyclestherida</a:t>
            </a:r>
            <a:r>
              <a:rPr lang="en-US" sz="1050" kern="1200" dirty="0">
                <a:solidFill>
                  <a:schemeClr val="tx1"/>
                </a:solidFill>
                <a:effectLst/>
                <a:latin typeface="+mn-lt"/>
                <a:ea typeface="+mn-ea"/>
                <a:cs typeface="+mn-cs"/>
              </a:rPr>
              <a:t>, </a:t>
            </a:r>
            <a:r>
              <a:rPr lang="en-US" sz="1050" b="1" kern="1200" dirty="0" err="1">
                <a:solidFill>
                  <a:schemeClr val="tx1"/>
                </a:solidFill>
                <a:effectLst/>
                <a:latin typeface="+mn-lt"/>
                <a:ea typeface="+mn-ea"/>
                <a:cs typeface="+mn-cs"/>
              </a:rPr>
              <a:t>Laevicaudata</a:t>
            </a:r>
            <a:r>
              <a:rPr lang="en-US" sz="1050" kern="1200" dirty="0">
                <a:solidFill>
                  <a:schemeClr val="tx1"/>
                </a:solidFill>
                <a:effectLst/>
                <a:latin typeface="+mn-lt"/>
                <a:ea typeface="+mn-ea"/>
                <a:cs typeface="+mn-cs"/>
              </a:rPr>
              <a:t>, and </a:t>
            </a:r>
            <a:r>
              <a:rPr lang="en-US" sz="1050" b="1" kern="1200" dirty="0" err="1">
                <a:solidFill>
                  <a:schemeClr val="tx1"/>
                </a:solidFill>
                <a:effectLst/>
                <a:latin typeface="+mn-lt"/>
                <a:ea typeface="+mn-ea"/>
                <a:cs typeface="+mn-cs"/>
              </a:rPr>
              <a:t>Spinicaudata</a:t>
            </a:r>
            <a:r>
              <a:rPr lang="en-US" sz="1050" kern="1200" dirty="0">
                <a:solidFill>
                  <a:schemeClr val="tx1"/>
                </a:solidFill>
                <a:effectLst/>
                <a:latin typeface="+mn-lt"/>
                <a:ea typeface="+mn-ea"/>
                <a:cs typeface="+mn-cs"/>
              </a:rPr>
              <a:t>.</a:t>
            </a:r>
          </a:p>
          <a:p>
            <a:r>
              <a:rPr lang="en-US" sz="1050" kern="1200" dirty="0">
                <a:solidFill>
                  <a:schemeClr val="tx1"/>
                </a:solidFill>
                <a:effectLst/>
                <a:latin typeface="+mn-lt"/>
                <a:ea typeface="+mn-ea"/>
                <a:cs typeface="+mn-cs"/>
              </a:rPr>
              <a:t> </a:t>
            </a:r>
          </a:p>
          <a:p>
            <a:r>
              <a:rPr lang="en-US" sz="1050" b="1" kern="1200" dirty="0">
                <a:solidFill>
                  <a:schemeClr val="tx1"/>
                </a:solidFill>
                <a:effectLst/>
                <a:latin typeface="+mn-lt"/>
                <a:ea typeface="+mn-ea"/>
                <a:cs typeface="+mn-cs"/>
              </a:rPr>
              <a:t>Geological history</a:t>
            </a:r>
            <a:endParaRPr lang="en-US" sz="105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Extinct species of these crustaceans are often studied by </a:t>
            </a:r>
            <a:r>
              <a:rPr lang="en-US" sz="1050" u="sng" kern="1200" dirty="0">
                <a:solidFill>
                  <a:schemeClr val="tx1"/>
                </a:solidFill>
                <a:effectLst/>
                <a:latin typeface="+mn-lt"/>
                <a:ea typeface="+mn-ea"/>
                <a:cs typeface="+mn-cs"/>
                <a:hlinkClick r:id="rId14" tooltip="Geologist"/>
              </a:rPr>
              <a:t>geologists</a:t>
            </a:r>
            <a:r>
              <a:rPr lang="en-US" sz="1050" kern="1200" dirty="0">
                <a:solidFill>
                  <a:schemeClr val="tx1"/>
                </a:solidFill>
                <a:effectLst/>
                <a:latin typeface="+mn-lt"/>
                <a:ea typeface="+mn-ea"/>
                <a:cs typeface="+mn-cs"/>
              </a:rPr>
              <a:t>. In </a:t>
            </a:r>
            <a:r>
              <a:rPr lang="en-US" sz="1050" u="sng" kern="1200" dirty="0">
                <a:solidFill>
                  <a:schemeClr val="tx1"/>
                </a:solidFill>
                <a:effectLst/>
                <a:latin typeface="+mn-lt"/>
                <a:ea typeface="+mn-ea"/>
                <a:cs typeface="+mn-cs"/>
                <a:hlinkClick r:id="rId15" tooltip="Freshwater"/>
              </a:rPr>
              <a:t>freshwater</a:t>
            </a:r>
            <a:r>
              <a:rPr lang="en-US" sz="1050" kern="1200" dirty="0">
                <a:solidFill>
                  <a:schemeClr val="tx1"/>
                </a:solidFill>
                <a:effectLst/>
                <a:latin typeface="+mn-lt"/>
                <a:ea typeface="+mn-ea"/>
                <a:cs typeface="+mn-cs"/>
              </a:rPr>
              <a:t> deposits, generally poor in fossils, the well-preserved clam shrimp shells are found quite often. They help identify the age of the corresponding </a:t>
            </a:r>
            <a:r>
              <a:rPr lang="en-US" sz="1050" u="sng" kern="1200" dirty="0">
                <a:solidFill>
                  <a:schemeClr val="tx1"/>
                </a:solidFill>
                <a:effectLst/>
                <a:latin typeface="+mn-lt"/>
                <a:ea typeface="+mn-ea"/>
                <a:cs typeface="+mn-cs"/>
                <a:hlinkClick r:id="rId16" tooltip="Stratum"/>
              </a:rPr>
              <a:t>strata</a:t>
            </a:r>
            <a:r>
              <a:rPr lang="en-US" sz="1050" kern="1200" dirty="0">
                <a:solidFill>
                  <a:schemeClr val="tx1"/>
                </a:solidFill>
                <a:effectLst/>
                <a:latin typeface="+mn-lt"/>
                <a:ea typeface="+mn-ea"/>
                <a:cs typeface="+mn-cs"/>
              </a:rPr>
              <a:t>. </a:t>
            </a:r>
          </a:p>
          <a:p>
            <a:endParaRPr lang="en-US" sz="105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During the past geological periods clam shrimp were apparently more numerous and diverse than they are now. 300 extinct species are known, and half as many living species. The oldest clam shrimp, such as </a:t>
            </a:r>
            <a:r>
              <a:rPr lang="en-US" sz="1050" i="1" u="sng" kern="1200" dirty="0" err="1">
                <a:solidFill>
                  <a:schemeClr val="tx1"/>
                </a:solidFill>
                <a:effectLst/>
                <a:latin typeface="+mn-lt"/>
                <a:ea typeface="+mn-ea"/>
                <a:cs typeface="+mn-cs"/>
                <a:hlinkClick r:id="rId17" tooltip="Asmussia murchisoniana"/>
              </a:rPr>
              <a:t>Asmussia</a:t>
            </a:r>
            <a:r>
              <a:rPr lang="en-US" sz="1050" i="1" u="sng" kern="1200" dirty="0">
                <a:solidFill>
                  <a:schemeClr val="tx1"/>
                </a:solidFill>
                <a:effectLst/>
                <a:latin typeface="+mn-lt"/>
                <a:ea typeface="+mn-ea"/>
                <a:cs typeface="+mn-cs"/>
                <a:hlinkClick r:id="rId17" tooltip="Asmussia murchisoniana"/>
              </a:rPr>
              <a:t> </a:t>
            </a:r>
            <a:r>
              <a:rPr lang="en-US" sz="1050" i="1" u="sng" kern="1200" dirty="0" err="1">
                <a:solidFill>
                  <a:schemeClr val="tx1"/>
                </a:solidFill>
                <a:effectLst/>
                <a:latin typeface="+mn-lt"/>
                <a:ea typeface="+mn-ea"/>
                <a:cs typeface="+mn-cs"/>
                <a:hlinkClick r:id="rId17" tooltip="Asmussia murchisoniana"/>
              </a:rPr>
              <a:t>murchisoniana</a:t>
            </a:r>
            <a:r>
              <a:rPr lang="en-US" sz="1050" kern="1200" dirty="0">
                <a:solidFill>
                  <a:schemeClr val="tx1"/>
                </a:solidFill>
                <a:effectLst/>
                <a:latin typeface="+mn-lt"/>
                <a:ea typeface="+mn-ea"/>
                <a:cs typeface="+mn-cs"/>
              </a:rPr>
              <a:t>, were found in </a:t>
            </a:r>
            <a:r>
              <a:rPr lang="en-US" sz="1050" u="sng" kern="1200" dirty="0">
                <a:solidFill>
                  <a:schemeClr val="tx1"/>
                </a:solidFill>
                <a:effectLst/>
                <a:latin typeface="+mn-lt"/>
                <a:ea typeface="+mn-ea"/>
                <a:cs typeface="+mn-cs"/>
                <a:hlinkClick r:id="rId18" tooltip="Devonian"/>
              </a:rPr>
              <a:t>Devonian</a:t>
            </a:r>
            <a:r>
              <a:rPr lang="en-US" sz="1050" kern="1200" dirty="0">
                <a:solidFill>
                  <a:schemeClr val="tx1"/>
                </a:solidFill>
                <a:effectLst/>
                <a:latin typeface="+mn-lt"/>
                <a:ea typeface="+mn-ea"/>
                <a:cs typeface="+mn-cs"/>
              </a:rPr>
              <a:t> deposits. Many extinct species, especially Triassic ones, lived in the sea, where no clam shrimp remain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mn-lt"/>
                <a:ea typeface="+mn-ea"/>
                <a:cs typeface="+mn-cs"/>
              </a:rPr>
              <a:t> </a:t>
            </a: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mn-lt"/>
                <a:ea typeface="+mn-ea"/>
                <a:cs typeface="+mn-cs"/>
              </a:rPr>
              <a:t>Note: These fossils are frequently found at the </a:t>
            </a:r>
            <a:r>
              <a:rPr lang="en-US" sz="1050" kern="1200" dirty="0" err="1">
                <a:solidFill>
                  <a:schemeClr val="tx1"/>
                </a:solidFill>
                <a:effectLst/>
                <a:latin typeface="+mn-lt"/>
                <a:ea typeface="+mn-ea"/>
                <a:cs typeface="+mn-cs"/>
              </a:rPr>
              <a:t>Granton</a:t>
            </a:r>
            <a:r>
              <a:rPr lang="en-US" sz="1050" kern="1200" dirty="0">
                <a:solidFill>
                  <a:schemeClr val="tx1"/>
                </a:solidFill>
                <a:effectLst/>
                <a:latin typeface="+mn-lt"/>
                <a:ea typeface="+mn-ea"/>
                <a:cs typeface="+mn-cs"/>
              </a:rPr>
              <a:t> Quarry site where </a:t>
            </a:r>
            <a:r>
              <a:rPr lang="en-US" sz="1050" i="1" kern="1200" dirty="0" err="1">
                <a:solidFill>
                  <a:schemeClr val="tx1"/>
                </a:solidFill>
                <a:effectLst/>
                <a:latin typeface="+mn-lt"/>
                <a:ea typeface="+mn-ea"/>
                <a:cs typeface="+mn-cs"/>
              </a:rPr>
              <a:t>Icarosaurus</a:t>
            </a:r>
            <a:r>
              <a:rPr lang="en-US" sz="1050" kern="1200" dirty="0">
                <a:solidFill>
                  <a:schemeClr val="tx1"/>
                </a:solidFill>
                <a:effectLst/>
                <a:latin typeface="+mn-lt"/>
                <a:ea typeface="+mn-ea"/>
                <a:cs typeface="+mn-cs"/>
              </a:rPr>
              <a:t> was found.</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18</a:t>
            </a:fld>
            <a:endParaRPr lang="en-US"/>
          </a:p>
        </p:txBody>
      </p:sp>
    </p:spTree>
    <p:extLst>
      <p:ext uri="{BB962C8B-B14F-4D97-AF65-F5344CB8AC3E}">
        <p14:creationId xmlns:p14="http://schemas.microsoft.com/office/powerpoint/2010/main" val="976517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i="1" dirty="0" err="1"/>
              <a:t>Redfieldius</a:t>
            </a:r>
            <a:r>
              <a:rPr lang="en-US" sz="1050" i="1" dirty="0"/>
              <a:t> </a:t>
            </a:r>
            <a:r>
              <a:rPr lang="en-US" sz="1050" i="1" dirty="0" err="1"/>
              <a:t>gracilis</a:t>
            </a:r>
            <a:r>
              <a:rPr lang="en-US" sz="1050" dirty="0"/>
              <a:t> is an extinct boney fish belonging to the </a:t>
            </a:r>
            <a:r>
              <a:rPr lang="en-US" sz="1050" dirty="0" err="1"/>
              <a:t>redfieldiiformes</a:t>
            </a:r>
            <a:r>
              <a:rPr lang="en-US" sz="1050" dirty="0"/>
              <a:t>. It lived in the Lower Jurassic period (about 198-190 million years ago) and its fossil remains were found in North America.</a:t>
            </a:r>
          </a:p>
          <a:p>
            <a:endParaRPr lang="en-US" sz="1050" dirty="0"/>
          </a:p>
          <a:p>
            <a:r>
              <a:rPr lang="en-US" sz="1050" dirty="0"/>
              <a:t>This fish was of medium size, and usually did not exceed the length of 20 centimeters. The body was slightly sturdy, oval in shape; The muzzle was rounded, the eyes large and the mouth was equipped with small teeth. Like all its close relatives, also </a:t>
            </a:r>
            <a:r>
              <a:rPr lang="en-US" sz="1050" i="1" dirty="0" err="1"/>
              <a:t>Redfieldius</a:t>
            </a:r>
            <a:r>
              <a:rPr lang="en-US" sz="1050" i="1" dirty="0"/>
              <a:t> </a:t>
            </a:r>
            <a:r>
              <a:rPr lang="en-US" sz="1050" dirty="0"/>
              <a:t>was endowed with a single triangular dorsal fin very backward, practically speculating with the one, very similar in shape and size. The ventral fins were small, while the pectoral flippers were slightly larger. The caudal fin was slightly </a:t>
            </a:r>
            <a:r>
              <a:rPr lang="en-US" sz="1050" dirty="0" err="1"/>
              <a:t>heterocerac</a:t>
            </a:r>
            <a:r>
              <a:rPr lang="en-US" sz="1050" dirty="0"/>
              <a:t>, while there was only one branchiostegal reduced to a plate-shaped bone. All fins were equipped with extremely thin hubs. The scales were rhomboidal and were larger than those in the front of the body, arranged in diagonal rows. The outer nasal opening was enclosed by a premaxillary bone, a nasal, a rostral, and an </a:t>
            </a:r>
            <a:r>
              <a:rPr lang="en-US" sz="1050" dirty="0" err="1"/>
              <a:t>adnasal</a:t>
            </a:r>
            <a:r>
              <a:rPr lang="en-US" sz="1050" dirty="0"/>
              <a:t> bone.</a:t>
            </a:r>
          </a:p>
          <a:p>
            <a:endParaRPr lang="en-US" sz="1050" dirty="0"/>
          </a:p>
          <a:p>
            <a:r>
              <a:rPr lang="en-US" sz="1050" i="1" dirty="0" err="1"/>
              <a:t>Redfieldius</a:t>
            </a:r>
            <a:r>
              <a:rPr lang="en-US" sz="1050" dirty="0"/>
              <a:t>, unlike other closely related fishes, was endowed with a skull strongly ornamented by tubercles especially around the orbit and the tip of the muzzle.</a:t>
            </a:r>
          </a:p>
        </p:txBody>
      </p:sp>
      <p:sp>
        <p:nvSpPr>
          <p:cNvPr id="4" name="Slide Number Placeholder 3"/>
          <p:cNvSpPr>
            <a:spLocks noGrp="1"/>
          </p:cNvSpPr>
          <p:nvPr>
            <p:ph type="sldNum" sz="quarter" idx="10"/>
          </p:nvPr>
        </p:nvSpPr>
        <p:spPr/>
        <p:txBody>
          <a:bodyPr/>
          <a:lstStyle/>
          <a:p>
            <a:fld id="{7DD80358-FE5E-4653-A92F-16C9C650555C}" type="slidenum">
              <a:rPr lang="en-US" smtClean="0"/>
              <a:t>19</a:t>
            </a:fld>
            <a:endParaRPr lang="en-US"/>
          </a:p>
        </p:txBody>
      </p:sp>
    </p:spTree>
    <p:extLst>
      <p:ext uri="{BB962C8B-B14F-4D97-AF65-F5344CB8AC3E}">
        <p14:creationId xmlns:p14="http://schemas.microsoft.com/office/powerpoint/2010/main" val="158975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95763"/>
          </a:xfrm>
        </p:spPr>
        <p:txBody>
          <a:bodyPr/>
          <a:lstStyle/>
          <a:p>
            <a:r>
              <a:rPr lang="en-US" sz="1050" dirty="0"/>
              <a:t>The Time Spiral shows the Periods, Eras, and the most significant events in Earths’ history over the last 4.6 Billion Years.</a:t>
            </a:r>
          </a:p>
          <a:p>
            <a:endParaRPr lang="en-US" sz="1050" dirty="0"/>
          </a:p>
          <a:p>
            <a:r>
              <a:rPr lang="en-US" sz="1050" dirty="0"/>
              <a:t>Note that life forms visible to the unaided eye only appeared around 600 million years ago. (A little over 1 turn of the spiral)</a:t>
            </a:r>
          </a:p>
          <a:p>
            <a:endParaRPr lang="en-US" sz="1050" dirty="0"/>
          </a:p>
          <a:p>
            <a:r>
              <a:rPr lang="en-US" sz="1050" dirty="0"/>
              <a:t>For most of Earths’ history, the dominant life forms were too small to see. (4 + more turns of the spiral)</a:t>
            </a:r>
          </a:p>
          <a:p>
            <a:endParaRPr lang="en-US" sz="1050" dirty="0"/>
          </a:p>
          <a:p>
            <a:r>
              <a:rPr lang="en-US" sz="1050" dirty="0"/>
              <a:t>The oldest rocks/exposed formation in New Jersey are the Wanaque Tonalite </a:t>
            </a:r>
            <a:r>
              <a:rPr lang="en-US" sz="1050" dirty="0" err="1"/>
              <a:t>Gniess</a:t>
            </a:r>
            <a:r>
              <a:rPr lang="en-US" sz="1050" dirty="0"/>
              <a:t> (metamorphic) at 1.37 billion years old.</a:t>
            </a:r>
          </a:p>
          <a:p>
            <a:endParaRPr lang="en-US" sz="1050" dirty="0"/>
          </a:p>
          <a:p>
            <a:r>
              <a:rPr lang="en-US" sz="1050" dirty="0"/>
              <a:t>All recorded human history would fit within the black line at the end of the spiral.</a:t>
            </a:r>
          </a:p>
          <a:p>
            <a:endParaRPr lang="en-US" sz="1050" dirty="0"/>
          </a:p>
          <a:p>
            <a:r>
              <a:rPr lang="en-US" sz="1050" dirty="0"/>
              <a:t>Also note: The dinosaurs existed for about 1/3 of a turn of the last spiral, less than ½ of a turn before humans.  (And technically still exist in the form of birds)  This means they are geologically recent and are extremely successful as a group of organisms.</a:t>
            </a:r>
          </a:p>
          <a:p>
            <a:r>
              <a:rPr lang="en-US" sz="1050" i="1" dirty="0"/>
              <a:t>T. rex</a:t>
            </a:r>
            <a:r>
              <a:rPr lang="en-US" sz="1050" dirty="0"/>
              <a:t> is closer in time to humans than it is to the earliest dinosaurs. </a:t>
            </a:r>
          </a:p>
          <a:p>
            <a:endParaRPr lang="en-US" sz="1050" dirty="0"/>
          </a:p>
          <a:p>
            <a:r>
              <a:rPr lang="en-US" sz="1050" dirty="0"/>
              <a:t>For a more expanded view of the geological history of New Jersey, go to </a:t>
            </a:r>
            <a:r>
              <a:rPr lang="en-US" sz="1050" dirty="0">
                <a:hlinkClick r:id="rId3"/>
              </a:rPr>
              <a:t>https://www.nj.gov/dep/seeds/ghnj.htm</a:t>
            </a:r>
            <a:endParaRPr lang="en-US" sz="1050" dirty="0"/>
          </a:p>
        </p:txBody>
      </p:sp>
      <p:sp>
        <p:nvSpPr>
          <p:cNvPr id="4" name="Slide Number Placeholder 3"/>
          <p:cNvSpPr>
            <a:spLocks noGrp="1"/>
          </p:cNvSpPr>
          <p:nvPr>
            <p:ph type="sldNum" sz="quarter" idx="10"/>
          </p:nvPr>
        </p:nvSpPr>
        <p:spPr/>
        <p:txBody>
          <a:bodyPr/>
          <a:lstStyle/>
          <a:p>
            <a:fld id="{7DD80358-FE5E-4653-A92F-16C9C650555C}" type="slidenum">
              <a:rPr lang="en-US" smtClean="0"/>
              <a:t>2</a:t>
            </a:fld>
            <a:endParaRPr lang="en-US"/>
          </a:p>
        </p:txBody>
      </p:sp>
    </p:spTree>
    <p:extLst>
      <p:ext uri="{BB962C8B-B14F-4D97-AF65-F5344CB8AC3E}">
        <p14:creationId xmlns:p14="http://schemas.microsoft.com/office/powerpoint/2010/main" val="1418591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i="1" dirty="0" err="1"/>
              <a:t>Semionotus</a:t>
            </a:r>
            <a:r>
              <a:rPr lang="en-US" sz="1050" dirty="0"/>
              <a:t> ("Flag-Back") is an extinct genus of ray-finned fish found throughout Northern </a:t>
            </a:r>
            <a:r>
              <a:rPr lang="en-US" sz="1050" dirty="0">
                <a:hlinkClick r:id="rId3" tooltip="Pangaea"/>
              </a:rPr>
              <a:t>Pangaea</a:t>
            </a:r>
            <a:r>
              <a:rPr lang="en-US" sz="1050" dirty="0"/>
              <a:t> (</a:t>
            </a:r>
            <a:r>
              <a:rPr lang="en-US" sz="1050" dirty="0">
                <a:hlinkClick r:id="rId4" tooltip="North America"/>
              </a:rPr>
              <a:t>North America</a:t>
            </a:r>
            <a:r>
              <a:rPr lang="en-US" sz="1050" dirty="0"/>
              <a:t> and </a:t>
            </a:r>
            <a:r>
              <a:rPr lang="en-US" sz="1050" dirty="0">
                <a:hlinkClick r:id="rId5" tooltip="Europe"/>
              </a:rPr>
              <a:t>Europe</a:t>
            </a:r>
            <a:r>
              <a:rPr lang="en-US" sz="1050" dirty="0"/>
              <a:t>) during the late </a:t>
            </a:r>
            <a:r>
              <a:rPr lang="en-US" sz="1050" dirty="0">
                <a:hlinkClick r:id="rId6" tooltip="Triassic"/>
              </a:rPr>
              <a:t>Triassic</a:t>
            </a:r>
            <a:r>
              <a:rPr lang="en-US" sz="1050" dirty="0"/>
              <a:t>, becoming extinct in the Early </a:t>
            </a:r>
            <a:r>
              <a:rPr lang="en-US" sz="1050" dirty="0">
                <a:hlinkClick r:id="rId7" tooltip="Jurassic"/>
              </a:rPr>
              <a:t>Jurassic</a:t>
            </a:r>
            <a:r>
              <a:rPr lang="en-US" sz="1050" dirty="0"/>
              <a:t>. </a:t>
            </a:r>
          </a:p>
        </p:txBody>
      </p:sp>
      <p:sp>
        <p:nvSpPr>
          <p:cNvPr id="4" name="Slide Number Placeholder 3"/>
          <p:cNvSpPr>
            <a:spLocks noGrp="1"/>
          </p:cNvSpPr>
          <p:nvPr>
            <p:ph type="sldNum" sz="quarter" idx="10"/>
          </p:nvPr>
        </p:nvSpPr>
        <p:spPr/>
        <p:txBody>
          <a:bodyPr/>
          <a:lstStyle/>
          <a:p>
            <a:fld id="{7DD80358-FE5E-4653-A92F-16C9C650555C}" type="slidenum">
              <a:rPr lang="en-US" smtClean="0"/>
              <a:t>20</a:t>
            </a:fld>
            <a:endParaRPr lang="en-US"/>
          </a:p>
        </p:txBody>
      </p:sp>
    </p:spTree>
    <p:extLst>
      <p:ext uri="{BB962C8B-B14F-4D97-AF65-F5344CB8AC3E}">
        <p14:creationId xmlns:p14="http://schemas.microsoft.com/office/powerpoint/2010/main" val="4062646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http://www.digsfossils.com/fossils/footprints_main.html</a:t>
            </a:r>
          </a:p>
          <a:p>
            <a:endParaRPr lang="en-US" sz="1050" dirty="0"/>
          </a:p>
          <a:p>
            <a:pPr rtl="0"/>
            <a:r>
              <a:rPr lang="en-US" sz="1050" b="1" i="0" dirty="0" err="1"/>
              <a:t>Grallator</a:t>
            </a:r>
            <a:r>
              <a:rPr lang="en-US" sz="1050" i="0" dirty="0"/>
              <a:t> </a:t>
            </a:r>
            <a:r>
              <a:rPr lang="en-US" sz="1050" dirty="0"/>
              <a:t>is an </a:t>
            </a:r>
            <a:r>
              <a:rPr lang="en-US" sz="1050" dirty="0">
                <a:hlinkClick r:id="rId3" tooltip="Ichnogenus"/>
              </a:rPr>
              <a:t>ichnogenus</a:t>
            </a:r>
            <a:r>
              <a:rPr lang="en-US" sz="1050" dirty="0"/>
              <a:t> (form taxon based on footprints) which covers a common type of small, three-toed print made by a variety of bipedal </a:t>
            </a:r>
            <a:r>
              <a:rPr lang="en-US" sz="1050" dirty="0">
                <a:hlinkClick r:id="rId4" tooltip="Theropod"/>
              </a:rPr>
              <a:t>theropod</a:t>
            </a:r>
            <a:r>
              <a:rPr lang="en-US" sz="1050" dirty="0"/>
              <a:t> </a:t>
            </a:r>
            <a:r>
              <a:rPr lang="en-US" sz="1050" dirty="0">
                <a:hlinkClick r:id="rId5" tooltip="Dinosaur"/>
              </a:rPr>
              <a:t>dinosaurs</a:t>
            </a:r>
            <a:r>
              <a:rPr lang="en-US" sz="1050" dirty="0"/>
              <a:t>. </a:t>
            </a:r>
            <a:r>
              <a:rPr lang="en-US" sz="1050" i="0" dirty="0" err="1"/>
              <a:t>Grallator</a:t>
            </a:r>
            <a:r>
              <a:rPr lang="en-US" sz="1050" i="0" dirty="0"/>
              <a:t>-</a:t>
            </a:r>
            <a:r>
              <a:rPr lang="en-US" sz="1050" dirty="0"/>
              <a:t>like footprints have been found in formations dating from the </a:t>
            </a:r>
            <a:r>
              <a:rPr lang="en-US" sz="1050" dirty="0">
                <a:hlinkClick r:id="rId6" tooltip="Late Triassic"/>
              </a:rPr>
              <a:t>Late Triassic</a:t>
            </a:r>
            <a:r>
              <a:rPr lang="en-US" sz="1050" dirty="0"/>
              <a:t> through to the </a:t>
            </a:r>
            <a:r>
              <a:rPr lang="en-US" sz="1050" dirty="0">
                <a:hlinkClick r:id="rId7" tooltip="Early Cretaceous"/>
              </a:rPr>
              <a:t>early Cretaceous</a:t>
            </a:r>
            <a:r>
              <a:rPr lang="en-US" sz="1050" dirty="0"/>
              <a:t> periods. They are found in the </a:t>
            </a:r>
            <a:r>
              <a:rPr lang="en-US" sz="1050" dirty="0">
                <a:hlinkClick r:id="rId8" tooltip="United States"/>
              </a:rPr>
              <a:t>United States</a:t>
            </a:r>
            <a:r>
              <a:rPr lang="en-US" sz="1050" dirty="0"/>
              <a:t>, </a:t>
            </a:r>
            <a:r>
              <a:rPr lang="en-US" sz="1050" dirty="0">
                <a:hlinkClick r:id="rId9" tooltip="Canada"/>
              </a:rPr>
              <a:t>Canada</a:t>
            </a:r>
            <a:r>
              <a:rPr lang="en-US" sz="1050" dirty="0"/>
              <a:t>, </a:t>
            </a:r>
            <a:r>
              <a:rPr lang="en-US" sz="1050" dirty="0">
                <a:hlinkClick r:id="rId10" tooltip="Europe"/>
              </a:rPr>
              <a:t>Europe</a:t>
            </a:r>
            <a:r>
              <a:rPr lang="en-US" sz="1050" dirty="0"/>
              <a:t>, </a:t>
            </a:r>
            <a:r>
              <a:rPr lang="en-US" sz="1050" dirty="0">
                <a:hlinkClick r:id="rId11" tooltip="Australia"/>
              </a:rPr>
              <a:t>Australia</a:t>
            </a:r>
            <a:r>
              <a:rPr lang="en-US" sz="1050" dirty="0"/>
              <a:t> and </a:t>
            </a:r>
            <a:r>
              <a:rPr lang="en-US" sz="1050" dirty="0">
                <a:hlinkClick r:id="rId12" tooltip="China"/>
              </a:rPr>
              <a:t>China</a:t>
            </a:r>
            <a:r>
              <a:rPr lang="en-US" sz="1050" dirty="0"/>
              <a:t> but are most abundant on the east coast of North America, especially the </a:t>
            </a:r>
            <a:r>
              <a:rPr lang="en-US" sz="1050" dirty="0">
                <a:hlinkClick r:id="rId13" tooltip="Triassic"/>
              </a:rPr>
              <a:t>Triassic</a:t>
            </a:r>
            <a:r>
              <a:rPr lang="en-US" sz="1050" dirty="0"/>
              <a:t> and </a:t>
            </a:r>
            <a:r>
              <a:rPr lang="en-US" sz="1050" dirty="0">
                <a:hlinkClick r:id="rId14" tooltip="Early Jurassic"/>
              </a:rPr>
              <a:t>Early Jurassic</a:t>
            </a:r>
            <a:r>
              <a:rPr lang="en-US" sz="1050" dirty="0"/>
              <a:t> formations of the northern part of the </a:t>
            </a:r>
            <a:r>
              <a:rPr lang="en-US" sz="1050" dirty="0">
                <a:hlinkClick r:id="rId15" tooltip="Newark Supergroup"/>
              </a:rPr>
              <a:t>Newark Supergroup</a:t>
            </a:r>
            <a:r>
              <a:rPr lang="en-US" sz="1050" dirty="0"/>
              <a:t>.</a:t>
            </a:r>
            <a:r>
              <a:rPr lang="en-US" sz="1050" baseline="30000" dirty="0">
                <a:hlinkClick r:id="rId16"/>
              </a:rPr>
              <a:t>[1]</a:t>
            </a:r>
            <a:r>
              <a:rPr lang="en-US" sz="1050" baseline="30000" dirty="0">
                <a:hlinkClick r:id="rId17"/>
              </a:rPr>
              <a:t>[2]</a:t>
            </a:r>
            <a:r>
              <a:rPr lang="en-US" sz="1050" dirty="0"/>
              <a:t> The name </a:t>
            </a:r>
            <a:r>
              <a:rPr lang="en-US" sz="1050" i="1" dirty="0" err="1"/>
              <a:t>Grallator</a:t>
            </a:r>
            <a:r>
              <a:rPr lang="en-US" sz="1050" dirty="0"/>
              <a:t> translates into "stilt walker", although the actual length and form of the </a:t>
            </a:r>
            <a:r>
              <a:rPr lang="en-US" sz="1050" dirty="0" err="1"/>
              <a:t>trackmaking</a:t>
            </a:r>
            <a:r>
              <a:rPr lang="en-US" sz="1050" dirty="0"/>
              <a:t> legs varied by species, usually unidentified. The related term "</a:t>
            </a:r>
            <a:r>
              <a:rPr lang="en-US" sz="1050" dirty="0" err="1"/>
              <a:t>Grallae</a:t>
            </a:r>
            <a:r>
              <a:rPr lang="en-US" sz="1050" dirty="0"/>
              <a:t>" is an ancient name for the presumed group of long-legged wading birds, such as </a:t>
            </a:r>
            <a:r>
              <a:rPr lang="en-US" sz="1050" dirty="0">
                <a:hlinkClick r:id="rId18" tooltip="Stork"/>
              </a:rPr>
              <a:t>storks</a:t>
            </a:r>
            <a:r>
              <a:rPr lang="en-US" sz="1050" dirty="0"/>
              <a:t> and </a:t>
            </a:r>
            <a:r>
              <a:rPr lang="en-US" sz="1050" dirty="0">
                <a:hlinkClick r:id="rId19" tooltip="Heron"/>
              </a:rPr>
              <a:t>herons</a:t>
            </a:r>
            <a:r>
              <a:rPr lang="en-US" sz="1050" dirty="0"/>
              <a:t>. These footprints were given this name by their discoverer, </a:t>
            </a:r>
            <a:r>
              <a:rPr lang="en-US" sz="1050" dirty="0">
                <a:hlinkClick r:id="rId20" tooltip="Edward Hitchcock"/>
              </a:rPr>
              <a:t>Edward Hitchcock</a:t>
            </a:r>
            <a:r>
              <a:rPr lang="en-US" sz="1050" dirty="0"/>
              <a:t>, in 1858.</a:t>
            </a:r>
            <a:r>
              <a:rPr lang="en-US" sz="1050" baseline="30000" dirty="0">
                <a:hlinkClick r:id="rId16"/>
              </a:rPr>
              <a:t>[1]</a:t>
            </a:r>
            <a:r>
              <a:rPr lang="en-US" sz="1050" dirty="0"/>
              <a:t> </a:t>
            </a:r>
          </a:p>
          <a:p>
            <a:pPr rtl="0"/>
            <a:endParaRPr lang="en-US" sz="1050" i="1" dirty="0"/>
          </a:p>
          <a:p>
            <a:pPr rtl="0"/>
            <a:r>
              <a:rPr lang="en-US" sz="1050" i="0" dirty="0" err="1"/>
              <a:t>Grallator</a:t>
            </a:r>
            <a:r>
              <a:rPr lang="en-US" sz="1050" dirty="0"/>
              <a:t> footprints are characteristically three-toed (tridactyl) and range from 5 to 15 centimeters (or 2 to 6 inches) long. Though the tracks show only three toes, the trackmakers likely had between four and five toes on their feet. While it is usually impossible to match these prints with the exact dinosaur species that left them, it is sometimes possible to narrow down potential trackmakers by comparing the proportions in individual </a:t>
            </a:r>
            <a:r>
              <a:rPr lang="en-US" sz="1050" i="1" dirty="0" err="1"/>
              <a:t>Grallator</a:t>
            </a:r>
            <a:r>
              <a:rPr lang="en-US" sz="1050" dirty="0"/>
              <a:t> ichnospecies with known dinosaurs of the same formation.</a:t>
            </a:r>
          </a:p>
          <a:p>
            <a:endParaRPr lang="en-US" sz="1050" dirty="0"/>
          </a:p>
          <a:p>
            <a:pPr rtl="0"/>
            <a:r>
              <a:rPr lang="en-US" sz="1050" dirty="0"/>
              <a:t>The most famous, and archetypal tracks that conform to the </a:t>
            </a:r>
            <a:r>
              <a:rPr lang="en-US" sz="1050" i="0" dirty="0" err="1"/>
              <a:t>Grallator</a:t>
            </a:r>
            <a:r>
              <a:rPr lang="en-US" sz="1050" dirty="0"/>
              <a:t> are those found on the East Coast of North America, specifically from the Late Triassic to Early Jurassic Newark Supergroup. These footprints were likely made by an unidentified, primitive dinosaur similar to </a:t>
            </a:r>
            <a:r>
              <a:rPr lang="en-US" sz="1050" i="1" dirty="0" err="1">
                <a:hlinkClick r:id="rId21" tooltip="Coelophysis"/>
              </a:rPr>
              <a:t>Coelophysis</a:t>
            </a:r>
            <a:r>
              <a:rPr lang="en-US" sz="1050" dirty="0"/>
              <a:t>.</a:t>
            </a:r>
            <a:r>
              <a:rPr lang="en-US" sz="1050" baseline="30000" dirty="0">
                <a:hlinkClick r:id="rId16"/>
              </a:rPr>
              <a:t>[1]</a:t>
            </a:r>
            <a:r>
              <a:rPr lang="en-US" sz="1050" dirty="0"/>
              <a:t> The Newark Supergroup footprints show digits II, III and IV, but no trace of the shorter digits I and V which would likely have been present in a dinosaur of this stage. The outer two digits would have been stubby and ineffective, not touching the ground during walking or running.</a:t>
            </a:r>
            <a:r>
              <a:rPr lang="en-US" sz="1050" baseline="30000" dirty="0">
                <a:hlinkClick r:id="rId16"/>
              </a:rPr>
              <a:t>[1]</a:t>
            </a:r>
            <a:r>
              <a:rPr lang="en-US" sz="1050" dirty="0"/>
              <a:t> Despite losing most of their effectiveness, dinosaur evolution had not yet removed these digits to fully streamline the foot. This is known because rare specimens are found with traces of these outer digits. Digits II, III and IV have 3, 4 and 5 phalanges respectively, giving </a:t>
            </a:r>
            <a:r>
              <a:rPr lang="en-US" sz="1050" i="0" dirty="0" err="1"/>
              <a:t>Grallator</a:t>
            </a:r>
            <a:r>
              <a:rPr lang="en-US" sz="1050" dirty="0"/>
              <a:t> a ?-3-4-5-? digital formula.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rtl="0"/>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21</a:t>
            </a:fld>
            <a:endParaRPr lang="en-US"/>
          </a:p>
        </p:txBody>
      </p:sp>
    </p:spTree>
    <p:extLst>
      <p:ext uri="{BB962C8B-B14F-4D97-AF65-F5344CB8AC3E}">
        <p14:creationId xmlns:p14="http://schemas.microsoft.com/office/powerpoint/2010/main" val="1160034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effectLst/>
              </a:rPr>
              <a:t>The classic Early Jurassic age theropod footprints </a:t>
            </a:r>
            <a:r>
              <a:rPr lang="en-US" sz="1050" dirty="0" err="1">
                <a:effectLst/>
              </a:rPr>
              <a:t>Eubrontes</a:t>
            </a:r>
            <a:r>
              <a:rPr lang="en-US" sz="1050" dirty="0">
                <a:effectLst/>
              </a:rPr>
              <a:t> </a:t>
            </a:r>
            <a:r>
              <a:rPr lang="en-US" sz="1050" dirty="0" err="1">
                <a:effectLst/>
              </a:rPr>
              <a:t>giganteus</a:t>
            </a:r>
            <a:r>
              <a:rPr lang="en-US" sz="1050" dirty="0">
                <a:effectLst/>
              </a:rPr>
              <a:t>, </a:t>
            </a:r>
            <a:r>
              <a:rPr lang="en-US" sz="1050" dirty="0" err="1">
                <a:effectLst/>
              </a:rPr>
              <a:t>Anchisauripus</a:t>
            </a:r>
            <a:r>
              <a:rPr lang="en-US" sz="1050" dirty="0">
                <a:effectLst/>
              </a:rPr>
              <a:t> </a:t>
            </a:r>
            <a:r>
              <a:rPr lang="en-US" sz="1050" dirty="0" err="1">
                <a:effectLst/>
              </a:rPr>
              <a:t>sillimani</a:t>
            </a:r>
            <a:r>
              <a:rPr lang="en-US" sz="1050" dirty="0">
                <a:effectLst/>
              </a:rPr>
              <a:t>, and </a:t>
            </a:r>
            <a:r>
              <a:rPr lang="en-US" sz="1050" dirty="0" err="1">
                <a:effectLst/>
              </a:rPr>
              <a:t>Grallator</a:t>
            </a:r>
            <a:r>
              <a:rPr lang="en-US" sz="1050" dirty="0">
                <a:effectLst/>
              </a:rPr>
              <a:t> </a:t>
            </a:r>
            <a:r>
              <a:rPr lang="en-US" sz="1050" dirty="0" err="1">
                <a:effectLst/>
              </a:rPr>
              <a:t>parallelus</a:t>
            </a:r>
            <a:r>
              <a:rPr lang="en-US" sz="1050" dirty="0">
                <a:effectLst/>
              </a:rPr>
              <a:t> were established by Edward Hitchcock in 1836-1847 and are the type ichnospecies of their respective ichnogenera. All the tracks come from cyclical lacustrine and marginal lacustrine to fluvial strata from an interval spanning about one million years in the Early Jurassic age Meriden and Agawam groups of the Hartford and Deerfield basins of Connecticut, Massachusetts and New Jersey. Based on </a:t>
            </a:r>
            <a:r>
              <a:rPr lang="en-US" sz="1050" dirty="0" err="1">
                <a:effectLst/>
              </a:rPr>
              <a:t>osteometric</a:t>
            </a:r>
            <a:r>
              <a:rPr lang="en-US" sz="1050" dirty="0">
                <a:effectLst/>
              </a:rPr>
              <a:t> comparisons with skeletal material, these three ichnospecies were most likely made by theropod dinosaurs, as usually assumed. Although treated here as distinct ichnogenera, it is possible that their major proportional differences derive from allometric growth with individuals of several related species in one genus or even within one species of trackmaker. The rigorous establishment of these classic </a:t>
            </a:r>
            <a:r>
              <a:rPr lang="en-US" sz="1050" dirty="0" err="1">
                <a:effectLst/>
              </a:rPr>
              <a:t>ichnological</a:t>
            </a:r>
            <a:r>
              <a:rPr lang="en-US" sz="1050" dirty="0">
                <a:effectLst/>
              </a:rPr>
              <a:t> taxa forms a basis for more wide-ranging studies of theropod diversity in the early Mesozoic.</a:t>
            </a:r>
            <a:endParaRPr lang="en-US" sz="1050" dirty="0"/>
          </a:p>
        </p:txBody>
      </p:sp>
      <p:sp>
        <p:nvSpPr>
          <p:cNvPr id="4" name="Slide Number Placeholder 3"/>
          <p:cNvSpPr>
            <a:spLocks noGrp="1"/>
          </p:cNvSpPr>
          <p:nvPr>
            <p:ph type="sldNum" sz="quarter" idx="10"/>
          </p:nvPr>
        </p:nvSpPr>
        <p:spPr/>
        <p:txBody>
          <a:bodyPr/>
          <a:lstStyle/>
          <a:p>
            <a:fld id="{7DD80358-FE5E-4653-A92F-16C9C650555C}" type="slidenum">
              <a:rPr lang="en-US" smtClean="0"/>
              <a:t>22</a:t>
            </a:fld>
            <a:endParaRPr lang="en-US"/>
          </a:p>
        </p:txBody>
      </p:sp>
    </p:spTree>
    <p:extLst>
      <p:ext uri="{BB962C8B-B14F-4D97-AF65-F5344CB8AC3E}">
        <p14:creationId xmlns:p14="http://schemas.microsoft.com/office/powerpoint/2010/main" val="1806298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dirty="0">
                <a:effectLst/>
              </a:rPr>
              <a:t>The </a:t>
            </a:r>
            <a:r>
              <a:rPr lang="en-US" sz="1050" b="1" dirty="0">
                <a:effectLst/>
              </a:rPr>
              <a:t>Plesiosauria</a:t>
            </a:r>
            <a:r>
              <a:rPr lang="en-US" sz="1050" dirty="0">
                <a:effectLst/>
              </a:rPr>
              <a:t> (</a:t>
            </a:r>
            <a:r>
              <a:rPr lang="en-US" sz="1050" dirty="0">
                <a:effectLst/>
                <a:hlinkClick r:id="rId3" tooltip="Help:IPA/English"/>
              </a:rPr>
              <a:t>/ˌ</a:t>
            </a:r>
            <a:r>
              <a:rPr lang="en-US" sz="1050" dirty="0" err="1">
                <a:effectLst/>
                <a:hlinkClick r:id="rId3" tooltip="Help:IPA/English"/>
              </a:rPr>
              <a:t>pliːsiəˈsɔːriə</a:t>
            </a:r>
            <a:r>
              <a:rPr lang="en-US" sz="1050" dirty="0">
                <a:effectLst/>
                <a:hlinkClick r:id="rId3" tooltip="Help:IPA/English"/>
              </a:rPr>
              <a:t>, -</a:t>
            </a:r>
            <a:r>
              <a:rPr lang="en-US" sz="1050" dirty="0" err="1">
                <a:effectLst/>
                <a:hlinkClick r:id="rId3" tooltip="Help:IPA/English"/>
              </a:rPr>
              <a:t>zi</a:t>
            </a:r>
            <a:r>
              <a:rPr lang="en-US" sz="1050" dirty="0">
                <a:effectLst/>
                <a:hlinkClick r:id="rId3" tooltip="Help:IPA/English"/>
              </a:rPr>
              <a:t>-/</a:t>
            </a:r>
            <a:r>
              <a:rPr lang="en-US" sz="1050" dirty="0">
                <a:effectLst/>
              </a:rPr>
              <a:t>;</a:t>
            </a:r>
            <a:r>
              <a:rPr lang="en-US" sz="1050" baseline="30000" dirty="0">
                <a:effectLst/>
                <a:hlinkClick r:id="rId4"/>
              </a:rPr>
              <a:t>[1]</a:t>
            </a:r>
            <a:r>
              <a:rPr lang="en-US" sz="1050" baseline="30000" dirty="0">
                <a:effectLst/>
                <a:hlinkClick r:id="rId5"/>
              </a:rPr>
              <a:t>[2]</a:t>
            </a:r>
            <a:r>
              <a:rPr lang="en-US" sz="1050" dirty="0">
                <a:effectLst/>
              </a:rPr>
              <a:t> </a:t>
            </a:r>
            <a:r>
              <a:rPr lang="en-US" sz="1050" dirty="0">
                <a:effectLst/>
                <a:hlinkClick r:id="rId6" tooltip="Ancient Greek"/>
              </a:rPr>
              <a:t>Greek</a:t>
            </a:r>
            <a:r>
              <a:rPr lang="en-US" sz="1050" dirty="0">
                <a:effectLst/>
              </a:rPr>
              <a:t>: π</a:t>
            </a:r>
            <a:r>
              <a:rPr lang="en-US" sz="1050" dirty="0" err="1">
                <a:effectLst/>
              </a:rPr>
              <a:t>λησίος</a:t>
            </a:r>
            <a:r>
              <a:rPr lang="en-US" sz="1050" dirty="0">
                <a:effectLst/>
              </a:rPr>
              <a:t>, </a:t>
            </a:r>
            <a:r>
              <a:rPr lang="en-US" sz="1050" i="1" dirty="0" err="1">
                <a:effectLst/>
              </a:rPr>
              <a:t>plesios</a:t>
            </a:r>
            <a:r>
              <a:rPr lang="en-US" sz="1050" dirty="0">
                <a:effectLst/>
              </a:rPr>
              <a:t>, meaning "near to" and </a:t>
            </a:r>
            <a:r>
              <a:rPr lang="en-US" sz="1050" i="1" dirty="0" err="1">
                <a:effectLst/>
                <a:hlinkClick r:id="rId7" tooltip="Sauria"/>
              </a:rPr>
              <a:t>sauros</a:t>
            </a:r>
            <a:r>
              <a:rPr lang="en-US" sz="1050" dirty="0">
                <a:effectLst/>
              </a:rPr>
              <a:t>, meaning "lizard") or </a:t>
            </a:r>
            <a:r>
              <a:rPr lang="en-US" sz="1050" b="1" dirty="0">
                <a:effectLst/>
              </a:rPr>
              <a:t>plesiosaurs</a:t>
            </a:r>
            <a:r>
              <a:rPr lang="en-US" sz="1050" dirty="0">
                <a:effectLst/>
              </a:rPr>
              <a:t> are an </a:t>
            </a:r>
            <a:r>
              <a:rPr lang="en-US" sz="1050" dirty="0">
                <a:effectLst/>
                <a:hlinkClick r:id="rId8" tooltip="Order (biology)"/>
              </a:rPr>
              <a:t>order</a:t>
            </a:r>
            <a:r>
              <a:rPr lang="en-US" sz="1050" dirty="0">
                <a:effectLst/>
              </a:rPr>
              <a:t> or </a:t>
            </a:r>
            <a:r>
              <a:rPr lang="en-US" sz="1050" dirty="0">
                <a:effectLst/>
                <a:hlinkClick r:id="rId9" tooltip="Clade"/>
              </a:rPr>
              <a:t>clade</a:t>
            </a:r>
            <a:r>
              <a:rPr lang="en-US" sz="1050" dirty="0">
                <a:effectLst/>
              </a:rPr>
              <a:t> of </a:t>
            </a:r>
            <a:r>
              <a:rPr lang="en-US" sz="1050" dirty="0">
                <a:effectLst/>
                <a:hlinkClick r:id="rId10" tooltip="Mesozoic"/>
              </a:rPr>
              <a:t>Mesozoic</a:t>
            </a:r>
            <a:r>
              <a:rPr lang="en-US" sz="1050" dirty="0">
                <a:effectLst/>
              </a:rPr>
              <a:t> </a:t>
            </a:r>
            <a:r>
              <a:rPr lang="en-US" sz="1050" dirty="0">
                <a:effectLst/>
                <a:hlinkClick r:id="rId11" tooltip="Marine reptile"/>
              </a:rPr>
              <a:t>marine reptiles</a:t>
            </a:r>
            <a:r>
              <a:rPr lang="en-US" sz="1050" dirty="0">
                <a:effectLst/>
              </a:rPr>
              <a:t> (marine </a:t>
            </a:r>
            <a:r>
              <a:rPr lang="en-US" sz="1050" dirty="0" err="1">
                <a:effectLst/>
                <a:hlinkClick r:id="rId12" tooltip="Sauropsida"/>
              </a:rPr>
              <a:t>Sauropsida</a:t>
            </a:r>
            <a:r>
              <a:rPr lang="en-US" sz="1050" dirty="0">
                <a:effectLst/>
              </a:rPr>
              <a:t>), belonging to the </a:t>
            </a:r>
            <a:r>
              <a:rPr lang="en-US" sz="1050" dirty="0">
                <a:effectLst/>
                <a:hlinkClick r:id="rId13" tooltip="Sauropterygia"/>
              </a:rPr>
              <a:t>Sauropterygia</a:t>
            </a:r>
            <a:r>
              <a:rPr lang="en-US" sz="1050" dirty="0">
                <a:effectLst/>
              </a:rPr>
              <a:t>. </a:t>
            </a:r>
          </a:p>
          <a:p>
            <a:pPr rtl="0"/>
            <a:endParaRPr lang="en-US" sz="1050" dirty="0">
              <a:effectLst/>
            </a:endParaRPr>
          </a:p>
          <a:p>
            <a:pPr rtl="0"/>
            <a:r>
              <a:rPr lang="en-US" sz="1050" dirty="0">
                <a:effectLst/>
              </a:rPr>
              <a:t>Plesiosaurs first appeared in the latest </a:t>
            </a:r>
            <a:r>
              <a:rPr lang="en-US" sz="1050" dirty="0">
                <a:effectLst/>
                <a:hlinkClick r:id="rId14" tooltip="Triassic"/>
              </a:rPr>
              <a:t>Triassic</a:t>
            </a:r>
            <a:r>
              <a:rPr lang="en-US" sz="1050" dirty="0">
                <a:effectLst/>
              </a:rPr>
              <a:t> </a:t>
            </a:r>
            <a:r>
              <a:rPr lang="en-US" sz="1050" dirty="0">
                <a:effectLst/>
                <a:hlinkClick r:id="rId15" tooltip="Period (geology)"/>
              </a:rPr>
              <a:t>Period</a:t>
            </a:r>
            <a:r>
              <a:rPr lang="en-US" sz="1050" dirty="0">
                <a:effectLst/>
              </a:rPr>
              <a:t>, possibly in the </a:t>
            </a:r>
            <a:r>
              <a:rPr lang="en-US" sz="1050" dirty="0">
                <a:effectLst/>
                <a:hlinkClick r:id="rId16" tooltip="Rhaetian"/>
              </a:rPr>
              <a:t>Rhaetian</a:t>
            </a:r>
            <a:r>
              <a:rPr lang="en-US" sz="1050" dirty="0">
                <a:effectLst/>
              </a:rPr>
              <a:t> stage, about 203 million years ago.</a:t>
            </a:r>
            <a:r>
              <a:rPr lang="en-US" sz="1050" baseline="30000" dirty="0">
                <a:effectLst/>
                <a:hlinkClick r:id="rId17"/>
              </a:rPr>
              <a:t>[3]</a:t>
            </a:r>
            <a:r>
              <a:rPr lang="en-US" sz="1050" dirty="0">
                <a:effectLst/>
              </a:rPr>
              <a:t> They became especially common during the </a:t>
            </a:r>
            <a:r>
              <a:rPr lang="en-US" sz="1050" dirty="0">
                <a:effectLst/>
                <a:hlinkClick r:id="rId18" tooltip="Jurassic"/>
              </a:rPr>
              <a:t>Jurassic</a:t>
            </a:r>
            <a:r>
              <a:rPr lang="en-US" sz="1050" dirty="0">
                <a:effectLst/>
              </a:rPr>
              <a:t> Period, thriving until their disappearance due to the </a:t>
            </a:r>
            <a:r>
              <a:rPr lang="en-US" sz="1050" dirty="0">
                <a:effectLst/>
                <a:hlinkClick r:id="rId19" tooltip="Cretaceous–Paleogene extinction event"/>
              </a:rPr>
              <a:t>Cretaceous–Paleogene extinction event</a:t>
            </a:r>
            <a:r>
              <a:rPr lang="en-US" sz="1050" dirty="0">
                <a:effectLst/>
              </a:rPr>
              <a:t> at the end of the </a:t>
            </a:r>
            <a:r>
              <a:rPr lang="en-US" sz="1050" dirty="0">
                <a:effectLst/>
                <a:hlinkClick r:id="rId20" tooltip="Cretaceous"/>
              </a:rPr>
              <a:t>Cretaceous</a:t>
            </a:r>
            <a:r>
              <a:rPr lang="en-US" sz="1050" dirty="0">
                <a:effectLst/>
              </a:rPr>
              <a:t> Period, about 66 million years ago. They had a worldwide oceanic distribution. </a:t>
            </a:r>
          </a:p>
          <a:p>
            <a:pPr rtl="0"/>
            <a:endParaRPr lang="en-US" sz="1050" dirty="0">
              <a:effectLst/>
            </a:endParaRPr>
          </a:p>
          <a:p>
            <a:pPr rtl="0"/>
            <a:r>
              <a:rPr lang="en-US" sz="1050" dirty="0">
                <a:effectLst/>
              </a:rPr>
              <a:t>Plesiosaurs were among the first fossil reptiles discovered. In the beginning of the nineteenth century, scientists realized how distinctive their build was and they were named as a separate order in 1835. The first </a:t>
            </a:r>
            <a:r>
              <a:rPr lang="en-US" sz="1050" dirty="0" err="1">
                <a:effectLst/>
              </a:rPr>
              <a:t>plesiosaurian</a:t>
            </a:r>
            <a:r>
              <a:rPr lang="en-US" sz="1050" dirty="0">
                <a:effectLst/>
              </a:rPr>
              <a:t> genus, the eponymous </a:t>
            </a:r>
            <a:r>
              <a:rPr lang="en-US" sz="1050" i="1" dirty="0">
                <a:effectLst/>
                <a:hlinkClick r:id="rId21" tooltip="Plesiosaurus"/>
              </a:rPr>
              <a:t>Plesiosaurus</a:t>
            </a:r>
            <a:r>
              <a:rPr lang="en-US" sz="1050" dirty="0">
                <a:effectLst/>
              </a:rPr>
              <a:t>, was named in 1821. Since then, more than a hundred valid species have been described. In the early twenty-first century, the number of discoveries has increased, leading to an improved understanding of their anatomy, relationships and way of life. </a:t>
            </a:r>
          </a:p>
          <a:p>
            <a:pPr rtl="0"/>
            <a:endParaRPr lang="en-US" sz="1050" dirty="0">
              <a:effectLst/>
            </a:endParaRPr>
          </a:p>
          <a:p>
            <a:pPr rtl="0"/>
            <a:r>
              <a:rPr lang="en-US" sz="1050" dirty="0">
                <a:effectLst/>
              </a:rPr>
              <a:t>Plesiosaurs had a broad flat body and a short tail. Their limbs had evolved into four long flippers, which were powered by strong muscles attached to wide bony plates formed by the shoulder girdle and the pelvis. The flippers made a flying movement through the water. Plesiosaurs breathed air and bore live young; there are indications that they were warm-blooded. </a:t>
            </a:r>
          </a:p>
          <a:p>
            <a:pPr rtl="0"/>
            <a:endParaRPr lang="en-US" sz="1050" dirty="0">
              <a:effectLst/>
            </a:endParaRPr>
          </a:p>
          <a:p>
            <a:pPr rtl="0"/>
            <a:r>
              <a:rPr lang="en-US" sz="1050" dirty="0">
                <a:effectLst/>
              </a:rPr>
              <a:t>Plesiosaurs showed two main </a:t>
            </a:r>
            <a:r>
              <a:rPr lang="en-US" sz="1050" dirty="0">
                <a:effectLst/>
                <a:hlinkClick r:id="rId22" tooltip="Morphology (biology)"/>
              </a:rPr>
              <a:t>morphological</a:t>
            </a:r>
            <a:r>
              <a:rPr lang="en-US" sz="1050" dirty="0">
                <a:effectLst/>
              </a:rPr>
              <a:t> types. Some species, with the "</a:t>
            </a:r>
            <a:r>
              <a:rPr lang="en-US" sz="1050" dirty="0" err="1">
                <a:effectLst/>
              </a:rPr>
              <a:t>plesiosauromorph</a:t>
            </a:r>
            <a:r>
              <a:rPr lang="en-US" sz="1050" dirty="0">
                <a:effectLst/>
              </a:rPr>
              <a:t>" build, had (sometimes extremely) long necks and small heads; these were relatively slow and caught small sea animals. Other species, some of them reaching a length of up to seventeen </a:t>
            </a:r>
            <a:r>
              <a:rPr lang="en-US" sz="1050" dirty="0" err="1">
                <a:effectLst/>
              </a:rPr>
              <a:t>metres</a:t>
            </a:r>
            <a:r>
              <a:rPr lang="en-US" sz="1050" dirty="0">
                <a:effectLst/>
              </a:rPr>
              <a:t>, had the "</a:t>
            </a:r>
            <a:r>
              <a:rPr lang="en-US" sz="1050" dirty="0" err="1">
                <a:effectLst/>
              </a:rPr>
              <a:t>pliosauromorph</a:t>
            </a:r>
            <a:r>
              <a:rPr lang="en-US" sz="1050" dirty="0">
                <a:effectLst/>
              </a:rPr>
              <a:t>" build with a short neck and a large head; these were </a:t>
            </a:r>
            <a:r>
              <a:rPr lang="en-US" sz="1050" dirty="0">
                <a:effectLst/>
                <a:hlinkClick r:id="rId23" tooltip="Apex predator"/>
              </a:rPr>
              <a:t>apex predators</a:t>
            </a:r>
            <a:r>
              <a:rPr lang="en-US" sz="1050" dirty="0">
                <a:effectLst/>
              </a:rPr>
              <a:t>, fast hunters of large prey. The two types are related to the traditional strict division of the </a:t>
            </a:r>
            <a:r>
              <a:rPr lang="en-US" sz="1050" dirty="0" err="1">
                <a:effectLst/>
              </a:rPr>
              <a:t>Plesiosauria</a:t>
            </a:r>
            <a:r>
              <a:rPr lang="en-US" sz="1050" dirty="0">
                <a:effectLst/>
              </a:rPr>
              <a:t> into two suborders, the long-necked </a:t>
            </a:r>
            <a:r>
              <a:rPr lang="en-US" sz="1050" dirty="0" err="1">
                <a:effectLst/>
                <a:hlinkClick r:id="rId24" tooltip="Plesiosauroidea"/>
              </a:rPr>
              <a:t>Plesiosauroidea</a:t>
            </a:r>
            <a:r>
              <a:rPr lang="en-US" sz="1050" dirty="0">
                <a:effectLst/>
              </a:rPr>
              <a:t> and the short-neck </a:t>
            </a:r>
            <a:r>
              <a:rPr lang="en-US" sz="1050" dirty="0" err="1">
                <a:effectLst/>
                <a:hlinkClick r:id="rId25" tooltip="Pliosauroidea"/>
              </a:rPr>
              <a:t>Pliosauroidea</a:t>
            </a:r>
            <a:r>
              <a:rPr lang="en-US" sz="1050" dirty="0">
                <a:effectLst/>
              </a:rPr>
              <a:t>. Modern research, however, indicates that several "long-necked" groups might have had some short-necked members or vice versa. Therefore, the purely descriptive terms "</a:t>
            </a:r>
            <a:r>
              <a:rPr lang="en-US" sz="1050" dirty="0" err="1">
                <a:effectLst/>
              </a:rPr>
              <a:t>plesiosauromorph</a:t>
            </a:r>
            <a:r>
              <a:rPr lang="en-US" sz="1050" dirty="0">
                <a:effectLst/>
              </a:rPr>
              <a:t>" and "</a:t>
            </a:r>
            <a:r>
              <a:rPr lang="en-US" sz="1050" dirty="0" err="1">
                <a:effectLst/>
              </a:rPr>
              <a:t>pliosauromorph</a:t>
            </a:r>
            <a:r>
              <a:rPr lang="en-US" sz="1050" dirty="0">
                <a:effectLst/>
              </a:rPr>
              <a:t>" have been introduced, which do not imply a direct relationship. "</a:t>
            </a:r>
            <a:r>
              <a:rPr lang="en-US" sz="1050" dirty="0" err="1">
                <a:effectLst/>
              </a:rPr>
              <a:t>Plesiosauroidea</a:t>
            </a:r>
            <a:r>
              <a:rPr lang="en-US" sz="1050" dirty="0">
                <a:effectLst/>
              </a:rPr>
              <a:t>" and "</a:t>
            </a:r>
            <a:r>
              <a:rPr lang="en-US" sz="1050" dirty="0" err="1">
                <a:effectLst/>
              </a:rPr>
              <a:t>Pliosauroidea</a:t>
            </a:r>
            <a:r>
              <a:rPr lang="en-US" sz="1050" dirty="0">
                <a:effectLst/>
              </a:rPr>
              <a:t>" today have a more limited meaning. The term "plesiosaur" is properly used to refer to the </a:t>
            </a:r>
            <a:r>
              <a:rPr lang="en-US" sz="1050" dirty="0" err="1">
                <a:effectLst/>
              </a:rPr>
              <a:t>Plesiosauria</a:t>
            </a:r>
            <a:r>
              <a:rPr lang="en-US" sz="1050" dirty="0">
                <a:effectLst/>
              </a:rPr>
              <a:t> as a whole, but informally it is sometimes meant to indicate only the long-necked forms, the old </a:t>
            </a:r>
            <a:r>
              <a:rPr lang="en-US" sz="1050" dirty="0" err="1">
                <a:effectLst/>
              </a:rPr>
              <a:t>Plesiosauroidea</a:t>
            </a:r>
            <a:r>
              <a:rPr lang="en-US" sz="105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p:txBody>
      </p:sp>
      <p:sp>
        <p:nvSpPr>
          <p:cNvPr id="4" name="Slide Number Placeholder 3"/>
          <p:cNvSpPr>
            <a:spLocks noGrp="1"/>
          </p:cNvSpPr>
          <p:nvPr>
            <p:ph type="sldNum" sz="quarter" idx="10"/>
          </p:nvPr>
        </p:nvSpPr>
        <p:spPr/>
        <p:txBody>
          <a:bodyPr/>
          <a:lstStyle/>
          <a:p>
            <a:fld id="{7DD80358-FE5E-4653-A92F-16C9C650555C}" type="slidenum">
              <a:rPr lang="en-US" smtClean="0"/>
              <a:t>23</a:t>
            </a:fld>
            <a:endParaRPr lang="en-US"/>
          </a:p>
        </p:txBody>
      </p:sp>
    </p:spTree>
    <p:extLst>
      <p:ext uri="{BB962C8B-B14F-4D97-AF65-F5344CB8AC3E}">
        <p14:creationId xmlns:p14="http://schemas.microsoft.com/office/powerpoint/2010/main" val="192209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Given how many states its remains have been discovered in, the 30-foot-long, 10-ton </a:t>
            </a:r>
            <a:r>
              <a:rPr lang="en-US" sz="1050" i="1" dirty="0" err="1">
                <a:hlinkClick r:id="rId3"/>
              </a:rPr>
              <a:t>Deinosuchus</a:t>
            </a:r>
            <a:r>
              <a:rPr lang="en-US" sz="1050" dirty="0"/>
              <a:t> must have been a common sight along the lakes and rivers of late Cretaceous North America, where this </a:t>
            </a:r>
            <a:r>
              <a:rPr lang="en-US" sz="1050" dirty="0">
                <a:hlinkClick r:id="rId4"/>
              </a:rPr>
              <a:t>prehistoric crocodile</a:t>
            </a:r>
            <a:r>
              <a:rPr lang="en-US" sz="1050" dirty="0"/>
              <a:t> snacked on fish, sharks, marine reptiles, and pretty much anything that happened to cross its path. Unbelievably, given its size, </a:t>
            </a:r>
            <a:r>
              <a:rPr lang="en-US" sz="1050" i="1" dirty="0" err="1"/>
              <a:t>Deinosuchus</a:t>
            </a:r>
            <a:r>
              <a:rPr lang="en-US" sz="1050" i="1" dirty="0"/>
              <a:t> </a:t>
            </a:r>
            <a:r>
              <a:rPr lang="en-US" sz="1050" dirty="0"/>
              <a:t>wasn't even the biggest crocodile that ever lived--that honor belongs to the slightly earlier </a:t>
            </a:r>
            <a:r>
              <a:rPr lang="en-US" sz="1050" i="1" dirty="0" err="1">
                <a:hlinkClick r:id="rId5"/>
              </a:rPr>
              <a:t>Sarcosuchus</a:t>
            </a:r>
            <a:r>
              <a:rPr lang="en-US" sz="1050" dirty="0"/>
              <a:t>, also known as the </a:t>
            </a:r>
            <a:r>
              <a:rPr lang="en-US" sz="1050" dirty="0" err="1"/>
              <a:t>SuperCroc</a:t>
            </a:r>
            <a:r>
              <a:rPr lang="en-US" sz="1050" dirty="0"/>
              <a:t>. </a:t>
            </a:r>
          </a:p>
          <a:p>
            <a:endParaRPr lang="en-US" sz="1050" dirty="0"/>
          </a:p>
          <a:p>
            <a:r>
              <a:rPr lang="en-US" sz="1050" b="0" kern="1200" dirty="0">
                <a:solidFill>
                  <a:schemeClr val="tx1"/>
                </a:solidFill>
                <a:effectLst/>
                <a:latin typeface="+mn-lt"/>
                <a:ea typeface="+mn-ea"/>
                <a:cs typeface="+mn-cs"/>
                <a:hlinkClick r:id="rId6"/>
              </a:rPr>
              <a:t>A Croc </a:t>
            </a:r>
            <a:r>
              <a:rPr lang="en-US" sz="1050" b="0" kern="1200" dirty="0" err="1">
                <a:solidFill>
                  <a:schemeClr val="tx1"/>
                </a:solidFill>
                <a:effectLst/>
                <a:latin typeface="+mn-lt"/>
                <a:ea typeface="+mn-ea"/>
                <a:cs typeface="+mn-cs"/>
                <a:hlinkClick r:id="rId6"/>
              </a:rPr>
              <a:t>Scute</a:t>
            </a:r>
            <a:r>
              <a:rPr lang="en-US" sz="1050" b="0" kern="1200" dirty="0">
                <a:solidFill>
                  <a:schemeClr val="tx1"/>
                </a:solidFill>
                <a:effectLst/>
                <a:latin typeface="+mn-lt"/>
                <a:ea typeface="+mn-ea"/>
                <a:cs typeface="+mn-cs"/>
                <a:hlinkClick r:id="rId6"/>
              </a:rPr>
              <a:t> From </a:t>
            </a:r>
            <a:r>
              <a:rPr lang="en-US" sz="1050" b="0" kern="1200" dirty="0" err="1">
                <a:solidFill>
                  <a:schemeClr val="tx1"/>
                </a:solidFill>
                <a:effectLst/>
                <a:latin typeface="+mn-lt"/>
                <a:ea typeface="+mn-ea"/>
                <a:cs typeface="+mn-cs"/>
                <a:hlinkClick r:id="rId6"/>
              </a:rPr>
              <a:t>Ramenessin</a:t>
            </a:r>
            <a:r>
              <a:rPr lang="en-US" sz="1050" b="0" kern="1200" dirty="0">
                <a:solidFill>
                  <a:schemeClr val="tx1"/>
                </a:solidFill>
                <a:effectLst/>
                <a:latin typeface="+mn-lt"/>
                <a:ea typeface="+mn-ea"/>
                <a:cs typeface="+mn-cs"/>
                <a:hlinkClick r:id="rId6"/>
              </a:rPr>
              <a:t> Brook </a:t>
            </a:r>
            <a:endParaRPr lang="en-US" sz="105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endParaRPr lang="en-US" sz="105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D80358-FE5E-4653-A92F-16C9C650555C}" type="slidenum">
              <a:rPr lang="en-US" smtClean="0"/>
              <a:t>24</a:t>
            </a:fld>
            <a:endParaRPr lang="en-US"/>
          </a:p>
        </p:txBody>
      </p:sp>
    </p:spTree>
    <p:extLst>
      <p:ext uri="{BB962C8B-B14F-4D97-AF65-F5344CB8AC3E}">
        <p14:creationId xmlns:p14="http://schemas.microsoft.com/office/powerpoint/2010/main" val="265042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a:effectLst/>
              </a:rPr>
              <a:t>Mosasaurs</a:t>
            </a:r>
            <a:r>
              <a:rPr lang="en-US" sz="1050" dirty="0">
                <a:effectLst/>
              </a:rPr>
              <a:t> (from </a:t>
            </a:r>
            <a:r>
              <a:rPr lang="en-US" sz="1050" dirty="0">
                <a:effectLst/>
                <a:hlinkClick r:id="rId3" tooltip="Latin"/>
              </a:rPr>
              <a:t>Latin</a:t>
            </a:r>
            <a:r>
              <a:rPr lang="en-US" sz="1050" dirty="0">
                <a:effectLst/>
              </a:rPr>
              <a:t> </a:t>
            </a:r>
            <a:r>
              <a:rPr lang="en-US" sz="1050" i="1" dirty="0" err="1">
                <a:effectLst/>
              </a:rPr>
              <a:t>Mosa</a:t>
            </a:r>
            <a:r>
              <a:rPr lang="en-US" sz="1050" dirty="0">
                <a:effectLst/>
              </a:rPr>
              <a:t> meaning the '</a:t>
            </a:r>
            <a:r>
              <a:rPr lang="en-US" sz="1050" dirty="0">
                <a:effectLst/>
                <a:hlinkClick r:id="rId4" tooltip="Meuse river"/>
              </a:rPr>
              <a:t>Meuse river</a:t>
            </a:r>
            <a:r>
              <a:rPr lang="en-US" sz="1050" dirty="0">
                <a:effectLst/>
              </a:rPr>
              <a:t>', and </a:t>
            </a:r>
            <a:r>
              <a:rPr lang="en-US" sz="1050" dirty="0">
                <a:effectLst/>
                <a:hlinkClick r:id="rId5" tooltip="Ancient Greek"/>
              </a:rPr>
              <a:t>Greek</a:t>
            </a:r>
            <a:r>
              <a:rPr lang="en-US" sz="1050" dirty="0">
                <a:effectLst/>
              </a:rPr>
              <a:t> σα</a:t>
            </a:r>
            <a:r>
              <a:rPr lang="en-US" sz="1050" dirty="0" err="1">
                <a:effectLst/>
              </a:rPr>
              <a:t>ύρος</a:t>
            </a:r>
            <a:r>
              <a:rPr lang="en-US" sz="1050" dirty="0">
                <a:effectLst/>
              </a:rPr>
              <a:t> </a:t>
            </a:r>
            <a:r>
              <a:rPr lang="en-US" sz="1050" i="1" dirty="0" err="1">
                <a:effectLst/>
              </a:rPr>
              <a:t>sauros</a:t>
            </a:r>
            <a:r>
              <a:rPr lang="en-US" sz="1050" dirty="0">
                <a:effectLst/>
              </a:rPr>
              <a:t> meaning 'lizard') are an extinct group of large </a:t>
            </a:r>
            <a:r>
              <a:rPr lang="en-US" sz="1050" dirty="0">
                <a:effectLst/>
                <a:hlinkClick r:id="rId6" tooltip="Marine reptile"/>
              </a:rPr>
              <a:t>marine reptiles</a:t>
            </a:r>
            <a:r>
              <a:rPr lang="en-US" sz="1050" dirty="0">
                <a:effectLst/>
              </a:rPr>
              <a:t> containing 38 genera in total. Their first fossil remains were discovered in a limestone quarry at </a:t>
            </a:r>
            <a:r>
              <a:rPr lang="en-US" sz="1050" dirty="0">
                <a:effectLst/>
                <a:hlinkClick r:id="rId7" tooltip="Maastricht"/>
              </a:rPr>
              <a:t>Maastricht</a:t>
            </a:r>
            <a:r>
              <a:rPr lang="en-US" sz="1050" dirty="0">
                <a:effectLst/>
              </a:rPr>
              <a:t> on the Meuse in 1764. Mosasaurs probably evolved from an extinct group of aquatic </a:t>
            </a:r>
            <a:r>
              <a:rPr lang="en-US" sz="1050" dirty="0">
                <a:effectLst/>
                <a:hlinkClick r:id="rId8" tooltip="Lizard"/>
              </a:rPr>
              <a:t>lizards</a:t>
            </a:r>
            <a:r>
              <a:rPr lang="en-US" sz="1050" baseline="30000" dirty="0">
                <a:effectLst/>
                <a:hlinkClick r:id="rId9"/>
              </a:rPr>
              <a:t>[1]</a:t>
            </a:r>
            <a:r>
              <a:rPr lang="en-US" sz="1050" dirty="0">
                <a:effectLst/>
              </a:rPr>
              <a:t> known as </a:t>
            </a:r>
            <a:r>
              <a:rPr lang="en-US" sz="1050" dirty="0" err="1">
                <a:effectLst/>
                <a:hlinkClick r:id="rId10" tooltip="Aigialosauridae"/>
              </a:rPr>
              <a:t>aigialosaurs</a:t>
            </a:r>
            <a:r>
              <a:rPr lang="en-US" sz="1050" dirty="0">
                <a:effectLst/>
              </a:rPr>
              <a:t> in the </a:t>
            </a:r>
            <a:r>
              <a:rPr lang="en-US" sz="1050" dirty="0">
                <a:effectLst/>
                <a:hlinkClick r:id="rId11" tooltip="Early Cretaceous"/>
              </a:rPr>
              <a:t>Early Cretaceous</a:t>
            </a:r>
            <a:r>
              <a:rPr lang="en-US" sz="1050" dirty="0">
                <a:effectLst/>
              </a:rPr>
              <a:t>. During the last 20 million years of the Cretaceous period (</a:t>
            </a:r>
            <a:r>
              <a:rPr lang="en-US" sz="1050" dirty="0">
                <a:effectLst/>
                <a:hlinkClick r:id="rId12" tooltip="Turonian"/>
              </a:rPr>
              <a:t>Turonian</a:t>
            </a:r>
            <a:r>
              <a:rPr lang="en-US" sz="1050" dirty="0">
                <a:effectLst/>
              </a:rPr>
              <a:t>-</a:t>
            </a:r>
            <a:r>
              <a:rPr lang="en-US" sz="1050" dirty="0">
                <a:effectLst/>
                <a:hlinkClick r:id="rId13" tooltip="Maastrichtian"/>
              </a:rPr>
              <a:t>Maastrichtian</a:t>
            </a:r>
            <a:r>
              <a:rPr lang="en-US" sz="1050" dirty="0">
                <a:effectLst/>
              </a:rPr>
              <a:t> ages), with the extinction of the </a:t>
            </a:r>
            <a:r>
              <a:rPr lang="en-US" sz="1050" dirty="0">
                <a:effectLst/>
                <a:hlinkClick r:id="rId14" tooltip="Ichthyosaur"/>
              </a:rPr>
              <a:t>ichthyosaurs</a:t>
            </a:r>
            <a:r>
              <a:rPr lang="en-US" sz="1050" dirty="0">
                <a:effectLst/>
              </a:rPr>
              <a:t> and </a:t>
            </a:r>
            <a:r>
              <a:rPr lang="en-US" sz="1050" dirty="0" err="1">
                <a:effectLst/>
                <a:hlinkClick r:id="rId15" tooltip="Pliosauridae"/>
              </a:rPr>
              <a:t>pliosaurs</a:t>
            </a:r>
            <a:r>
              <a:rPr lang="en-US" sz="1050" dirty="0">
                <a:effectLst/>
              </a:rPr>
              <a:t>, mosasaurs became the dominant marine predators. They became extinct as a result of the </a:t>
            </a:r>
            <a:r>
              <a:rPr lang="en-US" sz="1050" dirty="0">
                <a:effectLst/>
                <a:hlinkClick r:id="rId16" tooltip="Cretaceous–Paleogene extinction event"/>
              </a:rPr>
              <a:t>K-Pg event</a:t>
            </a:r>
            <a:r>
              <a:rPr lang="en-US" sz="1050" dirty="0">
                <a:effectLst/>
              </a:rPr>
              <a:t> at the end of the Cretaceous period, about 66 million years ago. </a:t>
            </a:r>
          </a:p>
          <a:p>
            <a:endParaRPr lang="en-US" sz="1050" dirty="0">
              <a:effectLst/>
            </a:endParaRPr>
          </a:p>
          <a:p>
            <a:r>
              <a:rPr lang="en-US" sz="1050" dirty="0"/>
              <a:t>Although the </a:t>
            </a:r>
            <a:r>
              <a:rPr lang="en-US" sz="1050" dirty="0" err="1"/>
              <a:t>Inversand</a:t>
            </a:r>
            <a:r>
              <a:rPr lang="en-US" sz="1050" dirty="0"/>
              <a:t> pit presently sits on dry land just behind a newly-constructed mini-mall, at the end of the Cretaceous the site was under about 100 feet of water. The tyrannosauroid </a:t>
            </a:r>
            <a:r>
              <a:rPr lang="en-US" sz="1050" i="1" dirty="0" err="1"/>
              <a:t>Dryptosaurus</a:t>
            </a:r>
            <a:r>
              <a:rPr lang="en-US" sz="1050" dirty="0"/>
              <a:t> hunted two (maybe three) species of hadrosaur on the nearby shore, while marine </a:t>
            </a:r>
            <a:r>
              <a:rPr lang="en-US" sz="1050" dirty="0" err="1"/>
              <a:t>crocodylians</a:t>
            </a:r>
            <a:r>
              <a:rPr lang="en-US" sz="1050" dirty="0"/>
              <a:t> and mosasaurs patrolled the coastal waters. During this time the mosasaurs were the top predators in the sea, and the marl pits of southern New Jersey have yielded a diversity of the aquatic predators. </a:t>
            </a:r>
            <a:r>
              <a:rPr lang="en-US" sz="1050" i="1" dirty="0" err="1"/>
              <a:t>Mosasaurus</a:t>
            </a:r>
            <a:r>
              <a:rPr lang="en-US" sz="1050" i="1" dirty="0"/>
              <a:t> </a:t>
            </a:r>
            <a:r>
              <a:rPr lang="en-US" sz="1050" i="1" dirty="0" err="1"/>
              <a:t>hoffmanni</a:t>
            </a:r>
            <a:r>
              <a:rPr lang="en-US" sz="1050" dirty="0"/>
              <a:t>, </a:t>
            </a:r>
            <a:r>
              <a:rPr lang="en-US" sz="1050" i="1" dirty="0" err="1"/>
              <a:t>Mosasaurus</a:t>
            </a:r>
            <a:r>
              <a:rPr lang="en-US" sz="1050" i="1" dirty="0"/>
              <a:t> </a:t>
            </a:r>
            <a:r>
              <a:rPr lang="en-US" sz="1050" i="1" dirty="0" err="1"/>
              <a:t>dekayi</a:t>
            </a:r>
            <a:r>
              <a:rPr lang="en-US" sz="1050" dirty="0"/>
              <a:t>, </a:t>
            </a:r>
            <a:r>
              <a:rPr lang="en-US" sz="1050" i="1" dirty="0" err="1"/>
              <a:t>Mosasaurus</a:t>
            </a:r>
            <a:r>
              <a:rPr lang="en-US" sz="1050" i="1" dirty="0"/>
              <a:t> </a:t>
            </a:r>
            <a:r>
              <a:rPr lang="en-US" sz="1050" i="1" dirty="0" err="1"/>
              <a:t>conodon</a:t>
            </a:r>
            <a:r>
              <a:rPr lang="en-US" sz="1050" dirty="0"/>
              <a:t>, </a:t>
            </a:r>
            <a:r>
              <a:rPr lang="en-US" sz="1050" i="1" dirty="0" err="1"/>
              <a:t>Plioplatecarpus</a:t>
            </a:r>
            <a:r>
              <a:rPr lang="en-US" sz="1050" dirty="0"/>
              <a:t>, </a:t>
            </a:r>
            <a:r>
              <a:rPr lang="en-US" sz="1050" i="1" dirty="0" err="1"/>
              <a:t>Leiodon</a:t>
            </a:r>
            <a:r>
              <a:rPr lang="en-US" sz="1050" i="1" dirty="0"/>
              <a:t> </a:t>
            </a:r>
            <a:r>
              <a:rPr lang="en-US" sz="1050" i="1" dirty="0" err="1"/>
              <a:t>sectorius</a:t>
            </a:r>
            <a:r>
              <a:rPr lang="en-US" sz="1050" dirty="0"/>
              <a:t>, </a:t>
            </a:r>
            <a:r>
              <a:rPr lang="en-US" sz="1050" i="1" dirty="0" err="1"/>
              <a:t>Halisaurus</a:t>
            </a:r>
            <a:r>
              <a:rPr lang="en-US" sz="1050" i="1" dirty="0"/>
              <a:t> </a:t>
            </a:r>
            <a:r>
              <a:rPr lang="en-US" sz="1050" i="1" dirty="0" err="1"/>
              <a:t>platyspondylus</a:t>
            </a:r>
            <a:r>
              <a:rPr lang="en-US" sz="1050" dirty="0"/>
              <a:t>, and </a:t>
            </a:r>
            <a:r>
              <a:rPr lang="en-US" sz="1050" i="1" dirty="0" err="1"/>
              <a:t>Prognathodon</a:t>
            </a:r>
            <a:r>
              <a:rPr lang="en-US" sz="1050" i="1" dirty="0"/>
              <a:t> </a:t>
            </a:r>
            <a:r>
              <a:rPr lang="en-US" sz="1050" i="1" dirty="0" err="1"/>
              <a:t>rapax</a:t>
            </a:r>
            <a:r>
              <a:rPr lang="en-US" sz="1050" dirty="0"/>
              <a:t> are all known from material collected from New Jersey, but this is not the only location that they're known from. These same species are known from localities in Europe (and elsewhere), too, suggesting similar marine ecosystems across the ancient Atlantic (Mulder 1999).</a:t>
            </a:r>
          </a:p>
          <a:p>
            <a:endParaRPr lang="en-US" sz="1050" dirty="0"/>
          </a:p>
          <a:p>
            <a:r>
              <a:rPr lang="en-US" sz="1050" kern="1200" dirty="0">
                <a:solidFill>
                  <a:schemeClr val="tx1"/>
                </a:solidFill>
                <a:effectLst/>
                <a:latin typeface="+mn-lt"/>
                <a:ea typeface="+mn-ea"/>
                <a:cs typeface="+mn-cs"/>
              </a:rPr>
              <a:t>Mosasaurs were large marine reptiles reaching up to 50 feet in length. Abundant during the latter half of the Cretaceous period, all fossil evidence indicates that the mosasaur had disappeared by the time the Cretaceous period closed. Although several species of mosasaurs have been reported in New Jersey, the most common material recovered is the teeth of </a:t>
            </a:r>
            <a:r>
              <a:rPr lang="en-US" sz="1050" i="1" kern="1200" dirty="0" err="1">
                <a:solidFill>
                  <a:schemeClr val="tx1"/>
                </a:solidFill>
                <a:effectLst/>
                <a:latin typeface="+mn-lt"/>
                <a:ea typeface="+mn-ea"/>
                <a:cs typeface="+mn-cs"/>
              </a:rPr>
              <a:t>Mosasaurus</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conodon</a:t>
            </a:r>
            <a:r>
              <a:rPr lang="en-US" sz="1050" kern="1200" dirty="0">
                <a:solidFill>
                  <a:schemeClr val="tx1"/>
                </a:solidFill>
                <a:effectLst/>
                <a:latin typeface="+mn-lt"/>
                <a:ea typeface="+mn-ea"/>
                <a:cs typeface="+mn-cs"/>
              </a:rPr>
              <a:t>. These teeth range in size from ½ to a little under two inches in size, with the average being a little less than 1 inch. The shape can differ depending on the position in the jaw but can generally be described as having a lens shape when viewed on profile, at least one cutting edge is always present and if not too stream worn, fine striations along with growth cracks can be seen. Most teeth will show a noticeable curve. At the base of the tooth, there is a conical shaped cavity where the tooth would attach to the root. Mosasaurs shed their teeth. The crowns of the replacement teeth are initially pointing horizontally backward gradually moving upwards to a vertical position. Only snakes replace teeth in a similar manner, leading to some speculation that the two may be distantly related.  The teeth of the mosasaur may easily be confused with those of the crocodilian.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p:txBody>
      </p:sp>
      <p:sp>
        <p:nvSpPr>
          <p:cNvPr id="4" name="Slide Number Placeholder 3"/>
          <p:cNvSpPr>
            <a:spLocks noGrp="1"/>
          </p:cNvSpPr>
          <p:nvPr>
            <p:ph type="sldNum" sz="quarter" idx="10"/>
          </p:nvPr>
        </p:nvSpPr>
        <p:spPr/>
        <p:txBody>
          <a:bodyPr/>
          <a:lstStyle/>
          <a:p>
            <a:fld id="{7DD80358-FE5E-4653-A92F-16C9C650555C}" type="slidenum">
              <a:rPr lang="en-US" smtClean="0"/>
              <a:t>25</a:t>
            </a:fld>
            <a:endParaRPr lang="en-US" dirty="0"/>
          </a:p>
        </p:txBody>
      </p:sp>
    </p:spTree>
    <p:extLst>
      <p:ext uri="{BB962C8B-B14F-4D97-AF65-F5344CB8AC3E}">
        <p14:creationId xmlns:p14="http://schemas.microsoft.com/office/powerpoint/2010/main" val="1088871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i="1" dirty="0" err="1"/>
              <a:t>Ischyrhiza</a:t>
            </a:r>
            <a:r>
              <a:rPr lang="en-US" sz="1050" dirty="0"/>
              <a:t> is an extinct </a:t>
            </a:r>
            <a:r>
              <a:rPr lang="en-US" sz="1050" dirty="0">
                <a:hlinkClick r:id="rId3" tooltip="Genus"/>
              </a:rPr>
              <a:t>genus</a:t>
            </a:r>
            <a:r>
              <a:rPr lang="en-US" sz="1050" dirty="0"/>
              <a:t> of </a:t>
            </a:r>
            <a:r>
              <a:rPr lang="en-US" sz="1050" dirty="0">
                <a:hlinkClick r:id="rId4" tooltip="Sawfish"/>
              </a:rPr>
              <a:t>sawfish</a:t>
            </a:r>
            <a:r>
              <a:rPr lang="en-US" sz="1050" dirty="0"/>
              <a:t> from the </a:t>
            </a:r>
            <a:r>
              <a:rPr lang="en-US" sz="1050" dirty="0">
                <a:hlinkClick r:id="rId5" tooltip="Cretaceous"/>
              </a:rPr>
              <a:t>Cretaceous</a:t>
            </a:r>
            <a:r>
              <a:rPr lang="en-US" sz="1050" dirty="0"/>
              <a:t> and </a:t>
            </a:r>
            <a:r>
              <a:rPr lang="en-US" sz="1050" dirty="0">
                <a:hlinkClick r:id="rId6" tooltip="Paleogene"/>
              </a:rPr>
              <a:t>Paleogene</a:t>
            </a:r>
            <a:r>
              <a:rPr lang="en-US" sz="1050" dirty="0"/>
              <a:t> belonging to the primitive </a:t>
            </a:r>
            <a:r>
              <a:rPr lang="en-US" sz="1050" dirty="0" err="1">
                <a:hlinkClick r:id="rId7" tooltip="Batoidea"/>
              </a:rPr>
              <a:t>Batoidea</a:t>
            </a:r>
            <a:r>
              <a:rPr lang="en-US" sz="1050" dirty="0"/>
              <a:t> family </a:t>
            </a:r>
            <a:r>
              <a:rPr lang="en-US" sz="1050" dirty="0" err="1">
                <a:hlinkClick r:id="rId8" tooltip="Sclerorhynchidae"/>
              </a:rPr>
              <a:t>Sclerorhynchidae</a:t>
            </a:r>
            <a:r>
              <a:rPr lang="en-US" sz="1050" dirty="0"/>
              <a:t>. Fossils of it have been found in North America, Japan, Bolivia, Chile, Peru and other various places. </a:t>
            </a:r>
          </a:p>
          <a:p>
            <a:endParaRPr lang="en-US" sz="1050" dirty="0"/>
          </a:p>
          <a:p>
            <a:r>
              <a:rPr lang="en-US" sz="1050" i="1" kern="1200" dirty="0" err="1">
                <a:solidFill>
                  <a:schemeClr val="tx1"/>
                </a:solidFill>
                <a:effectLst/>
                <a:latin typeface="+mn-lt"/>
                <a:ea typeface="+mn-ea"/>
                <a:cs typeface="+mn-cs"/>
              </a:rPr>
              <a:t>Ischyrhiza</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mira</a:t>
            </a:r>
            <a:r>
              <a:rPr lang="en-US" sz="1050" i="1" kern="120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(Leidy)</a:t>
            </a:r>
            <a:br>
              <a:rPr lang="en-US" sz="1050" i="1" kern="1200" dirty="0">
                <a:solidFill>
                  <a:schemeClr val="tx1"/>
                </a:solidFill>
                <a:effectLst/>
                <a:latin typeface="+mn-lt"/>
                <a:ea typeface="+mn-ea"/>
                <a:cs typeface="+mn-cs"/>
              </a:rPr>
            </a:br>
            <a:r>
              <a:rPr lang="en-US" sz="1050" kern="1200" dirty="0">
                <a:solidFill>
                  <a:schemeClr val="tx1"/>
                </a:solidFill>
                <a:effectLst/>
                <a:latin typeface="+mn-lt"/>
                <a:ea typeface="+mn-ea"/>
                <a:cs typeface="+mn-cs"/>
              </a:rPr>
              <a:t>Age  Cretaceous - Occurrence  Common</a:t>
            </a:r>
            <a:br>
              <a:rPr lang="en-US" sz="1050" kern="1200" dirty="0">
                <a:solidFill>
                  <a:schemeClr val="tx1"/>
                </a:solidFill>
                <a:effectLst/>
                <a:latin typeface="+mn-lt"/>
                <a:ea typeface="+mn-ea"/>
                <a:cs typeface="+mn-cs"/>
              </a:rPr>
            </a:br>
            <a:r>
              <a:rPr lang="en-US" sz="1050" kern="1200" dirty="0">
                <a:solidFill>
                  <a:schemeClr val="tx1"/>
                </a:solidFill>
                <a:effectLst/>
                <a:latin typeface="+mn-lt"/>
                <a:ea typeface="+mn-ea"/>
                <a:cs typeface="+mn-cs"/>
              </a:rPr>
              <a:t> </a:t>
            </a:r>
          </a:p>
          <a:p>
            <a:r>
              <a:rPr lang="en-US" sz="1050" kern="1200" dirty="0">
                <a:solidFill>
                  <a:schemeClr val="tx1"/>
                </a:solidFill>
                <a:effectLst/>
                <a:latin typeface="+mn-lt"/>
                <a:ea typeface="+mn-ea"/>
                <a:cs typeface="+mn-cs"/>
              </a:rPr>
              <a:t>The sawfish is not a shark but a </a:t>
            </a:r>
            <a:r>
              <a:rPr lang="en-US" sz="1050" u="sng" kern="1200" dirty="0">
                <a:solidFill>
                  <a:schemeClr val="tx1"/>
                </a:solidFill>
                <a:effectLst/>
                <a:latin typeface="+mn-lt"/>
                <a:ea typeface="+mn-ea"/>
                <a:cs typeface="+mn-cs"/>
                <a:hlinkClick r:id="rId9"/>
              </a:rPr>
              <a:t>skate</a:t>
            </a:r>
            <a:r>
              <a:rPr lang="en-US" sz="1050" kern="1200" dirty="0">
                <a:solidFill>
                  <a:schemeClr val="tx1"/>
                </a:solidFill>
                <a:effectLst/>
                <a:latin typeface="+mn-lt"/>
                <a:ea typeface="+mn-ea"/>
                <a:cs typeface="+mn-cs"/>
              </a:rPr>
              <a:t>. These somewhat common “teeth” that are collected in the streams of NJ are really the rostral spines that lined the elongated and flattened bill of the skate. These spines are unique and </a:t>
            </a:r>
            <a:r>
              <a:rPr lang="en-US" sz="1050" kern="1200" dirty="0" err="1">
                <a:solidFill>
                  <a:schemeClr val="tx1"/>
                </a:solidFill>
                <a:effectLst/>
                <a:latin typeface="+mn-lt"/>
                <a:ea typeface="+mn-ea"/>
                <a:cs typeface="+mn-cs"/>
              </a:rPr>
              <a:t>and</a:t>
            </a:r>
            <a:r>
              <a:rPr lang="en-US" sz="1050" kern="1200" dirty="0">
                <a:solidFill>
                  <a:schemeClr val="tx1"/>
                </a:solidFill>
                <a:effectLst/>
                <a:latin typeface="+mn-lt"/>
                <a:ea typeface="+mn-ea"/>
                <a:cs typeface="+mn-cs"/>
              </a:rPr>
              <a:t> easy to identify.  Not nearly as distinctive are the oral teeth of </a:t>
            </a:r>
            <a:r>
              <a:rPr lang="en-US" sz="1050" i="1" kern="1200" dirty="0" err="1">
                <a:solidFill>
                  <a:schemeClr val="tx1"/>
                </a:solidFill>
                <a:effectLst/>
                <a:latin typeface="+mn-lt"/>
                <a:ea typeface="+mn-ea"/>
                <a:cs typeface="+mn-cs"/>
              </a:rPr>
              <a:t>Ischyrhiza</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mira</a:t>
            </a:r>
            <a:r>
              <a:rPr lang="en-US" sz="1050" i="1" kern="1200" dirty="0">
                <a:solidFill>
                  <a:schemeClr val="tx1"/>
                </a:solidFill>
                <a:effectLst/>
                <a:latin typeface="+mn-lt"/>
                <a:ea typeface="+mn-ea"/>
                <a:cs typeface="+mn-cs"/>
              </a:rPr>
              <a:t>.</a:t>
            </a:r>
            <a:r>
              <a:rPr lang="en-US" sz="1050" kern="1200" dirty="0">
                <a:solidFill>
                  <a:schemeClr val="tx1"/>
                </a:solidFill>
                <a:effectLst/>
                <a:latin typeface="+mn-lt"/>
                <a:ea typeface="+mn-ea"/>
                <a:cs typeface="+mn-cs"/>
              </a:rPr>
              <a:t> These are common, but their small size (3 mm) requires the use of a fine meshed screen when collecting.</a:t>
            </a:r>
            <a:br>
              <a:rPr lang="en-US" sz="1050" kern="1200" dirty="0">
                <a:solidFill>
                  <a:schemeClr val="tx1"/>
                </a:solidFill>
                <a:effectLst/>
                <a:latin typeface="+mn-lt"/>
                <a:ea typeface="+mn-ea"/>
                <a:cs typeface="+mn-cs"/>
              </a:rPr>
            </a:br>
            <a:endParaRPr lang="en-US"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mn-lt"/>
                <a:ea typeface="+mn-ea"/>
                <a:cs typeface="+mn-cs"/>
              </a:rPr>
              <a:t>The Cretaceous sawfishes (order </a:t>
            </a:r>
            <a:r>
              <a:rPr lang="en-US" sz="1050" kern="1200" dirty="0" err="1">
                <a:solidFill>
                  <a:schemeClr val="tx1"/>
                </a:solidFill>
                <a:effectLst/>
                <a:latin typeface="+mn-lt"/>
                <a:ea typeface="+mn-ea"/>
                <a:cs typeface="+mn-cs"/>
              </a:rPr>
              <a:t>Sclerorhynchiformes</a:t>
            </a:r>
            <a:r>
              <a:rPr lang="en-US" sz="1050" kern="1200" dirty="0">
                <a:solidFill>
                  <a:schemeClr val="tx1"/>
                </a:solidFill>
                <a:effectLst/>
                <a:latin typeface="+mn-lt"/>
                <a:ea typeface="+mn-ea"/>
                <a:cs typeface="+mn-cs"/>
              </a:rPr>
              <a:t>) are not related to the modern sawfishes (</a:t>
            </a:r>
            <a:r>
              <a:rPr lang="en-US" sz="1050" kern="1200" dirty="0" err="1">
                <a:solidFill>
                  <a:schemeClr val="tx1"/>
                </a:solidFill>
                <a:effectLst/>
                <a:latin typeface="+mn-lt"/>
                <a:ea typeface="+mn-ea"/>
                <a:cs typeface="+mn-cs"/>
              </a:rPr>
              <a:t>Pristiformes</a:t>
            </a:r>
            <a:r>
              <a:rPr lang="en-US" sz="1050" kern="1200" dirty="0">
                <a:solidFill>
                  <a:schemeClr val="tx1"/>
                </a:solidFill>
                <a:effectLst/>
                <a:latin typeface="+mn-lt"/>
                <a:ea typeface="+mn-ea"/>
                <a:cs typeface="+mn-cs"/>
              </a:rPr>
              <a:t>). They differ from modern sawfishes in a number of ways, the rostral spines have an enamel coating and are not set into sockets. Instead, the spines are connected to the rostrum via connective tissue and are continually replaced (rather than continually growing but never replaced as in the modern sawfishes). </a:t>
            </a:r>
            <a:br>
              <a:rPr lang="en-US" sz="1050" kern="1200" dirty="0">
                <a:solidFill>
                  <a:schemeClr val="tx1"/>
                </a:solidFill>
                <a:effectLst/>
                <a:latin typeface="+mn-lt"/>
                <a:ea typeface="+mn-ea"/>
                <a:cs typeface="+mn-cs"/>
              </a:rPr>
            </a:b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r>
              <a:rPr lang="en-US" sz="105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26</a:t>
            </a:fld>
            <a:endParaRPr lang="en-US"/>
          </a:p>
        </p:txBody>
      </p:sp>
    </p:spTree>
    <p:extLst>
      <p:ext uri="{BB962C8B-B14F-4D97-AF65-F5344CB8AC3E}">
        <p14:creationId xmlns:p14="http://schemas.microsoft.com/office/powerpoint/2010/main" val="1248003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a:t>Origins of Cow Sharks </a:t>
            </a:r>
          </a:p>
          <a:p>
            <a:r>
              <a:rPr lang="en-US" sz="1050" dirty="0"/>
              <a:t>Cow sharks first appear in the fossil record in the late Cretaceous as the genus </a:t>
            </a:r>
            <a:r>
              <a:rPr lang="en-US" sz="1050" i="1" dirty="0" err="1"/>
              <a:t>Hexanchus</a:t>
            </a:r>
            <a:r>
              <a:rPr lang="en-US" sz="1050" dirty="0"/>
              <a:t>, while the genus </a:t>
            </a:r>
            <a:r>
              <a:rPr lang="en-US" sz="1050" i="1" dirty="0" err="1"/>
              <a:t>Notorynchus</a:t>
            </a:r>
            <a:r>
              <a:rPr lang="en-US" sz="1050" i="1" dirty="0"/>
              <a:t> </a:t>
            </a:r>
            <a:r>
              <a:rPr lang="en-US" sz="1050" dirty="0"/>
              <a:t>first appears in the late Paleocene. They have not changed much in the 60 or so million years. Today, there are four extant cow sharks. The two most common are </a:t>
            </a:r>
            <a:r>
              <a:rPr lang="en-US" sz="1050" i="1" dirty="0"/>
              <a:t>N. </a:t>
            </a:r>
            <a:r>
              <a:rPr lang="en-US" sz="1050" i="1" dirty="0" err="1"/>
              <a:t>cepedianus</a:t>
            </a:r>
            <a:r>
              <a:rPr lang="en-US" sz="1050" dirty="0"/>
              <a:t> (the Bluntnose </a:t>
            </a:r>
            <a:r>
              <a:rPr lang="en-US" sz="1050" dirty="0" err="1"/>
              <a:t>sevengill</a:t>
            </a:r>
            <a:r>
              <a:rPr lang="en-US" sz="1050" dirty="0"/>
              <a:t>), and </a:t>
            </a:r>
            <a:r>
              <a:rPr lang="en-US" sz="1050" i="1" dirty="0"/>
              <a:t>H. griseus </a:t>
            </a:r>
            <a:r>
              <a:rPr lang="en-US" sz="1050" dirty="0"/>
              <a:t>(the </a:t>
            </a:r>
            <a:r>
              <a:rPr lang="en-US" sz="1050" dirty="0" err="1"/>
              <a:t>Broadnose</a:t>
            </a:r>
            <a:r>
              <a:rPr lang="en-US" sz="1050" dirty="0"/>
              <a:t> </a:t>
            </a:r>
            <a:r>
              <a:rPr lang="en-US" sz="1050" dirty="0" err="1"/>
              <a:t>sixgill</a:t>
            </a:r>
            <a:r>
              <a:rPr lang="en-US" sz="1050" dirty="0"/>
              <a:t>). </a:t>
            </a:r>
            <a:br>
              <a:rPr lang="en-US" sz="1050" dirty="0"/>
            </a:br>
            <a:endParaRPr lang="en-US" sz="1050" dirty="0"/>
          </a:p>
          <a:p>
            <a:r>
              <a:rPr lang="en-US" sz="1050" b="1" dirty="0"/>
              <a:t>Description of Cow Sharks </a:t>
            </a:r>
          </a:p>
          <a:p>
            <a:r>
              <a:rPr lang="en-US" sz="1050" dirty="0"/>
              <a:t>Cow sharks in general have a characteristic appearance in that they only have a single dorsal fin toward the back of the shark. They are missing the large central dorsal fin that is found on most sharks. They also have very round, blunt snouts. </a:t>
            </a:r>
            <a:br>
              <a:rPr lang="en-US" sz="1050" dirty="0"/>
            </a:br>
            <a:endParaRPr lang="en-US" sz="1050" dirty="0"/>
          </a:p>
          <a:p>
            <a:r>
              <a:rPr lang="en-US" sz="1050" dirty="0"/>
              <a:t>The </a:t>
            </a:r>
            <a:r>
              <a:rPr lang="en-US" sz="1050" dirty="0" err="1"/>
              <a:t>sixgill</a:t>
            </a:r>
            <a:r>
              <a:rPr lang="en-US" sz="1050" dirty="0"/>
              <a:t> sharks have (you guessed it) six gill slits, while the </a:t>
            </a:r>
            <a:r>
              <a:rPr lang="en-US" sz="1050" dirty="0" err="1"/>
              <a:t>sevengill</a:t>
            </a:r>
            <a:r>
              <a:rPr lang="en-US" sz="1050" dirty="0"/>
              <a:t> sharks have (right again) seven gill slits. </a:t>
            </a:r>
            <a:r>
              <a:rPr lang="en-US" sz="1050" dirty="0" err="1"/>
              <a:t>Sixgill</a:t>
            </a:r>
            <a:r>
              <a:rPr lang="en-US" sz="1050" dirty="0"/>
              <a:t> sharks are also larger than </a:t>
            </a:r>
            <a:r>
              <a:rPr lang="en-US" sz="1050" dirty="0" err="1"/>
              <a:t>sevengill</a:t>
            </a:r>
            <a:r>
              <a:rPr lang="en-US" sz="1050" dirty="0"/>
              <a:t> sharks. The </a:t>
            </a:r>
            <a:r>
              <a:rPr lang="en-US" sz="1050" dirty="0" err="1"/>
              <a:t>Broadnose</a:t>
            </a:r>
            <a:r>
              <a:rPr lang="en-US" sz="1050" dirty="0"/>
              <a:t> </a:t>
            </a:r>
            <a:r>
              <a:rPr lang="en-US" sz="1050" dirty="0" err="1"/>
              <a:t>sixgill</a:t>
            </a:r>
            <a:r>
              <a:rPr lang="en-US" sz="1050" dirty="0"/>
              <a:t> sharks have been known to reach lengths up to 4.82 m (15.8 ft) (Castro, p. 27), while </a:t>
            </a:r>
            <a:r>
              <a:rPr lang="en-US" sz="1050" dirty="0" err="1"/>
              <a:t>sevengill</a:t>
            </a:r>
            <a:r>
              <a:rPr lang="en-US" sz="1050" dirty="0"/>
              <a:t> sharks have been known to reach lengths of up to 2.64 m (8.7 ft) (Castro, p. 39). </a:t>
            </a:r>
            <a:br>
              <a:rPr lang="en-US" sz="1050" dirty="0"/>
            </a:br>
            <a:endParaRPr lang="en-US" sz="1050" dirty="0"/>
          </a:p>
          <a:p>
            <a:r>
              <a:rPr lang="en-US" sz="1050" dirty="0"/>
              <a:t>The </a:t>
            </a:r>
            <a:r>
              <a:rPr lang="en-US" sz="1050" dirty="0" err="1"/>
              <a:t>sixgill</a:t>
            </a:r>
            <a:r>
              <a:rPr lang="en-US" sz="1050" dirty="0"/>
              <a:t> shark has a dark gray to brown color, with a lighter underside, while the </a:t>
            </a:r>
            <a:r>
              <a:rPr lang="en-US" sz="1050" dirty="0" err="1"/>
              <a:t>sevengill</a:t>
            </a:r>
            <a:r>
              <a:rPr lang="en-US" sz="1050" dirty="0"/>
              <a:t> shark has numerous small dark spots on the dorsal surface.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27</a:t>
            </a:fld>
            <a:endParaRPr lang="en-US"/>
          </a:p>
        </p:txBody>
      </p:sp>
    </p:spTree>
    <p:extLst>
      <p:ext uri="{BB962C8B-B14F-4D97-AF65-F5344CB8AC3E}">
        <p14:creationId xmlns:p14="http://schemas.microsoft.com/office/powerpoint/2010/main" val="956970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i="1" dirty="0" err="1"/>
              <a:t>Ischyodus</a:t>
            </a:r>
            <a:r>
              <a:rPr lang="en-US" sz="1050" dirty="0"/>
              <a:t> is an </a:t>
            </a:r>
            <a:r>
              <a:rPr lang="en-US" sz="1050" dirty="0">
                <a:hlinkClick r:id="rId3" tooltip="Extinction"/>
              </a:rPr>
              <a:t>extinct</a:t>
            </a:r>
            <a:r>
              <a:rPr lang="en-US" sz="1050" dirty="0"/>
              <a:t> </a:t>
            </a:r>
            <a:r>
              <a:rPr lang="en-US" sz="1050" dirty="0">
                <a:hlinkClick r:id="rId4" tooltip="Genus"/>
              </a:rPr>
              <a:t>genus</a:t>
            </a:r>
            <a:r>
              <a:rPr lang="en-US" sz="1050" dirty="0"/>
              <a:t> of </a:t>
            </a:r>
            <a:r>
              <a:rPr lang="en-US" sz="1050" dirty="0">
                <a:hlinkClick r:id="rId5" tooltip="Chondrichthyes"/>
              </a:rPr>
              <a:t>cartilaginous fish</a:t>
            </a:r>
            <a:r>
              <a:rPr lang="en-US" sz="1050" dirty="0"/>
              <a:t> belonging to the subclass </a:t>
            </a:r>
            <a:r>
              <a:rPr lang="en-US" sz="1050" i="1" dirty="0" err="1">
                <a:hlinkClick r:id="rId6" tooltip="Holocephali"/>
              </a:rPr>
              <a:t>Holocephali</a:t>
            </a:r>
            <a:r>
              <a:rPr lang="en-US" sz="1050" dirty="0"/>
              <a:t>, which includes the modern-day </a:t>
            </a:r>
            <a:r>
              <a:rPr lang="en-US" sz="1050" dirty="0">
                <a:hlinkClick r:id="rId7" tooltip="Chimaera"/>
              </a:rPr>
              <a:t>chimaeras</a:t>
            </a:r>
            <a:r>
              <a:rPr lang="en-US" sz="1050" dirty="0"/>
              <a:t>. Fossils are known from Europe (including Russia), North America, and New Zealand. </a:t>
            </a:r>
          </a:p>
          <a:p>
            <a:pPr rtl="0"/>
            <a:endParaRPr lang="en-US" sz="1050" dirty="0"/>
          </a:p>
          <a:p>
            <a:pPr rtl="0"/>
            <a:r>
              <a:rPr lang="en-US" sz="1050" i="1" dirty="0" err="1"/>
              <a:t>Ischyodus</a:t>
            </a:r>
            <a:r>
              <a:rPr lang="en-US" sz="1050" dirty="0"/>
              <a:t> was similar to the present-day chimaera </a:t>
            </a:r>
            <a:r>
              <a:rPr lang="en-US" sz="1050" i="1" dirty="0" err="1">
                <a:hlinkClick r:id="rId8" tooltip="Chimaera monstrosa"/>
              </a:rPr>
              <a:t>Chimaera</a:t>
            </a:r>
            <a:r>
              <a:rPr lang="en-US" sz="1050" i="1" dirty="0">
                <a:hlinkClick r:id="rId8" tooltip="Chimaera monstrosa"/>
              </a:rPr>
              <a:t> </a:t>
            </a:r>
            <a:r>
              <a:rPr lang="en-US" sz="1050" i="1" dirty="0" err="1">
                <a:hlinkClick r:id="rId8" tooltip="Chimaera monstrosa"/>
              </a:rPr>
              <a:t>monstrosa</a:t>
            </a:r>
            <a:r>
              <a:rPr lang="en-US" sz="1050" dirty="0"/>
              <a:t>, which is found in the </a:t>
            </a:r>
            <a:r>
              <a:rPr lang="en-US" sz="1050" dirty="0">
                <a:hlinkClick r:id="rId9" tooltip="Atlantic Ocean"/>
              </a:rPr>
              <a:t>Atlantic Ocean</a:t>
            </a:r>
            <a:r>
              <a:rPr lang="en-US" sz="1050" dirty="0"/>
              <a:t> and </a:t>
            </a:r>
            <a:r>
              <a:rPr lang="en-US" sz="1050" dirty="0">
                <a:hlinkClick r:id="rId10" tooltip="Mediterranean Sea"/>
              </a:rPr>
              <a:t>Mediterranean Sea</a:t>
            </a:r>
            <a:r>
              <a:rPr lang="en-US" sz="1050" dirty="0"/>
              <a:t>. Just like </a:t>
            </a:r>
            <a:r>
              <a:rPr lang="en-US" sz="1050" i="1" dirty="0"/>
              <a:t>C. </a:t>
            </a:r>
            <a:r>
              <a:rPr lang="en-US" sz="1050" i="1" dirty="0" err="1"/>
              <a:t>monstrosa</a:t>
            </a:r>
            <a:r>
              <a:rPr lang="en-US" sz="1050" dirty="0"/>
              <a:t>, </a:t>
            </a:r>
            <a:r>
              <a:rPr lang="en-US" sz="1050" i="1" dirty="0" err="1"/>
              <a:t>Ischyodus</a:t>
            </a:r>
            <a:r>
              <a:rPr lang="en-US" sz="1050" dirty="0"/>
              <a:t> had large eyes, a long whip-like tail, small lips, large </a:t>
            </a:r>
            <a:r>
              <a:rPr lang="en-US" sz="1050" dirty="0">
                <a:hlinkClick r:id="rId11" tooltip="Pectoral fin"/>
              </a:rPr>
              <a:t>pectoral fins</a:t>
            </a:r>
            <a:r>
              <a:rPr lang="en-US" sz="1050" dirty="0"/>
              <a:t> and </a:t>
            </a:r>
            <a:r>
              <a:rPr lang="en-US" sz="1050" dirty="0">
                <a:hlinkClick r:id="rId12" tooltip="Dorsal fin"/>
              </a:rPr>
              <a:t>dorsal fin</a:t>
            </a:r>
            <a:r>
              <a:rPr lang="en-US" sz="1050" dirty="0"/>
              <a:t>, and a dorsal spike attached to the front of the dorsal fin. The spike probably served as a method of protection against predators, and may have been </a:t>
            </a:r>
            <a:r>
              <a:rPr lang="en-US" sz="1050" dirty="0">
                <a:hlinkClick r:id="rId13" tooltip="Venom"/>
              </a:rPr>
              <a:t>venomous</a:t>
            </a:r>
            <a:r>
              <a:rPr lang="en-US" sz="1050" dirty="0"/>
              <a:t>, as it is in modern chimaeras.</a:t>
            </a:r>
            <a:r>
              <a:rPr lang="en-US" sz="1050" baseline="30000" dirty="0">
                <a:hlinkClick r:id="rId14"/>
              </a:rPr>
              <a:t>[1]</a:t>
            </a:r>
            <a:r>
              <a:rPr lang="en-US" sz="1050" dirty="0"/>
              <a:t> </a:t>
            </a:r>
          </a:p>
          <a:p>
            <a:endParaRPr lang="en-US" sz="1050" dirty="0"/>
          </a:p>
          <a:p>
            <a:r>
              <a:rPr lang="en-US" sz="1050" kern="1200" dirty="0">
                <a:solidFill>
                  <a:schemeClr val="tx1"/>
                </a:solidFill>
                <a:effectLst/>
                <a:latin typeface="+mn-lt"/>
                <a:ea typeface="+mn-ea"/>
                <a:cs typeface="+mn-cs"/>
              </a:rPr>
              <a:t>Unlike sharks that continually replace rows of teeth throughout their life, chimaeras possess three pairs of mineralized tooth plates. They used these teeth to crush bivalves, crustaceans and echinoderms associated with the seafloor. Due to their cartilaginous skeleton, specimens of early chimaeras are known from just isolated tooth-plates and fin-spines. Fragments of chimaera tooth-plates are common in the Cretaceous streams of New Jersey, finding plates complete enough for identification is a bit more difficult.</a:t>
            </a:r>
          </a:p>
          <a:p>
            <a:endParaRPr lang="en-US"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28</a:t>
            </a:fld>
            <a:endParaRPr lang="en-US"/>
          </a:p>
        </p:txBody>
      </p:sp>
    </p:spTree>
    <p:extLst>
      <p:ext uri="{BB962C8B-B14F-4D97-AF65-F5344CB8AC3E}">
        <p14:creationId xmlns:p14="http://schemas.microsoft.com/office/powerpoint/2010/main" val="3554358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i="1" dirty="0" err="1">
                <a:effectLst/>
              </a:rPr>
              <a:t>Hyposaurus</a:t>
            </a:r>
            <a:r>
              <a:rPr lang="en-US" sz="1050" dirty="0">
                <a:effectLst/>
              </a:rPr>
              <a:t> is a </a:t>
            </a:r>
            <a:r>
              <a:rPr lang="en-US" sz="1050" dirty="0">
                <a:effectLst/>
                <a:hlinkClick r:id="rId3" tooltip="Genus"/>
              </a:rPr>
              <a:t>genus</a:t>
            </a:r>
            <a:r>
              <a:rPr lang="en-US" sz="1050" dirty="0">
                <a:effectLst/>
              </a:rPr>
              <a:t> of </a:t>
            </a:r>
            <a:r>
              <a:rPr lang="en-US" sz="1050" dirty="0">
                <a:effectLst/>
                <a:hlinkClick r:id="rId4" tooltip="Extinct"/>
              </a:rPr>
              <a:t>extinct</a:t>
            </a:r>
            <a:r>
              <a:rPr lang="en-US" sz="1050" dirty="0">
                <a:effectLst/>
              </a:rPr>
              <a:t> marine </a:t>
            </a:r>
            <a:r>
              <a:rPr lang="en-US" sz="1050" dirty="0" err="1">
                <a:effectLst/>
                <a:hlinkClick r:id="rId5" tooltip="Dyrosauridae"/>
              </a:rPr>
              <a:t>dyrosaurid</a:t>
            </a:r>
            <a:r>
              <a:rPr lang="en-US" sz="1050" dirty="0">
                <a:effectLst/>
              </a:rPr>
              <a:t> crocodyliform. Fossils have been found in </a:t>
            </a:r>
            <a:r>
              <a:rPr lang="en-US" sz="1050" dirty="0">
                <a:effectLst/>
                <a:hlinkClick r:id="rId6" tooltip="Paleocene"/>
              </a:rPr>
              <a:t>Paleocene</a:t>
            </a:r>
            <a:r>
              <a:rPr lang="en-US" sz="1050" dirty="0">
                <a:effectLst/>
              </a:rPr>
              <a:t> aged rocks of the </a:t>
            </a:r>
            <a:r>
              <a:rPr lang="en-US" sz="1050" dirty="0">
                <a:effectLst/>
                <a:hlinkClick r:id="rId7" tooltip="Maria Farinha Formation (page does not exist)"/>
              </a:rPr>
              <a:t>Maria </a:t>
            </a:r>
            <a:r>
              <a:rPr lang="en-US" sz="1050" dirty="0" err="1">
                <a:effectLst/>
                <a:hlinkClick r:id="rId7" tooltip="Maria Farinha Formation (page does not exist)"/>
              </a:rPr>
              <a:t>Farinha</a:t>
            </a:r>
            <a:r>
              <a:rPr lang="en-US" sz="1050" dirty="0">
                <a:effectLst/>
                <a:hlinkClick r:id="rId7" tooltip="Maria Farinha Formation (page does not exist)"/>
              </a:rPr>
              <a:t> Formation</a:t>
            </a:r>
            <a:r>
              <a:rPr lang="en-US" sz="1050" dirty="0">
                <a:effectLst/>
              </a:rPr>
              <a:t> in </a:t>
            </a:r>
            <a:r>
              <a:rPr lang="en-US" sz="1050" dirty="0">
                <a:effectLst/>
                <a:hlinkClick r:id="rId8" tooltip="Pernambuco"/>
              </a:rPr>
              <a:t>Pernambuco</a:t>
            </a:r>
            <a:r>
              <a:rPr lang="en-US" sz="1050" dirty="0">
                <a:effectLst/>
              </a:rPr>
              <a:t>, </a:t>
            </a:r>
            <a:r>
              <a:rPr lang="en-US" sz="1050" dirty="0">
                <a:effectLst/>
                <a:hlinkClick r:id="rId9" tooltip="Brazil"/>
              </a:rPr>
              <a:t>Brazil</a:t>
            </a:r>
            <a:r>
              <a:rPr lang="en-US" sz="1050" dirty="0">
                <a:effectLst/>
              </a:rPr>
              <a:t>,</a:t>
            </a:r>
            <a:r>
              <a:rPr lang="en-US" sz="1050" baseline="30000" dirty="0">
                <a:effectLst/>
                <a:hlinkClick r:id="rId10"/>
              </a:rPr>
              <a:t>[1]</a:t>
            </a:r>
            <a:r>
              <a:rPr lang="en-US" sz="1050" dirty="0">
                <a:effectLst/>
              </a:rPr>
              <a:t> </a:t>
            </a:r>
            <a:r>
              <a:rPr lang="en-US" sz="1050" dirty="0" err="1">
                <a:effectLst/>
                <a:hlinkClick r:id="rId11" tooltip="Iullemmeden Basin"/>
              </a:rPr>
              <a:t>Iullemmeden</a:t>
            </a:r>
            <a:r>
              <a:rPr lang="en-US" sz="1050" dirty="0">
                <a:effectLst/>
                <a:hlinkClick r:id="rId11" tooltip="Iullemmeden Basin"/>
              </a:rPr>
              <a:t> Basin</a:t>
            </a:r>
            <a:r>
              <a:rPr lang="en-US" sz="1050" dirty="0">
                <a:effectLst/>
              </a:rPr>
              <a:t> in West Africa,</a:t>
            </a:r>
            <a:r>
              <a:rPr lang="en-US" sz="1050" baseline="30000" dirty="0">
                <a:effectLst/>
                <a:hlinkClick r:id="rId12"/>
              </a:rPr>
              <a:t>[2]</a:t>
            </a:r>
            <a:r>
              <a:rPr lang="en-US" sz="1050" dirty="0">
                <a:effectLst/>
              </a:rPr>
              <a:t> ?</a:t>
            </a:r>
            <a:r>
              <a:rPr lang="en-US" sz="1050" dirty="0">
                <a:effectLst/>
                <a:hlinkClick r:id="rId13" tooltip="Campanian"/>
              </a:rPr>
              <a:t>Campanian</a:t>
            </a:r>
            <a:r>
              <a:rPr lang="en-US" sz="1050" dirty="0">
                <a:effectLst/>
              </a:rPr>
              <a:t>–</a:t>
            </a:r>
            <a:r>
              <a:rPr lang="en-US" sz="1050" dirty="0">
                <a:effectLst/>
                <a:hlinkClick r:id="rId14" tooltip="Maastrichtian"/>
              </a:rPr>
              <a:t>Maastrichtian</a:t>
            </a:r>
            <a:r>
              <a:rPr lang="en-US" sz="1050" dirty="0">
                <a:effectLst/>
              </a:rPr>
              <a:t> (Late </a:t>
            </a:r>
            <a:r>
              <a:rPr lang="en-US" sz="1050" dirty="0">
                <a:effectLst/>
                <a:hlinkClick r:id="rId15" tooltip="Cretaceous"/>
              </a:rPr>
              <a:t>Cretaceous</a:t>
            </a:r>
            <a:r>
              <a:rPr lang="en-US" sz="1050" dirty="0">
                <a:effectLst/>
              </a:rPr>
              <a:t>) </a:t>
            </a:r>
            <a:r>
              <a:rPr lang="en-US" sz="1050" dirty="0" err="1">
                <a:effectLst/>
                <a:hlinkClick r:id="rId16" tooltip="Shendi Formation"/>
              </a:rPr>
              <a:t>Shendi</a:t>
            </a:r>
            <a:r>
              <a:rPr lang="en-US" sz="1050" dirty="0">
                <a:effectLst/>
                <a:hlinkClick r:id="rId16" tooltip="Shendi Formation"/>
              </a:rPr>
              <a:t> Formation</a:t>
            </a:r>
            <a:r>
              <a:rPr lang="en-US" sz="1050" dirty="0">
                <a:effectLst/>
              </a:rPr>
              <a:t> of </a:t>
            </a:r>
            <a:r>
              <a:rPr lang="en-US" sz="1050" dirty="0">
                <a:effectLst/>
                <a:hlinkClick r:id="rId17" tooltip="Sudan"/>
              </a:rPr>
              <a:t>Sudan</a:t>
            </a:r>
            <a:r>
              <a:rPr lang="en-US" sz="1050" baseline="30000" dirty="0">
                <a:effectLst/>
                <a:hlinkClick r:id="rId18"/>
              </a:rPr>
              <a:t>[3]</a:t>
            </a:r>
            <a:r>
              <a:rPr lang="en-US" sz="1050" dirty="0">
                <a:effectLst/>
              </a:rPr>
              <a:t> and Maastrichtian (Late Cretaceous) through </a:t>
            </a:r>
            <a:r>
              <a:rPr lang="en-US" sz="1050" dirty="0" err="1">
                <a:effectLst/>
                <a:hlinkClick r:id="rId19" tooltip="Danian"/>
              </a:rPr>
              <a:t>Danian</a:t>
            </a:r>
            <a:r>
              <a:rPr lang="en-US" sz="1050" dirty="0">
                <a:effectLst/>
              </a:rPr>
              <a:t> (Early Paleocene) strata in </a:t>
            </a:r>
            <a:r>
              <a:rPr lang="en-US" sz="1050" dirty="0">
                <a:effectLst/>
                <a:hlinkClick r:id="rId20" tooltip="New Jersey"/>
              </a:rPr>
              <a:t>New Jersey</a:t>
            </a:r>
            <a:r>
              <a:rPr lang="en-US" sz="1050" dirty="0">
                <a:effectLst/>
              </a:rPr>
              <a:t>, </a:t>
            </a:r>
            <a:r>
              <a:rPr lang="en-US" sz="1050" dirty="0">
                <a:effectLst/>
                <a:hlinkClick r:id="rId21" tooltip="Alabama"/>
              </a:rPr>
              <a:t>Alabama</a:t>
            </a:r>
            <a:r>
              <a:rPr lang="en-US" sz="1050" dirty="0">
                <a:effectLst/>
              </a:rPr>
              <a:t> and </a:t>
            </a:r>
            <a:r>
              <a:rPr lang="en-US" sz="1050" dirty="0">
                <a:effectLst/>
                <a:hlinkClick r:id="rId22" tooltip="South Carolina"/>
              </a:rPr>
              <a:t>South Carolina</a:t>
            </a:r>
            <a:r>
              <a:rPr lang="en-US" sz="1050" dirty="0">
                <a:effectLst/>
              </a:rPr>
              <a:t>. Isolated teeth comparable to </a:t>
            </a:r>
            <a:r>
              <a:rPr lang="en-US" sz="1050" i="1" dirty="0" err="1">
                <a:effectLst/>
              </a:rPr>
              <a:t>Hyposaurus</a:t>
            </a:r>
            <a:r>
              <a:rPr lang="en-US" sz="1050" dirty="0">
                <a:effectLst/>
              </a:rPr>
              <a:t> have also been found in </a:t>
            </a:r>
            <a:r>
              <a:rPr lang="en-US" sz="1050" dirty="0">
                <a:effectLst/>
                <a:hlinkClick r:id="rId23" tooltip="Thanetian"/>
              </a:rPr>
              <a:t>Thanetian</a:t>
            </a:r>
            <a:r>
              <a:rPr lang="en-US" sz="1050" dirty="0">
                <a:effectLst/>
              </a:rPr>
              <a:t> (Late Paleocene) strata of Virginia.</a:t>
            </a:r>
            <a:r>
              <a:rPr lang="en-US" sz="1050" baseline="30000" dirty="0">
                <a:effectLst/>
                <a:hlinkClick r:id="rId24"/>
              </a:rPr>
              <a:t>[4]</a:t>
            </a:r>
            <a:r>
              <a:rPr lang="en-US" sz="1050" baseline="30000" dirty="0">
                <a:effectLst/>
                <a:hlinkClick r:id="rId25"/>
              </a:rPr>
              <a:t>[5]</a:t>
            </a:r>
            <a:r>
              <a:rPr lang="en-US" sz="1050" dirty="0">
                <a:effectLst/>
              </a:rPr>
              <a:t> It was related to </a:t>
            </a:r>
            <a:r>
              <a:rPr lang="en-US" sz="1050" i="1" dirty="0" err="1">
                <a:effectLst/>
                <a:hlinkClick r:id="rId26" tooltip="Dyrosaurus"/>
              </a:rPr>
              <a:t>Dyrosaurus</a:t>
            </a:r>
            <a:r>
              <a:rPr lang="en-US" sz="1050" dirty="0">
                <a:effectLst/>
              </a:rPr>
              <a:t> and is the only </a:t>
            </a:r>
            <a:r>
              <a:rPr lang="en-US" sz="1050" dirty="0" err="1">
                <a:effectLst/>
              </a:rPr>
              <a:t>dyrosaurid</a:t>
            </a:r>
            <a:r>
              <a:rPr lang="en-US" sz="1050" dirty="0">
                <a:effectLst/>
              </a:rPr>
              <a:t> known from the </a:t>
            </a:r>
            <a:r>
              <a:rPr lang="en-US" sz="1050" dirty="0">
                <a:effectLst/>
                <a:hlinkClick r:id="rId27" tooltip="Western hemisphere"/>
              </a:rPr>
              <a:t>western hemisphere</a:t>
            </a:r>
            <a:r>
              <a:rPr lang="en-US" sz="1050" dirty="0">
                <a:effectLst/>
              </a:rPr>
              <a:t>. </a:t>
            </a:r>
          </a:p>
          <a:p>
            <a:pPr rtl="0"/>
            <a:endParaRPr lang="en-US" sz="1050" dirty="0">
              <a:effectLst/>
            </a:endParaRPr>
          </a:p>
          <a:p>
            <a:pPr rtl="0"/>
            <a:r>
              <a:rPr lang="en-US" sz="1050" dirty="0">
                <a:effectLst/>
              </a:rPr>
              <a:t>The priority of the species </a:t>
            </a:r>
            <a:r>
              <a:rPr lang="en-US" sz="1050" i="1" dirty="0">
                <a:effectLst/>
              </a:rPr>
              <a:t>H. </a:t>
            </a:r>
            <a:r>
              <a:rPr lang="en-US" sz="1050" i="1" dirty="0" err="1">
                <a:effectLst/>
              </a:rPr>
              <a:t>rogersii</a:t>
            </a:r>
            <a:r>
              <a:rPr lang="en-US" sz="1050" dirty="0">
                <a:effectLst/>
              </a:rPr>
              <a:t> has been debated,</a:t>
            </a:r>
            <a:r>
              <a:rPr lang="en-US" sz="1050" baseline="30000" dirty="0">
                <a:effectLst/>
                <a:hlinkClick r:id="rId28"/>
              </a:rPr>
              <a:t>[6]</a:t>
            </a:r>
            <a:r>
              <a:rPr lang="en-US" sz="1050" baseline="30000" dirty="0">
                <a:effectLst/>
                <a:hlinkClick r:id="rId29"/>
              </a:rPr>
              <a:t>[7]</a:t>
            </a:r>
            <a:r>
              <a:rPr lang="en-US" sz="1050" dirty="0">
                <a:effectLst/>
              </a:rPr>
              <a:t> however there is no sound basis for the recognition of more than one species from North America. The other </a:t>
            </a:r>
            <a:r>
              <a:rPr lang="en-US" sz="1050" dirty="0">
                <a:effectLst/>
                <a:hlinkClick r:id="rId30" tooltip="North American"/>
              </a:rPr>
              <a:t>North American</a:t>
            </a:r>
            <a:r>
              <a:rPr lang="en-US" sz="1050" dirty="0">
                <a:effectLst/>
              </a:rPr>
              <a:t> species (i.e. </a:t>
            </a:r>
            <a:r>
              <a:rPr lang="en-US" sz="1050" i="1" dirty="0">
                <a:effectLst/>
              </a:rPr>
              <a:t>H. </a:t>
            </a:r>
            <a:r>
              <a:rPr lang="en-US" sz="1050" i="1" dirty="0" err="1">
                <a:effectLst/>
              </a:rPr>
              <a:t>fraterculus</a:t>
            </a:r>
            <a:r>
              <a:rPr lang="en-US" sz="1050" dirty="0">
                <a:effectLst/>
              </a:rPr>
              <a:t>, </a:t>
            </a:r>
            <a:r>
              <a:rPr lang="en-US" sz="1050" i="1" dirty="0">
                <a:effectLst/>
              </a:rPr>
              <a:t>H. </a:t>
            </a:r>
            <a:r>
              <a:rPr lang="en-US" sz="1050" i="1" dirty="0" err="1">
                <a:effectLst/>
              </a:rPr>
              <a:t>ferox</a:t>
            </a:r>
            <a:r>
              <a:rPr lang="en-US" sz="1050" dirty="0">
                <a:effectLst/>
              </a:rPr>
              <a:t> and </a:t>
            </a:r>
            <a:r>
              <a:rPr lang="en-US" sz="1050" i="1" dirty="0">
                <a:effectLst/>
              </a:rPr>
              <a:t>H. natator</a:t>
            </a:r>
            <a:r>
              <a:rPr lang="en-US" sz="1050" dirty="0">
                <a:effectLst/>
              </a:rPr>
              <a:t>) are therefore considered </a:t>
            </a:r>
            <a:r>
              <a:rPr lang="en-US" sz="1050" i="1" dirty="0" err="1">
                <a:effectLst/>
              </a:rPr>
              <a:t>nomina</a:t>
            </a:r>
            <a:r>
              <a:rPr lang="en-US" sz="1050" i="1" dirty="0">
                <a:effectLst/>
              </a:rPr>
              <a:t> </a:t>
            </a:r>
            <a:r>
              <a:rPr lang="en-US" sz="1050" i="1" dirty="0" err="1">
                <a:effectLst/>
              </a:rPr>
              <a:t>vanum</a:t>
            </a:r>
            <a:r>
              <a:rPr lang="en-US" sz="1050" dirty="0">
                <a:effectLst/>
              </a:rPr>
              <a:t> (i.e. empty names).</a:t>
            </a:r>
            <a:r>
              <a:rPr lang="en-US" sz="1050" baseline="30000" dirty="0">
                <a:effectLst/>
                <a:hlinkClick r:id="rId25"/>
              </a:rPr>
              <a:t>[5]</a:t>
            </a:r>
            <a:r>
              <a:rPr lang="en-US" sz="1050" dirty="0">
                <a:effectLst/>
              </a:rPr>
              <a:t> </a:t>
            </a:r>
          </a:p>
          <a:p>
            <a:endParaRPr lang="en-US" sz="1050" dirty="0"/>
          </a:p>
          <a:p>
            <a:r>
              <a:rPr lang="en-US" sz="1050" dirty="0"/>
              <a:t>This fearsome marine crocodile was first described in 1849 by the noted paleontologist Richard Owen. His type specimen is from our New Jersey greensands. Its long tail, snout and body, with smooth, lightweight armor lead him to conclude that unlike most modern crocodiles, </a:t>
            </a:r>
            <a:r>
              <a:rPr lang="en-US" sz="1050" i="1" dirty="0" err="1"/>
              <a:t>Hyposaurus</a:t>
            </a:r>
            <a:r>
              <a:rPr lang="en-US" sz="1050" dirty="0"/>
              <a:t> spent its life in the ocean, hunting sea creatures. It probably preyed on the </a:t>
            </a:r>
            <a:r>
              <a:rPr lang="en-US" sz="1050" dirty="0">
                <a:hlinkClick r:id="rId31"/>
              </a:rPr>
              <a:t>fish</a:t>
            </a:r>
            <a:r>
              <a:rPr lang="en-US" sz="1050" dirty="0"/>
              <a:t>, </a:t>
            </a:r>
            <a:r>
              <a:rPr lang="en-US" sz="1050" dirty="0">
                <a:hlinkClick r:id="rId32"/>
              </a:rPr>
              <a:t>rays, smaller sharks</a:t>
            </a:r>
            <a:r>
              <a:rPr lang="en-US" sz="1050" dirty="0"/>
              <a:t>, </a:t>
            </a:r>
            <a:r>
              <a:rPr lang="en-US" sz="1050" dirty="0">
                <a:hlinkClick r:id="rId33"/>
              </a:rPr>
              <a:t>turtles </a:t>
            </a:r>
            <a:r>
              <a:rPr lang="en-US" sz="1050" dirty="0"/>
              <a:t>and </a:t>
            </a:r>
            <a:r>
              <a:rPr lang="en-US" sz="1050" dirty="0">
                <a:hlinkClick r:id="rId34"/>
              </a:rPr>
              <a:t>ammonites </a:t>
            </a:r>
            <a:r>
              <a:rPr lang="en-US" sz="1050" dirty="0"/>
              <a:t>that are also found in the quarry.</a:t>
            </a:r>
          </a:p>
        </p:txBody>
      </p:sp>
      <p:sp>
        <p:nvSpPr>
          <p:cNvPr id="4" name="Slide Number Placeholder 3"/>
          <p:cNvSpPr>
            <a:spLocks noGrp="1"/>
          </p:cNvSpPr>
          <p:nvPr>
            <p:ph type="sldNum" sz="quarter" idx="10"/>
          </p:nvPr>
        </p:nvSpPr>
        <p:spPr/>
        <p:txBody>
          <a:bodyPr/>
          <a:lstStyle/>
          <a:p>
            <a:fld id="{7DD80358-FE5E-4653-A92F-16C9C650555C}" type="slidenum">
              <a:rPr lang="en-US" smtClean="0"/>
              <a:t>29</a:t>
            </a:fld>
            <a:endParaRPr lang="en-US"/>
          </a:p>
        </p:txBody>
      </p:sp>
    </p:spTree>
    <p:extLst>
      <p:ext uri="{BB962C8B-B14F-4D97-AF65-F5344CB8AC3E}">
        <p14:creationId xmlns:p14="http://schemas.microsoft.com/office/powerpoint/2010/main" val="156799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The complete chart.  Includes the time and color key.  The following 3 pages break the chart into general regions. </a:t>
            </a:r>
          </a:p>
          <a:p>
            <a:endParaRPr lang="en-US" sz="1050" dirty="0"/>
          </a:p>
          <a:p>
            <a:r>
              <a:rPr lang="en-US" sz="1050" dirty="0"/>
              <a:t>Text from this poster can be found at https://www.nj.gov/dep/seeds/docs/plonj.doc</a:t>
            </a:r>
          </a:p>
          <a:p>
            <a:endParaRPr lang="en-US" sz="1050" dirty="0"/>
          </a:p>
          <a:p>
            <a:r>
              <a:rPr lang="en-US" sz="1050" dirty="0"/>
              <a:t>You can download this poster or purchase a printed version at </a:t>
            </a:r>
            <a:r>
              <a:rPr lang="en-US" sz="1050" dirty="0">
                <a:hlinkClick r:id="rId3"/>
              </a:rPr>
              <a:t>https://www.nj.gov/dep/njgs/enviroed/index.htm</a:t>
            </a:r>
            <a:endParaRPr lang="en-US" sz="1050" dirty="0"/>
          </a:p>
          <a:p>
            <a:endParaRPr lang="en-US" sz="1050" dirty="0"/>
          </a:p>
          <a:p>
            <a:r>
              <a:rPr lang="en-US" sz="1050" dirty="0"/>
              <a:t>Note the presence of ancient land mammal fossils that have been found in the ocean.  </a:t>
            </a:r>
          </a:p>
          <a:p>
            <a:r>
              <a:rPr lang="en-US" sz="1050" dirty="0"/>
              <a:t>This is indicative of the fact that at the time these animals lived, the sea-level was lower than it is today, and their habitats were in fact dry land.  (This occurred at the time of the most recent ice-ages)</a:t>
            </a:r>
          </a:p>
          <a:p>
            <a:endParaRPr lang="en-US" sz="1050" dirty="0"/>
          </a:p>
          <a:p>
            <a:r>
              <a:rPr lang="en-US" sz="1050" b="0" i="0" kern="1200" dirty="0">
                <a:solidFill>
                  <a:schemeClr val="tx1"/>
                </a:solidFill>
                <a:effectLst/>
                <a:latin typeface="+mn-lt"/>
                <a:ea typeface="+mn-ea"/>
                <a:cs typeface="+mn-cs"/>
              </a:rPr>
              <a:t>For a listing of </a:t>
            </a:r>
            <a:r>
              <a:rPr lang="en-US" sz="1050" b="1" i="0" kern="1200" dirty="0">
                <a:solidFill>
                  <a:schemeClr val="tx1"/>
                </a:solidFill>
                <a:effectLst/>
                <a:latin typeface="+mn-lt"/>
                <a:ea typeface="+mn-ea"/>
                <a:cs typeface="+mn-cs"/>
              </a:rPr>
              <a:t>FOSSIL SITES IN NEW JERSEY</a:t>
            </a:r>
            <a:r>
              <a:rPr lang="en-US" sz="1050" b="0" i="0" kern="1200" dirty="0">
                <a:solidFill>
                  <a:schemeClr val="tx1"/>
                </a:solidFill>
                <a:effectLst/>
                <a:latin typeface="+mn-lt"/>
                <a:ea typeface="+mn-ea"/>
                <a:cs typeface="+mn-cs"/>
              </a:rPr>
              <a:t> go to </a:t>
            </a:r>
            <a:r>
              <a:rPr lang="en-US" sz="1050" dirty="0">
                <a:hlinkClick r:id="rId4"/>
              </a:rPr>
              <a:t>http://www.njesta.org/fossilsites.html</a:t>
            </a:r>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p:txBody>
      </p:sp>
      <p:sp>
        <p:nvSpPr>
          <p:cNvPr id="4" name="Slide Number Placeholder 3"/>
          <p:cNvSpPr>
            <a:spLocks noGrp="1"/>
          </p:cNvSpPr>
          <p:nvPr>
            <p:ph type="sldNum" sz="quarter" idx="10"/>
          </p:nvPr>
        </p:nvSpPr>
        <p:spPr/>
        <p:txBody>
          <a:bodyPr/>
          <a:lstStyle/>
          <a:p>
            <a:fld id="{7DD80358-FE5E-4653-A92F-16C9C650555C}" type="slidenum">
              <a:rPr lang="en-US" smtClean="0"/>
              <a:t>3</a:t>
            </a:fld>
            <a:endParaRPr lang="en-US"/>
          </a:p>
        </p:txBody>
      </p:sp>
    </p:spTree>
    <p:extLst>
      <p:ext uri="{BB962C8B-B14F-4D97-AF65-F5344CB8AC3E}">
        <p14:creationId xmlns:p14="http://schemas.microsoft.com/office/powerpoint/2010/main" val="4180611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Cephalopod / Ammonite – “Petrified Snakes”</a:t>
            </a:r>
          </a:p>
          <a:p>
            <a:endParaRPr lang="en-US" sz="1050" dirty="0"/>
          </a:p>
          <a:p>
            <a:pPr rtl="0"/>
            <a:r>
              <a:rPr lang="en-US" sz="1050" dirty="0">
                <a:effectLst/>
              </a:rPr>
              <a:t>A </a:t>
            </a:r>
            <a:r>
              <a:rPr lang="en-US" sz="1050" b="1" dirty="0">
                <a:effectLst/>
              </a:rPr>
              <a:t>cephalopod</a:t>
            </a:r>
            <a:r>
              <a:rPr lang="en-US" sz="1050" dirty="0">
                <a:effectLst/>
              </a:rPr>
              <a:t> (</a:t>
            </a:r>
            <a:r>
              <a:rPr lang="en-US" sz="1050" dirty="0">
                <a:effectLst/>
                <a:hlinkClick r:id="rId3" tooltip="Help:IPA/English"/>
              </a:rPr>
              <a:t>/ˈ</a:t>
            </a:r>
            <a:r>
              <a:rPr lang="en-US" sz="1050" dirty="0" err="1">
                <a:effectLst/>
                <a:hlinkClick r:id="rId3" tooltip="Help:IPA/English"/>
              </a:rPr>
              <a:t>sɛfələpɒd</a:t>
            </a:r>
            <a:r>
              <a:rPr lang="en-US" sz="1050" dirty="0">
                <a:effectLst/>
                <a:hlinkClick r:id="rId3" tooltip="Help:IPA/English"/>
              </a:rPr>
              <a:t>, ˈ</a:t>
            </a:r>
            <a:r>
              <a:rPr lang="en-US" sz="1050" dirty="0" err="1">
                <a:effectLst/>
                <a:hlinkClick r:id="rId3" tooltip="Help:IPA/English"/>
              </a:rPr>
              <a:t>kɛf</a:t>
            </a:r>
            <a:r>
              <a:rPr lang="en-US" sz="1050" dirty="0">
                <a:effectLst/>
                <a:hlinkClick r:id="rId3" tooltip="Help:IPA/English"/>
              </a:rPr>
              <a:t>-/</a:t>
            </a:r>
            <a:r>
              <a:rPr lang="en-US" sz="1050" dirty="0">
                <a:effectLst/>
              </a:rPr>
              <a:t>) is any member of the </a:t>
            </a:r>
            <a:r>
              <a:rPr lang="en-US" sz="1050" dirty="0">
                <a:effectLst/>
                <a:hlinkClick r:id="rId4" tooltip="Mollusca"/>
              </a:rPr>
              <a:t>molluscan</a:t>
            </a:r>
            <a:r>
              <a:rPr lang="en-US" sz="1050" dirty="0">
                <a:effectLst/>
              </a:rPr>
              <a:t> </a:t>
            </a:r>
            <a:r>
              <a:rPr lang="en-US" sz="1050" dirty="0">
                <a:effectLst/>
                <a:hlinkClick r:id="rId5" tooltip="Taxonomic rank"/>
              </a:rPr>
              <a:t>class</a:t>
            </a:r>
            <a:r>
              <a:rPr lang="en-US" sz="1050" dirty="0">
                <a:effectLst/>
              </a:rPr>
              <a:t> </a:t>
            </a:r>
            <a:r>
              <a:rPr lang="en-US" sz="1050" b="1" dirty="0">
                <a:effectLst/>
              </a:rPr>
              <a:t>Cephalopoda</a:t>
            </a:r>
            <a:r>
              <a:rPr lang="en-US" sz="1050" dirty="0">
                <a:effectLst/>
              </a:rPr>
              <a:t> (</a:t>
            </a:r>
            <a:r>
              <a:rPr lang="en-US" sz="1050" dirty="0">
                <a:effectLst/>
                <a:hlinkClick r:id="rId6" tooltip="Greek language"/>
              </a:rPr>
              <a:t>Greek</a:t>
            </a:r>
            <a:r>
              <a:rPr lang="en-US" sz="1050" dirty="0">
                <a:effectLst/>
              </a:rPr>
              <a:t> plural </a:t>
            </a:r>
            <a:r>
              <a:rPr lang="en-US" sz="1050" dirty="0" err="1">
                <a:effectLst/>
              </a:rPr>
              <a:t>κεφ</a:t>
            </a:r>
            <a:r>
              <a:rPr lang="en-US" sz="1050" dirty="0">
                <a:effectLst/>
              </a:rPr>
              <a:t>αλόποδα, </a:t>
            </a:r>
            <a:r>
              <a:rPr lang="en-US" sz="1050" i="1" dirty="0">
                <a:effectLst/>
              </a:rPr>
              <a:t>kephalópoda</a:t>
            </a:r>
            <a:r>
              <a:rPr lang="en-US" sz="1050" dirty="0">
                <a:effectLst/>
              </a:rPr>
              <a:t>; "head-feet") such as a </a:t>
            </a:r>
            <a:r>
              <a:rPr lang="en-US" sz="1050" dirty="0">
                <a:effectLst/>
                <a:hlinkClick r:id="rId7" tooltip="Squid"/>
              </a:rPr>
              <a:t>squid</a:t>
            </a:r>
            <a:r>
              <a:rPr lang="en-US" sz="1050" dirty="0">
                <a:effectLst/>
              </a:rPr>
              <a:t>, </a:t>
            </a:r>
            <a:r>
              <a:rPr lang="en-US" sz="1050" dirty="0">
                <a:effectLst/>
                <a:hlinkClick r:id="rId8" tooltip="Octopus"/>
              </a:rPr>
              <a:t>octopus</a:t>
            </a:r>
            <a:r>
              <a:rPr lang="en-US" sz="1050" dirty="0">
                <a:effectLst/>
              </a:rPr>
              <a:t> or </a:t>
            </a:r>
            <a:r>
              <a:rPr lang="en-US" sz="1050" dirty="0">
                <a:effectLst/>
                <a:hlinkClick r:id="rId9" tooltip="Nautilus"/>
              </a:rPr>
              <a:t>nautilus</a:t>
            </a:r>
            <a:r>
              <a:rPr lang="en-US" sz="1050" dirty="0">
                <a:effectLst/>
              </a:rPr>
              <a:t>. These exclusively marine animals are characterized by </a:t>
            </a:r>
            <a:r>
              <a:rPr lang="en-US" sz="1050" dirty="0">
                <a:effectLst/>
                <a:hlinkClick r:id="rId10" tooltip="Bilateral symmetry"/>
              </a:rPr>
              <a:t>bilateral body symmetry</a:t>
            </a:r>
            <a:r>
              <a:rPr lang="en-US" sz="1050" dirty="0">
                <a:effectLst/>
              </a:rPr>
              <a:t>, a prominent head, and a set of </a:t>
            </a:r>
            <a:r>
              <a:rPr lang="en-US" sz="1050" dirty="0">
                <a:effectLst/>
                <a:hlinkClick r:id="rId11" tooltip="Cephalopod arm"/>
              </a:rPr>
              <a:t>arms</a:t>
            </a:r>
            <a:r>
              <a:rPr lang="en-US" sz="1050" dirty="0">
                <a:effectLst/>
              </a:rPr>
              <a:t> or </a:t>
            </a:r>
            <a:r>
              <a:rPr lang="en-US" sz="1050" dirty="0">
                <a:effectLst/>
                <a:hlinkClick r:id="rId12" tooltip="Tentacle"/>
              </a:rPr>
              <a:t>tentacles</a:t>
            </a:r>
            <a:r>
              <a:rPr lang="en-US" sz="1050" dirty="0">
                <a:effectLst/>
              </a:rPr>
              <a:t> (</a:t>
            </a:r>
            <a:r>
              <a:rPr lang="en-US" sz="1050" dirty="0">
                <a:effectLst/>
                <a:hlinkClick r:id="rId13" tooltip="Muscular hydrostat"/>
              </a:rPr>
              <a:t>muscular hydrostats</a:t>
            </a:r>
            <a:r>
              <a:rPr lang="en-US" sz="1050" dirty="0">
                <a:effectLst/>
              </a:rPr>
              <a:t>) modified from the primitive molluscan foot. Fishermen sometimes call them </a:t>
            </a:r>
            <a:r>
              <a:rPr lang="en-US" sz="1050" b="1" dirty="0" err="1">
                <a:effectLst/>
              </a:rPr>
              <a:t>inkfish</a:t>
            </a:r>
            <a:r>
              <a:rPr lang="en-US" sz="1050" dirty="0">
                <a:effectLst/>
              </a:rPr>
              <a:t>, referring to their common ability to squirt </a:t>
            </a:r>
            <a:r>
              <a:rPr lang="en-US" sz="1050" dirty="0">
                <a:effectLst/>
                <a:hlinkClick r:id="rId14" tooltip="Cephalopod ink"/>
              </a:rPr>
              <a:t>ink</a:t>
            </a:r>
            <a:r>
              <a:rPr lang="en-US" sz="1050" dirty="0">
                <a:effectLst/>
              </a:rPr>
              <a:t>. The study of cephalopods is a branch of </a:t>
            </a:r>
            <a:r>
              <a:rPr lang="en-US" sz="1050" dirty="0">
                <a:effectLst/>
                <a:hlinkClick r:id="rId15" tooltip="Malacology"/>
              </a:rPr>
              <a:t>malacology</a:t>
            </a:r>
            <a:r>
              <a:rPr lang="en-US" sz="1050" dirty="0">
                <a:effectLst/>
              </a:rPr>
              <a:t> known as </a:t>
            </a:r>
            <a:r>
              <a:rPr lang="en-US" sz="1050" dirty="0" err="1">
                <a:effectLst/>
                <a:hlinkClick r:id="rId16" tooltip="Teuthology"/>
              </a:rPr>
              <a:t>teuthology</a:t>
            </a:r>
            <a:r>
              <a:rPr lang="en-US" sz="1050" dirty="0">
                <a:effectLst/>
              </a:rPr>
              <a:t>. </a:t>
            </a:r>
          </a:p>
          <a:p>
            <a:pPr rtl="0"/>
            <a:endParaRPr lang="en-US" sz="1050" dirty="0">
              <a:effectLst/>
            </a:endParaRPr>
          </a:p>
          <a:p>
            <a:pPr rtl="0"/>
            <a:r>
              <a:rPr lang="en-US" sz="1050" dirty="0">
                <a:effectLst/>
              </a:rPr>
              <a:t>Cephalopods became dominant during the </a:t>
            </a:r>
            <a:r>
              <a:rPr lang="en-US" sz="1050" dirty="0">
                <a:effectLst/>
                <a:hlinkClick r:id="rId17" tooltip="Ordovician"/>
              </a:rPr>
              <a:t>Ordovician</a:t>
            </a:r>
            <a:r>
              <a:rPr lang="en-US" sz="1050" dirty="0">
                <a:effectLst/>
              </a:rPr>
              <a:t> period, represented by primitive </a:t>
            </a:r>
            <a:r>
              <a:rPr lang="en-US" sz="1050" dirty="0" err="1">
                <a:effectLst/>
                <a:hlinkClick r:id="rId18" tooltip="Nautiloid"/>
              </a:rPr>
              <a:t>nautiloids</a:t>
            </a:r>
            <a:r>
              <a:rPr lang="en-US" sz="1050" dirty="0">
                <a:effectLst/>
              </a:rPr>
              <a:t>. The class now contains two, only distantly related, </a:t>
            </a:r>
            <a:r>
              <a:rPr lang="en-US" sz="1050" dirty="0">
                <a:effectLst/>
                <a:hlinkClick r:id="rId19" tooltip="Extant taxon"/>
              </a:rPr>
              <a:t>extant</a:t>
            </a:r>
            <a:r>
              <a:rPr lang="en-US" sz="1050" dirty="0">
                <a:effectLst/>
              </a:rPr>
              <a:t> subclasses: </a:t>
            </a:r>
            <a:r>
              <a:rPr lang="en-US" sz="1050" dirty="0" err="1">
                <a:effectLst/>
                <a:hlinkClick r:id="rId20" tooltip="Coleoidea"/>
              </a:rPr>
              <a:t>Coleoidea</a:t>
            </a:r>
            <a:r>
              <a:rPr lang="en-US" sz="1050" dirty="0">
                <a:effectLst/>
              </a:rPr>
              <a:t>, which includes </a:t>
            </a:r>
            <a:r>
              <a:rPr lang="en-US" sz="1050" dirty="0">
                <a:effectLst/>
                <a:hlinkClick r:id="rId8" tooltip="Octopus"/>
              </a:rPr>
              <a:t>octopuses</a:t>
            </a:r>
            <a:r>
              <a:rPr lang="en-US" sz="1050" dirty="0">
                <a:effectLst/>
              </a:rPr>
              <a:t>, </a:t>
            </a:r>
            <a:r>
              <a:rPr lang="en-US" sz="1050" dirty="0">
                <a:effectLst/>
                <a:hlinkClick r:id="rId7" tooltip="Squid"/>
              </a:rPr>
              <a:t>squid</a:t>
            </a:r>
            <a:r>
              <a:rPr lang="en-US" sz="1050" dirty="0">
                <a:effectLst/>
              </a:rPr>
              <a:t>, and </a:t>
            </a:r>
            <a:r>
              <a:rPr lang="en-US" sz="1050" dirty="0">
                <a:effectLst/>
                <a:hlinkClick r:id="rId21" tooltip="Cuttlefish"/>
              </a:rPr>
              <a:t>cuttlefish</a:t>
            </a:r>
            <a:r>
              <a:rPr lang="en-US" sz="1050" dirty="0">
                <a:effectLst/>
              </a:rPr>
              <a:t>; and </a:t>
            </a:r>
            <a:r>
              <a:rPr lang="en-US" sz="1050" dirty="0" err="1">
                <a:effectLst/>
                <a:hlinkClick r:id="rId18" tooltip="Nautiloid"/>
              </a:rPr>
              <a:t>Nautiloidea</a:t>
            </a:r>
            <a:r>
              <a:rPr lang="en-US" sz="1050" dirty="0">
                <a:effectLst/>
              </a:rPr>
              <a:t>, represented by </a:t>
            </a:r>
            <a:r>
              <a:rPr lang="en-US" sz="1050" i="1" dirty="0">
                <a:effectLst/>
                <a:hlinkClick r:id="rId22" tooltip="Nautilus (genus)"/>
              </a:rPr>
              <a:t>Nautilus</a:t>
            </a:r>
            <a:r>
              <a:rPr lang="en-US" sz="1050" dirty="0">
                <a:effectLst/>
              </a:rPr>
              <a:t> and </a:t>
            </a:r>
            <a:r>
              <a:rPr lang="en-US" sz="1050" i="1" dirty="0" err="1">
                <a:effectLst/>
                <a:hlinkClick r:id="rId23" tooltip="Allonautilus"/>
              </a:rPr>
              <a:t>Allonautilus</a:t>
            </a:r>
            <a:r>
              <a:rPr lang="en-US" sz="1050" dirty="0">
                <a:effectLst/>
              </a:rPr>
              <a:t>. In the </a:t>
            </a:r>
            <a:r>
              <a:rPr lang="en-US" sz="1050" dirty="0" err="1">
                <a:effectLst/>
              </a:rPr>
              <a:t>Coleoidea</a:t>
            </a:r>
            <a:r>
              <a:rPr lang="en-US" sz="1050" dirty="0">
                <a:effectLst/>
              </a:rPr>
              <a:t>, the molluscan shell has been internalized or is absent, whereas in the </a:t>
            </a:r>
            <a:r>
              <a:rPr lang="en-US" sz="1050" dirty="0" err="1">
                <a:effectLst/>
              </a:rPr>
              <a:t>Nautiloidea</a:t>
            </a:r>
            <a:r>
              <a:rPr lang="en-US" sz="1050" dirty="0">
                <a:effectLst/>
              </a:rPr>
              <a:t>, the external shell remains. About 800 living </a:t>
            </a:r>
            <a:r>
              <a:rPr lang="en-US" sz="1050" dirty="0">
                <a:effectLst/>
                <a:hlinkClick r:id="rId24" tooltip="Species"/>
              </a:rPr>
              <a:t>species</a:t>
            </a:r>
            <a:r>
              <a:rPr lang="en-US" sz="1050" dirty="0">
                <a:effectLst/>
              </a:rPr>
              <a:t> of cephalopods have been identified. Two important extinct </a:t>
            </a:r>
            <a:r>
              <a:rPr lang="en-US" sz="1050" dirty="0">
                <a:effectLst/>
                <a:hlinkClick r:id="rId25" tooltip="Taxon"/>
              </a:rPr>
              <a:t>taxa</a:t>
            </a:r>
            <a:r>
              <a:rPr lang="en-US" sz="1050" dirty="0">
                <a:effectLst/>
              </a:rPr>
              <a:t> are the </a:t>
            </a:r>
            <a:r>
              <a:rPr lang="en-US" sz="1050" dirty="0" err="1">
                <a:effectLst/>
                <a:hlinkClick r:id="rId26" tooltip="Ammonoidea"/>
              </a:rPr>
              <a:t>Ammonoidea</a:t>
            </a:r>
            <a:r>
              <a:rPr lang="en-US" sz="1050" dirty="0">
                <a:effectLst/>
              </a:rPr>
              <a:t> (ammonites) and </a:t>
            </a:r>
            <a:r>
              <a:rPr lang="en-US" sz="1050" dirty="0" err="1">
                <a:effectLst/>
                <a:hlinkClick r:id="rId27" tooltip="Belemnoidea"/>
              </a:rPr>
              <a:t>Belemnoidea</a:t>
            </a:r>
            <a:r>
              <a:rPr lang="en-US" sz="1050" dirty="0">
                <a:effectLst/>
              </a:rPr>
              <a:t> (belemnites).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30</a:t>
            </a:fld>
            <a:endParaRPr lang="en-US"/>
          </a:p>
        </p:txBody>
      </p:sp>
    </p:spTree>
    <p:extLst>
      <p:ext uri="{BB962C8B-B14F-4D97-AF65-F5344CB8AC3E}">
        <p14:creationId xmlns:p14="http://schemas.microsoft.com/office/powerpoint/2010/main" val="3496442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i="1" dirty="0" err="1"/>
              <a:t>Sclerorhynchus</a:t>
            </a:r>
            <a:r>
              <a:rPr lang="en-US" sz="1050" dirty="0"/>
              <a:t> is an extinct genus of primitive </a:t>
            </a:r>
            <a:r>
              <a:rPr lang="en-US" sz="1050" dirty="0" err="1">
                <a:hlinkClick r:id="rId3" tooltip="Batoidea"/>
              </a:rPr>
              <a:t>batoidean</a:t>
            </a:r>
            <a:r>
              <a:rPr lang="en-US" sz="1050" dirty="0"/>
              <a:t> that lived in the </a:t>
            </a:r>
            <a:r>
              <a:rPr lang="en-US" sz="1050" dirty="0">
                <a:hlinkClick r:id="rId4" tooltip="Cretaceous"/>
              </a:rPr>
              <a:t>Cretaceous</a:t>
            </a:r>
            <a:r>
              <a:rPr lang="en-US" sz="1050" dirty="0"/>
              <a:t>. The namesake of the </a:t>
            </a:r>
            <a:r>
              <a:rPr lang="en-US" sz="1050" dirty="0">
                <a:hlinkClick r:id="rId5" tooltip="Mesozoic"/>
              </a:rPr>
              <a:t>Mesozoic</a:t>
            </a:r>
            <a:r>
              <a:rPr lang="en-US" sz="1050" dirty="0"/>
              <a:t> </a:t>
            </a:r>
            <a:r>
              <a:rPr lang="en-US" sz="1050" dirty="0">
                <a:hlinkClick r:id="rId6" tooltip="Suborder"/>
              </a:rPr>
              <a:t>suborder</a:t>
            </a:r>
            <a:r>
              <a:rPr lang="en-US" sz="1050" dirty="0"/>
              <a:t> </a:t>
            </a:r>
            <a:r>
              <a:rPr lang="en-US" sz="1050" dirty="0" err="1">
                <a:hlinkClick r:id="rId7" tooltip="Sclerorhynchoidea"/>
              </a:rPr>
              <a:t>Sclerorhynchoidea</a:t>
            </a:r>
            <a:r>
              <a:rPr lang="en-US" sz="1050" dirty="0"/>
              <a:t>, it is not quite clear whether they were closer to the </a:t>
            </a:r>
            <a:r>
              <a:rPr lang="en-US" sz="1050" dirty="0" err="1">
                <a:hlinkClick r:id="rId8" tooltip="Rajiformes"/>
              </a:rPr>
              <a:t>Rajiformes</a:t>
            </a:r>
            <a:r>
              <a:rPr lang="en-US" sz="1050" dirty="0"/>
              <a:t> (skates and rays) or to the </a:t>
            </a:r>
            <a:r>
              <a:rPr lang="en-US" sz="1050" dirty="0" err="1">
                <a:hlinkClick r:id="rId9" tooltip="Pristiformes"/>
              </a:rPr>
              <a:t>Pristiformes</a:t>
            </a:r>
            <a:r>
              <a:rPr lang="en-US" sz="1050" dirty="0"/>
              <a:t> (sawfishes). Its </a:t>
            </a:r>
            <a:r>
              <a:rPr lang="en-US" sz="1050" dirty="0">
                <a:hlinkClick r:id="rId10" tooltip="Fossil"/>
              </a:rPr>
              <a:t>fossils</a:t>
            </a:r>
            <a:r>
              <a:rPr lang="en-US" sz="1050" dirty="0"/>
              <a:t> have been found mainly around the </a:t>
            </a:r>
            <a:r>
              <a:rPr lang="en-US" sz="1050" dirty="0">
                <a:hlinkClick r:id="rId11" tooltip="Mediterranean"/>
              </a:rPr>
              <a:t>Mediterranean</a:t>
            </a:r>
            <a:r>
              <a:rPr lang="en-US" sz="1050" dirty="0"/>
              <a:t> region. The related </a:t>
            </a:r>
            <a:r>
              <a:rPr lang="en-US" sz="1050" i="1" dirty="0" err="1">
                <a:hlinkClick r:id="rId12" tooltip="Ganopristis"/>
              </a:rPr>
              <a:t>Ganopristis</a:t>
            </a:r>
            <a:r>
              <a:rPr lang="en-US" sz="1050" dirty="0"/>
              <a:t> might actually belong in </a:t>
            </a:r>
            <a:r>
              <a:rPr lang="en-US" sz="1050" i="1" dirty="0" err="1"/>
              <a:t>Sclerorhynchus</a:t>
            </a:r>
            <a:r>
              <a:rPr lang="en-US" sz="1050" dirty="0"/>
              <a:t>. </a:t>
            </a:r>
          </a:p>
          <a:p>
            <a:pPr rtl="0"/>
            <a:endParaRPr lang="en-US" sz="1050" dirty="0"/>
          </a:p>
          <a:p>
            <a:pPr rtl="0"/>
            <a:r>
              <a:rPr lang="en-US" sz="1050" i="1" dirty="0" err="1"/>
              <a:t>Sclerorhynchus</a:t>
            </a:r>
            <a:r>
              <a:rPr lang="en-US" sz="1050" dirty="0"/>
              <a:t> was about 1 </a:t>
            </a:r>
            <a:r>
              <a:rPr lang="en-US" sz="1050" dirty="0" err="1"/>
              <a:t>metre</a:t>
            </a:r>
            <a:r>
              <a:rPr lang="en-US" sz="1050" dirty="0"/>
              <a:t> (3.3 ft) long, and looked somewhat like a modern sawfish, having a long snout with </a:t>
            </a:r>
            <a:r>
              <a:rPr lang="en-US" sz="1050" dirty="0">
                <a:hlinkClick r:id="rId13" tooltip="Tooth"/>
              </a:rPr>
              <a:t>tooth</a:t>
            </a:r>
            <a:r>
              <a:rPr lang="en-US" sz="1050" dirty="0"/>
              <a:t>-like serrations along the sides. In other respects, it looked like a flattened </a:t>
            </a:r>
            <a:r>
              <a:rPr lang="en-US" sz="1050" dirty="0">
                <a:hlinkClick r:id="rId14" tooltip="Shark"/>
              </a:rPr>
              <a:t>shark</a:t>
            </a:r>
            <a:r>
              <a:rPr lang="en-US" sz="1050" dirty="0"/>
              <a:t> with enlarged, wing-like </a:t>
            </a:r>
            <a:r>
              <a:rPr lang="en-US" sz="1050" dirty="0">
                <a:hlinkClick r:id="rId15" tooltip="Pectoral fin"/>
              </a:rPr>
              <a:t>pectoral fins</a:t>
            </a:r>
            <a:r>
              <a:rPr lang="en-US" sz="1050" dirty="0"/>
              <a:t>. It probably used these to glide over the ocean floor, propelled by its tail, weeding out </a:t>
            </a:r>
            <a:r>
              <a:rPr lang="en-US" sz="1050" dirty="0">
                <a:hlinkClick r:id="rId16" tooltip="Shrimp"/>
              </a:rPr>
              <a:t>shrimps</a:t>
            </a:r>
            <a:r>
              <a:rPr lang="en-US" sz="1050" dirty="0"/>
              <a:t>, </a:t>
            </a:r>
            <a:r>
              <a:rPr lang="en-US" sz="1050" dirty="0">
                <a:hlinkClick r:id="rId17" tooltip="Shellfish"/>
              </a:rPr>
              <a:t>shellfish</a:t>
            </a:r>
            <a:r>
              <a:rPr lang="en-US" sz="1050" dirty="0"/>
              <a:t> and </a:t>
            </a:r>
            <a:r>
              <a:rPr lang="en-US" sz="1050" dirty="0">
                <a:hlinkClick r:id="rId18" tooltip="Flounder"/>
              </a:rPr>
              <a:t>flounders</a:t>
            </a:r>
            <a:r>
              <a:rPr lang="en-US" sz="1050" dirty="0"/>
              <a:t> from the sand with its long snout.</a:t>
            </a:r>
            <a:r>
              <a:rPr lang="en-US" sz="1050" baseline="30000" dirty="0">
                <a:hlinkClick r:id="rId19"/>
              </a:rPr>
              <a:t>[1]</a:t>
            </a:r>
            <a:r>
              <a:rPr lang="en-US" sz="1050" dirty="0"/>
              <a:t> </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31</a:t>
            </a:fld>
            <a:endParaRPr lang="en-US"/>
          </a:p>
        </p:txBody>
      </p:sp>
    </p:spTree>
    <p:extLst>
      <p:ext uri="{BB962C8B-B14F-4D97-AF65-F5344CB8AC3E}">
        <p14:creationId xmlns:p14="http://schemas.microsoft.com/office/powerpoint/2010/main" val="70363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The official state fossil of New Jersey, </a:t>
            </a:r>
            <a:r>
              <a:rPr lang="en-US" sz="1050" i="1" dirty="0" err="1">
                <a:hlinkClick r:id="rId3"/>
              </a:rPr>
              <a:t>Hadrosaurus</a:t>
            </a:r>
            <a:r>
              <a:rPr lang="en-US" sz="1050" i="1" dirty="0"/>
              <a:t> </a:t>
            </a:r>
            <a:r>
              <a:rPr lang="en-US" sz="1050" dirty="0"/>
              <a:t>remains a poorly understood dinosaur, albeit one that has lent its name to a vast family of late </a:t>
            </a:r>
            <a:r>
              <a:rPr lang="en-US" sz="1050" dirty="0">
                <a:hlinkClick r:id="rId4"/>
              </a:rPr>
              <a:t>Cretaceous</a:t>
            </a:r>
            <a:r>
              <a:rPr lang="en-US" sz="1050" dirty="0"/>
              <a:t> plant-eaters (the </a:t>
            </a:r>
            <a:r>
              <a:rPr lang="en-US" sz="1050" dirty="0">
                <a:hlinkClick r:id="rId5"/>
              </a:rPr>
              <a:t>hadrosaurs</a:t>
            </a:r>
            <a:r>
              <a:rPr lang="en-US" sz="1050" dirty="0"/>
              <a:t>, or duck-billed dinosaurs). To date, only one incomplete skeleton of </a:t>
            </a:r>
            <a:r>
              <a:rPr lang="en-US" sz="1050" i="1" dirty="0" err="1"/>
              <a:t>Hadrosaurus</a:t>
            </a:r>
            <a:r>
              <a:rPr lang="en-US" sz="1050" dirty="0"/>
              <a:t> has ever been discovered--by the American paleontologist </a:t>
            </a:r>
            <a:r>
              <a:rPr lang="en-US" sz="1050" dirty="0">
                <a:hlinkClick r:id="rId6"/>
              </a:rPr>
              <a:t>Joseph Leidy</a:t>
            </a:r>
            <a:r>
              <a:rPr lang="en-US" sz="1050" dirty="0"/>
              <a:t>, near the town of Haddonfield--leading paleontologists to speculate that this dinosaur might better be classified as a species (or specimen) of another hadrosaur genus. </a:t>
            </a:r>
          </a:p>
          <a:p>
            <a:endParaRPr lang="en-US" sz="1050" dirty="0"/>
          </a:p>
          <a:p>
            <a:pPr rtl="0"/>
            <a:r>
              <a:rPr lang="en-US" sz="1050" b="1" i="1" dirty="0" err="1"/>
              <a:t>Hadrosaurus</a:t>
            </a:r>
            <a:r>
              <a:rPr lang="en-US" sz="1050" dirty="0"/>
              <a:t> (</a:t>
            </a:r>
            <a:r>
              <a:rPr lang="en-US" sz="1050" dirty="0">
                <a:hlinkClick r:id="rId7" tooltip="Help:IPA/English"/>
              </a:rPr>
              <a:t>/</a:t>
            </a:r>
            <a:r>
              <a:rPr lang="en-US" sz="1050" dirty="0">
                <a:effectLst/>
                <a:hlinkClick r:id="rId7" tooltip="Help:IPA/English"/>
              </a:rPr>
              <a:t>ˌ</a:t>
            </a:r>
            <a:r>
              <a:rPr lang="en-US" sz="1050" dirty="0" err="1">
                <a:effectLst/>
                <a:hlinkClick r:id="rId7" tooltip="Help:IPA/English"/>
              </a:rPr>
              <a:t>hædrəˈsɔːrəs</a:t>
            </a:r>
            <a:r>
              <a:rPr lang="en-US" sz="1050" dirty="0">
                <a:hlinkClick r:id="rId7" tooltip="Help:IPA/English"/>
              </a:rPr>
              <a:t>/</a:t>
            </a:r>
            <a:r>
              <a:rPr lang="en-US" sz="1050" dirty="0"/>
              <a:t>;</a:t>
            </a:r>
            <a:r>
              <a:rPr lang="en-US" sz="1050" baseline="30000" dirty="0">
                <a:hlinkClick r:id="rId8"/>
              </a:rPr>
              <a:t>[2]</a:t>
            </a:r>
            <a:r>
              <a:rPr lang="en-US" sz="1050" baseline="30000" dirty="0">
                <a:hlinkClick r:id="rId9"/>
              </a:rPr>
              <a:t>[3]</a:t>
            </a:r>
            <a:r>
              <a:rPr lang="en-US" sz="1050" dirty="0"/>
              <a:t> from </a:t>
            </a:r>
            <a:r>
              <a:rPr lang="en-US" sz="1050" dirty="0">
                <a:hlinkClick r:id="rId10" tooltip="Ancient Greek"/>
              </a:rPr>
              <a:t>Greek</a:t>
            </a:r>
            <a:r>
              <a:rPr lang="en-US" sz="1050" dirty="0"/>
              <a:t> </a:t>
            </a:r>
            <a:r>
              <a:rPr lang="en-US" sz="1050" dirty="0" err="1"/>
              <a:t>ἁδρός</a:t>
            </a:r>
            <a:r>
              <a:rPr lang="en-US" sz="1050" dirty="0"/>
              <a:t>, </a:t>
            </a:r>
            <a:r>
              <a:rPr lang="en-US" sz="1050" i="1" dirty="0" err="1"/>
              <a:t>hadros</a:t>
            </a:r>
            <a:r>
              <a:rPr lang="en-US" sz="1050" dirty="0"/>
              <a:t>, meaning "bulky" or "large", and σα</a:t>
            </a:r>
            <a:r>
              <a:rPr lang="en-US" sz="1050" dirty="0" err="1"/>
              <a:t>ῦρος</a:t>
            </a:r>
            <a:r>
              <a:rPr lang="en-US" sz="1050" dirty="0"/>
              <a:t>, </a:t>
            </a:r>
            <a:r>
              <a:rPr lang="en-US" sz="1050" i="1" dirty="0" err="1"/>
              <a:t>sauros</a:t>
            </a:r>
            <a:r>
              <a:rPr lang="en-US" sz="1050" dirty="0"/>
              <a:t>, meaning "lizard")</a:t>
            </a:r>
            <a:r>
              <a:rPr lang="en-US" sz="1050" baseline="30000" dirty="0">
                <a:hlinkClick r:id="rId11"/>
              </a:rPr>
              <a:t>[4]</a:t>
            </a:r>
            <a:r>
              <a:rPr lang="en-US" sz="1050" baseline="30000" dirty="0">
                <a:hlinkClick r:id="rId12"/>
              </a:rPr>
              <a:t>[5]</a:t>
            </a:r>
            <a:r>
              <a:rPr lang="en-US" sz="1050" baseline="30000" dirty="0">
                <a:hlinkClick r:id="rId13"/>
              </a:rPr>
              <a:t>[6]</a:t>
            </a:r>
            <a:r>
              <a:rPr lang="en-US" sz="1050" baseline="30000" dirty="0">
                <a:hlinkClick r:id="rId14"/>
              </a:rPr>
              <a:t>[7]</a:t>
            </a:r>
            <a:r>
              <a:rPr lang="en-US" sz="1050" dirty="0"/>
              <a:t> is a valid</a:t>
            </a:r>
            <a:r>
              <a:rPr lang="en-US" sz="1050" baseline="30000" dirty="0">
                <a:hlinkClick r:id="rId15"/>
              </a:rPr>
              <a:t>[8]</a:t>
            </a:r>
            <a:r>
              <a:rPr lang="en-US" sz="1050" dirty="0"/>
              <a:t> </a:t>
            </a:r>
            <a:r>
              <a:rPr lang="en-US" sz="1050" dirty="0">
                <a:hlinkClick r:id="rId16" tooltip="Genus"/>
              </a:rPr>
              <a:t>genus</a:t>
            </a:r>
            <a:r>
              <a:rPr lang="en-US" sz="1050" dirty="0"/>
              <a:t> of </a:t>
            </a:r>
            <a:r>
              <a:rPr lang="en-US" sz="1050" dirty="0">
                <a:hlinkClick r:id="rId17" tooltip="Hadrosaurid"/>
              </a:rPr>
              <a:t>hadrosaurid</a:t>
            </a:r>
            <a:r>
              <a:rPr lang="en-US" sz="1050" dirty="0"/>
              <a:t> </a:t>
            </a:r>
            <a:r>
              <a:rPr lang="en-US" sz="1050" dirty="0">
                <a:hlinkClick r:id="rId18" tooltip="Dinosaur"/>
              </a:rPr>
              <a:t>dinosaur</a:t>
            </a:r>
            <a:r>
              <a:rPr lang="en-US" sz="1050" dirty="0"/>
              <a:t> that lived in </a:t>
            </a:r>
            <a:r>
              <a:rPr lang="en-US" sz="1050" dirty="0">
                <a:hlinkClick r:id="rId19" tooltip="North America"/>
              </a:rPr>
              <a:t>North America</a:t>
            </a:r>
            <a:r>
              <a:rPr lang="en-US" sz="1050" dirty="0"/>
              <a:t> during the </a:t>
            </a:r>
            <a:r>
              <a:rPr lang="en-US" sz="1050" dirty="0">
                <a:hlinkClick r:id="rId20" tooltip="Late Cretaceous"/>
              </a:rPr>
              <a:t>Late Cretaceous</a:t>
            </a:r>
            <a:r>
              <a:rPr lang="en-US" sz="1050" dirty="0"/>
              <a:t> </a:t>
            </a:r>
            <a:r>
              <a:rPr lang="en-US" sz="1050" dirty="0">
                <a:hlinkClick r:id="rId21" tooltip="Period (geology)"/>
              </a:rPr>
              <a:t>Period</a:t>
            </a:r>
            <a:r>
              <a:rPr lang="en-US" sz="1050" dirty="0"/>
              <a:t>. </a:t>
            </a:r>
          </a:p>
          <a:p>
            <a:pPr rtl="0"/>
            <a:endParaRPr lang="en-US" sz="1050" i="1" dirty="0"/>
          </a:p>
          <a:p>
            <a:pPr rtl="0"/>
            <a:r>
              <a:rPr lang="en-US" sz="1050" i="1" dirty="0" err="1"/>
              <a:t>Hadrosaurus</a:t>
            </a:r>
            <a:r>
              <a:rPr lang="en-US" sz="1050" i="1" dirty="0"/>
              <a:t> </a:t>
            </a:r>
            <a:r>
              <a:rPr lang="en-US" sz="1050" i="1" dirty="0" err="1"/>
              <a:t>foulkii</a:t>
            </a:r>
            <a:r>
              <a:rPr lang="en-US" sz="1050" dirty="0"/>
              <a:t>, the only </a:t>
            </a:r>
            <a:r>
              <a:rPr lang="en-US" sz="1050" dirty="0">
                <a:hlinkClick r:id="rId22" tooltip="Species"/>
              </a:rPr>
              <a:t>species</a:t>
            </a:r>
            <a:r>
              <a:rPr lang="en-US" sz="1050" dirty="0"/>
              <a:t> in this </a:t>
            </a:r>
            <a:r>
              <a:rPr lang="en-US" sz="1050" dirty="0">
                <a:hlinkClick r:id="rId16" tooltip="Genus"/>
              </a:rPr>
              <a:t>genus</a:t>
            </a:r>
            <a:r>
              <a:rPr lang="en-US" sz="1050" dirty="0"/>
              <a:t>, is known from a single specimen consisting of much of the skeleton and parts of the skull. The specimen was collected in 1858 from the </a:t>
            </a:r>
            <a:r>
              <a:rPr lang="en-US" sz="1050" dirty="0">
                <a:hlinkClick r:id="rId23" tooltip="Woodbury Formation"/>
              </a:rPr>
              <a:t>Woodbury Formation</a:t>
            </a:r>
            <a:r>
              <a:rPr lang="en-US" sz="1050" dirty="0"/>
              <a:t> in </a:t>
            </a:r>
            <a:r>
              <a:rPr lang="en-US" sz="1050" dirty="0">
                <a:hlinkClick r:id="rId24" tooltip="New Jersey"/>
              </a:rPr>
              <a:t>New Jersey</a:t>
            </a:r>
            <a:r>
              <a:rPr lang="en-US" sz="1050" dirty="0"/>
              <a:t>, </a:t>
            </a:r>
            <a:r>
              <a:rPr lang="en-US" sz="1050" dirty="0">
                <a:hlinkClick r:id="rId25" tooltip="United States"/>
              </a:rPr>
              <a:t>USA</a:t>
            </a:r>
            <a:r>
              <a:rPr lang="en-US" sz="1050" dirty="0"/>
              <a:t>, representing the first dinosaur species known from more than isolated teeth to be identified in North America. Using </a:t>
            </a:r>
            <a:r>
              <a:rPr lang="en-US" sz="1050" dirty="0">
                <a:hlinkClick r:id="rId26" tooltip="Radiometric dating"/>
              </a:rPr>
              <a:t>radiometric dating</a:t>
            </a:r>
            <a:r>
              <a:rPr lang="en-US" sz="1050" dirty="0"/>
              <a:t> of </a:t>
            </a:r>
            <a:r>
              <a:rPr lang="en-US" sz="1050" dirty="0">
                <a:hlinkClick r:id="rId27" tooltip="Bivalve"/>
              </a:rPr>
              <a:t>bivalve</a:t>
            </a:r>
            <a:r>
              <a:rPr lang="en-US" sz="1050" dirty="0"/>
              <a:t> shells from the same formation, the sedimentary rocks where the </a:t>
            </a:r>
            <a:r>
              <a:rPr lang="en-US" sz="1050" i="1" dirty="0" err="1"/>
              <a:t>Hadrosaurus</a:t>
            </a:r>
            <a:r>
              <a:rPr lang="en-US" sz="1050" dirty="0"/>
              <a:t> fossil was found have been </a:t>
            </a:r>
            <a:r>
              <a:rPr lang="en-US" sz="1050" dirty="0">
                <a:hlinkClick r:id="rId28" tooltip="Chronological dating"/>
              </a:rPr>
              <a:t>dated</a:t>
            </a:r>
            <a:r>
              <a:rPr lang="en-US" sz="1050" dirty="0"/>
              <a:t> at some time between 80.5 and 78.5 million years ago.</a:t>
            </a:r>
            <a:r>
              <a:rPr lang="en-US" sz="1050" baseline="30000" dirty="0">
                <a:hlinkClick r:id="rId29"/>
              </a:rPr>
              <a:t>[9]</a:t>
            </a:r>
            <a:r>
              <a:rPr lang="en-US" sz="1050" dirty="0"/>
              <a:t> </a:t>
            </a:r>
          </a:p>
          <a:p>
            <a:pPr rtl="0"/>
            <a:endParaRPr lang="en-US" sz="1050" dirty="0"/>
          </a:p>
          <a:p>
            <a:pPr rtl="0"/>
            <a:r>
              <a:rPr lang="en-US" sz="1050" dirty="0"/>
              <a:t>In 1868 the only known specimen became the first ever mounted dinosaur skeleton and since 1991 the species </a:t>
            </a:r>
            <a:r>
              <a:rPr lang="en-US" sz="1050" i="1" dirty="0"/>
              <a:t>H. </a:t>
            </a:r>
            <a:r>
              <a:rPr lang="en-US" sz="1050" i="1" dirty="0" err="1"/>
              <a:t>foulkii</a:t>
            </a:r>
            <a:r>
              <a:rPr lang="en-US" sz="1050" dirty="0"/>
              <a:t> has become the official </a:t>
            </a:r>
            <a:r>
              <a:rPr lang="en-US" sz="1050" dirty="0">
                <a:hlinkClick r:id="rId30" tooltip="List of U.S. state dinosaurs"/>
              </a:rPr>
              <a:t>state dinosaur</a:t>
            </a:r>
            <a:r>
              <a:rPr lang="en-US" sz="1050" dirty="0"/>
              <a:t> of </a:t>
            </a:r>
            <a:r>
              <a:rPr lang="en-US" sz="1050" dirty="0">
                <a:hlinkClick r:id="rId24" tooltip="New Jersey"/>
              </a:rPr>
              <a:t>New Jersey</a:t>
            </a:r>
            <a:r>
              <a:rPr lang="en-US" sz="1050" dirty="0"/>
              <a:t>. </a:t>
            </a:r>
          </a:p>
          <a:p>
            <a:endParaRPr lang="en-US" sz="1050" dirty="0"/>
          </a:p>
          <a:p>
            <a:pPr rtl="0"/>
            <a:r>
              <a:rPr lang="en-US" sz="1050" dirty="0"/>
              <a:t>In 1838, John </a:t>
            </a:r>
            <a:r>
              <a:rPr lang="en-US" sz="1050" dirty="0" err="1"/>
              <a:t>Estaugh</a:t>
            </a:r>
            <a:r>
              <a:rPr lang="en-US" sz="1050" dirty="0"/>
              <a:t> Hopkins was digging in a </a:t>
            </a:r>
            <a:r>
              <a:rPr lang="en-US" sz="1050" dirty="0">
                <a:hlinkClick r:id="rId31" tooltip="Marl"/>
              </a:rPr>
              <a:t>marl</a:t>
            </a:r>
            <a:r>
              <a:rPr lang="en-US" sz="1050" dirty="0"/>
              <a:t> pit (on a small tributary of the </a:t>
            </a:r>
            <a:r>
              <a:rPr lang="en-US" sz="1050" dirty="0">
                <a:hlinkClick r:id="rId32" tooltip="Cooper River (New Jersey)"/>
              </a:rPr>
              <a:t>Cooper River</a:t>
            </a:r>
            <a:r>
              <a:rPr lang="en-US" sz="1050" dirty="0"/>
              <a:t> in </a:t>
            </a:r>
            <a:r>
              <a:rPr lang="en-US" sz="1050" dirty="0">
                <a:hlinkClick r:id="rId33" tooltip="Haddonfield, New Jersey"/>
              </a:rPr>
              <a:t>Haddonfield, New Jersey</a:t>
            </a:r>
            <a:r>
              <a:rPr lang="en-US" sz="1050" dirty="0"/>
              <a:t>, and part of the </a:t>
            </a:r>
            <a:r>
              <a:rPr lang="en-US" sz="1050" dirty="0">
                <a:hlinkClick r:id="rId34" tooltip="Campanian"/>
              </a:rPr>
              <a:t>Campanian</a:t>
            </a:r>
            <a:r>
              <a:rPr lang="en-US" sz="1050" dirty="0"/>
              <a:t>-age </a:t>
            </a:r>
            <a:r>
              <a:rPr lang="en-US" sz="1050" dirty="0">
                <a:hlinkClick r:id="rId23" tooltip="Woodbury Formation"/>
              </a:rPr>
              <a:t>Woodbury Formation</a:t>
            </a:r>
            <a:r>
              <a:rPr lang="en-US" sz="1050" dirty="0"/>
              <a:t>) when he uncovered large bones, putting them on display at his home, also in Haddonfield. In 1858, these bones sparked the interest of a visitor, </a:t>
            </a:r>
            <a:r>
              <a:rPr lang="en-US" sz="1050" dirty="0">
                <a:hlinkClick r:id="rId35" tooltip="William Parker Foulke"/>
              </a:rPr>
              <a:t>William Parker </a:t>
            </a:r>
            <a:r>
              <a:rPr lang="en-US" sz="1050" dirty="0" err="1">
                <a:hlinkClick r:id="rId35" tooltip="William Parker Foulke"/>
              </a:rPr>
              <a:t>Foulke</a:t>
            </a:r>
            <a:r>
              <a:rPr lang="en-US" sz="1050" dirty="0"/>
              <a:t>. The skeleton was dug out from the marl pit in 1858 by </a:t>
            </a:r>
            <a:r>
              <a:rPr lang="en-US" sz="1050" dirty="0" err="1"/>
              <a:t>Foulke</a:t>
            </a:r>
            <a:r>
              <a:rPr lang="en-US" sz="1050" dirty="0"/>
              <a:t>. The excavation site, known as the </a:t>
            </a:r>
            <a:r>
              <a:rPr lang="en-US" sz="1050" i="1" dirty="0" err="1">
                <a:hlinkClick r:id="rId36" tooltip="Hadrosaurus Foulkii Leidy Site"/>
              </a:rPr>
              <a:t>Hadrosaurus</a:t>
            </a:r>
            <a:r>
              <a:rPr lang="en-US" sz="1050" i="1" dirty="0">
                <a:hlinkClick r:id="rId36" tooltip="Hadrosaurus Foulkii Leidy Site"/>
              </a:rPr>
              <a:t> </a:t>
            </a:r>
            <a:r>
              <a:rPr lang="en-US" sz="1050" i="1" dirty="0" err="1">
                <a:hlinkClick r:id="rId36" tooltip="Hadrosaurus Foulkii Leidy Site"/>
              </a:rPr>
              <a:t>foulkii</a:t>
            </a:r>
            <a:r>
              <a:rPr lang="en-US" sz="1050" dirty="0">
                <a:hlinkClick r:id="rId36" tooltip="Hadrosaurus Foulkii Leidy Site"/>
              </a:rPr>
              <a:t> Leidy site</a:t>
            </a:r>
            <a:r>
              <a:rPr lang="en-US" sz="1050" dirty="0"/>
              <a:t>, is now a </a:t>
            </a:r>
            <a:r>
              <a:rPr lang="en-US" sz="1050" dirty="0">
                <a:hlinkClick r:id="rId37" tooltip="National Historic Landmark"/>
              </a:rPr>
              <a:t>National Historic Landmark</a:t>
            </a:r>
            <a:r>
              <a:rPr lang="en-US" sz="1050" dirty="0"/>
              <a:t>. </a:t>
            </a:r>
            <a:r>
              <a:rPr lang="en-US" sz="1050" dirty="0" err="1"/>
              <a:t>Foulke</a:t>
            </a:r>
            <a:r>
              <a:rPr lang="en-US" sz="1050" dirty="0"/>
              <a:t> contacted </a:t>
            </a:r>
            <a:r>
              <a:rPr lang="en-US" sz="1050" dirty="0">
                <a:hlinkClick r:id="rId38" tooltip="Paleontology"/>
              </a:rPr>
              <a:t>paleontologist</a:t>
            </a:r>
            <a:r>
              <a:rPr lang="en-US" sz="1050" dirty="0"/>
              <a:t> </a:t>
            </a:r>
            <a:r>
              <a:rPr lang="en-US" sz="1050" dirty="0">
                <a:hlinkClick r:id="rId39" tooltip="Joseph Leidy"/>
              </a:rPr>
              <a:t>Joseph Leidy</a:t>
            </a:r>
            <a:r>
              <a:rPr lang="en-US" sz="1050" dirty="0"/>
              <a:t>, and together they recovered an almost complete set of limbs, along with a pelvis, several parts of the feet, 28 </a:t>
            </a:r>
            <a:r>
              <a:rPr lang="en-US" sz="1050" dirty="0">
                <a:hlinkClick r:id="rId40" tooltip="Vertebra"/>
              </a:rPr>
              <a:t>vertebrae</a:t>
            </a:r>
            <a:r>
              <a:rPr lang="en-US" sz="1050" dirty="0"/>
              <a:t> (including 18 from the tail), eight teeth and two small parts of the jaw. </a:t>
            </a:r>
            <a:r>
              <a:rPr lang="en-US" sz="1050" dirty="0" err="1"/>
              <a:t>Foulke</a:t>
            </a:r>
            <a:r>
              <a:rPr lang="en-US" sz="1050" dirty="0"/>
              <a:t> and Leidy studied the fossils together, and in 1858, Leidy formally described and named </a:t>
            </a:r>
            <a:r>
              <a:rPr lang="en-US" sz="1050" i="1" dirty="0" err="1"/>
              <a:t>Hadrosaurus</a:t>
            </a:r>
            <a:r>
              <a:rPr lang="en-US" sz="1050" i="1" dirty="0"/>
              <a:t> </a:t>
            </a:r>
            <a:r>
              <a:rPr lang="en-US" sz="1050" i="1" dirty="0" err="1"/>
              <a:t>foulkii</a:t>
            </a:r>
            <a:r>
              <a:rPr lang="en-US" sz="1050" dirty="0"/>
              <a:t> in honor of his collaborator.</a:t>
            </a:r>
            <a:r>
              <a:rPr lang="en-US" sz="1050" baseline="30000" dirty="0">
                <a:hlinkClick r:id="rId41"/>
              </a:rPr>
              <a:t>[1]</a:t>
            </a:r>
            <a:r>
              <a:rPr lang="en-US" sz="1050" dirty="0"/>
              <a:t> </a:t>
            </a:r>
          </a:p>
          <a:p>
            <a:pPr rtl="0"/>
            <a:endParaRPr lang="en-US" sz="1050" dirty="0"/>
          </a:p>
          <a:p>
            <a:pPr rtl="0"/>
            <a:r>
              <a:rPr lang="en-US" sz="1050" dirty="0"/>
              <a:t>Leidy recognized that these bones were from a dinosaur by their similarity to those of </a:t>
            </a:r>
            <a:r>
              <a:rPr lang="en-US" sz="1050" i="1" dirty="0">
                <a:hlinkClick r:id="rId42" tooltip="Iguanodon"/>
              </a:rPr>
              <a:t>Iguanodon</a:t>
            </a:r>
            <a:r>
              <a:rPr lang="en-US" sz="1050" dirty="0"/>
              <a:t>, discovered in England some decades before, but the skeleton of </a:t>
            </a:r>
            <a:r>
              <a:rPr lang="en-US" sz="1050" i="1" dirty="0" err="1"/>
              <a:t>Hadrosaurus</a:t>
            </a:r>
            <a:r>
              <a:rPr lang="en-US" sz="1050" dirty="0"/>
              <a:t> was far more complete. Leidy's monograph </a:t>
            </a:r>
            <a:r>
              <a:rPr lang="en-US" sz="1050" i="1" dirty="0"/>
              <a:t>Cretaceous Reptiles of the United States</a:t>
            </a:r>
            <a:r>
              <a:rPr lang="en-US" sz="1050" dirty="0"/>
              <a:t>, describing </a:t>
            </a:r>
            <a:r>
              <a:rPr lang="en-US" sz="1050" i="1" dirty="0" err="1"/>
              <a:t>Hadrosaurus</a:t>
            </a:r>
            <a:r>
              <a:rPr lang="en-US" sz="1050" dirty="0"/>
              <a:t> more completely and with illustrations, was written in 1860, but the </a:t>
            </a:r>
            <a:r>
              <a:rPr lang="en-US" sz="1050" dirty="0">
                <a:hlinkClick r:id="rId43" tooltip="American Civil War"/>
              </a:rPr>
              <a:t>American Civil War</a:t>
            </a:r>
            <a:r>
              <a:rPr lang="en-US" sz="1050" dirty="0"/>
              <a:t> delayed its publication until 1865. </a:t>
            </a:r>
          </a:p>
          <a:p>
            <a:pPr rtl="0"/>
            <a:endParaRPr lang="en-US" sz="1050" dirty="0">
              <a:effectLst/>
              <a:hlinkClick r:id="rId44" tooltip="Benjamin Waterhouse Hawkins"/>
            </a:endParaRPr>
          </a:p>
          <a:p>
            <a:pPr rtl="0"/>
            <a:r>
              <a:rPr lang="en-US" sz="1050" dirty="0">
                <a:effectLst/>
                <a:hlinkClick r:id="rId44" tooltip="Benjamin Waterhouse Hawkins"/>
              </a:rPr>
              <a:t>Benjamin Waterhouse Hawkins</a:t>
            </a:r>
            <a:r>
              <a:rPr lang="en-US" sz="1050" dirty="0">
                <a:effectLst/>
              </a:rPr>
              <a:t>' mounted </a:t>
            </a:r>
            <a:r>
              <a:rPr lang="en-US" sz="1050" i="1" dirty="0">
                <a:effectLst/>
              </a:rPr>
              <a:t>Hadrosaurus</a:t>
            </a:r>
            <a:r>
              <a:rPr lang="en-US" sz="1050" dirty="0">
                <a:effectLst/>
              </a:rPr>
              <a:t>, the first mounted dinosaur skeleton in the world.</a:t>
            </a:r>
          </a:p>
          <a:p>
            <a:pPr rtl="0"/>
            <a:endParaRPr lang="en-US" sz="1050" dirty="0"/>
          </a:p>
          <a:p>
            <a:pPr rtl="0"/>
            <a:r>
              <a:rPr lang="en-US" sz="1050" dirty="0"/>
              <a:t>Leidy reconstructed </a:t>
            </a:r>
            <a:r>
              <a:rPr lang="en-US" sz="1050" i="1" dirty="0" err="1"/>
              <a:t>Hadrosaurus</a:t>
            </a:r>
            <a:r>
              <a:rPr lang="en-US" sz="1050" dirty="0"/>
              <a:t> as a biped, in contrast to the view at the time that such dinosaurs were </a:t>
            </a:r>
            <a:r>
              <a:rPr lang="en-US" sz="1050" dirty="0">
                <a:hlinkClick r:id="rId45" tooltip="Quadruped"/>
              </a:rPr>
              <a:t>quadrupedal</a:t>
            </a:r>
            <a:r>
              <a:rPr lang="en-US" sz="1050" dirty="0"/>
              <a:t>. The entire skeleton was completely assembled in 1868 by a team including English </a:t>
            </a:r>
            <a:r>
              <a:rPr lang="en-US" sz="1050" dirty="0">
                <a:hlinkClick r:id="rId46" tooltip="Sculpture"/>
              </a:rPr>
              <a:t>sculptor</a:t>
            </a:r>
            <a:r>
              <a:rPr lang="en-US" sz="1050" dirty="0"/>
              <a:t> and </a:t>
            </a:r>
            <a:r>
              <a:rPr lang="en-US" sz="1050" dirty="0">
                <a:hlinkClick r:id="rId47" tooltip="Natural history"/>
              </a:rPr>
              <a:t>naturalist</a:t>
            </a:r>
            <a:r>
              <a:rPr lang="en-US" sz="1050" dirty="0"/>
              <a:t> </a:t>
            </a:r>
            <a:r>
              <a:rPr lang="en-US" sz="1050" dirty="0">
                <a:hlinkClick r:id="rId44" tooltip="Benjamin Waterhouse Hawkins"/>
              </a:rPr>
              <a:t>Benjamin Waterhouse Hawkins</a:t>
            </a:r>
            <a:r>
              <a:rPr lang="en-US" sz="1050" dirty="0"/>
              <a:t> and was put on display at </a:t>
            </a:r>
            <a:r>
              <a:rPr lang="en-US" sz="1050" dirty="0">
                <a:hlinkClick r:id="rId48" tooltip="Philadelphia Academy of Natural Sciences"/>
              </a:rPr>
              <a:t>Philadelphia Academy of Natural Sciences</a:t>
            </a:r>
            <a:r>
              <a:rPr lang="en-US" sz="1050" dirty="0"/>
              <a:t>. It was the first-ever mounted dinosaur skeleton.</a:t>
            </a:r>
            <a:r>
              <a:rPr lang="en-US" sz="1050" baseline="30000" dirty="0">
                <a:hlinkClick r:id="rId41"/>
              </a:rPr>
              <a:t>[1]</a:t>
            </a:r>
            <a:r>
              <a:rPr lang="en-US" sz="1050" dirty="0"/>
              <a:t> The skeleton is usually kept 'behind-the-scenes' in the Academy's collections. However, from November 22, 2008, until April 19, 2009, a fully assembled cast of the skeleton and an exhibit about the science and culture surrounding the dinosaur's discovery was open to the public. </a:t>
            </a:r>
          </a:p>
          <a:p>
            <a:pPr rtl="0"/>
            <a:endParaRPr lang="en-US" sz="1050" i="1" dirty="0"/>
          </a:p>
          <a:p>
            <a:pPr rtl="0"/>
            <a:r>
              <a:rPr lang="en-US" sz="1050" i="1" dirty="0" err="1"/>
              <a:t>Hadrosaurus</a:t>
            </a:r>
            <a:r>
              <a:rPr lang="en-US" sz="1050" dirty="0"/>
              <a:t> was named the state fossil of </a:t>
            </a:r>
            <a:r>
              <a:rPr lang="en-US" sz="1050" dirty="0">
                <a:hlinkClick r:id="rId24" tooltip="New Jersey"/>
              </a:rPr>
              <a:t>New Jersey</a:t>
            </a:r>
            <a:r>
              <a:rPr lang="en-US" sz="1050" dirty="0"/>
              <a:t>, designated in 1994. It is one of the most celebrated dinosaurs ever and is of great historic importance.</a:t>
            </a:r>
            <a:r>
              <a:rPr lang="en-US" sz="1050" baseline="30000" dirty="0">
                <a:hlinkClick r:id="rId41"/>
              </a:rPr>
              <a:t>[1]</a:t>
            </a:r>
            <a:r>
              <a:rPr lang="en-US" sz="1050" dirty="0"/>
              <a:t> </a:t>
            </a:r>
          </a:p>
          <a:p>
            <a:pPr rtl="0"/>
            <a:endParaRPr lang="en-US" sz="1050" dirty="0"/>
          </a:p>
          <a:p>
            <a:pPr rtl="0"/>
            <a:r>
              <a:rPr lang="en-US" sz="1050" dirty="0"/>
              <a:t>When the skeleton was first assembled, it was displayed with a plaster skull sculpted by Hawkins. Many other artists have recreated </a:t>
            </a:r>
            <a:r>
              <a:rPr lang="en-US" sz="1050" i="1" dirty="0" err="1"/>
              <a:t>Hadrosaurus</a:t>
            </a:r>
            <a:r>
              <a:rPr lang="en-US" sz="1050" dirty="0"/>
              <a:t> with skulls from other, related species such as </a:t>
            </a:r>
            <a:r>
              <a:rPr lang="en-US" sz="1050" i="1" dirty="0" err="1">
                <a:hlinkClick r:id="rId49" tooltip="Gryposaurus"/>
              </a:rPr>
              <a:t>Gryposaurus</a:t>
            </a:r>
            <a:r>
              <a:rPr lang="en-US" sz="1050" dirty="0"/>
              <a:t> and </a:t>
            </a:r>
            <a:r>
              <a:rPr lang="en-US" sz="1050" i="1" dirty="0" err="1">
                <a:hlinkClick r:id="rId50" tooltip="Brachylophosaurus"/>
              </a:rPr>
              <a:t>Brachylophosaurus</a:t>
            </a:r>
            <a:r>
              <a:rPr lang="en-US" sz="1050" dirty="0"/>
              <a:t>. A statue of </a:t>
            </a:r>
            <a:r>
              <a:rPr lang="en-US" sz="1050" i="1" dirty="0" err="1"/>
              <a:t>Hadrosaurus</a:t>
            </a:r>
            <a:r>
              <a:rPr lang="en-US" sz="1050" dirty="0"/>
              <a:t>, sculpted by Haddonfield resident John Giannotti, now stands in the center of the town of Haddonfield, commemorating its discovery there. </a:t>
            </a:r>
          </a:p>
          <a:p>
            <a:pPr rtl="0"/>
            <a:endParaRPr lang="en-US" sz="1050" dirty="0"/>
          </a:p>
          <a:p>
            <a:pPr rtl="0"/>
            <a:r>
              <a:rPr lang="en-US" sz="1050" dirty="0"/>
              <a:t>Despite the fact that the family </a:t>
            </a:r>
            <a:r>
              <a:rPr lang="en-US" sz="1050" dirty="0" err="1">
                <a:hlinkClick r:id="rId51" tooltip="Hadrosauridae"/>
              </a:rPr>
              <a:t>Hadrosauridae</a:t>
            </a:r>
            <a:r>
              <a:rPr lang="en-US" sz="1050" dirty="0"/>
              <a:t> has </a:t>
            </a:r>
            <a:r>
              <a:rPr lang="en-US" sz="1050" i="1" dirty="0" err="1"/>
              <a:t>Hadrosaurus</a:t>
            </a:r>
            <a:r>
              <a:rPr lang="en-US" sz="1050" dirty="0"/>
              <a:t> as its </a:t>
            </a:r>
            <a:r>
              <a:rPr lang="en-US" sz="1050" dirty="0">
                <a:hlinkClick r:id="rId52" tooltip="Type genus"/>
              </a:rPr>
              <a:t>type genus</a:t>
            </a:r>
            <a:r>
              <a:rPr lang="en-US" sz="1050" dirty="0"/>
              <a:t>, the skeleton lacks a skull and was long viewed as too incomplete to compare to other hadrosaurs for classification purposes, leading most scientists to consider it a </a:t>
            </a:r>
            <a:r>
              <a:rPr lang="en-US" sz="1050" i="1" dirty="0" err="1"/>
              <a:t>nomen</a:t>
            </a:r>
            <a:r>
              <a:rPr lang="en-US" sz="1050" i="1" dirty="0"/>
              <a:t> </a:t>
            </a:r>
            <a:r>
              <a:rPr lang="en-US" sz="1050" i="1" dirty="0" err="1"/>
              <a:t>dubium</a:t>
            </a:r>
            <a:r>
              <a:rPr lang="en-US" sz="1050" dirty="0"/>
              <a:t>, or dubious name.</a:t>
            </a:r>
            <a:r>
              <a:rPr lang="en-US" sz="1050" baseline="30000" dirty="0">
                <a:hlinkClick r:id="rId15"/>
              </a:rPr>
              <a:t>[8]</a:t>
            </a:r>
            <a:r>
              <a:rPr lang="en-US" sz="1050" dirty="0"/>
              <a:t> However, a re-evaluation of the fossil material in 2011 noted several distinct characteristics of the skeleton that could allow the genus </a:t>
            </a:r>
            <a:r>
              <a:rPr lang="en-US" sz="1050" i="1" dirty="0" err="1"/>
              <a:t>Hadrosaurus</a:t>
            </a:r>
            <a:r>
              <a:rPr lang="en-US" sz="1050" dirty="0"/>
              <a:t> and species </a:t>
            </a:r>
            <a:r>
              <a:rPr lang="en-US" sz="1050" i="1" dirty="0"/>
              <a:t>H. </a:t>
            </a:r>
            <a:r>
              <a:rPr lang="en-US" sz="1050" i="1" dirty="0" err="1"/>
              <a:t>foulkii</a:t>
            </a:r>
            <a:r>
              <a:rPr lang="en-US" sz="1050" dirty="0"/>
              <a:t> to remain in use as valid </a:t>
            </a:r>
            <a:r>
              <a:rPr lang="en-US" sz="1050" dirty="0">
                <a:hlinkClick r:id="rId53" tooltip="Taxon"/>
              </a:rPr>
              <a:t>taxa</a:t>
            </a:r>
            <a:r>
              <a:rPr lang="en-US" sz="1050" dirty="0"/>
              <a:t>.</a:t>
            </a:r>
            <a:r>
              <a:rPr lang="en-US" sz="1050" baseline="30000" dirty="0">
                <a:hlinkClick r:id="rId15"/>
              </a:rPr>
              <a:t>[8]</a:t>
            </a:r>
            <a:r>
              <a:rPr lang="en-US" sz="1050" dirty="0"/>
              <a:t> </a:t>
            </a:r>
          </a:p>
          <a:p>
            <a:pPr rtl="0"/>
            <a:endParaRPr lang="en-US" sz="1050" i="1" dirty="0"/>
          </a:p>
          <a:p>
            <a:pPr rtl="0"/>
            <a:r>
              <a:rPr lang="en-US" sz="1050" i="1" dirty="0" err="1"/>
              <a:t>Hadrosaurus</a:t>
            </a:r>
            <a:r>
              <a:rPr lang="en-US" sz="1050" dirty="0"/>
              <a:t> has also traditionally served as the basis for a large subfamily called </a:t>
            </a:r>
            <a:r>
              <a:rPr lang="en-US" sz="1050" dirty="0" err="1"/>
              <a:t>Hadrosaurinae</a:t>
            </a:r>
            <a:r>
              <a:rPr lang="en-US" sz="1050" dirty="0"/>
              <a:t>, which was seen as a group of largely crestless group of hadrosaurs related to the crested subfamily </a:t>
            </a:r>
            <a:r>
              <a:rPr lang="en-US" sz="1050" dirty="0" err="1">
                <a:hlinkClick r:id="rId54" tooltip="Lambeosaurinae"/>
              </a:rPr>
              <a:t>Lambeosaurinae</a:t>
            </a:r>
            <a:r>
              <a:rPr lang="en-US" sz="1050" dirty="0"/>
              <a:t>. However, the changing view of </a:t>
            </a:r>
            <a:r>
              <a:rPr lang="en-US" sz="1050" i="1" dirty="0" err="1"/>
              <a:t>Hadrosaurus</a:t>
            </a:r>
            <a:r>
              <a:rPr lang="en-US" sz="1050" dirty="0"/>
              <a:t> classification in relation to other hadrosaurs has led some scientists to rename these subfamilies. In a 2008 study, </a:t>
            </a:r>
            <a:r>
              <a:rPr lang="en-US" sz="1050" i="1" dirty="0" err="1"/>
              <a:t>Hadrosaurus</a:t>
            </a:r>
            <a:r>
              <a:rPr lang="en-US" sz="1050" dirty="0"/>
              <a:t> was found to be more primitive than either </a:t>
            </a:r>
            <a:r>
              <a:rPr lang="en-US" sz="1050" dirty="0" err="1"/>
              <a:t>lambeosaurines</a:t>
            </a:r>
            <a:r>
              <a:rPr lang="en-US" sz="1050" dirty="0"/>
              <a:t> or other "</a:t>
            </a:r>
            <a:r>
              <a:rPr lang="en-US" sz="1050" dirty="0" err="1"/>
              <a:t>hadrosaurines</a:t>
            </a:r>
            <a:r>
              <a:rPr lang="en-US" sz="1050" dirty="0"/>
              <a:t>", and not a particularly close relative of classic "</a:t>
            </a:r>
            <a:r>
              <a:rPr lang="en-US" sz="1050" dirty="0" err="1"/>
              <a:t>hadrosaurines</a:t>
            </a:r>
            <a:r>
              <a:rPr lang="en-US" sz="1050" dirty="0"/>
              <a:t>" such as </a:t>
            </a:r>
            <a:r>
              <a:rPr lang="en-US" sz="1050" i="1" dirty="0" err="1">
                <a:hlinkClick r:id="rId55" tooltip="Edmontosaurus"/>
              </a:rPr>
              <a:t>Edmontosaurus</a:t>
            </a:r>
            <a:r>
              <a:rPr lang="en-US" sz="1050" dirty="0"/>
              <a:t> and </a:t>
            </a:r>
            <a:r>
              <a:rPr lang="en-US" sz="1050" i="1" dirty="0" err="1">
                <a:hlinkClick r:id="rId56" tooltip="Saurolophus"/>
              </a:rPr>
              <a:t>Saurolophus</a:t>
            </a:r>
            <a:r>
              <a:rPr lang="en-US" sz="1050" dirty="0"/>
              <a:t>. As a result of this, the name </a:t>
            </a:r>
            <a:r>
              <a:rPr lang="en-US" sz="1050" dirty="0" err="1"/>
              <a:t>Hadrosaurinae</a:t>
            </a:r>
            <a:r>
              <a:rPr lang="en-US" sz="1050" dirty="0"/>
              <a:t> was restricted to </a:t>
            </a:r>
            <a:r>
              <a:rPr lang="en-US" sz="1050" i="1" dirty="0" err="1"/>
              <a:t>Hadrosaurus</a:t>
            </a:r>
            <a:r>
              <a:rPr lang="en-US" sz="1050" dirty="0"/>
              <a:t> alone, and the subfamily comprising the traditional "</a:t>
            </a:r>
            <a:r>
              <a:rPr lang="en-US" sz="1050" dirty="0" err="1"/>
              <a:t>hadrosaurines</a:t>
            </a:r>
            <a:r>
              <a:rPr lang="en-US" sz="1050" dirty="0"/>
              <a:t>" was renamed the </a:t>
            </a:r>
            <a:r>
              <a:rPr lang="en-US" sz="1050" dirty="0" err="1">
                <a:hlinkClick r:id="rId57" tooltip="Saurolophinae"/>
              </a:rPr>
              <a:t>Saurolophinae</a:t>
            </a:r>
            <a:r>
              <a:rPr lang="en-US" sz="1050" dirty="0"/>
              <a:t>.</a:t>
            </a:r>
            <a:r>
              <a:rPr lang="en-US" sz="1050" baseline="30000" dirty="0">
                <a:hlinkClick r:id="rId58"/>
              </a:rPr>
              <a:t>[10]</a:t>
            </a:r>
            <a:r>
              <a:rPr lang="en-US" sz="1050" dirty="0"/>
              <a:t> </a:t>
            </a:r>
          </a:p>
          <a:p>
            <a:pPr rtl="0"/>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rtl="0"/>
            <a:endParaRPr lang="en-US" dirty="0"/>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32</a:t>
            </a:fld>
            <a:endParaRPr lang="en-US"/>
          </a:p>
        </p:txBody>
      </p:sp>
    </p:spTree>
    <p:extLst>
      <p:ext uri="{BB962C8B-B14F-4D97-AF65-F5344CB8AC3E}">
        <p14:creationId xmlns:p14="http://schemas.microsoft.com/office/powerpoint/2010/main" val="513695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You probably weren't aware that the very first </a:t>
            </a:r>
            <a:r>
              <a:rPr lang="en-US" sz="1050" dirty="0">
                <a:hlinkClick r:id="rId3"/>
              </a:rPr>
              <a:t>tyrannosaur</a:t>
            </a:r>
            <a:r>
              <a:rPr lang="en-US" sz="1050" dirty="0"/>
              <a:t> to be discovered in the United States was </a:t>
            </a:r>
            <a:r>
              <a:rPr lang="en-US" sz="1050" i="1" dirty="0" err="1"/>
              <a:t>Dryptosaurus</a:t>
            </a:r>
            <a:r>
              <a:rPr lang="en-US" sz="1050" dirty="0"/>
              <a:t>, and not the much more famous </a:t>
            </a:r>
            <a:r>
              <a:rPr lang="en-US" sz="1050" i="1" dirty="0">
                <a:hlinkClick r:id="rId4"/>
              </a:rPr>
              <a:t>Tyrannosaurus rex</a:t>
            </a:r>
            <a:r>
              <a:rPr lang="en-US" sz="1050" dirty="0"/>
              <a:t>. The remains of </a:t>
            </a:r>
            <a:r>
              <a:rPr lang="en-US" sz="1050" i="1" dirty="0" err="1"/>
              <a:t>Dryptosaurus</a:t>
            </a:r>
            <a:r>
              <a:rPr lang="en-US" sz="1050" dirty="0"/>
              <a:t> ("tearing lizard") were excavated in New Jersey in 1866, by the famous paleontologist </a:t>
            </a:r>
            <a:r>
              <a:rPr lang="en-US" sz="1050" dirty="0">
                <a:hlinkClick r:id="rId5"/>
              </a:rPr>
              <a:t>Edward Drinker Cope</a:t>
            </a:r>
            <a:r>
              <a:rPr lang="en-US" sz="1050" dirty="0"/>
              <a:t>, who later sealed his reputation with more extensive discoveries in the American West. (</a:t>
            </a:r>
            <a:r>
              <a:rPr lang="en-US" sz="1050" i="1" dirty="0" err="1"/>
              <a:t>Dryptosaurus</a:t>
            </a:r>
            <a:r>
              <a:rPr lang="en-US" sz="1050" dirty="0"/>
              <a:t>, by the way, originally went by the much more euphonious name </a:t>
            </a:r>
            <a:r>
              <a:rPr lang="en-US" sz="1050" i="1" dirty="0" err="1"/>
              <a:t>Laelaps</a:t>
            </a:r>
            <a:r>
              <a:rPr lang="en-US" sz="1050" dirty="0"/>
              <a:t>.) </a:t>
            </a:r>
          </a:p>
          <a:p>
            <a:endParaRPr lang="en-US" sz="1050" dirty="0"/>
          </a:p>
          <a:p>
            <a:r>
              <a:rPr lang="en-US" sz="1050" b="1" i="1" dirty="0" err="1">
                <a:effectLst/>
              </a:rPr>
              <a:t>Dryptosaurus</a:t>
            </a:r>
            <a:r>
              <a:rPr lang="en-US" sz="1050" dirty="0">
                <a:effectLst/>
              </a:rPr>
              <a:t> (</a:t>
            </a:r>
            <a:r>
              <a:rPr lang="en-US" sz="1050" dirty="0">
                <a:effectLst/>
                <a:hlinkClick r:id="rId6" tooltip="Help:IPA/English"/>
              </a:rPr>
              <a:t>/ˌ</a:t>
            </a:r>
            <a:r>
              <a:rPr lang="en-US" sz="1050" dirty="0" err="1">
                <a:effectLst/>
                <a:hlinkClick r:id="rId6" tooltip="Help:IPA/English"/>
              </a:rPr>
              <a:t>drɪptoʊˈsɔːrəs</a:t>
            </a:r>
            <a:r>
              <a:rPr lang="en-US" sz="1050" dirty="0">
                <a:effectLst/>
                <a:hlinkClick r:id="rId6" tooltip="Help:IPA/English"/>
              </a:rPr>
              <a:t>/</a:t>
            </a:r>
            <a:r>
              <a:rPr lang="en-US" sz="1050" dirty="0">
                <a:effectLst/>
              </a:rPr>
              <a:t> </a:t>
            </a:r>
            <a:r>
              <a:rPr lang="en-US" sz="1050" i="1" dirty="0">
                <a:effectLst/>
                <a:hlinkClick r:id="rId7" tooltip="Help:Pronunciation respelling key"/>
              </a:rPr>
              <a:t>DRIP-</a:t>
            </a:r>
            <a:r>
              <a:rPr lang="en-US" sz="1050" i="1" dirty="0" err="1">
                <a:effectLst/>
                <a:hlinkClick r:id="rId7" tooltip="Help:Pronunciation respelling key"/>
              </a:rPr>
              <a:t>toh</a:t>
            </a:r>
            <a:r>
              <a:rPr lang="en-US" sz="1050" i="1" dirty="0">
                <a:effectLst/>
                <a:hlinkClick r:id="rId7" tooltip="Help:Pronunciation respelling key"/>
              </a:rPr>
              <a:t>-SOR-</a:t>
            </a:r>
            <a:r>
              <a:rPr lang="en-US" sz="1050" i="1" dirty="0" err="1">
                <a:effectLst/>
                <a:hlinkClick r:id="rId7" tooltip="Help:Pronunciation respelling key"/>
              </a:rPr>
              <a:t>əs</a:t>
            </a:r>
            <a:r>
              <a:rPr lang="en-US" sz="1050" dirty="0">
                <a:effectLst/>
              </a:rPr>
              <a:t>) is a </a:t>
            </a:r>
            <a:r>
              <a:rPr lang="en-US" sz="1050" dirty="0">
                <a:effectLst/>
                <a:hlinkClick r:id="rId8" tooltip="Genus"/>
              </a:rPr>
              <a:t>genus</a:t>
            </a:r>
            <a:r>
              <a:rPr lang="en-US" sz="1050" dirty="0">
                <a:effectLst/>
              </a:rPr>
              <a:t> of </a:t>
            </a:r>
            <a:r>
              <a:rPr lang="en-US" sz="1050" dirty="0">
                <a:effectLst/>
                <a:hlinkClick r:id="rId9" tooltip="Tyrannosauroid"/>
              </a:rPr>
              <a:t>tyrannosauroid</a:t>
            </a:r>
            <a:r>
              <a:rPr lang="en-US" sz="1050" dirty="0">
                <a:effectLst/>
              </a:rPr>
              <a:t> that lived approximately 67 million years ago during the latter part of the </a:t>
            </a:r>
            <a:r>
              <a:rPr lang="en-US" sz="1050" dirty="0">
                <a:effectLst/>
                <a:hlinkClick r:id="rId10" tooltip="Cretaceous"/>
              </a:rPr>
              <a:t>Cretaceous</a:t>
            </a:r>
            <a:r>
              <a:rPr lang="en-US" sz="1050" dirty="0">
                <a:effectLst/>
              </a:rPr>
              <a:t> period in what is now </a:t>
            </a:r>
            <a:r>
              <a:rPr lang="en-US" sz="1050" dirty="0">
                <a:effectLst/>
                <a:hlinkClick r:id="rId11" tooltip="New Jersey"/>
              </a:rPr>
              <a:t>New Jersey</a:t>
            </a:r>
            <a:r>
              <a:rPr lang="en-US" sz="1050" dirty="0">
                <a:effectLst/>
              </a:rPr>
              <a:t>. </a:t>
            </a:r>
            <a:r>
              <a:rPr lang="en-US" sz="1050" i="1" dirty="0" err="1">
                <a:effectLst/>
              </a:rPr>
              <a:t>Dryptosaurus</a:t>
            </a:r>
            <a:r>
              <a:rPr lang="en-US" sz="1050" dirty="0">
                <a:effectLst/>
              </a:rPr>
              <a:t> was a large, </a:t>
            </a:r>
            <a:r>
              <a:rPr lang="en-US" sz="1050" dirty="0">
                <a:effectLst/>
                <a:hlinkClick r:id="rId12" tooltip="Bipedal"/>
              </a:rPr>
              <a:t>bipedal</a:t>
            </a:r>
            <a:r>
              <a:rPr lang="en-US" sz="1050" dirty="0">
                <a:effectLst/>
              </a:rPr>
              <a:t>, ground-dwelling </a:t>
            </a:r>
            <a:r>
              <a:rPr lang="en-US" sz="1050" dirty="0">
                <a:effectLst/>
                <a:hlinkClick r:id="rId13" tooltip="Carnivore"/>
              </a:rPr>
              <a:t>carnivore</a:t>
            </a:r>
            <a:r>
              <a:rPr lang="en-US" sz="1050" dirty="0">
                <a:effectLst/>
              </a:rPr>
              <a:t>, that could grow up to 7.5 m (24.6 ft) long. Although largely unknown now outside of academic circles, a famous painting of the genus by </a:t>
            </a:r>
            <a:r>
              <a:rPr lang="en-US" sz="1050" dirty="0">
                <a:effectLst/>
                <a:hlinkClick r:id="rId14" tooltip="Charles R. Knight"/>
              </a:rPr>
              <a:t>Charles R. Knight</a:t>
            </a:r>
            <a:r>
              <a:rPr lang="en-US" sz="1050" dirty="0">
                <a:effectLst/>
              </a:rPr>
              <a:t> made it one of the more widely known dinosaurs of its time, in spite of its poor </a:t>
            </a:r>
            <a:r>
              <a:rPr lang="en-US" sz="1050" dirty="0">
                <a:effectLst/>
                <a:hlinkClick r:id="rId15" tooltip="Fossil"/>
              </a:rPr>
              <a:t>fossil</a:t>
            </a:r>
            <a:r>
              <a:rPr lang="en-US" sz="1050" dirty="0">
                <a:effectLst/>
              </a:rPr>
              <a:t> record. First described by </a:t>
            </a:r>
            <a:r>
              <a:rPr lang="en-US" sz="1050" dirty="0">
                <a:effectLst/>
                <a:hlinkClick r:id="rId16" tooltip="Edward Drinker Cope"/>
              </a:rPr>
              <a:t>Edward Drinker Cope</a:t>
            </a:r>
            <a:r>
              <a:rPr lang="en-US" sz="1050" dirty="0">
                <a:effectLst/>
              </a:rPr>
              <a:t> in 1866 and later renamed by Othniel C. Marsh in 1877, </a:t>
            </a:r>
            <a:r>
              <a:rPr lang="en-US" sz="1050" i="1" dirty="0" err="1">
                <a:effectLst/>
              </a:rPr>
              <a:t>Dryptosaurus</a:t>
            </a:r>
            <a:r>
              <a:rPr lang="en-US" sz="1050" dirty="0">
                <a:effectLst/>
              </a:rPr>
              <a:t> is among the first theropod dinosaurs known to science. </a:t>
            </a:r>
          </a:p>
          <a:p>
            <a:endParaRPr lang="en-US" sz="1050" dirty="0">
              <a:effectLst/>
            </a:endParaRPr>
          </a:p>
          <a:p>
            <a:pPr rtl="0"/>
            <a:r>
              <a:rPr lang="en-US" sz="1050" i="1" dirty="0" err="1">
                <a:effectLst/>
              </a:rPr>
              <a:t>Dryptosaurus</a:t>
            </a:r>
            <a:r>
              <a:rPr lang="en-US" sz="1050" dirty="0">
                <a:effectLst/>
              </a:rPr>
              <a:t> is estimated to have been 7.5 </a:t>
            </a:r>
            <a:r>
              <a:rPr lang="en-US" sz="1050" dirty="0" err="1">
                <a:effectLst/>
              </a:rPr>
              <a:t>metres</a:t>
            </a:r>
            <a:r>
              <a:rPr lang="en-US" sz="1050" dirty="0">
                <a:effectLst/>
              </a:rPr>
              <a:t> (24.6 ft) long and to have weighed 1.5 metric tons (1.7 short tons), although this is based on partial remains of one individual.</a:t>
            </a:r>
            <a:r>
              <a:rPr lang="en-US" sz="1050" baseline="30000" dirty="0">
                <a:effectLst/>
                <a:hlinkClick r:id="rId17"/>
              </a:rPr>
              <a:t>[1]</a:t>
            </a:r>
            <a:r>
              <a:rPr lang="en-US" sz="1050" dirty="0">
                <a:effectLst/>
              </a:rPr>
              <a:t> Like its relative </a:t>
            </a:r>
            <a:r>
              <a:rPr lang="en-US" sz="1050" i="1" dirty="0" err="1">
                <a:effectLst/>
                <a:hlinkClick r:id="rId18" tooltip="Eotyrannus"/>
              </a:rPr>
              <a:t>Eotyrannus</a:t>
            </a:r>
            <a:r>
              <a:rPr lang="en-US" sz="1050" dirty="0">
                <a:effectLst/>
              </a:rPr>
              <a:t>, </a:t>
            </a:r>
            <a:r>
              <a:rPr lang="en-US" sz="1050" i="1" dirty="0" err="1">
                <a:effectLst/>
              </a:rPr>
              <a:t>Dryptosaurus</a:t>
            </a:r>
            <a:r>
              <a:rPr lang="en-US" sz="1050" dirty="0">
                <a:effectLst/>
              </a:rPr>
              <a:t> seems to have had relatively long arms when compared with more derived tyrannosaurs such as </a:t>
            </a:r>
            <a:r>
              <a:rPr lang="en-US" sz="1050" i="1" dirty="0">
                <a:effectLst/>
                <a:hlinkClick r:id="rId19" tooltip="Tyrannosaurus"/>
              </a:rPr>
              <a:t>Tyrannosaurus</a:t>
            </a:r>
            <a:r>
              <a:rPr lang="en-US" sz="1050" dirty="0">
                <a:effectLst/>
              </a:rPr>
              <a:t>. Its hands, which are also relatively large were believed to have had three fingers. </a:t>
            </a:r>
            <a:r>
              <a:rPr lang="en-US" sz="1050" dirty="0" err="1">
                <a:effectLst/>
              </a:rPr>
              <a:t>Brusatte</a:t>
            </a:r>
            <a:r>
              <a:rPr lang="en-US" sz="1050" dirty="0">
                <a:effectLst/>
              </a:rPr>
              <a:t> et al. (2011), however, observed an overall similarity in the shape of the available phalanges of </a:t>
            </a:r>
            <a:r>
              <a:rPr lang="en-US" sz="1050" i="1" dirty="0" err="1">
                <a:effectLst/>
              </a:rPr>
              <a:t>Dryptosaurus</a:t>
            </a:r>
            <a:r>
              <a:rPr lang="en-US" sz="1050" dirty="0">
                <a:effectLst/>
              </a:rPr>
              <a:t> with those of derived tyrannosaurids and noted that </a:t>
            </a:r>
            <a:r>
              <a:rPr lang="en-US" sz="1050" i="1" dirty="0" err="1">
                <a:effectLst/>
              </a:rPr>
              <a:t>Dryptosaurus</a:t>
            </a:r>
            <a:r>
              <a:rPr lang="en-US" sz="1050" dirty="0">
                <a:effectLst/>
              </a:rPr>
              <a:t> may have had only two functional digits.</a:t>
            </a:r>
            <a:r>
              <a:rPr lang="en-US" sz="1050" baseline="30000" dirty="0">
                <a:effectLst/>
                <a:hlinkClick r:id="rId20"/>
              </a:rPr>
              <a:t>[2]</a:t>
            </a:r>
            <a:r>
              <a:rPr lang="en-US" sz="1050" dirty="0">
                <a:effectLst/>
              </a:rPr>
              <a:t> Each of its fingers were tipped by a talonlike 8 inch claw.</a:t>
            </a:r>
            <a:r>
              <a:rPr lang="en-US" sz="1050" baseline="30000" dirty="0">
                <a:effectLst/>
                <a:hlinkClick r:id="rId21"/>
              </a:rPr>
              <a:t>[3]</a:t>
            </a:r>
            <a:r>
              <a:rPr lang="en-US" sz="1050" dirty="0">
                <a:effectLst/>
              </a:rPr>
              <a:t> Its forelimb morphology suggests that forelimb reduction in tyrannosauroids may not have proceeded in a uniform fashion.</a:t>
            </a:r>
            <a:r>
              <a:rPr lang="en-US" sz="1050" baseline="30000" dirty="0">
                <a:effectLst/>
                <a:hlinkClick r:id="rId20"/>
              </a:rPr>
              <a:t>[2]</a:t>
            </a:r>
            <a:r>
              <a:rPr lang="en-US" sz="1050" dirty="0">
                <a:effectLst/>
              </a:rPr>
              <a:t> </a:t>
            </a:r>
            <a:r>
              <a:rPr lang="en-US" sz="1050" i="1" dirty="0" err="1">
                <a:effectLst/>
              </a:rPr>
              <a:t>Dryptosaurus</a:t>
            </a:r>
            <a:r>
              <a:rPr lang="en-US" sz="1050" dirty="0">
                <a:effectLst/>
              </a:rPr>
              <a:t> may have used both its arms and its jaws and as weapons when hunting, capturing and processing prey.</a:t>
            </a:r>
            <a:r>
              <a:rPr lang="en-US" sz="1050" baseline="30000" dirty="0">
                <a:effectLst/>
                <a:hlinkClick r:id="rId20"/>
              </a:rPr>
              <a:t>[2]</a:t>
            </a:r>
            <a:r>
              <a:rPr lang="en-US" sz="1050" dirty="0">
                <a:effectLst/>
              </a:rPr>
              <a:t> The type specimen is a fragmentary skeleton belonging to a single adult individual. </a:t>
            </a:r>
            <a:r>
              <a:rPr lang="en-US" sz="1050" b="1" dirty="0">
                <a:effectLst/>
              </a:rPr>
              <a:t>ANSP 9995</a:t>
            </a:r>
            <a:r>
              <a:rPr lang="en-US" sz="1050" dirty="0">
                <a:effectLst/>
              </a:rPr>
              <a:t> consists of a fragmentary right </a:t>
            </a:r>
            <a:r>
              <a:rPr lang="en-US" sz="1050" dirty="0">
                <a:effectLst/>
                <a:hlinkClick r:id="rId22" tooltip="Maxilla"/>
              </a:rPr>
              <a:t>maxilla</a:t>
            </a:r>
            <a:r>
              <a:rPr lang="en-US" sz="1050" dirty="0">
                <a:effectLst/>
              </a:rPr>
              <a:t>, a fragmentary right </a:t>
            </a:r>
            <a:r>
              <a:rPr lang="en-US" sz="1050" dirty="0">
                <a:effectLst/>
                <a:hlinkClick r:id="rId23" tooltip="Dentary"/>
              </a:rPr>
              <a:t>dentary</a:t>
            </a:r>
            <a:r>
              <a:rPr lang="en-US" sz="1050" dirty="0">
                <a:effectLst/>
              </a:rPr>
              <a:t>, a fragmentary right </a:t>
            </a:r>
            <a:r>
              <a:rPr lang="en-US" sz="1050" dirty="0" err="1">
                <a:effectLst/>
                <a:hlinkClick r:id="rId24" tooltip="Surangular"/>
              </a:rPr>
              <a:t>surangular</a:t>
            </a:r>
            <a:r>
              <a:rPr lang="en-US" sz="1050" dirty="0">
                <a:effectLst/>
              </a:rPr>
              <a:t>, lateral teeth, 11 middle-distal </a:t>
            </a:r>
            <a:r>
              <a:rPr lang="en-US" sz="1050" dirty="0">
                <a:effectLst/>
                <a:hlinkClick r:id="rId25" tooltip="Caudal vertebrae"/>
              </a:rPr>
              <a:t>caudal vertebrae</a:t>
            </a:r>
            <a:r>
              <a:rPr lang="en-US" sz="1050" dirty="0">
                <a:effectLst/>
              </a:rPr>
              <a:t>, both the left and right </a:t>
            </a:r>
            <a:r>
              <a:rPr lang="en-US" sz="1050" dirty="0" err="1">
                <a:effectLst/>
                <a:hlinkClick r:id="rId26" tooltip="Humeri"/>
              </a:rPr>
              <a:t>humeri</a:t>
            </a:r>
            <a:r>
              <a:rPr lang="en-US" sz="1050" dirty="0">
                <a:effectLst/>
              </a:rPr>
              <a:t>, three manual </a:t>
            </a:r>
            <a:r>
              <a:rPr lang="en-US" sz="1050" dirty="0">
                <a:effectLst/>
                <a:hlinkClick r:id="rId27" tooltip="Phalanges"/>
              </a:rPr>
              <a:t>phalanges</a:t>
            </a:r>
            <a:r>
              <a:rPr lang="en-US" sz="1050" dirty="0">
                <a:effectLst/>
              </a:rPr>
              <a:t> from the left hand (I-1, II-2, and an ungual), the shafts of the left and right </a:t>
            </a:r>
            <a:r>
              <a:rPr lang="en-US" sz="1050" dirty="0">
                <a:effectLst/>
                <a:hlinkClick r:id="rId28" tooltip="Pubic bone"/>
              </a:rPr>
              <a:t>pubic</a:t>
            </a:r>
            <a:r>
              <a:rPr lang="en-US" sz="1050" dirty="0">
                <a:effectLst/>
              </a:rPr>
              <a:t> bones, a fragmentary right </a:t>
            </a:r>
            <a:r>
              <a:rPr lang="en-US" sz="1050" dirty="0">
                <a:effectLst/>
                <a:hlinkClick r:id="rId29" tooltip="Ischium"/>
              </a:rPr>
              <a:t>ischium</a:t>
            </a:r>
            <a:r>
              <a:rPr lang="en-US" sz="1050" dirty="0">
                <a:effectLst/>
              </a:rPr>
              <a:t>, the left </a:t>
            </a:r>
            <a:r>
              <a:rPr lang="en-US" sz="1050" dirty="0">
                <a:effectLst/>
                <a:hlinkClick r:id="rId30" tooltip="Femur"/>
              </a:rPr>
              <a:t>femur</a:t>
            </a:r>
            <a:r>
              <a:rPr lang="en-US" sz="1050" dirty="0">
                <a:effectLst/>
              </a:rPr>
              <a:t>, the left </a:t>
            </a:r>
            <a:r>
              <a:rPr lang="en-US" sz="1050" dirty="0">
                <a:effectLst/>
                <a:hlinkClick r:id="rId31" tooltip="Tibia"/>
              </a:rPr>
              <a:t>tibia</a:t>
            </a:r>
            <a:r>
              <a:rPr lang="en-US" sz="1050" dirty="0">
                <a:effectLst/>
              </a:rPr>
              <a:t>, the left </a:t>
            </a:r>
            <a:r>
              <a:rPr lang="en-US" sz="1050" dirty="0">
                <a:effectLst/>
                <a:hlinkClick r:id="rId32" tooltip="Fibula"/>
              </a:rPr>
              <a:t>fibula</a:t>
            </a:r>
            <a:r>
              <a:rPr lang="en-US" sz="1050" dirty="0">
                <a:effectLst/>
              </a:rPr>
              <a:t>, the left </a:t>
            </a:r>
            <a:r>
              <a:rPr lang="en-US" sz="1050" dirty="0">
                <a:effectLst/>
                <a:hlinkClick r:id="rId33" tooltip="Astragalus"/>
              </a:rPr>
              <a:t>astragalus</a:t>
            </a:r>
            <a:r>
              <a:rPr lang="en-US" sz="1050" dirty="0">
                <a:effectLst/>
              </a:rPr>
              <a:t>, and a midshaft fragment of </a:t>
            </a:r>
            <a:r>
              <a:rPr lang="en-US" sz="1050" dirty="0">
                <a:effectLst/>
                <a:hlinkClick r:id="rId34" tooltip="Metatarsal"/>
              </a:rPr>
              <a:t>metatarsal</a:t>
            </a:r>
            <a:r>
              <a:rPr lang="en-US" sz="1050" dirty="0">
                <a:effectLst/>
              </a:rPr>
              <a:t> III. The ontological maturity of the holotype individual is supported by the fact that the neurocentral sutures are closed in all its caudal vertebrae.</a:t>
            </a:r>
            <a:r>
              <a:rPr lang="en-US" sz="1050" baseline="30000" dirty="0">
                <a:effectLst/>
                <a:hlinkClick r:id="rId20"/>
              </a:rPr>
              <a:t>[2]</a:t>
            </a:r>
            <a:r>
              <a:rPr lang="en-US" sz="1050" dirty="0">
                <a:effectLst/>
              </a:rPr>
              <a:t> </a:t>
            </a:r>
            <a:r>
              <a:rPr lang="en-US" sz="1050" b="1" dirty="0">
                <a:effectLst/>
              </a:rPr>
              <a:t>AMNH FARB 2438</a:t>
            </a:r>
            <a:r>
              <a:rPr lang="en-US" sz="1050" dirty="0">
                <a:effectLst/>
              </a:rPr>
              <a:t> consists of left metatarsal IV, which are likely from the same individual as the holotype.</a:t>
            </a:r>
            <a:r>
              <a:rPr lang="en-US" sz="1050" baseline="30000" dirty="0">
                <a:effectLst/>
                <a:hlinkClick r:id="rId35"/>
              </a:rPr>
              <a:t>[4]</a:t>
            </a:r>
            <a:r>
              <a:rPr lang="en-US" sz="1050" dirty="0">
                <a:effectLst/>
              </a:rPr>
              <a:t> </a:t>
            </a:r>
          </a:p>
          <a:p>
            <a:pPr rtl="0"/>
            <a:endParaRPr lang="en-US" sz="1050" dirty="0">
              <a:effectLst/>
            </a:endParaRPr>
          </a:p>
          <a:p>
            <a:pPr rtl="0"/>
            <a:r>
              <a:rPr lang="en-US" sz="1050" dirty="0">
                <a:effectLst/>
              </a:rPr>
              <a:t>Restoration</a:t>
            </a:r>
          </a:p>
          <a:p>
            <a:pPr rtl="0"/>
            <a:r>
              <a:rPr lang="en-US" sz="1050" dirty="0">
                <a:effectLst/>
              </a:rPr>
              <a:t>The fragmentary right maxilla preserves the three alveoli in full and the fourth only partially. The authors were able to ascertain that </a:t>
            </a:r>
            <a:r>
              <a:rPr lang="en-US" sz="1050" i="1" dirty="0" err="1">
                <a:effectLst/>
              </a:rPr>
              <a:t>Dryptosaurus</a:t>
            </a:r>
            <a:r>
              <a:rPr lang="en-US" sz="1050" dirty="0">
                <a:effectLst/>
              </a:rPr>
              <a:t> had ziphodont dentition. The shape of the alveolus situated on the anterior portion of the fragment suggests that it housed a tooth that was smaller and more circular than the others; an </a:t>
            </a:r>
            <a:r>
              <a:rPr lang="en-US" sz="1050" dirty="0" err="1">
                <a:effectLst/>
                <a:hlinkClick r:id="rId36" tooltip="Incisiform (page does not exist)"/>
              </a:rPr>
              <a:t>incisiform</a:t>
            </a:r>
            <a:r>
              <a:rPr lang="en-US" sz="1050" dirty="0">
                <a:effectLst/>
              </a:rPr>
              <a:t> tooth which is common in tyrannosauroids. The disarticulated teeth recovered are transversely narrow, serrated (17-18 </a:t>
            </a:r>
            <a:r>
              <a:rPr lang="en-US" sz="1050" dirty="0">
                <a:effectLst/>
                <a:hlinkClick r:id="rId37" tooltip="Denticle (tooth feature)"/>
              </a:rPr>
              <a:t>denticles</a:t>
            </a:r>
            <a:r>
              <a:rPr lang="en-US" sz="1050" dirty="0">
                <a:effectLst/>
              </a:rPr>
              <a:t>/cm) and recurved. The femur is only 3% longer than the tibia. The longest manual ungual phalanx recovered measured 176 mm (6.9 in) in length. The morphology of the proximal portion of metatarsal IV suggests that </a:t>
            </a:r>
            <a:r>
              <a:rPr lang="en-US" sz="1050" i="1" dirty="0" err="1">
                <a:effectLst/>
              </a:rPr>
              <a:t>Dryptosaurus</a:t>
            </a:r>
            <a:r>
              <a:rPr lang="en-US" sz="1050" dirty="0">
                <a:effectLst/>
              </a:rPr>
              <a:t> had an </a:t>
            </a:r>
            <a:r>
              <a:rPr lang="en-US" sz="1050" dirty="0" err="1">
                <a:effectLst/>
                <a:hlinkClick r:id="rId38" tooltip="Arctometatarsalian"/>
              </a:rPr>
              <a:t>arctometatarsalian</a:t>
            </a:r>
            <a:r>
              <a:rPr lang="en-US" sz="1050" dirty="0">
                <a:effectLst/>
              </a:rPr>
              <a:t> foot, an advanced feature shared by derived tyrannosauroids such as </a:t>
            </a:r>
            <a:r>
              <a:rPr lang="en-US" sz="1050" i="1" dirty="0">
                <a:effectLst/>
                <a:hlinkClick r:id="rId39" tooltip="Albertosaurus"/>
              </a:rPr>
              <a:t>Albertosaurus</a:t>
            </a:r>
            <a:r>
              <a:rPr lang="en-US" sz="1050" dirty="0">
                <a:effectLst/>
              </a:rPr>
              <a:t> and </a:t>
            </a:r>
            <a:r>
              <a:rPr lang="en-US" sz="1050" i="1" dirty="0">
                <a:effectLst/>
                <a:hlinkClick r:id="rId19" tooltip="Tyrannosaurus"/>
              </a:rPr>
              <a:t>Tyrannosaurus</a:t>
            </a:r>
            <a:r>
              <a:rPr lang="en-US" sz="1050" dirty="0">
                <a:effectLst/>
              </a:rPr>
              <a:t>, in which the third metatarsal is “pinched” between the second and fourth metatarsals. </a:t>
            </a:r>
          </a:p>
          <a:p>
            <a:pPr rtl="0"/>
            <a:endParaRPr lang="en-US" sz="1050" dirty="0">
              <a:effectLst/>
            </a:endParaRPr>
          </a:p>
          <a:p>
            <a:pPr rtl="0"/>
            <a:r>
              <a:rPr lang="en-US" sz="1050" dirty="0">
                <a:effectLst/>
              </a:rPr>
              <a:t>According to </a:t>
            </a:r>
            <a:r>
              <a:rPr lang="en-US" sz="1050" dirty="0" err="1">
                <a:effectLst/>
              </a:rPr>
              <a:t>Brusatte</a:t>
            </a:r>
            <a:r>
              <a:rPr lang="en-US" sz="1050" dirty="0">
                <a:effectLst/>
              </a:rPr>
              <a:t> </a:t>
            </a:r>
            <a:r>
              <a:rPr lang="en-US" sz="1050" i="1" dirty="0">
                <a:effectLst/>
              </a:rPr>
              <a:t>et al.</a:t>
            </a:r>
            <a:r>
              <a:rPr lang="en-US" sz="1050" dirty="0">
                <a:effectLst/>
              </a:rPr>
              <a:t> (2011), </a:t>
            </a:r>
            <a:r>
              <a:rPr lang="en-US" sz="1050" i="1" dirty="0" err="1">
                <a:effectLst/>
              </a:rPr>
              <a:t>Dryptosaurus</a:t>
            </a:r>
            <a:r>
              <a:rPr lang="en-US" sz="1050" dirty="0">
                <a:effectLst/>
              </a:rPr>
              <a:t> can be distinguished based on the following characteristics: the combination of a reduced </a:t>
            </a:r>
            <a:r>
              <a:rPr lang="en-US" sz="1050" dirty="0" err="1">
                <a:effectLst/>
              </a:rPr>
              <a:t>humerus</a:t>
            </a:r>
            <a:r>
              <a:rPr lang="en-US" sz="1050" dirty="0">
                <a:effectLst/>
              </a:rPr>
              <a:t> (</a:t>
            </a:r>
            <a:r>
              <a:rPr lang="en-US" sz="1050" dirty="0" err="1">
                <a:effectLst/>
              </a:rPr>
              <a:t>humerus</a:t>
            </a:r>
            <a:r>
              <a:rPr lang="en-US" sz="1050" dirty="0">
                <a:effectLst/>
              </a:rPr>
              <a:t>: femur ratio = 0.375) and a large hand (phalanx I-1:femur ratio = 0.200), the strong mediolateral expansion of the </a:t>
            </a:r>
            <a:r>
              <a:rPr lang="en-US" sz="1050" dirty="0">
                <a:effectLst/>
                <a:hlinkClick r:id="rId29" tooltip="Ischium"/>
              </a:rPr>
              <a:t>ischial</a:t>
            </a:r>
            <a:r>
              <a:rPr lang="en-US" sz="1050" dirty="0">
                <a:effectLst/>
              </a:rPr>
              <a:t> tubercle, which is approximately 1.7 times as wide as the shaft immediately distally, the presence of an ovoid fossa on the medial surface of the femoral shaft immediately proximal to the medial condyle, which is demarcated anteriorly by the mesiodistal crest and demarcated medially by a novel crest, the presence of a proximomedially trending ridge on the anterior surface of the fibula immediately proximal to the </a:t>
            </a:r>
            <a:r>
              <a:rPr lang="en-US" sz="1050" dirty="0" err="1">
                <a:effectLst/>
              </a:rPr>
              <a:t>iliofibularis</a:t>
            </a:r>
            <a:r>
              <a:rPr lang="en-US" sz="1050" dirty="0">
                <a:effectLst/>
              </a:rPr>
              <a:t> tubercle, the lip on the lateral surface of the lateral condyle of the astragalus is prominent and is overlapping the proximal surface of the </a:t>
            </a:r>
            <a:r>
              <a:rPr lang="en-US" sz="1050" dirty="0">
                <a:effectLst/>
                <a:hlinkClick r:id="rId40" tooltip="Calcaneum"/>
              </a:rPr>
              <a:t>calcaneum</a:t>
            </a:r>
            <a:r>
              <a:rPr lang="en-US" sz="1050" dirty="0">
                <a:effectLst/>
              </a:rPr>
              <a:t>, metatarsal IV is observed with a flat shaft proximally, resulting in a </a:t>
            </a:r>
            <a:r>
              <a:rPr lang="en-US" sz="1050" dirty="0" err="1">
                <a:effectLst/>
              </a:rPr>
              <a:t>semiovoid</a:t>
            </a:r>
            <a:r>
              <a:rPr lang="en-US" sz="1050" dirty="0">
                <a:effectLst/>
              </a:rPr>
              <a:t> cross section that is much wider mediolaterally than it is long </a:t>
            </a:r>
            <a:r>
              <a:rPr lang="en-US" sz="1050" dirty="0" err="1">
                <a:effectLst/>
              </a:rPr>
              <a:t>anteroposteriorly</a:t>
            </a:r>
            <a:r>
              <a:rPr lang="en-US" sz="1050" dirty="0">
                <a:effectLst/>
              </a:rPr>
              <a:t>. </a:t>
            </a:r>
          </a:p>
          <a:p>
            <a:pPr rtl="0"/>
            <a:endParaRPr lang="en-US" sz="1050" b="1" dirty="0">
              <a:effectLst/>
            </a:endParaRPr>
          </a:p>
          <a:p>
            <a:pPr rtl="0"/>
            <a:r>
              <a:rPr lang="en-US" sz="1050" b="1" dirty="0">
                <a:effectLst/>
              </a:rPr>
              <a:t>Discovery and species</a:t>
            </a:r>
          </a:p>
          <a:p>
            <a:pPr rtl="0"/>
            <a:r>
              <a:rPr lang="en-US" sz="1050" dirty="0">
                <a:effectLst/>
              </a:rPr>
              <a:t>Prior to the discovery of </a:t>
            </a:r>
            <a:r>
              <a:rPr lang="en-US" sz="1050" i="1" dirty="0" err="1">
                <a:effectLst/>
              </a:rPr>
              <a:t>Dryptosaurus</a:t>
            </a:r>
            <a:r>
              <a:rPr lang="en-US" sz="1050" dirty="0">
                <a:effectLst/>
              </a:rPr>
              <a:t> in 1866, New World theropods were known only from some isolated theropod teeth discovered in Montana by </a:t>
            </a:r>
            <a:r>
              <a:rPr lang="en-US" sz="1050" dirty="0">
                <a:effectLst/>
                <a:hlinkClick r:id="rId41" tooltip="Joseph Leidy"/>
              </a:rPr>
              <a:t>Joseph Leidy</a:t>
            </a:r>
            <a:r>
              <a:rPr lang="en-US" sz="1050" dirty="0">
                <a:effectLst/>
              </a:rPr>
              <a:t> in 1856.</a:t>
            </a:r>
            <a:r>
              <a:rPr lang="en-US" sz="1050" baseline="30000" dirty="0">
                <a:effectLst/>
                <a:hlinkClick r:id="rId42"/>
              </a:rPr>
              <a:t>[5]</a:t>
            </a:r>
            <a:r>
              <a:rPr lang="en-US" sz="1050" dirty="0">
                <a:effectLst/>
              </a:rPr>
              <a:t> The discovery of this genus gave North American paleontologists the opportunity to observe an articulated, albeit incomplete, theropod skeleton. During the 19th century, this genus unfortunately became a wastebasket taxon for the referral of isolated theropod elements from across North America given that tyrannosauroids were not recognized as a distinct group of large theropods in the late 19th century, and numerous theropod species were assigned to it (often as </a:t>
            </a:r>
            <a:r>
              <a:rPr lang="en-US" sz="1050" i="1" dirty="0" err="1">
                <a:effectLst/>
              </a:rPr>
              <a:t>Lælaps</a:t>
            </a:r>
            <a:r>
              <a:rPr lang="en-US" sz="1050" dirty="0">
                <a:effectLst/>
              </a:rPr>
              <a:t> or </a:t>
            </a:r>
            <a:r>
              <a:rPr lang="en-US" sz="1050" i="1" dirty="0" err="1">
                <a:effectLst/>
              </a:rPr>
              <a:t>Laelaps</a:t>
            </a:r>
            <a:r>
              <a:rPr lang="en-US" sz="1050" dirty="0">
                <a:effectLst/>
              </a:rPr>
              <a:t>) only to be later reclassified. </a:t>
            </a:r>
          </a:p>
          <a:p>
            <a:pPr rtl="0"/>
            <a:endParaRPr lang="en-US" sz="1050" dirty="0">
              <a:effectLst/>
            </a:endParaRPr>
          </a:p>
          <a:p>
            <a:pPr rtl="0"/>
            <a:r>
              <a:rPr lang="en-US" sz="1050" dirty="0">
                <a:effectLst/>
              </a:rPr>
              <a:t>The genus name </a:t>
            </a:r>
            <a:r>
              <a:rPr lang="en-US" sz="1050" i="1" dirty="0" err="1">
                <a:effectLst/>
              </a:rPr>
              <a:t>Dryptosaurus</a:t>
            </a:r>
            <a:r>
              <a:rPr lang="en-US" sz="1050" dirty="0">
                <a:effectLst/>
              </a:rPr>
              <a:t>, means "tearing lizard", and is derived from the </a:t>
            </a:r>
            <a:r>
              <a:rPr lang="en-US" sz="1050" dirty="0">
                <a:effectLst/>
                <a:hlinkClick r:id="rId43" tooltip="Greek language"/>
              </a:rPr>
              <a:t>Greek</a:t>
            </a:r>
            <a:r>
              <a:rPr lang="en-US" sz="1050" dirty="0">
                <a:effectLst/>
              </a:rPr>
              <a:t> words "</a:t>
            </a:r>
            <a:r>
              <a:rPr lang="en-US" sz="1050" dirty="0" err="1">
                <a:effectLst/>
              </a:rPr>
              <a:t>dryptō</a:t>
            </a:r>
            <a:r>
              <a:rPr lang="en-US" sz="1050" dirty="0">
                <a:effectLst/>
              </a:rPr>
              <a:t>" (</a:t>
            </a:r>
            <a:r>
              <a:rPr lang="en-US" sz="1050" dirty="0" err="1">
                <a:effectLst/>
              </a:rPr>
              <a:t>δρύ</a:t>
            </a:r>
            <a:r>
              <a:rPr lang="en-US" sz="1050" dirty="0">
                <a:effectLst/>
              </a:rPr>
              <a:t>πτω), meaning "I tear" and "sauros" (σαυρος) meaning "lizard".</a:t>
            </a:r>
            <a:r>
              <a:rPr lang="en-US" sz="1050" baseline="30000" dirty="0">
                <a:effectLst/>
                <a:hlinkClick r:id="rId44"/>
              </a:rPr>
              <a:t>[6]</a:t>
            </a:r>
            <a:r>
              <a:rPr lang="en-US" sz="1050" dirty="0">
                <a:effectLst/>
              </a:rPr>
              <a:t> The </a:t>
            </a:r>
            <a:r>
              <a:rPr lang="en-US" sz="1050" dirty="0">
                <a:effectLst/>
                <a:hlinkClick r:id="rId45" tooltip="Specific name (zoology)"/>
              </a:rPr>
              <a:t>specific name</a:t>
            </a:r>
            <a:r>
              <a:rPr lang="en-US" sz="1050" dirty="0">
                <a:effectLst/>
              </a:rPr>
              <a:t> </a:t>
            </a:r>
            <a:r>
              <a:rPr lang="en-US" sz="1050" i="1" dirty="0">
                <a:effectLst/>
              </a:rPr>
              <a:t>aquilunguis</a:t>
            </a:r>
            <a:r>
              <a:rPr lang="en-US" sz="1050" dirty="0">
                <a:effectLst/>
              </a:rPr>
              <a:t>, is derived from the </a:t>
            </a:r>
            <a:r>
              <a:rPr lang="en-US" sz="1050" dirty="0">
                <a:effectLst/>
                <a:hlinkClick r:id="rId46" tooltip="Latin"/>
              </a:rPr>
              <a:t>Latin</a:t>
            </a:r>
            <a:r>
              <a:rPr lang="en-US" sz="1050" dirty="0">
                <a:effectLst/>
              </a:rPr>
              <a:t> for "having claws like an eagle's", a reference to the claws on its three-fingered hand. </a:t>
            </a:r>
            <a:r>
              <a:rPr lang="en-US" sz="1050" dirty="0">
                <a:effectLst/>
                <a:hlinkClick r:id="rId16" tooltip="Edward Drinker Cope"/>
              </a:rPr>
              <a:t>E. D. Cope</a:t>
            </a:r>
            <a:r>
              <a:rPr lang="en-US" sz="1050" dirty="0">
                <a:effectLst/>
              </a:rPr>
              <a:t> (1866) published a paper on the specimen within a week of its discovery, and named it </a:t>
            </a:r>
            <a:r>
              <a:rPr lang="en-US" sz="1050" i="1" dirty="0" err="1">
                <a:effectLst/>
              </a:rPr>
              <a:t>Laelaps</a:t>
            </a:r>
            <a:r>
              <a:rPr lang="en-US" sz="1050" i="1" dirty="0">
                <a:effectLst/>
              </a:rPr>
              <a:t> </a:t>
            </a:r>
            <a:r>
              <a:rPr lang="en-US" sz="1050" i="1" dirty="0" err="1">
                <a:effectLst/>
              </a:rPr>
              <a:t>aquilunguis</a:t>
            </a:r>
            <a:r>
              <a:rPr lang="en-US" sz="1050" dirty="0">
                <a:effectLst/>
              </a:rPr>
              <a:t> at a meeting of the Academy of Natural Sciences in Philadelphia.</a:t>
            </a:r>
            <a:r>
              <a:rPr lang="en-US" sz="1050" baseline="30000" dirty="0">
                <a:effectLst/>
                <a:hlinkClick r:id="rId20"/>
              </a:rPr>
              <a:t>[2]</a:t>
            </a:r>
            <a:r>
              <a:rPr lang="en-US" sz="1050" dirty="0">
                <a:effectLst/>
              </a:rPr>
              <a:t> "</a:t>
            </a:r>
            <a:r>
              <a:rPr lang="en-US" sz="1050" i="1" dirty="0" err="1">
                <a:effectLst/>
              </a:rPr>
              <a:t>Laelaps</a:t>
            </a:r>
            <a:r>
              <a:rPr lang="en-US" sz="1050" dirty="0">
                <a:effectLst/>
              </a:rPr>
              <a:t>", which is derived from the Greek for “hurricane” or “storm wind”, was also the name of </a:t>
            </a:r>
            <a:r>
              <a:rPr lang="en-US" sz="1050" dirty="0">
                <a:effectLst/>
                <a:hlinkClick r:id="rId47" tooltip="Laelaps (mythology)"/>
              </a:rPr>
              <a:t>a dog in Greek mythology</a:t>
            </a:r>
            <a:r>
              <a:rPr lang="en-US" sz="1050" dirty="0">
                <a:effectLst/>
              </a:rPr>
              <a:t> that never failed to catch what it was hunting.</a:t>
            </a:r>
            <a:r>
              <a:rPr lang="en-US" sz="1050" baseline="30000" dirty="0">
                <a:effectLst/>
                <a:hlinkClick r:id="rId48"/>
              </a:rPr>
              <a:t>[7]</a:t>
            </a:r>
            <a:r>
              <a:rPr lang="en-US" sz="1050" dirty="0">
                <a:effectLst/>
              </a:rPr>
              <a:t> </a:t>
            </a:r>
            <a:r>
              <a:rPr lang="en-US" sz="1050" i="1" dirty="0" err="1">
                <a:effectLst/>
              </a:rPr>
              <a:t>Laelaps</a:t>
            </a:r>
            <a:r>
              <a:rPr lang="en-US" sz="1050" dirty="0">
                <a:effectLst/>
              </a:rPr>
              <a:t> gained popularity as both a poetic and evocative name and became one of the first dinosaurs described from </a:t>
            </a:r>
            <a:r>
              <a:rPr lang="en-US" sz="1050" dirty="0">
                <a:effectLst/>
                <a:hlinkClick r:id="rId49" tooltip="North America"/>
              </a:rPr>
              <a:t>North America</a:t>
            </a:r>
            <a:r>
              <a:rPr lang="en-US" sz="1050" dirty="0">
                <a:effectLst/>
              </a:rPr>
              <a:t>, following </a:t>
            </a:r>
            <a:r>
              <a:rPr lang="en-US" sz="1050" i="1" dirty="0" err="1">
                <a:effectLst/>
                <a:hlinkClick r:id="rId50" tooltip="Hadrosaurus"/>
              </a:rPr>
              <a:t>Hadrosaurus</a:t>
            </a:r>
            <a:r>
              <a:rPr lang="en-US" sz="1050" dirty="0">
                <a:effectLst/>
              </a:rPr>
              <a:t> and </a:t>
            </a:r>
            <a:r>
              <a:rPr lang="en-US" sz="1050" i="1" dirty="0" err="1">
                <a:effectLst/>
                <a:hlinkClick r:id="rId51" tooltip="Trachodon"/>
              </a:rPr>
              <a:t>Trachodon</a:t>
            </a:r>
            <a:r>
              <a:rPr lang="en-US" sz="1050" dirty="0">
                <a:effectLst/>
              </a:rPr>
              <a:t>. Later it was discovered that the name </a:t>
            </a:r>
            <a:r>
              <a:rPr lang="en-US" sz="1050" i="1" dirty="0" err="1">
                <a:effectLst/>
              </a:rPr>
              <a:t>Laelaps</a:t>
            </a:r>
            <a:r>
              <a:rPr lang="en-US" sz="1050" dirty="0">
                <a:effectLst/>
              </a:rPr>
              <a:t> had already been given to a genus of </a:t>
            </a:r>
            <a:r>
              <a:rPr lang="en-US" sz="1050" dirty="0">
                <a:effectLst/>
                <a:hlinkClick r:id="rId52" tooltip="Mite"/>
              </a:rPr>
              <a:t>mite</a:t>
            </a:r>
            <a:r>
              <a:rPr lang="en-US" sz="1050" dirty="0">
                <a:effectLst/>
              </a:rPr>
              <a:t>, and Cope's lifelong rival </a:t>
            </a:r>
            <a:r>
              <a:rPr lang="en-US" sz="1050" dirty="0">
                <a:effectLst/>
                <a:hlinkClick r:id="rId53" tooltip="Othniel Charles Marsh"/>
              </a:rPr>
              <a:t>O.C. Marsh</a:t>
            </a:r>
            <a:r>
              <a:rPr lang="en-US" sz="1050" dirty="0">
                <a:effectLst/>
              </a:rPr>
              <a:t> changed the name in 1877 to </a:t>
            </a:r>
            <a:r>
              <a:rPr lang="en-US" sz="1050" i="1" dirty="0" err="1">
                <a:effectLst/>
              </a:rPr>
              <a:t>Dryptosaurus</a:t>
            </a:r>
            <a:r>
              <a:rPr lang="en-US" sz="1050" dirty="0">
                <a:effectLst/>
              </a:rPr>
              <a:t>. The </a:t>
            </a:r>
            <a:r>
              <a:rPr lang="en-US" sz="1050" dirty="0">
                <a:effectLst/>
                <a:hlinkClick r:id="rId54" tooltip="Type species"/>
              </a:rPr>
              <a:t>type species</a:t>
            </a:r>
            <a:r>
              <a:rPr lang="en-US" sz="1050" dirty="0">
                <a:effectLst/>
              </a:rPr>
              <a:t> is </a:t>
            </a:r>
            <a:r>
              <a:rPr lang="en-US" sz="1050" i="1" dirty="0" err="1">
                <a:effectLst/>
              </a:rPr>
              <a:t>Dryptosaurus</a:t>
            </a:r>
            <a:r>
              <a:rPr lang="en-US" sz="1050" i="1" dirty="0">
                <a:effectLst/>
              </a:rPr>
              <a:t> </a:t>
            </a:r>
            <a:r>
              <a:rPr lang="en-US" sz="1050" i="1" dirty="0" err="1">
                <a:effectLst/>
              </a:rPr>
              <a:t>aquilunguis</a:t>
            </a:r>
            <a:r>
              <a:rPr lang="en-US" sz="1050" dirty="0">
                <a:effectLst/>
              </a:rPr>
              <a:t>. </a:t>
            </a:r>
          </a:p>
          <a:p>
            <a:pPr rtl="0"/>
            <a:endParaRPr lang="en-US" sz="1050" dirty="0">
              <a:effectLst/>
            </a:endParaRPr>
          </a:p>
          <a:p>
            <a:pPr rtl="0"/>
            <a:r>
              <a:rPr lang="en-US" sz="1050" dirty="0" err="1">
                <a:effectLst/>
              </a:rPr>
              <a:t>Brusatte</a:t>
            </a:r>
            <a:r>
              <a:rPr lang="en-US" sz="1050" dirty="0">
                <a:effectLst/>
              </a:rPr>
              <a:t> </a:t>
            </a:r>
            <a:r>
              <a:rPr lang="en-US" sz="1050" i="1" dirty="0">
                <a:effectLst/>
              </a:rPr>
              <a:t>et al.</a:t>
            </a:r>
            <a:r>
              <a:rPr lang="en-US" sz="1050" dirty="0">
                <a:effectLst/>
              </a:rPr>
              <a:t> (2011) noted that well-preserved, historic casts of most of the type material ANSP 9995/AMNH FARB 2438 are housed in the collections of the </a:t>
            </a:r>
            <a:r>
              <a:rPr lang="en-US" sz="1050" dirty="0">
                <a:effectLst/>
                <a:hlinkClick r:id="rId55" tooltip="Natural History Museum in London"/>
              </a:rPr>
              <a:t>Natural History Museum in London</a:t>
            </a:r>
            <a:r>
              <a:rPr lang="en-US" sz="1050" dirty="0">
                <a:effectLst/>
              </a:rPr>
              <a:t> (NHM OR50100). The casts show some detail that is no longer preserved on the original specimens which have significantly degraded due to pyrite disease.</a:t>
            </a:r>
            <a:r>
              <a:rPr lang="en-US" sz="1050" baseline="30000" dirty="0">
                <a:effectLst/>
                <a:hlinkClick r:id="rId56"/>
              </a:rPr>
              <a:t>[8]</a:t>
            </a:r>
            <a:r>
              <a:rPr lang="en-US" sz="1050" dirty="0">
                <a:effectLst/>
              </a:rPr>
              <a:t> </a:t>
            </a:r>
          </a:p>
          <a:p>
            <a:pPr rtl="0"/>
            <a:endParaRPr lang="en-US" sz="1050" b="1" dirty="0">
              <a:effectLst/>
            </a:endParaRPr>
          </a:p>
          <a:p>
            <a:pPr rtl="0"/>
            <a:r>
              <a:rPr lang="en-US" sz="1050" b="1" dirty="0" err="1">
                <a:effectLst/>
              </a:rPr>
              <a:t>Misassigned</a:t>
            </a:r>
            <a:r>
              <a:rPr lang="en-US" sz="1050" b="1" dirty="0">
                <a:effectLst/>
              </a:rPr>
              <a:t> species</a:t>
            </a:r>
          </a:p>
          <a:p>
            <a:pPr rtl="0"/>
            <a:r>
              <a:rPr lang="en-US" sz="1050" i="1" dirty="0" err="1">
                <a:effectLst/>
              </a:rPr>
              <a:t>Laelaps</a:t>
            </a:r>
            <a:r>
              <a:rPr lang="en-US" sz="1050" i="1" dirty="0">
                <a:effectLst/>
              </a:rPr>
              <a:t> </a:t>
            </a:r>
            <a:r>
              <a:rPr lang="en-US" sz="1050" i="1" dirty="0" err="1">
                <a:effectLst/>
              </a:rPr>
              <a:t>trihedrodon</a:t>
            </a:r>
            <a:r>
              <a:rPr lang="en-US" sz="1050" dirty="0">
                <a:effectLst/>
              </a:rPr>
              <a:t> was coined by Cope in 1877 for a partial dentary (now missing) from the </a:t>
            </a:r>
            <a:r>
              <a:rPr lang="en-US" sz="1050" dirty="0">
                <a:effectLst/>
                <a:hlinkClick r:id="rId57" tooltip="Morrison Formation"/>
              </a:rPr>
              <a:t>Morrison Formation</a:t>
            </a:r>
            <a:r>
              <a:rPr lang="en-US" sz="1050" dirty="0">
                <a:effectLst/>
              </a:rPr>
              <a:t> of Colorado. Five damaged partial tooth crowns (AMNH 5780) mistakenly thought to have belonged to the </a:t>
            </a:r>
            <a:r>
              <a:rPr lang="en-US" sz="1050" i="1" dirty="0">
                <a:effectLst/>
              </a:rPr>
              <a:t>L. </a:t>
            </a:r>
            <a:r>
              <a:rPr lang="en-US" sz="1050" i="1" dirty="0" err="1">
                <a:effectLst/>
              </a:rPr>
              <a:t>trihedrodon</a:t>
            </a:r>
            <a:r>
              <a:rPr lang="en-US" sz="1050" dirty="0">
                <a:effectLst/>
              </a:rPr>
              <a:t> holotype share many features in common with </a:t>
            </a:r>
            <a:r>
              <a:rPr lang="en-US" sz="1050" i="1" dirty="0">
                <a:effectLst/>
              </a:rPr>
              <a:t>Allosaurus</a:t>
            </a:r>
            <a:r>
              <a:rPr lang="en-US" sz="1050" dirty="0">
                <a:effectLst/>
              </a:rPr>
              <a:t> and probably belong to that genus. However some of the </a:t>
            </a:r>
            <a:r>
              <a:rPr lang="en-US" sz="1050" i="1" dirty="0">
                <a:effectLst/>
              </a:rPr>
              <a:t>Allosaurus</a:t>
            </a:r>
            <a:r>
              <a:rPr lang="en-US" sz="1050" dirty="0">
                <a:effectLst/>
              </a:rPr>
              <a:t>-like characters of the teeth are primitive to theropods as a whole and may have been present in other large-bodied </a:t>
            </a:r>
            <a:r>
              <a:rPr lang="en-US" sz="1050" dirty="0">
                <a:effectLst/>
                <a:hlinkClick r:id="rId58" tooltip="Dinosaurs of the Morrison Formation"/>
              </a:rPr>
              <a:t>Morrison Formation theropod species</a:t>
            </a:r>
            <a:r>
              <a:rPr lang="en-US" sz="1050" dirty="0">
                <a:effectLst/>
              </a:rPr>
              <a:t>.</a:t>
            </a:r>
            <a:r>
              <a:rPr lang="en-US" sz="1050" baseline="30000" dirty="0">
                <a:effectLst/>
                <a:hlinkClick r:id="rId59"/>
              </a:rPr>
              <a:t>[9]</a:t>
            </a:r>
            <a:r>
              <a:rPr lang="en-US" sz="1050" dirty="0">
                <a:effectLst/>
              </a:rPr>
              <a:t> </a:t>
            </a:r>
          </a:p>
          <a:p>
            <a:pPr rtl="0"/>
            <a:endParaRPr lang="en-US" sz="1050" i="1" dirty="0">
              <a:effectLst/>
            </a:endParaRPr>
          </a:p>
          <a:p>
            <a:pPr rtl="0"/>
            <a:r>
              <a:rPr lang="en-US" sz="1050" i="1" dirty="0">
                <a:effectLst/>
              </a:rPr>
              <a:t>"</a:t>
            </a:r>
            <a:r>
              <a:rPr lang="en-US" sz="1050" i="1" dirty="0" err="1">
                <a:effectLst/>
              </a:rPr>
              <a:t>Laelaps</a:t>
            </a:r>
            <a:r>
              <a:rPr lang="en-US" sz="1050" i="1" dirty="0">
                <a:effectLst/>
              </a:rPr>
              <a:t>" </a:t>
            </a:r>
            <a:r>
              <a:rPr lang="en-US" sz="1050" i="1" dirty="0" err="1">
                <a:effectLst/>
              </a:rPr>
              <a:t>macropus</a:t>
            </a:r>
            <a:r>
              <a:rPr lang="en-US" sz="1050" dirty="0">
                <a:effectLst/>
              </a:rPr>
              <a:t> was coined by Cope for a partial hind limb found in the </a:t>
            </a:r>
            <a:r>
              <a:rPr lang="en-US" sz="1050" dirty="0" err="1">
                <a:effectLst/>
                <a:hlinkClick r:id="rId60" tooltip="Navesink Formation"/>
              </a:rPr>
              <a:t>Navesink</a:t>
            </a:r>
            <a:r>
              <a:rPr lang="en-US" sz="1050" dirty="0">
                <a:effectLst/>
                <a:hlinkClick r:id="rId60" tooltip="Navesink Formation"/>
              </a:rPr>
              <a:t> Formation</a:t>
            </a:r>
            <a:r>
              <a:rPr lang="en-US" sz="1050" dirty="0">
                <a:effectLst/>
              </a:rPr>
              <a:t> that </a:t>
            </a:r>
            <a:r>
              <a:rPr lang="en-US" sz="1050" dirty="0">
                <a:effectLst/>
                <a:hlinkClick r:id="rId41" tooltip="Joseph Leidy"/>
              </a:rPr>
              <a:t>Joseph Leidy</a:t>
            </a:r>
            <a:r>
              <a:rPr lang="en-US" sz="1050" dirty="0">
                <a:effectLst/>
              </a:rPr>
              <a:t> had referred earlier to the ornithomimid </a:t>
            </a:r>
            <a:r>
              <a:rPr lang="en-US" sz="1050" i="1" dirty="0" err="1">
                <a:effectLst/>
                <a:hlinkClick r:id="rId61" tooltip="Coelosaurus"/>
              </a:rPr>
              <a:t>Coelosaurus</a:t>
            </a:r>
            <a:r>
              <a:rPr lang="en-US" sz="1050" dirty="0">
                <a:effectLst/>
              </a:rPr>
              <a:t>, distinguishing it from </a:t>
            </a:r>
            <a:r>
              <a:rPr lang="en-US" sz="1050" i="1" dirty="0" err="1">
                <a:effectLst/>
              </a:rPr>
              <a:t>Dryptosaurus</a:t>
            </a:r>
            <a:r>
              <a:rPr lang="en-US" sz="1050" dirty="0">
                <a:effectLst/>
              </a:rPr>
              <a:t> by its longer toes.</a:t>
            </a:r>
            <a:r>
              <a:rPr lang="en-US" sz="1050" baseline="30000" dirty="0">
                <a:effectLst/>
                <a:hlinkClick r:id="rId62"/>
              </a:rPr>
              <a:t>[10]</a:t>
            </a:r>
            <a:r>
              <a:rPr lang="en-US" sz="1050" dirty="0">
                <a:effectLst/>
              </a:rPr>
              <a:t> </a:t>
            </a:r>
            <a:r>
              <a:rPr lang="en-US" sz="1050" dirty="0">
                <a:effectLst/>
                <a:hlinkClick r:id="rId63" tooltip="Thomas R. Holtz"/>
              </a:rPr>
              <a:t>Thomas R. Holtz</a:t>
            </a:r>
            <a:r>
              <a:rPr lang="en-US" sz="1050" dirty="0">
                <a:effectLst/>
              </a:rPr>
              <a:t> listed it as an indeterminate </a:t>
            </a:r>
            <a:r>
              <a:rPr lang="en-US" sz="1050" dirty="0">
                <a:effectLst/>
                <a:hlinkClick r:id="rId9" tooltip="Tyrannosauroid"/>
              </a:rPr>
              <a:t>tyrannosauroid</a:t>
            </a:r>
            <a:r>
              <a:rPr lang="en-US" sz="1050" dirty="0">
                <a:effectLst/>
              </a:rPr>
              <a:t> in his contribution to the second edition of the </a:t>
            </a:r>
            <a:r>
              <a:rPr lang="en-US" sz="1050" i="1" dirty="0" err="1">
                <a:effectLst/>
              </a:rPr>
              <a:t>Dinosauria</a:t>
            </a:r>
            <a:r>
              <a:rPr lang="en-US" sz="1050" dirty="0">
                <a:effectLst/>
              </a:rPr>
              <a:t>.</a:t>
            </a:r>
            <a:r>
              <a:rPr lang="en-US" sz="1050" baseline="30000" dirty="0">
                <a:effectLst/>
                <a:hlinkClick r:id="rId64"/>
              </a:rPr>
              <a:t>[11]</a:t>
            </a:r>
            <a:r>
              <a:rPr lang="en-US" sz="1050" dirty="0">
                <a:effectLst/>
              </a:rPr>
              <a:t> In 2017, it was given the new generic name </a:t>
            </a:r>
            <a:r>
              <a:rPr lang="en-US" sz="1050" i="1" dirty="0" err="1">
                <a:effectLst/>
                <a:hlinkClick r:id="rId65" tooltip="Teihivenator"/>
              </a:rPr>
              <a:t>Teihivenator</a:t>
            </a:r>
            <a:r>
              <a:rPr lang="en-US" sz="1050" dirty="0">
                <a:effectLst/>
              </a:rPr>
              <a:t>.</a:t>
            </a:r>
            <a:r>
              <a:rPr lang="en-US" sz="1050" baseline="30000" dirty="0">
                <a:effectLst/>
                <a:hlinkClick r:id="rId66"/>
              </a:rPr>
              <a:t>[12]</a:t>
            </a:r>
            <a:r>
              <a:rPr lang="en-US" sz="1050" dirty="0">
                <a:effectLst/>
              </a:rPr>
              <a:t> A forthcoming research paper opines that the remains of </a:t>
            </a:r>
            <a:r>
              <a:rPr lang="en-US" sz="1050" i="1" dirty="0" err="1">
                <a:effectLst/>
              </a:rPr>
              <a:t>Laelaps</a:t>
            </a:r>
            <a:r>
              <a:rPr lang="en-US" sz="1050" i="1" dirty="0">
                <a:effectLst/>
              </a:rPr>
              <a:t> </a:t>
            </a:r>
            <a:r>
              <a:rPr lang="en-US" sz="1050" i="1" dirty="0" err="1">
                <a:effectLst/>
              </a:rPr>
              <a:t>macropus</a:t>
            </a:r>
            <a:r>
              <a:rPr lang="en-US" sz="1050" dirty="0">
                <a:effectLst/>
              </a:rPr>
              <a:t> are a mixture of non-diagnostic tyrannosauroid and ornithomimid elements, rendering the species a </a:t>
            </a:r>
            <a:r>
              <a:rPr lang="en-US" sz="1050" i="1" dirty="0" err="1">
                <a:effectLst/>
                <a:hlinkClick r:id="rId67" tooltip="Nomen dubium"/>
              </a:rPr>
              <a:t>nomen</a:t>
            </a:r>
            <a:r>
              <a:rPr lang="en-US" sz="1050" i="1" dirty="0">
                <a:effectLst/>
                <a:hlinkClick r:id="rId67" tooltip="Nomen dubium"/>
              </a:rPr>
              <a:t> </a:t>
            </a:r>
            <a:r>
              <a:rPr lang="en-US" sz="1050" i="1" dirty="0" err="1">
                <a:effectLst/>
                <a:hlinkClick r:id="rId67" tooltip="Nomen dubium"/>
              </a:rPr>
              <a:t>dubium</a:t>
            </a:r>
            <a:r>
              <a:rPr lang="en-US" sz="1050" dirty="0">
                <a:effectLst/>
              </a:rPr>
              <a:t>.</a:t>
            </a:r>
            <a:r>
              <a:rPr lang="en-US" sz="1050" baseline="30000" dirty="0">
                <a:effectLst/>
              </a:rPr>
              <a:t>[</a:t>
            </a:r>
            <a:r>
              <a:rPr lang="en-US" sz="1050" i="1" baseline="30000" dirty="0">
                <a:effectLst/>
                <a:hlinkClick r:id="rId68" tooltip="Wikipedia:Citation needed"/>
              </a:rPr>
              <a:t>citation needed</a:t>
            </a:r>
            <a:r>
              <a:rPr lang="en-US" sz="1050" baseline="30000" dirty="0">
                <a:effectLst/>
              </a:rPr>
              <a:t>]</a:t>
            </a:r>
            <a:r>
              <a:rPr lang="en-US" sz="1050" dirty="0">
                <a:effectLst/>
              </a:rPr>
              <a:t> </a:t>
            </a:r>
          </a:p>
          <a:p>
            <a:pPr rtl="0"/>
            <a:endParaRPr lang="en-US" sz="1050" b="1" dirty="0">
              <a:effectLst/>
            </a:endParaRPr>
          </a:p>
          <a:p>
            <a:pPr rtl="0"/>
            <a:r>
              <a:rPr lang="en-US" sz="1050" b="1" dirty="0">
                <a:effectLst/>
              </a:rPr>
              <a:t>Classification</a:t>
            </a:r>
          </a:p>
          <a:p>
            <a:pPr rtl="0"/>
            <a:r>
              <a:rPr lang="en-US" sz="1050" dirty="0">
                <a:effectLst/>
              </a:rPr>
              <a:t>Since the time of its discovery, </a:t>
            </a:r>
            <a:r>
              <a:rPr lang="en-US" sz="1050" i="1" dirty="0" err="1">
                <a:effectLst/>
              </a:rPr>
              <a:t>Dryptosaurus</a:t>
            </a:r>
            <a:r>
              <a:rPr lang="en-US" sz="1050" dirty="0">
                <a:effectLst/>
              </a:rPr>
              <a:t> has been classified in a number of theropod families. Cope (1866), Leidy (1868) and </a:t>
            </a:r>
            <a:r>
              <a:rPr lang="en-US" sz="1050" dirty="0" err="1">
                <a:effectLst/>
              </a:rPr>
              <a:t>Lydekker</a:t>
            </a:r>
            <a:r>
              <a:rPr lang="en-US" sz="1050" dirty="0">
                <a:effectLst/>
              </a:rPr>
              <a:t> (1888) noted obvious similarities with the genus </a:t>
            </a:r>
            <a:r>
              <a:rPr lang="en-US" sz="1050" i="1" dirty="0" err="1">
                <a:effectLst/>
                <a:hlinkClick r:id="rId69" tooltip="Megalosaurus"/>
              </a:rPr>
              <a:t>Megalosaurus</a:t>
            </a:r>
            <a:r>
              <a:rPr lang="en-US" sz="1050" dirty="0">
                <a:effectLst/>
              </a:rPr>
              <a:t> which was known at the time from remains discovered in southeastern </a:t>
            </a:r>
            <a:r>
              <a:rPr lang="en-US" sz="1050" dirty="0">
                <a:effectLst/>
                <a:hlinkClick r:id="rId70" tooltip="England"/>
              </a:rPr>
              <a:t>England</a:t>
            </a:r>
            <a:r>
              <a:rPr lang="en-US" sz="1050" dirty="0">
                <a:effectLst/>
              </a:rPr>
              <a:t>. Based on this line of reasoning, Cope classified it as a </a:t>
            </a:r>
            <a:r>
              <a:rPr lang="en-US" sz="1050" dirty="0" err="1">
                <a:effectLst/>
                <a:hlinkClick r:id="rId71" tooltip="Megalosauridae"/>
              </a:rPr>
              <a:t>megalosaurid</a:t>
            </a:r>
            <a:r>
              <a:rPr lang="en-US" sz="1050" dirty="0">
                <a:effectLst/>
              </a:rPr>
              <a:t>. Marsh, however, examined the remains and later assigned to its own </a:t>
            </a:r>
            <a:r>
              <a:rPr lang="en-US" sz="1050" dirty="0">
                <a:effectLst/>
                <a:hlinkClick r:id="rId72" tooltip="Monotypic"/>
              </a:rPr>
              <a:t>monotypic</a:t>
            </a:r>
            <a:r>
              <a:rPr lang="en-US" sz="1050" dirty="0">
                <a:effectLst/>
              </a:rPr>
              <a:t> family, </a:t>
            </a:r>
            <a:r>
              <a:rPr lang="en-US" sz="1050" dirty="0" err="1">
                <a:effectLst/>
              </a:rPr>
              <a:t>Dryptosauridae</a:t>
            </a:r>
            <a:r>
              <a:rPr lang="en-US" sz="1050" dirty="0">
                <a:effectLst/>
              </a:rPr>
              <a:t>. The fossil material assigned to </a:t>
            </a:r>
            <a:r>
              <a:rPr lang="en-US" sz="1050" i="1" dirty="0" err="1">
                <a:effectLst/>
              </a:rPr>
              <a:t>Dryptosaurus</a:t>
            </a:r>
            <a:r>
              <a:rPr lang="en-US" sz="1050" dirty="0">
                <a:effectLst/>
              </a:rPr>
              <a:t> was reviewed by </a:t>
            </a:r>
            <a:r>
              <a:rPr lang="en-US" sz="1050" dirty="0">
                <a:effectLst/>
                <a:hlinkClick r:id="rId73" tooltip="Kenneth Carpenter"/>
              </a:rPr>
              <a:t>Ken Carpenter</a:t>
            </a:r>
            <a:r>
              <a:rPr lang="en-US" sz="1050" dirty="0">
                <a:effectLst/>
              </a:rPr>
              <a:t> in 1997 in light of the many different theropods discovered since Cope's day. He felt that due to some unusual features it couldn't be placed in any existing family, and like Marsh, felt that it warranted placement in </a:t>
            </a:r>
            <a:r>
              <a:rPr lang="en-US" sz="1050" dirty="0" err="1">
                <a:effectLst/>
                <a:hlinkClick r:id="rId74" tooltip="Dryptosauridae"/>
              </a:rPr>
              <a:t>Dryptosauridae</a:t>
            </a:r>
            <a:r>
              <a:rPr lang="en-US" sz="1050" dirty="0">
                <a:effectLst/>
              </a:rPr>
              <a:t>.</a:t>
            </a:r>
            <a:r>
              <a:rPr lang="en-US" sz="1050" baseline="30000" dirty="0">
                <a:effectLst/>
                <a:hlinkClick r:id="rId35"/>
              </a:rPr>
              <a:t>[4]</a:t>
            </a:r>
            <a:r>
              <a:rPr lang="en-US" sz="1050" dirty="0">
                <a:effectLst/>
              </a:rPr>
              <a:t> This phylogenetic assignment was also supported by the work of Russell (1970) and Molnar (1990).</a:t>
            </a:r>
            <a:r>
              <a:rPr lang="en-US" sz="1050" baseline="30000" dirty="0">
                <a:effectLst/>
                <a:hlinkClick r:id="rId75"/>
              </a:rPr>
              <a:t>[13]</a:t>
            </a:r>
            <a:r>
              <a:rPr lang="en-US" sz="1050" baseline="30000" dirty="0">
                <a:effectLst/>
                <a:hlinkClick r:id="rId76"/>
              </a:rPr>
              <a:t>[14]</a:t>
            </a:r>
            <a:r>
              <a:rPr lang="en-US" sz="1050" dirty="0">
                <a:effectLst/>
              </a:rPr>
              <a:t> Other </a:t>
            </a:r>
            <a:r>
              <a:rPr lang="en-US" sz="1050" dirty="0">
                <a:effectLst/>
                <a:hlinkClick r:id="rId77" tooltip="Phylogenetic"/>
              </a:rPr>
              <a:t>phylogenetic</a:t>
            </a:r>
            <a:r>
              <a:rPr lang="en-US" sz="1050" dirty="0">
                <a:effectLst/>
              </a:rPr>
              <a:t> studies during the 1990s suggested that </a:t>
            </a:r>
            <a:r>
              <a:rPr lang="en-US" sz="1050" i="1" dirty="0" err="1">
                <a:effectLst/>
              </a:rPr>
              <a:t>Dryptosaurus</a:t>
            </a:r>
            <a:r>
              <a:rPr lang="en-US" sz="1050" dirty="0">
                <a:effectLst/>
              </a:rPr>
              <a:t> was a </a:t>
            </a:r>
            <a:r>
              <a:rPr lang="en-US" sz="1050" dirty="0">
                <a:effectLst/>
                <a:hlinkClick r:id="rId78" tooltip="Coelurosauria"/>
              </a:rPr>
              <a:t>coelurosaur</a:t>
            </a:r>
            <a:r>
              <a:rPr lang="en-US" sz="1050" dirty="0">
                <a:effectLst/>
              </a:rPr>
              <a:t>, though its exact placement within that group remained uncertain. </a:t>
            </a:r>
          </a:p>
          <a:p>
            <a:pPr rtl="0"/>
            <a:endParaRPr lang="en-US" sz="1050" dirty="0">
              <a:effectLst/>
            </a:endParaRPr>
          </a:p>
          <a:p>
            <a:pPr rtl="0"/>
            <a:r>
              <a:rPr lang="en-US" sz="1050" dirty="0">
                <a:effectLst/>
              </a:rPr>
              <a:t>In 1946, </a:t>
            </a:r>
            <a:r>
              <a:rPr lang="en-US" sz="1050" dirty="0">
                <a:effectLst/>
                <a:hlinkClick r:id="rId79" tooltip="Charles W. Gilmore"/>
              </a:rPr>
              <a:t>Charles W. Gilmore</a:t>
            </a:r>
            <a:r>
              <a:rPr lang="en-US" sz="1050" dirty="0">
                <a:effectLst/>
              </a:rPr>
              <a:t> was the first to observe that certain anatomical features may link </a:t>
            </a:r>
            <a:r>
              <a:rPr lang="en-US" sz="1050" i="1" dirty="0" err="1">
                <a:effectLst/>
              </a:rPr>
              <a:t>Dryptosaurus</a:t>
            </a:r>
            <a:r>
              <a:rPr lang="en-US" sz="1050" dirty="0">
                <a:effectLst/>
              </a:rPr>
              <a:t> with </a:t>
            </a:r>
            <a:r>
              <a:rPr lang="en-US" sz="1050" dirty="0">
                <a:effectLst/>
                <a:hlinkClick r:id="rId80" tooltip="Coeval"/>
              </a:rPr>
              <a:t>coeval</a:t>
            </a:r>
            <a:r>
              <a:rPr lang="en-US" sz="1050" dirty="0">
                <a:effectLst/>
              </a:rPr>
              <a:t> Late Cretaceous tyrannosaurids, </a:t>
            </a:r>
            <a:r>
              <a:rPr lang="en-US" sz="1050" i="1" dirty="0">
                <a:effectLst/>
                <a:hlinkClick r:id="rId39" tooltip="Albertosaurus"/>
              </a:rPr>
              <a:t>Albertosaurus</a:t>
            </a:r>
            <a:r>
              <a:rPr lang="en-US" sz="1050" dirty="0">
                <a:effectLst/>
              </a:rPr>
              <a:t> and </a:t>
            </a:r>
            <a:r>
              <a:rPr lang="en-US" sz="1050" i="1" dirty="0">
                <a:effectLst/>
                <a:hlinkClick r:id="rId19" tooltip="Tyrannosaurus"/>
              </a:rPr>
              <a:t>Tyrannosaurus</a:t>
            </a:r>
            <a:r>
              <a:rPr lang="en-US" sz="1050" dirty="0">
                <a:effectLst/>
              </a:rPr>
              <a:t>.</a:t>
            </a:r>
            <a:r>
              <a:rPr lang="en-US" sz="1050" baseline="30000" dirty="0">
                <a:effectLst/>
                <a:hlinkClick r:id="rId81"/>
              </a:rPr>
              <a:t>[15]</a:t>
            </a:r>
            <a:r>
              <a:rPr lang="en-US" sz="1050" dirty="0">
                <a:effectLst/>
              </a:rPr>
              <a:t> This observation was also supported by the work of Baird and Horner (1979), but did not have wide acceptance until a new discovery was made in 2005.</a:t>
            </a:r>
            <a:r>
              <a:rPr lang="en-US" sz="1050" baseline="30000" dirty="0">
                <a:effectLst/>
                <a:hlinkClick r:id="rId82"/>
              </a:rPr>
              <a:t>[16]</a:t>
            </a:r>
            <a:r>
              <a:rPr lang="en-US" sz="1050" dirty="0">
                <a:effectLst/>
              </a:rPr>
              <a:t> </a:t>
            </a:r>
            <a:r>
              <a:rPr lang="en-US" sz="1050" i="1" dirty="0" err="1">
                <a:effectLst/>
              </a:rPr>
              <a:t>Dryptosaurus</a:t>
            </a:r>
            <a:r>
              <a:rPr lang="en-US" sz="1050" dirty="0">
                <a:effectLst/>
              </a:rPr>
              <a:t> was the only large carnivore known in eastern North America until the discovery of the basal </a:t>
            </a:r>
            <a:r>
              <a:rPr lang="en-US" sz="1050" dirty="0">
                <a:effectLst/>
                <a:hlinkClick r:id="rId9" tooltip="Tyrannosauroid"/>
              </a:rPr>
              <a:t>tyrannosauroid</a:t>
            </a:r>
            <a:r>
              <a:rPr lang="en-US" sz="1050" dirty="0">
                <a:effectLst/>
              </a:rPr>
              <a:t> </a:t>
            </a:r>
            <a:r>
              <a:rPr lang="en-US" sz="1050" i="1" dirty="0" err="1">
                <a:effectLst/>
                <a:hlinkClick r:id="rId83" tooltip="Appalachiosaurus"/>
              </a:rPr>
              <a:t>Appalachiosaurus</a:t>
            </a:r>
            <a:r>
              <a:rPr lang="en-US" sz="1050" dirty="0">
                <a:effectLst/>
              </a:rPr>
              <a:t> in 2005.</a:t>
            </a:r>
            <a:r>
              <a:rPr lang="en-US" sz="1050" baseline="30000" dirty="0">
                <a:effectLst/>
                <a:hlinkClick r:id="rId84"/>
              </a:rPr>
              <a:t>[17]</a:t>
            </a:r>
            <a:r>
              <a:rPr lang="en-US" sz="1050" dirty="0">
                <a:effectLst/>
              </a:rPr>
              <a:t> </a:t>
            </a:r>
            <a:r>
              <a:rPr lang="en-US" sz="1050" i="1" dirty="0" err="1">
                <a:effectLst/>
              </a:rPr>
              <a:t>Appalachiosaurus</a:t>
            </a:r>
            <a:r>
              <a:rPr lang="en-US" sz="1050" dirty="0">
                <a:effectLst/>
              </a:rPr>
              <a:t> which is known from more complete remains, is similar to </a:t>
            </a:r>
            <a:r>
              <a:rPr lang="en-US" sz="1050" i="1" dirty="0" err="1">
                <a:effectLst/>
              </a:rPr>
              <a:t>Dryptosaurus</a:t>
            </a:r>
            <a:r>
              <a:rPr lang="en-US" sz="1050" dirty="0">
                <a:effectLst/>
              </a:rPr>
              <a:t> in both body size and morphology.</a:t>
            </a:r>
            <a:r>
              <a:rPr lang="en-US" sz="1050" baseline="30000" dirty="0">
                <a:effectLst/>
                <a:hlinkClick r:id="rId85"/>
              </a:rPr>
              <a:t>[18]</a:t>
            </a:r>
            <a:r>
              <a:rPr lang="en-US" sz="1050" dirty="0">
                <a:effectLst/>
              </a:rPr>
              <a:t> This discovery made it clear that </a:t>
            </a:r>
            <a:r>
              <a:rPr lang="en-US" sz="1050" i="1" dirty="0" err="1">
                <a:effectLst/>
              </a:rPr>
              <a:t>Dryptosaurus</a:t>
            </a:r>
            <a:r>
              <a:rPr lang="en-US" sz="1050" dirty="0">
                <a:effectLst/>
              </a:rPr>
              <a:t> was a primitive </a:t>
            </a:r>
            <a:r>
              <a:rPr lang="en-US" sz="1050" dirty="0">
                <a:effectLst/>
                <a:hlinkClick r:id="rId86" tooltip="Tyrannosauroidea"/>
              </a:rPr>
              <a:t>tyrannosauroid</a:t>
            </a:r>
            <a:r>
              <a:rPr lang="en-US" sz="1050" dirty="0">
                <a:effectLst/>
              </a:rPr>
              <a:t>. Detailed phylogenetic analysis by </a:t>
            </a:r>
            <a:r>
              <a:rPr lang="en-US" sz="1050" dirty="0" err="1">
                <a:effectLst/>
              </a:rPr>
              <a:t>Brusatte</a:t>
            </a:r>
            <a:r>
              <a:rPr lang="en-US" sz="1050" dirty="0">
                <a:effectLst/>
              </a:rPr>
              <a:t> et al. (2011) confirmed the tyrannosauroid affinities of </a:t>
            </a:r>
            <a:r>
              <a:rPr lang="en-US" sz="1050" i="1" dirty="0" err="1">
                <a:effectLst/>
              </a:rPr>
              <a:t>Dryptosaurus</a:t>
            </a:r>
            <a:r>
              <a:rPr lang="en-US" sz="1050" dirty="0">
                <a:effectLst/>
              </a:rPr>
              <a:t> and assigned it as an “intermediate” tyrannosauroid that is more derived than basal taxa such as </a:t>
            </a:r>
            <a:r>
              <a:rPr lang="en-US" sz="1050" i="1" dirty="0" err="1">
                <a:effectLst/>
                <a:hlinkClick r:id="rId87" tooltip="Guanlong"/>
              </a:rPr>
              <a:t>Guanlong</a:t>
            </a:r>
            <a:r>
              <a:rPr lang="en-US" sz="1050" dirty="0">
                <a:effectLst/>
              </a:rPr>
              <a:t> and </a:t>
            </a:r>
            <a:r>
              <a:rPr lang="en-US" sz="1050" i="1" dirty="0" err="1">
                <a:effectLst/>
                <a:hlinkClick r:id="rId88" tooltip="Dilong"/>
              </a:rPr>
              <a:t>Dilong</a:t>
            </a:r>
            <a:r>
              <a:rPr lang="en-US" sz="1050" dirty="0">
                <a:effectLst/>
              </a:rPr>
              <a:t>, but more primitive than members of the more derived </a:t>
            </a:r>
            <a:r>
              <a:rPr lang="en-US" sz="1050" dirty="0" err="1">
                <a:effectLst/>
                <a:hlinkClick r:id="rId89" tooltip="Tyrannosauridae"/>
              </a:rPr>
              <a:t>Tyrannosauridae</a:t>
            </a:r>
            <a:r>
              <a:rPr lang="en-US" sz="1050" dirty="0">
                <a:effectLst/>
              </a:rPr>
              <a:t>.</a:t>
            </a:r>
            <a:r>
              <a:rPr lang="en-US" sz="1050" baseline="30000" dirty="0">
                <a:effectLst/>
                <a:hlinkClick r:id="rId90"/>
              </a:rPr>
              <a:t>[19]</a:t>
            </a:r>
            <a:r>
              <a:rPr lang="en-US" sz="1050" dirty="0">
                <a:effectLst/>
              </a:rPr>
              <a:t> </a:t>
            </a:r>
          </a:p>
          <a:p>
            <a:endParaRPr lang="en-US" sz="1050" dirty="0"/>
          </a:p>
          <a:p>
            <a:pPr rtl="0"/>
            <a:r>
              <a:rPr lang="en-US" sz="1050" b="1" dirty="0">
                <a:effectLst/>
              </a:rPr>
              <a:t>Paleoecology</a:t>
            </a:r>
          </a:p>
          <a:p>
            <a:pPr rtl="0"/>
            <a:r>
              <a:rPr lang="en-US" sz="1050" dirty="0">
                <a:effectLst/>
              </a:rPr>
              <a:t>The type specimen of </a:t>
            </a:r>
            <a:r>
              <a:rPr lang="en-US" sz="1050" i="1" dirty="0" err="1">
                <a:effectLst/>
              </a:rPr>
              <a:t>Dryptosaurus</a:t>
            </a:r>
            <a:r>
              <a:rPr lang="en-US" sz="1050" dirty="0">
                <a:effectLst/>
              </a:rPr>
              <a:t> </a:t>
            </a:r>
            <a:r>
              <a:rPr lang="en-US" sz="1050" b="1" dirty="0">
                <a:effectLst/>
                <a:hlinkClick r:id="rId91" tooltip="Academy of Natural Sciences"/>
              </a:rPr>
              <a:t>ANSP</a:t>
            </a:r>
            <a:r>
              <a:rPr lang="en-US" sz="1050" b="1" dirty="0">
                <a:effectLst/>
              </a:rPr>
              <a:t> 9995</a:t>
            </a:r>
            <a:r>
              <a:rPr lang="en-US" sz="1050" dirty="0">
                <a:effectLst/>
              </a:rPr>
              <a:t> was recovered in the West Jersey Marl Company Pit, in what came to be known as the </a:t>
            </a:r>
            <a:r>
              <a:rPr lang="en-US" sz="1050" dirty="0" err="1">
                <a:effectLst/>
              </a:rPr>
              <a:t>Hornerstown</a:t>
            </a:r>
            <a:r>
              <a:rPr lang="en-US" sz="1050" dirty="0">
                <a:effectLst/>
              </a:rPr>
              <a:t> Formation in </a:t>
            </a:r>
            <a:r>
              <a:rPr lang="en-US" sz="1050" dirty="0" err="1">
                <a:effectLst/>
              </a:rPr>
              <a:t>Barnsboro</a:t>
            </a:r>
            <a:r>
              <a:rPr lang="en-US" sz="1050" dirty="0">
                <a:effectLst/>
              </a:rPr>
              <a:t>, in </a:t>
            </a:r>
            <a:r>
              <a:rPr lang="en-US" sz="1050" dirty="0">
                <a:effectLst/>
                <a:hlinkClick r:id="rId92" tooltip="Gloucester County, New Jersey"/>
              </a:rPr>
              <a:t>Gloucester County</a:t>
            </a:r>
            <a:r>
              <a:rPr lang="en-US" sz="1050" dirty="0">
                <a:effectLst/>
              </a:rPr>
              <a:t>, </a:t>
            </a:r>
            <a:r>
              <a:rPr lang="en-US" sz="1050" dirty="0">
                <a:effectLst/>
                <a:hlinkClick r:id="rId11" tooltip="New Jersey"/>
              </a:rPr>
              <a:t>New Jersey</a:t>
            </a:r>
            <a:r>
              <a:rPr lang="en-US" sz="1050" dirty="0">
                <a:effectLst/>
              </a:rPr>
              <a:t>. The specimen was collected by quarry workers in marl and sandstone that were deposited during the </a:t>
            </a:r>
            <a:r>
              <a:rPr lang="en-US" sz="1050" dirty="0">
                <a:effectLst/>
                <a:hlinkClick r:id="rId93" tooltip="Maastrichtian"/>
              </a:rPr>
              <a:t>Maastrichtian</a:t>
            </a:r>
            <a:r>
              <a:rPr lang="en-US" sz="1050" dirty="0">
                <a:effectLst/>
              </a:rPr>
              <a:t> </a:t>
            </a:r>
            <a:r>
              <a:rPr lang="en-US" sz="1050" dirty="0">
                <a:effectLst/>
                <a:hlinkClick r:id="rId94" tooltip="Stage (stratigraphy)"/>
              </a:rPr>
              <a:t>stage</a:t>
            </a:r>
            <a:r>
              <a:rPr lang="en-US" sz="1050" dirty="0">
                <a:effectLst/>
              </a:rPr>
              <a:t> of the </a:t>
            </a:r>
            <a:r>
              <a:rPr lang="en-US" sz="1050" dirty="0">
                <a:effectLst/>
                <a:hlinkClick r:id="rId10" tooltip="Cretaceous"/>
              </a:rPr>
              <a:t>Cretaceous</a:t>
            </a:r>
            <a:r>
              <a:rPr lang="en-US" sz="1050" dirty="0">
                <a:effectLst/>
              </a:rPr>
              <a:t> period, approximately 67 million years ago.</a:t>
            </a:r>
            <a:r>
              <a:rPr lang="en-US" sz="1050" baseline="30000" dirty="0">
                <a:effectLst/>
                <a:hlinkClick r:id="rId21"/>
              </a:rPr>
              <a:t>[3]</a:t>
            </a:r>
            <a:r>
              <a:rPr lang="en-US" sz="1050" baseline="30000" dirty="0">
                <a:effectLst/>
                <a:hlinkClick r:id="rId95"/>
              </a:rPr>
              <a:t>[21]</a:t>
            </a:r>
            <a:r>
              <a:rPr lang="en-US" sz="1050" dirty="0">
                <a:effectLst/>
              </a:rPr>
              <a:t> </a:t>
            </a:r>
          </a:p>
          <a:p>
            <a:pPr rtl="0"/>
            <a:endParaRPr lang="en-US" sz="1050" dirty="0">
              <a:effectLst/>
            </a:endParaRPr>
          </a:p>
          <a:p>
            <a:pPr rtl="0"/>
            <a:r>
              <a:rPr lang="en-US" sz="1050" dirty="0">
                <a:effectLst/>
              </a:rPr>
              <a:t>The southern New Jersey </a:t>
            </a:r>
            <a:r>
              <a:rPr lang="en-US" sz="1050" dirty="0" err="1">
                <a:effectLst/>
              </a:rPr>
              <a:t>Hornerstown</a:t>
            </a:r>
            <a:r>
              <a:rPr lang="en-US" sz="1050" dirty="0">
                <a:effectLst/>
              </a:rPr>
              <a:t> Formation is also known as the New Egypt Formation in central New Jersey. Studies suggest that the New Egypt Formation is a marine unit, and it is considered to be the deeper-water equivalent of the Tinton and Red Bank formations.</a:t>
            </a:r>
            <a:r>
              <a:rPr lang="en-US" sz="1050" baseline="30000" dirty="0">
                <a:effectLst/>
                <a:hlinkClick r:id="rId96"/>
              </a:rPr>
              <a:t>[22]</a:t>
            </a:r>
            <a:r>
              <a:rPr lang="en-US" sz="1050" dirty="0">
                <a:effectLst/>
              </a:rPr>
              <a:t> This formation overlies the </a:t>
            </a:r>
            <a:r>
              <a:rPr lang="en-US" sz="1050" dirty="0" err="1">
                <a:effectLst/>
                <a:hlinkClick r:id="rId60" tooltip="Navesink Formation"/>
              </a:rPr>
              <a:t>Navesink</a:t>
            </a:r>
            <a:r>
              <a:rPr lang="en-US" sz="1050" dirty="0">
                <a:effectLst/>
                <a:hlinkClick r:id="rId60" tooltip="Navesink Formation"/>
              </a:rPr>
              <a:t> Formation</a:t>
            </a:r>
            <a:r>
              <a:rPr lang="en-US" sz="1050" dirty="0">
                <a:effectLst/>
              </a:rPr>
              <a:t>, from which potential </a:t>
            </a:r>
            <a:r>
              <a:rPr lang="en-US" sz="1050" i="1" dirty="0" err="1">
                <a:effectLst/>
              </a:rPr>
              <a:t>Dryptosaurus</a:t>
            </a:r>
            <a:r>
              <a:rPr lang="en-US" sz="1050" dirty="0">
                <a:effectLst/>
              </a:rPr>
              <a:t> referred material has been reported. </a:t>
            </a:r>
          </a:p>
          <a:p>
            <a:pPr rtl="0"/>
            <a:endParaRPr lang="en-US" sz="1050" dirty="0">
              <a:effectLst/>
            </a:endParaRPr>
          </a:p>
          <a:p>
            <a:pPr rtl="0"/>
            <a:r>
              <a:rPr lang="en-US" sz="1050" dirty="0">
                <a:effectLst/>
              </a:rPr>
              <a:t>During the Maastrichtian stage the Western Interior Seaway, which stretched in a north-south direction from the present-day Arctic Ocean down to the Gulf of Mexico, separated </a:t>
            </a:r>
            <a:r>
              <a:rPr lang="en-US" sz="1050" i="1" dirty="0" err="1">
                <a:effectLst/>
              </a:rPr>
              <a:t>Dryptosaurus</a:t>
            </a:r>
            <a:r>
              <a:rPr lang="en-US" sz="1050" dirty="0">
                <a:effectLst/>
              </a:rPr>
              <a:t> and its coeval fauna from western North America which was dominated by tyrannosaurids. Although certainly a carnivore, the paucity of known Cretaceous East Coast dinosaurs make ascertaining the specific diet of </a:t>
            </a:r>
            <a:r>
              <a:rPr lang="en-US" sz="1050" i="1" dirty="0" err="1">
                <a:effectLst/>
              </a:rPr>
              <a:t>Dryptosaurus</a:t>
            </a:r>
            <a:r>
              <a:rPr lang="en-US" sz="1050" dirty="0">
                <a:effectLst/>
              </a:rPr>
              <a:t> difficult.</a:t>
            </a:r>
            <a:r>
              <a:rPr lang="en-US" sz="1050" baseline="30000" dirty="0">
                <a:effectLst/>
                <a:hlinkClick r:id="rId21"/>
              </a:rPr>
              <a:t>[3]</a:t>
            </a:r>
            <a:r>
              <a:rPr lang="en-US" sz="1050" dirty="0">
                <a:effectLst/>
              </a:rPr>
              <a:t> </a:t>
            </a:r>
            <a:r>
              <a:rPr lang="en-US" sz="1050" dirty="0">
                <a:effectLst/>
                <a:hlinkClick r:id="rId97" tooltip="Hadrosaurid"/>
              </a:rPr>
              <a:t>Hadrosaurids</a:t>
            </a:r>
            <a:r>
              <a:rPr lang="en-US" sz="1050" dirty="0">
                <a:effectLst/>
              </a:rPr>
              <a:t> are known from the same time and place as </a:t>
            </a:r>
            <a:r>
              <a:rPr lang="en-US" sz="1050" i="1" dirty="0" err="1">
                <a:effectLst/>
              </a:rPr>
              <a:t>Dryptosaurus</a:t>
            </a:r>
            <a:r>
              <a:rPr lang="en-US" sz="1050" dirty="0">
                <a:effectLst/>
              </a:rPr>
              <a:t>, the island continent of </a:t>
            </a:r>
            <a:r>
              <a:rPr lang="en-US" sz="1050" dirty="0">
                <a:effectLst/>
                <a:hlinkClick r:id="rId98" tooltip="Appalachia (Mesozoic)"/>
              </a:rPr>
              <a:t>Appalachia</a:t>
            </a:r>
            <a:r>
              <a:rPr lang="en-US" sz="1050" dirty="0">
                <a:effectLst/>
              </a:rPr>
              <a:t>, and they may have been a prominent part of its diet. </a:t>
            </a:r>
            <a:r>
              <a:rPr lang="en-US" sz="1050" dirty="0" err="1">
                <a:effectLst/>
                <a:hlinkClick r:id="rId99" tooltip="Nodosaur"/>
              </a:rPr>
              <a:t>Nodosaurs</a:t>
            </a:r>
            <a:r>
              <a:rPr lang="en-US" sz="1050" dirty="0">
                <a:effectLst/>
              </a:rPr>
              <a:t> were also present, although less likely to be hunted due to their armor plating.</a:t>
            </a:r>
            <a:r>
              <a:rPr lang="en-US" sz="1050" baseline="30000" dirty="0">
                <a:effectLst/>
                <a:hlinkClick r:id="rId21"/>
              </a:rPr>
              <a:t>[3]</a:t>
            </a:r>
            <a:r>
              <a:rPr lang="en-US" sz="1050" dirty="0">
                <a:effectLst/>
              </a:rPr>
              <a:t> When hunting, both the skull and hands were important for the capture and processing of prey. </a:t>
            </a:r>
          </a:p>
          <a:p>
            <a:pPr rtl="0"/>
            <a:endParaRPr lang="en-US" sz="1050" b="1" dirty="0">
              <a:effectLst/>
            </a:endParaRPr>
          </a:p>
          <a:p>
            <a:pPr rtl="0"/>
            <a:r>
              <a:rPr lang="en-US" sz="1050" b="1" dirty="0">
                <a:effectLst/>
              </a:rPr>
              <a:t>Cultural significance</a:t>
            </a:r>
          </a:p>
          <a:p>
            <a:pPr rtl="0"/>
            <a:r>
              <a:rPr lang="en-US" sz="1050" dirty="0">
                <a:effectLst/>
              </a:rPr>
              <a:t>The 1896 watercolor painting (center) by Charles R. Knight titled “Leaping </a:t>
            </a:r>
            <a:r>
              <a:rPr lang="en-US" sz="1050" dirty="0" err="1">
                <a:effectLst/>
              </a:rPr>
              <a:t>Laelaps</a:t>
            </a:r>
            <a:r>
              <a:rPr lang="en-US" sz="1050" dirty="0">
                <a:effectLst/>
              </a:rPr>
              <a:t>” may represent the earliest depiction of theropods as highly active and dynamic. Knight's hand was guided by E. D. Cope and reflects their progressive opinion about theropod agility despite their large size, as well as the opinion of </a:t>
            </a:r>
            <a:r>
              <a:rPr lang="en-US" sz="1050" dirty="0">
                <a:effectLst/>
                <a:hlinkClick r:id="rId100" tooltip="Henry Fairfield Osborn"/>
              </a:rPr>
              <a:t>Henry Fairfield Osborn</a:t>
            </a:r>
            <a:r>
              <a:rPr lang="en-US" sz="1050" dirty="0">
                <a:effectLst/>
              </a:rPr>
              <a:t>, the curator of vertebrate paleontology at the American Museum of Natural History at the time of the painting's commission. The original painting is now preserved in the </a:t>
            </a:r>
            <a:r>
              <a:rPr lang="en-US" sz="1050" dirty="0">
                <a:effectLst/>
                <a:hlinkClick r:id="rId101" tooltip="American Museum of Natural History"/>
              </a:rPr>
              <a:t>AMNH</a:t>
            </a:r>
            <a:r>
              <a:rPr lang="en-US" sz="1050" dirty="0">
                <a:effectLst/>
              </a:rPr>
              <a:t> collections. By contrast, the typical illustrations of large carnivorous dinosaurs like </a:t>
            </a:r>
            <a:r>
              <a:rPr lang="en-US" sz="1050" i="1" dirty="0" err="1">
                <a:effectLst/>
              </a:rPr>
              <a:t>Megalosaurus</a:t>
            </a:r>
            <a:r>
              <a:rPr lang="en-US" sz="1050" dirty="0">
                <a:effectLst/>
              </a:rPr>
              <a:t>, in the late 1800s, depicted the animals as large, tail-dragging behemoths. </a:t>
            </a:r>
          </a:p>
          <a:p>
            <a:pPr rtl="0"/>
            <a:endParaRPr lang="en-US" sz="1050" dirty="0">
              <a:effectLst/>
            </a:endParaRPr>
          </a:p>
          <a:p>
            <a:pPr rtl="0"/>
            <a:r>
              <a:rPr lang="en-US" sz="1050" dirty="0">
                <a:effectLst/>
              </a:rPr>
              <a:t>Efforts were taken by Gary </a:t>
            </a:r>
            <a:r>
              <a:rPr lang="en-US" sz="1050" dirty="0" err="1">
                <a:effectLst/>
              </a:rPr>
              <a:t>Vecchiarelli</a:t>
            </a:r>
            <a:r>
              <a:rPr lang="en-US" sz="1050" dirty="0">
                <a:effectLst/>
              </a:rPr>
              <a:t> of Project: </a:t>
            </a:r>
            <a:r>
              <a:rPr lang="en-US" sz="1050" dirty="0" err="1">
                <a:effectLst/>
              </a:rPr>
              <a:t>Dryptosaurus</a:t>
            </a:r>
            <a:r>
              <a:rPr lang="en-US" sz="1050" dirty="0">
                <a:effectLst/>
              </a:rPr>
              <a:t> to get a mount of the skeleton established in a more permanent location hosted in New Jersey State Museum in Trenton. (Left) </a:t>
            </a:r>
          </a:p>
          <a:p>
            <a:pPr rtl="0"/>
            <a:r>
              <a:rPr lang="en-US" sz="1050" dirty="0">
                <a:effectLst/>
              </a:rPr>
              <a:t>Project: </a:t>
            </a:r>
            <a:r>
              <a:rPr lang="en-US" sz="1050" i="1" dirty="0" err="1">
                <a:effectLst/>
              </a:rPr>
              <a:t>Dryptosaurus</a:t>
            </a:r>
            <a:r>
              <a:rPr lang="en-US" sz="1050" dirty="0">
                <a:effectLst/>
              </a:rPr>
              <a:t> was established as a non-profit organization dedicated to educating the public and scientific community about the world’s forgotten second dinosaur skeleton from New Jersey, and thus resurrecting this specimen to its rightful position in the chronology of dinosaur discoveries. The Project’s backers and supporters include respected professionals in the paleo-community. The Project has been featured in </a:t>
            </a:r>
            <a:r>
              <a:rPr lang="en-US" sz="1050" dirty="0">
                <a:effectLst/>
                <a:hlinkClick r:id="rId102"/>
              </a:rPr>
              <a:t>Prehistoric Times magazine in Issue #94</a:t>
            </a:r>
            <a:r>
              <a:rPr lang="en-US" sz="1050" dirty="0">
                <a:effectLst/>
              </a:rPr>
              <a:t> and </a:t>
            </a:r>
            <a:r>
              <a:rPr lang="en-US" sz="1050" dirty="0">
                <a:effectLst/>
                <a:hlinkClick r:id="rId103"/>
              </a:rPr>
              <a:t>Weird New Jersey in Issue #34</a:t>
            </a:r>
            <a:r>
              <a:rPr lang="en-US" sz="1050" dirty="0">
                <a:effectLst/>
              </a:rPr>
              <a:t>. Project: </a:t>
            </a:r>
            <a:r>
              <a:rPr lang="en-US" sz="1050" dirty="0" err="1">
                <a:effectLst/>
              </a:rPr>
              <a:t>Dryptosaurus</a:t>
            </a:r>
            <a:r>
              <a:rPr lang="en-US" sz="1050" dirty="0">
                <a:effectLst/>
              </a:rPr>
              <a:t> overall is dedicated to advancing the science of dinosaur paleontology as well and is currently working on non-profit status as indicated on the </a:t>
            </a:r>
            <a:r>
              <a:rPr lang="en-US" sz="1050" dirty="0">
                <a:effectLst/>
                <a:hlinkClick r:id="rId104"/>
              </a:rPr>
              <a:t>website</a:t>
            </a:r>
            <a:r>
              <a:rPr lang="en-US" sz="1050" dirty="0">
                <a:effectLst/>
              </a:rPr>
              <a:t>.</a:t>
            </a:r>
            <a:r>
              <a:rPr lang="en-US" sz="1050" baseline="30000" dirty="0">
                <a:effectLst/>
                <a:hlinkClick r:id="rId105"/>
              </a:rPr>
              <a:t>[23]</a:t>
            </a:r>
            <a:r>
              <a:rPr lang="en-US" sz="105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 (Reproduction)</a:t>
            </a:r>
          </a:p>
          <a:p>
            <a:pPr rtl="0"/>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33</a:t>
            </a:fld>
            <a:endParaRPr lang="en-US"/>
          </a:p>
        </p:txBody>
      </p:sp>
    </p:spTree>
    <p:extLst>
      <p:ext uri="{BB962C8B-B14F-4D97-AF65-F5344CB8AC3E}">
        <p14:creationId xmlns:p14="http://schemas.microsoft.com/office/powerpoint/2010/main" val="2164876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New Jersey's </a:t>
            </a:r>
            <a:r>
              <a:rPr lang="en-US" sz="1050" dirty="0">
                <a:hlinkClick r:id="rId3"/>
              </a:rPr>
              <a:t>Jurassic</a:t>
            </a:r>
            <a:r>
              <a:rPr lang="en-US" sz="1050" dirty="0"/>
              <a:t> and Cretaceous fossil beds have yielded the remains of a large variety of </a:t>
            </a:r>
            <a:r>
              <a:rPr lang="en-US" sz="1050" dirty="0">
                <a:hlinkClick r:id="rId4"/>
              </a:rPr>
              <a:t>prehistoric fish</a:t>
            </a:r>
            <a:r>
              <a:rPr lang="en-US" sz="1050" dirty="0"/>
              <a:t>, ranging from the ancient skate </a:t>
            </a:r>
            <a:r>
              <a:rPr lang="en-US" sz="1050" i="1" dirty="0" err="1"/>
              <a:t>Myliobatis</a:t>
            </a:r>
            <a:r>
              <a:rPr lang="en-US" sz="1050" dirty="0"/>
              <a:t> to the ratfish ancestor </a:t>
            </a:r>
            <a:r>
              <a:rPr lang="en-US" sz="1050" i="1" dirty="0" err="1">
                <a:hlinkClick r:id="rId5"/>
              </a:rPr>
              <a:t>Ischyodus</a:t>
            </a:r>
            <a:r>
              <a:rPr lang="en-US" sz="1050" dirty="0"/>
              <a:t> to three separate species of </a:t>
            </a:r>
            <a:r>
              <a:rPr lang="en-US" sz="1050" i="1" dirty="0" err="1">
                <a:hlinkClick r:id="rId5"/>
              </a:rPr>
              <a:t>Enchodus</a:t>
            </a:r>
            <a:r>
              <a:rPr lang="en-US" sz="1050" i="1" dirty="0"/>
              <a:t> </a:t>
            </a:r>
            <a:r>
              <a:rPr lang="en-US" sz="1050" dirty="0"/>
              <a:t>(better known as the Saber-Toothed Herring), not to mention the obscure genus of Coelacanth mentioned in a previous slide. Many of these fish were preyed on by the sharks of southern New Jersey, when the bottom half of the Garden State was submerged under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34</a:t>
            </a:fld>
            <a:endParaRPr lang="en-US"/>
          </a:p>
        </p:txBody>
      </p:sp>
    </p:spTree>
    <p:extLst>
      <p:ext uri="{BB962C8B-B14F-4D97-AF65-F5344CB8AC3E}">
        <p14:creationId xmlns:p14="http://schemas.microsoft.com/office/powerpoint/2010/main" val="719255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dirty="0" err="1"/>
              <a:t>Belemnitida</a:t>
            </a:r>
            <a:r>
              <a:rPr lang="en-US" sz="1050" dirty="0"/>
              <a:t> (or </a:t>
            </a:r>
            <a:r>
              <a:rPr lang="en-US" sz="1050" b="1" dirty="0"/>
              <a:t>belemnites</a:t>
            </a:r>
            <a:r>
              <a:rPr lang="en-US" sz="1050" dirty="0"/>
              <a:t>) is an </a:t>
            </a:r>
            <a:r>
              <a:rPr lang="en-US" sz="1050" dirty="0">
                <a:hlinkClick r:id="rId3" tooltip="Extinct"/>
              </a:rPr>
              <a:t>extinct</a:t>
            </a:r>
            <a:r>
              <a:rPr lang="en-US" sz="1050" dirty="0"/>
              <a:t> </a:t>
            </a:r>
            <a:r>
              <a:rPr lang="en-US" sz="1050" dirty="0">
                <a:hlinkClick r:id="rId4" tooltip="Order (biology)"/>
              </a:rPr>
              <a:t>order</a:t>
            </a:r>
            <a:r>
              <a:rPr lang="en-US" sz="1050" dirty="0"/>
              <a:t> of </a:t>
            </a:r>
            <a:r>
              <a:rPr lang="en-US" sz="1050" dirty="0">
                <a:hlinkClick r:id="rId5" tooltip="Cephalopod"/>
              </a:rPr>
              <a:t>cephalopods</a:t>
            </a:r>
            <a:r>
              <a:rPr lang="en-US" sz="1050" dirty="0"/>
              <a:t> which existed during the </a:t>
            </a:r>
            <a:r>
              <a:rPr lang="en-US" sz="1050" dirty="0">
                <a:hlinkClick r:id="rId6" tooltip="Mesozoic era"/>
              </a:rPr>
              <a:t>Mesozoic era</a:t>
            </a:r>
            <a:r>
              <a:rPr lang="en-US" sz="1050" dirty="0"/>
              <a:t>, from the </a:t>
            </a:r>
            <a:r>
              <a:rPr lang="en-US" sz="1050" dirty="0">
                <a:hlinkClick r:id="rId7" tooltip="Hettangian"/>
              </a:rPr>
              <a:t>Hettangian</a:t>
            </a:r>
            <a:r>
              <a:rPr lang="en-US" sz="1050" dirty="0"/>
              <a:t> age of the Lower </a:t>
            </a:r>
            <a:r>
              <a:rPr lang="en-US" sz="1050" dirty="0">
                <a:hlinkClick r:id="rId8" tooltip="Jurassic"/>
              </a:rPr>
              <a:t>Jurassic</a:t>
            </a:r>
            <a:r>
              <a:rPr lang="en-US" sz="1050" dirty="0"/>
              <a:t> to the </a:t>
            </a:r>
            <a:r>
              <a:rPr lang="en-US" sz="1050" dirty="0">
                <a:hlinkClick r:id="rId9" tooltip="Maastrichtian"/>
              </a:rPr>
              <a:t>Maastrichtian</a:t>
            </a:r>
            <a:r>
              <a:rPr lang="en-US" sz="1050" dirty="0"/>
              <a:t> age of the Upper </a:t>
            </a:r>
            <a:r>
              <a:rPr lang="en-US" sz="1050" dirty="0">
                <a:hlinkClick r:id="rId10" tooltip="Cretaceous"/>
              </a:rPr>
              <a:t>Cretaceous</a:t>
            </a:r>
            <a:r>
              <a:rPr lang="en-US" sz="1050" dirty="0"/>
              <a:t>. The belemnite is the </a:t>
            </a:r>
            <a:r>
              <a:rPr lang="en-US" sz="1050" dirty="0">
                <a:hlinkClick r:id="rId11" tooltip="State fossil"/>
              </a:rPr>
              <a:t>state fossil</a:t>
            </a:r>
            <a:r>
              <a:rPr lang="en-US" sz="1050" dirty="0"/>
              <a:t> of </a:t>
            </a:r>
            <a:r>
              <a:rPr lang="en-US" sz="1050" dirty="0">
                <a:hlinkClick r:id="rId12" tooltip="Delaware"/>
              </a:rPr>
              <a:t>Delaware</a:t>
            </a:r>
            <a:r>
              <a:rPr lang="en-US" sz="1050" dirty="0"/>
              <a:t>. </a:t>
            </a:r>
          </a:p>
          <a:p>
            <a:pPr rtl="0"/>
            <a:endParaRPr lang="en-US" sz="1050" b="1" dirty="0"/>
          </a:p>
          <a:p>
            <a:pPr rtl="0"/>
            <a:r>
              <a:rPr lang="en-US" sz="1050" b="1" dirty="0"/>
              <a:t>Description</a:t>
            </a:r>
          </a:p>
          <a:p>
            <a:pPr rtl="0"/>
            <a:r>
              <a:rPr lang="en-US" sz="1050" dirty="0"/>
              <a:t>Belemnites were superficially </a:t>
            </a:r>
            <a:r>
              <a:rPr lang="en-US" sz="1050" dirty="0">
                <a:hlinkClick r:id="rId13" tooltip="Squid"/>
              </a:rPr>
              <a:t>squid</a:t>
            </a:r>
            <a:r>
              <a:rPr lang="en-US" sz="1050" dirty="0"/>
              <a:t>-like. They possessed ten arms of equal length studded with small inward-curving hooks used for grasping prey.</a:t>
            </a:r>
            <a:r>
              <a:rPr lang="en-US" sz="1050" baseline="30000" dirty="0">
                <a:hlinkClick r:id="rId14"/>
              </a:rPr>
              <a:t>[2]</a:t>
            </a:r>
            <a:r>
              <a:rPr lang="en-US" sz="1050" dirty="0"/>
              <a:t> However, they lacked the pair of specialized </a:t>
            </a:r>
            <a:r>
              <a:rPr lang="en-US" sz="1050" dirty="0">
                <a:hlinkClick r:id="rId15" tooltip="Tentacle"/>
              </a:rPr>
              <a:t>tentacles</a:t>
            </a:r>
            <a:r>
              <a:rPr lang="en-US" sz="1050" dirty="0"/>
              <a:t> present in modern squid.</a:t>
            </a:r>
            <a:r>
              <a:rPr lang="en-US" sz="1050" baseline="30000" dirty="0">
                <a:hlinkClick r:id="rId16"/>
              </a:rPr>
              <a:t>[3]</a:t>
            </a:r>
            <a:r>
              <a:rPr lang="en-US" sz="1050" dirty="0"/>
              <a:t> </a:t>
            </a:r>
          </a:p>
          <a:p>
            <a:pPr rtl="0"/>
            <a:endParaRPr lang="en-US" sz="1050" dirty="0"/>
          </a:p>
          <a:p>
            <a:pPr rtl="0"/>
            <a:r>
              <a:rPr lang="en-US" sz="1050" dirty="0"/>
              <a:t>Belemnites (and other </a:t>
            </a:r>
            <a:r>
              <a:rPr lang="en-US" sz="1050" dirty="0">
                <a:hlinkClick r:id="rId17" tooltip="Belemnoidea"/>
              </a:rPr>
              <a:t>belemnoids</a:t>
            </a:r>
            <a:r>
              <a:rPr lang="en-US" sz="1050" dirty="0"/>
              <a:t>) were distinct from modern squid by possessing hard </a:t>
            </a:r>
            <a:r>
              <a:rPr lang="en-US" sz="1050" dirty="0">
                <a:hlinkClick r:id="rId18" tooltip="Internal skeleton"/>
              </a:rPr>
              <a:t>internal skeletons</a:t>
            </a:r>
            <a:r>
              <a:rPr lang="en-US" sz="1050" dirty="0"/>
              <a:t>. The internal skeleton was composed of the </a:t>
            </a:r>
            <a:r>
              <a:rPr lang="en-US" sz="1050" i="1" dirty="0"/>
              <a:t>guard</a:t>
            </a:r>
            <a:r>
              <a:rPr lang="en-US" sz="1050" dirty="0"/>
              <a:t> or </a:t>
            </a:r>
            <a:r>
              <a:rPr lang="en-US" sz="1050" i="1" dirty="0"/>
              <a:t>rostrum</a:t>
            </a:r>
            <a:r>
              <a:rPr lang="en-US" sz="1050" dirty="0"/>
              <a:t> (plural: </a:t>
            </a:r>
            <a:r>
              <a:rPr lang="en-US" sz="1050" i="1" dirty="0"/>
              <a:t>rostra</a:t>
            </a:r>
            <a:r>
              <a:rPr lang="en-US" sz="1050" dirty="0"/>
              <a:t>), a heavy solid structure at the posterior of the animals. The rostrum was usually bullet-shaped and projects prominently backward, but in the suborder </a:t>
            </a:r>
            <a:r>
              <a:rPr lang="en-US" sz="1050" dirty="0" err="1">
                <a:hlinkClick r:id="rId19" tooltip="Belemnotheutina (page does not exist)"/>
              </a:rPr>
              <a:t>Belemnotheutina</a:t>
            </a:r>
            <a:r>
              <a:rPr lang="en-US" sz="1050" dirty="0"/>
              <a:t>, it was only present as a thin layer. While the inherited </a:t>
            </a:r>
            <a:r>
              <a:rPr lang="en-US" sz="1050" dirty="0" err="1"/>
              <a:t>camerate</a:t>
            </a:r>
            <a:r>
              <a:rPr lang="en-US" sz="1050" dirty="0"/>
              <a:t> portion of the internal skeleton (see below) was of </a:t>
            </a:r>
            <a:r>
              <a:rPr lang="en-US" sz="1050" dirty="0">
                <a:hlinkClick r:id="rId20" tooltip="Aragonite"/>
              </a:rPr>
              <a:t>aragonite</a:t>
            </a:r>
            <a:r>
              <a:rPr lang="en-US" sz="1050" dirty="0"/>
              <a:t>, the evolutionarily novel rostrum was composed of </a:t>
            </a:r>
            <a:r>
              <a:rPr lang="en-US" sz="1050" dirty="0">
                <a:hlinkClick r:id="rId21" tooltip="Calcite"/>
              </a:rPr>
              <a:t>calcite</a:t>
            </a:r>
            <a:r>
              <a:rPr lang="en-US" sz="1050" dirty="0"/>
              <a:t>. Due to its more geologically stable calcite constitution, the rostrum is often the only remains of the animals preserved, often in very large numbers in a given area. </a:t>
            </a:r>
          </a:p>
          <a:p>
            <a:pPr rtl="0"/>
            <a:endParaRPr lang="en-US" sz="1050" dirty="0"/>
          </a:p>
          <a:p>
            <a:pPr rtl="0"/>
            <a:r>
              <a:rPr lang="en-US" sz="1050" dirty="0"/>
              <a:t>The rostrum is in turn attached to a chambered conical shell known as the </a:t>
            </a:r>
            <a:r>
              <a:rPr lang="en-US" sz="1050" i="1" dirty="0" err="1">
                <a:hlinkClick r:id="rId22" tooltip="Phragmocone"/>
              </a:rPr>
              <a:t>phragmocone</a:t>
            </a:r>
            <a:r>
              <a:rPr lang="en-US" sz="1050" dirty="0"/>
              <a:t>. At the tip of the </a:t>
            </a:r>
            <a:r>
              <a:rPr lang="en-US" sz="1050" dirty="0" err="1"/>
              <a:t>phragmocone</a:t>
            </a:r>
            <a:r>
              <a:rPr lang="en-US" sz="1050" dirty="0"/>
              <a:t> beneath the rostrum is a tiny spherical or cuplike nodule known as the </a:t>
            </a:r>
            <a:r>
              <a:rPr lang="en-US" sz="1050" i="1" dirty="0" err="1"/>
              <a:t>protoconch</a:t>
            </a:r>
            <a:r>
              <a:rPr lang="en-US" sz="1050" dirty="0"/>
              <a:t>, the remains of the </a:t>
            </a:r>
            <a:r>
              <a:rPr lang="en-US" sz="1050" dirty="0">
                <a:hlinkClick r:id="rId23" tooltip="Embryo"/>
              </a:rPr>
              <a:t>embryonic</a:t>
            </a:r>
            <a:r>
              <a:rPr lang="en-US" sz="1050" dirty="0"/>
              <a:t> shell. The space between the </a:t>
            </a:r>
            <a:r>
              <a:rPr lang="en-US" sz="1050" dirty="0" err="1"/>
              <a:t>phragmocone</a:t>
            </a:r>
            <a:r>
              <a:rPr lang="en-US" sz="1050" dirty="0"/>
              <a:t> and the rostrum is known as the </a:t>
            </a:r>
            <a:r>
              <a:rPr lang="en-US" sz="1050" i="1" dirty="0"/>
              <a:t>alveolus</a:t>
            </a:r>
            <a:r>
              <a:rPr lang="en-US" sz="1050" dirty="0"/>
              <a:t> (plural: </a:t>
            </a:r>
            <a:r>
              <a:rPr lang="en-US" sz="1050" i="1" dirty="0"/>
              <a:t>alveoli</a:t>
            </a:r>
            <a:r>
              <a:rPr lang="en-US" sz="1050" dirty="0"/>
              <a:t>). At the forward part of the </a:t>
            </a:r>
            <a:r>
              <a:rPr lang="en-US" sz="1050" dirty="0" err="1"/>
              <a:t>phragmocone</a:t>
            </a:r>
            <a:r>
              <a:rPr lang="en-US" sz="1050" dirty="0"/>
              <a:t> is a thin very fragile structure known as the </a:t>
            </a:r>
            <a:r>
              <a:rPr lang="en-US" sz="1050" i="1" dirty="0" err="1"/>
              <a:t>proostracum</a:t>
            </a:r>
            <a:r>
              <a:rPr lang="en-US" sz="1050" dirty="0"/>
              <a:t> (plural: </a:t>
            </a:r>
            <a:r>
              <a:rPr lang="en-US" sz="1050" i="1" dirty="0" err="1"/>
              <a:t>proostraca</a:t>
            </a:r>
            <a:r>
              <a:rPr lang="en-US" sz="1050" dirty="0"/>
              <a:t>). It is usually spoon-like in shape. It extends over the dorsal part of the </a:t>
            </a:r>
            <a:r>
              <a:rPr lang="en-US" sz="1050" dirty="0">
                <a:hlinkClick r:id="rId24" tooltip="Mantle (mollusc)"/>
              </a:rPr>
              <a:t>mantle</a:t>
            </a:r>
            <a:r>
              <a:rPr lang="en-US" sz="1050" dirty="0"/>
              <a:t>. </a:t>
            </a:r>
          </a:p>
          <a:p>
            <a:pPr rtl="0"/>
            <a:endParaRPr lang="en-US" sz="1050" dirty="0"/>
          </a:p>
          <a:p>
            <a:pPr rtl="0"/>
            <a:r>
              <a:rPr lang="en-US" sz="1050" dirty="0"/>
              <a:t>Fossils which preserve the soft parts of belemnites indicate that like modern </a:t>
            </a:r>
            <a:r>
              <a:rPr lang="en-US" sz="1050" dirty="0" err="1">
                <a:hlinkClick r:id="rId25" tooltip="Coleoid"/>
              </a:rPr>
              <a:t>coleoids</a:t>
            </a:r>
            <a:r>
              <a:rPr lang="en-US" sz="1050" dirty="0"/>
              <a:t>, they possessed an </a:t>
            </a:r>
            <a:r>
              <a:rPr lang="en-US" sz="1050" dirty="0">
                <a:hlinkClick r:id="rId26" tooltip="Ink sac"/>
              </a:rPr>
              <a:t>ink sac</a:t>
            </a:r>
            <a:r>
              <a:rPr lang="en-US" sz="1050" dirty="0"/>
              <a:t>, hard beaks, tail fins that were either apical or lateral, and large eyes. Additionally they had a pro-</a:t>
            </a:r>
            <a:r>
              <a:rPr lang="en-US" sz="1050" dirty="0" err="1"/>
              <a:t>ostracum</a:t>
            </a:r>
            <a:r>
              <a:rPr lang="en-US" sz="1050" dirty="0"/>
              <a:t> which is a tongue-like projection from the main body of the shell.</a:t>
            </a:r>
            <a:r>
              <a:rPr lang="en-US" sz="1050" baseline="30000" dirty="0">
                <a:hlinkClick r:id="rId27"/>
              </a:rPr>
              <a:t>[4]</a:t>
            </a:r>
            <a:r>
              <a:rPr lang="en-US" sz="1050" dirty="0"/>
              <a:t> Well preserved specimens have even retained evidence of strong muscular fibers in the mantle, indicating that they were powerful swimmers like modern squid and unlike other cephalopods of their time such as </a:t>
            </a:r>
            <a:r>
              <a:rPr lang="en-US" sz="1050" dirty="0">
                <a:hlinkClick r:id="rId28" tooltip="Ammonoidea"/>
              </a:rPr>
              <a:t>ammonoids</a:t>
            </a:r>
            <a:r>
              <a:rPr lang="en-US" sz="1050" dirty="0"/>
              <a:t> and cymatoceratid </a:t>
            </a:r>
            <a:r>
              <a:rPr lang="en-US" sz="1050" dirty="0" err="1"/>
              <a:t>nautiloids</a:t>
            </a:r>
            <a:r>
              <a:rPr lang="en-US" sz="1050" dirty="0"/>
              <a:t>. </a:t>
            </a:r>
          </a:p>
          <a:p>
            <a:pPr rtl="0"/>
            <a:endParaRPr lang="en-US" sz="1050" dirty="0"/>
          </a:p>
          <a:p>
            <a:pPr rtl="0"/>
            <a:r>
              <a:rPr lang="en-US" sz="1050" i="1" kern="1200" dirty="0" err="1">
                <a:solidFill>
                  <a:schemeClr val="tx1"/>
                </a:solidFill>
                <a:effectLst/>
                <a:latin typeface="+mn-lt"/>
                <a:ea typeface="+mn-ea"/>
                <a:cs typeface="+mn-cs"/>
              </a:rPr>
              <a:t>Belemnitella</a:t>
            </a:r>
            <a:r>
              <a:rPr lang="en-US" sz="1050" i="1" kern="1200" dirty="0">
                <a:solidFill>
                  <a:schemeClr val="tx1"/>
                </a:solidFill>
                <a:effectLst/>
                <a:latin typeface="+mn-lt"/>
                <a:ea typeface="+mn-ea"/>
                <a:cs typeface="+mn-cs"/>
              </a:rPr>
              <a:t> americana</a:t>
            </a:r>
            <a:r>
              <a:rPr lang="en-US" sz="1050" kern="1200" dirty="0">
                <a:solidFill>
                  <a:schemeClr val="tx1"/>
                </a:solidFill>
                <a:effectLst/>
                <a:latin typeface="+mn-lt"/>
                <a:ea typeface="+mn-ea"/>
                <a:cs typeface="+mn-cs"/>
              </a:rPr>
              <a:t> is a common fossil at </a:t>
            </a:r>
            <a:r>
              <a:rPr lang="en-US" sz="1050" kern="1200" dirty="0" err="1">
                <a:solidFill>
                  <a:schemeClr val="tx1"/>
                </a:solidFill>
                <a:effectLst/>
                <a:latin typeface="+mn-lt"/>
                <a:ea typeface="+mn-ea"/>
                <a:cs typeface="+mn-cs"/>
              </a:rPr>
              <a:t>Poricy</a:t>
            </a:r>
            <a:r>
              <a:rPr lang="en-US" sz="1050" kern="1200" dirty="0">
                <a:solidFill>
                  <a:schemeClr val="tx1"/>
                </a:solidFill>
                <a:effectLst/>
                <a:latin typeface="+mn-lt"/>
                <a:ea typeface="+mn-ea"/>
                <a:cs typeface="+mn-cs"/>
              </a:rPr>
              <a:t> Brook (</a:t>
            </a:r>
            <a:r>
              <a:rPr lang="en-US" sz="1050" dirty="0">
                <a:hlinkClick r:id="rId29"/>
              </a:rPr>
              <a:t>https://poricypark.org/fossil-beds</a:t>
            </a:r>
            <a:r>
              <a:rPr lang="en-US" sz="1050" dirty="0"/>
              <a:t>) </a:t>
            </a:r>
            <a:r>
              <a:rPr lang="en-US" sz="1050" kern="1200" dirty="0">
                <a:solidFill>
                  <a:schemeClr val="tx1"/>
                </a:solidFill>
                <a:effectLst/>
                <a:latin typeface="+mn-lt"/>
                <a:ea typeface="+mn-ea"/>
                <a:cs typeface="+mn-cs"/>
              </a:rPr>
              <a:t>and Big Brook (</a:t>
            </a:r>
            <a:r>
              <a:rPr lang="en-US" sz="1050" dirty="0">
                <a:hlinkClick r:id="rId30"/>
              </a:rPr>
              <a:t>http://www.njfossils.net/cover.html</a:t>
            </a:r>
            <a:r>
              <a:rPr lang="en-US" sz="1050" kern="1200" dirty="0">
                <a:solidFill>
                  <a:schemeClr val="tx1"/>
                </a:solidFill>
                <a:effectLst/>
                <a:latin typeface="+mn-lt"/>
                <a:ea typeface="+mn-ea"/>
                <a:cs typeface="+mn-cs"/>
              </a:rPr>
              <a:t>) Parks.  </a:t>
            </a: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rtl="0"/>
            <a:endParaRPr lang="en-US" dirty="0"/>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35</a:t>
            </a:fld>
            <a:endParaRPr lang="en-US"/>
          </a:p>
        </p:txBody>
      </p:sp>
    </p:spTree>
    <p:extLst>
      <p:ext uri="{BB962C8B-B14F-4D97-AF65-F5344CB8AC3E}">
        <p14:creationId xmlns:p14="http://schemas.microsoft.com/office/powerpoint/2010/main" val="4106114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i="1" dirty="0" err="1"/>
              <a:t>Gyra</a:t>
            </a:r>
            <a:r>
              <a:rPr lang="en-US" sz="1050" dirty="0"/>
              <a:t> is an extinct </a:t>
            </a:r>
            <a:r>
              <a:rPr lang="en-US" sz="1050" dirty="0">
                <a:hlinkClick r:id="rId3" tooltip="Genus"/>
              </a:rPr>
              <a:t>genus</a:t>
            </a:r>
            <a:r>
              <a:rPr lang="en-US" sz="1050" dirty="0"/>
              <a:t> of </a:t>
            </a:r>
            <a:r>
              <a:rPr lang="en-US" sz="1050" dirty="0">
                <a:hlinkClick r:id="rId4" tooltip="Fossil"/>
              </a:rPr>
              <a:t>fossil</a:t>
            </a:r>
            <a:r>
              <a:rPr lang="en-US" sz="1050" dirty="0"/>
              <a:t> </a:t>
            </a:r>
            <a:r>
              <a:rPr lang="en-US" sz="1050" dirty="0">
                <a:hlinkClick r:id="rId5" tooltip="Marine (ocean)"/>
              </a:rPr>
              <a:t>marine</a:t>
            </a:r>
            <a:r>
              <a:rPr lang="en-US" sz="1050" dirty="0"/>
              <a:t> </a:t>
            </a:r>
            <a:r>
              <a:rPr lang="en-US" sz="1050" dirty="0">
                <a:hlinkClick r:id="rId6" tooltip="Ostreoida"/>
              </a:rPr>
              <a:t>oysters</a:t>
            </a:r>
            <a:r>
              <a:rPr lang="en-US" sz="1050" dirty="0"/>
              <a:t> in the family </a:t>
            </a:r>
            <a:r>
              <a:rPr lang="en-US" sz="1050" dirty="0" err="1">
                <a:hlinkClick r:id="rId7" tooltip="Gryphaeidae"/>
              </a:rPr>
              <a:t>Gryphaeidae</a:t>
            </a:r>
            <a:r>
              <a:rPr lang="en-US" sz="1050" dirty="0"/>
              <a:t>, the foam oysters or honeycomb oysters.</a:t>
            </a:r>
            <a:r>
              <a:rPr lang="en-US" sz="1050" baseline="30000" dirty="0">
                <a:hlinkClick r:id="rId8"/>
              </a:rPr>
              <a:t>[1]</a:t>
            </a:r>
            <a:r>
              <a:rPr lang="en-US" sz="1050" dirty="0"/>
              <a:t> These bivalves grew cemented by the more cupped left valve. The right valve is flatter, and the beak is curved to one side. </a:t>
            </a:r>
            <a:r>
              <a:rPr lang="en-US" sz="1050" i="1" dirty="0" err="1"/>
              <a:t>Exogyra</a:t>
            </a:r>
            <a:r>
              <a:rPr lang="en-US" sz="1050" dirty="0"/>
              <a:t> lived on solid </a:t>
            </a:r>
            <a:r>
              <a:rPr lang="en-US" sz="1050" dirty="0">
                <a:hlinkClick r:id="rId9" tooltip="Substrate (biology)"/>
              </a:rPr>
              <a:t>substrates</a:t>
            </a:r>
            <a:r>
              <a:rPr lang="en-US" sz="1050" dirty="0"/>
              <a:t> in warm seas during the </a:t>
            </a:r>
            <a:r>
              <a:rPr lang="en-US" sz="1050" dirty="0">
                <a:hlinkClick r:id="rId10" tooltip="Jurassic"/>
              </a:rPr>
              <a:t>Jurassic</a:t>
            </a:r>
            <a:r>
              <a:rPr lang="en-US" sz="1050" dirty="0"/>
              <a:t> and </a:t>
            </a:r>
            <a:r>
              <a:rPr lang="en-US" sz="1050" dirty="0">
                <a:hlinkClick r:id="rId11" tooltip="Cretaceous"/>
              </a:rPr>
              <a:t>Cretaceous</a:t>
            </a:r>
            <a:r>
              <a:rPr lang="en-US" sz="1050" dirty="0"/>
              <a:t> periods. </a:t>
            </a:r>
          </a:p>
          <a:p>
            <a:endParaRPr lang="en-US" sz="1050" dirty="0"/>
          </a:p>
          <a:p>
            <a:r>
              <a:rPr lang="en-US" sz="1050" kern="1200" dirty="0">
                <a:solidFill>
                  <a:schemeClr val="tx1"/>
                </a:solidFill>
                <a:effectLst/>
                <a:latin typeface="+mn-lt"/>
                <a:ea typeface="+mn-ea"/>
                <a:cs typeface="+mn-cs"/>
              </a:rPr>
              <a:t>The oysters </a:t>
            </a:r>
            <a:r>
              <a:rPr lang="en-US" sz="1050" i="1" kern="1200" dirty="0" err="1">
                <a:solidFill>
                  <a:schemeClr val="tx1"/>
                </a:solidFill>
                <a:effectLst/>
                <a:latin typeface="+mn-lt"/>
                <a:ea typeface="+mn-ea"/>
                <a:cs typeface="+mn-cs"/>
              </a:rPr>
              <a:t>Exogyra</a:t>
            </a:r>
            <a:r>
              <a:rPr lang="en-US" sz="1050" kern="1200" dirty="0">
                <a:solidFill>
                  <a:schemeClr val="tx1"/>
                </a:solidFill>
                <a:effectLst/>
                <a:latin typeface="+mn-lt"/>
                <a:ea typeface="+mn-ea"/>
                <a:cs typeface="+mn-cs"/>
              </a:rPr>
              <a:t> and </a:t>
            </a:r>
            <a:r>
              <a:rPr lang="en-US" sz="1050" i="1" kern="1200" dirty="0" err="1">
                <a:solidFill>
                  <a:schemeClr val="tx1"/>
                </a:solidFill>
                <a:effectLst/>
                <a:latin typeface="+mn-lt"/>
                <a:ea typeface="+mn-ea"/>
                <a:cs typeface="+mn-cs"/>
              </a:rPr>
              <a:t>Pycnodonte</a:t>
            </a:r>
            <a:r>
              <a:rPr lang="en-US" sz="1050" kern="1200" dirty="0">
                <a:solidFill>
                  <a:schemeClr val="tx1"/>
                </a:solidFill>
                <a:effectLst/>
                <a:latin typeface="+mn-lt"/>
                <a:ea typeface="+mn-ea"/>
                <a:cs typeface="+mn-cs"/>
              </a:rPr>
              <a:t> were the most common bivalves of the Cretaceous period. Lying on the seabed floor with the convex side in the mud and the flat side position at the seafloor surface for camouflage. </a:t>
            </a:r>
            <a:r>
              <a:rPr lang="en-US" sz="1050" i="1" kern="1200" dirty="0" err="1">
                <a:solidFill>
                  <a:schemeClr val="tx1"/>
                </a:solidFill>
                <a:effectLst/>
                <a:latin typeface="+mn-lt"/>
                <a:ea typeface="+mn-ea"/>
                <a:cs typeface="+mn-cs"/>
              </a:rPr>
              <a:t>Exogyra</a:t>
            </a:r>
            <a:r>
              <a:rPr lang="en-US" sz="1050" kern="1200" dirty="0">
                <a:solidFill>
                  <a:schemeClr val="tx1"/>
                </a:solidFill>
                <a:effectLst/>
                <a:latin typeface="+mn-lt"/>
                <a:ea typeface="+mn-ea"/>
                <a:cs typeface="+mn-cs"/>
              </a:rPr>
              <a:t> first appeared in the lower Cretaceous and had disappeared by the upper Cretaceous. These fossil remains can be found in abundance at numerous locations in Monmouth County.</a:t>
            </a:r>
            <a:br>
              <a:rPr lang="en-US" sz="1050" kern="1200" dirty="0">
                <a:solidFill>
                  <a:schemeClr val="tx1"/>
                </a:solidFill>
                <a:effectLst/>
                <a:latin typeface="+mn-lt"/>
                <a:ea typeface="+mn-ea"/>
                <a:cs typeface="+mn-cs"/>
              </a:rPr>
            </a:br>
            <a:br>
              <a:rPr lang="en-US" sz="1050" kern="1200" dirty="0">
                <a:solidFill>
                  <a:schemeClr val="tx1"/>
                </a:solidFill>
                <a:effectLst/>
                <a:latin typeface="+mn-lt"/>
                <a:ea typeface="+mn-ea"/>
                <a:cs typeface="+mn-cs"/>
              </a:rPr>
            </a:br>
            <a:r>
              <a:rPr lang="en-US" sz="1050" kern="1200" dirty="0">
                <a:solidFill>
                  <a:schemeClr val="tx1"/>
                </a:solidFill>
                <a:effectLst/>
                <a:latin typeface="+mn-lt"/>
                <a:ea typeface="+mn-ea"/>
                <a:cs typeface="+mn-cs"/>
              </a:rPr>
              <a:t>Five species of </a:t>
            </a:r>
            <a:r>
              <a:rPr lang="en-US" sz="1050" i="1" kern="1200" dirty="0" err="1">
                <a:solidFill>
                  <a:schemeClr val="tx1"/>
                </a:solidFill>
                <a:effectLst/>
                <a:latin typeface="+mn-lt"/>
                <a:ea typeface="+mn-ea"/>
                <a:cs typeface="+mn-cs"/>
              </a:rPr>
              <a:t>Exogyra</a:t>
            </a:r>
            <a:r>
              <a:rPr lang="en-US" sz="1050" kern="1200" dirty="0">
                <a:solidFill>
                  <a:schemeClr val="tx1"/>
                </a:solidFill>
                <a:effectLst/>
                <a:latin typeface="+mn-lt"/>
                <a:ea typeface="+mn-ea"/>
                <a:cs typeface="+mn-cs"/>
              </a:rPr>
              <a:t> that have been reported from New Jersey;</a:t>
            </a:r>
          </a:p>
          <a:p>
            <a:r>
              <a:rPr lang="en-US" sz="1050" i="1" kern="1200" dirty="0" err="1">
                <a:solidFill>
                  <a:schemeClr val="tx1"/>
                </a:solidFill>
                <a:effectLst/>
                <a:latin typeface="+mn-lt"/>
                <a:ea typeface="+mn-ea"/>
                <a:cs typeface="+mn-cs"/>
              </a:rPr>
              <a:t>Exogyra</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cancellata</a:t>
            </a:r>
            <a:r>
              <a:rPr lang="en-US" sz="1050" kern="1200" dirty="0">
                <a:solidFill>
                  <a:schemeClr val="tx1"/>
                </a:solidFill>
                <a:effectLst/>
                <a:latin typeface="+mn-lt"/>
                <a:ea typeface="+mn-ea"/>
                <a:cs typeface="+mn-cs"/>
              </a:rPr>
              <a:t> (Stephenson)</a:t>
            </a:r>
            <a:br>
              <a:rPr lang="en-US" sz="1050" kern="1200" dirty="0">
                <a:solidFill>
                  <a:schemeClr val="tx1"/>
                </a:solidFill>
                <a:effectLst/>
                <a:latin typeface="+mn-lt"/>
                <a:ea typeface="+mn-ea"/>
                <a:cs typeface="+mn-cs"/>
              </a:rPr>
            </a:br>
            <a:r>
              <a:rPr lang="en-US" sz="1050" i="1" kern="1200" dirty="0" err="1">
                <a:solidFill>
                  <a:schemeClr val="tx1"/>
                </a:solidFill>
                <a:effectLst/>
                <a:latin typeface="+mn-lt"/>
                <a:ea typeface="+mn-ea"/>
                <a:cs typeface="+mn-cs"/>
              </a:rPr>
              <a:t>Exogyra</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costata</a:t>
            </a:r>
            <a:r>
              <a:rPr lang="en-US" sz="1050" kern="1200" dirty="0">
                <a:solidFill>
                  <a:schemeClr val="tx1"/>
                </a:solidFill>
                <a:effectLst/>
                <a:latin typeface="+mn-lt"/>
                <a:ea typeface="+mn-ea"/>
                <a:cs typeface="+mn-cs"/>
              </a:rPr>
              <a:t> (Say)</a:t>
            </a:r>
            <a:br>
              <a:rPr lang="en-US" sz="1050" kern="1200" dirty="0">
                <a:solidFill>
                  <a:schemeClr val="tx1"/>
                </a:solidFill>
                <a:effectLst/>
                <a:latin typeface="+mn-lt"/>
                <a:ea typeface="+mn-ea"/>
                <a:cs typeface="+mn-cs"/>
              </a:rPr>
            </a:br>
            <a:r>
              <a:rPr lang="en-US" sz="1050" i="1" kern="1200" dirty="0" err="1">
                <a:solidFill>
                  <a:schemeClr val="tx1"/>
                </a:solidFill>
                <a:effectLst/>
                <a:latin typeface="+mn-lt"/>
                <a:ea typeface="+mn-ea"/>
                <a:cs typeface="+mn-cs"/>
              </a:rPr>
              <a:t>Exogyra</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erraticostata</a:t>
            </a:r>
            <a:r>
              <a:rPr lang="en-US" sz="1050" kern="1200" dirty="0">
                <a:solidFill>
                  <a:schemeClr val="tx1"/>
                </a:solidFill>
                <a:effectLst/>
                <a:latin typeface="+mn-lt"/>
                <a:ea typeface="+mn-ea"/>
                <a:cs typeface="+mn-cs"/>
              </a:rPr>
              <a:t> (Stephenson)</a:t>
            </a:r>
            <a:br>
              <a:rPr lang="en-US" sz="1050" kern="1200" dirty="0">
                <a:solidFill>
                  <a:schemeClr val="tx1"/>
                </a:solidFill>
                <a:effectLst/>
                <a:latin typeface="+mn-lt"/>
                <a:ea typeface="+mn-ea"/>
                <a:cs typeface="+mn-cs"/>
              </a:rPr>
            </a:br>
            <a:r>
              <a:rPr lang="en-US" sz="1050" i="1" kern="1200" dirty="0" err="1">
                <a:solidFill>
                  <a:schemeClr val="tx1"/>
                </a:solidFill>
                <a:effectLst/>
                <a:latin typeface="+mn-lt"/>
                <a:ea typeface="+mn-ea"/>
                <a:cs typeface="+mn-cs"/>
              </a:rPr>
              <a:t>Exogyra</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spinifera</a:t>
            </a:r>
            <a:r>
              <a:rPr lang="en-US" sz="1050" kern="1200" dirty="0">
                <a:solidFill>
                  <a:schemeClr val="tx1"/>
                </a:solidFill>
                <a:effectLst/>
                <a:latin typeface="+mn-lt"/>
                <a:ea typeface="+mn-ea"/>
                <a:cs typeface="+mn-cs"/>
              </a:rPr>
              <a:t> (Stephenson)</a:t>
            </a:r>
            <a:br>
              <a:rPr lang="en-US" sz="1050" kern="1200" dirty="0">
                <a:solidFill>
                  <a:schemeClr val="tx1"/>
                </a:solidFill>
                <a:effectLst/>
                <a:latin typeface="+mn-lt"/>
                <a:ea typeface="+mn-ea"/>
                <a:cs typeface="+mn-cs"/>
              </a:rPr>
            </a:br>
            <a:r>
              <a:rPr lang="en-US" sz="1050" i="1" kern="1200" dirty="0" err="1">
                <a:solidFill>
                  <a:schemeClr val="tx1"/>
                </a:solidFill>
                <a:effectLst/>
                <a:latin typeface="+mn-lt"/>
                <a:ea typeface="+mn-ea"/>
                <a:cs typeface="+mn-cs"/>
              </a:rPr>
              <a:t>Exogyra</a:t>
            </a:r>
            <a:r>
              <a:rPr lang="en-US" sz="1050" i="1" kern="1200" dirty="0">
                <a:solidFill>
                  <a:schemeClr val="tx1"/>
                </a:solidFill>
                <a:effectLst/>
                <a:latin typeface="+mn-lt"/>
                <a:ea typeface="+mn-ea"/>
                <a:cs typeface="+mn-cs"/>
              </a:rPr>
              <a:t> ponderosa</a:t>
            </a:r>
            <a:r>
              <a:rPr lang="en-US" sz="1050" kern="1200" dirty="0">
                <a:solidFill>
                  <a:schemeClr val="tx1"/>
                </a:solidFill>
                <a:effectLst/>
                <a:latin typeface="+mn-lt"/>
                <a:ea typeface="+mn-ea"/>
                <a:cs typeface="+mn-cs"/>
              </a:rPr>
              <a:t> (Roemer)</a:t>
            </a:r>
            <a:br>
              <a:rPr lang="en-US" sz="1050" kern="1200" dirty="0">
                <a:solidFill>
                  <a:schemeClr val="tx1"/>
                </a:solidFill>
                <a:effectLst/>
                <a:latin typeface="+mn-lt"/>
                <a:ea typeface="+mn-ea"/>
                <a:cs typeface="+mn-cs"/>
              </a:rPr>
            </a:br>
            <a:br>
              <a:rPr lang="en-US" sz="1050" kern="1200" dirty="0">
                <a:solidFill>
                  <a:schemeClr val="tx1"/>
                </a:solidFill>
                <a:effectLst/>
                <a:latin typeface="+mn-lt"/>
                <a:ea typeface="+mn-ea"/>
                <a:cs typeface="+mn-cs"/>
              </a:rPr>
            </a:br>
            <a:r>
              <a:rPr lang="en-US" sz="1050" kern="1200" dirty="0">
                <a:solidFill>
                  <a:schemeClr val="tx1"/>
                </a:solidFill>
                <a:effectLst/>
                <a:latin typeface="+mn-lt"/>
                <a:ea typeface="+mn-ea"/>
                <a:cs typeface="+mn-cs"/>
              </a:rPr>
              <a:t>Oysters are often found riddled with bore holes. This is from the boring sponge.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36</a:t>
            </a:fld>
            <a:endParaRPr lang="en-US"/>
          </a:p>
        </p:txBody>
      </p:sp>
    </p:spTree>
    <p:extLst>
      <p:ext uri="{BB962C8B-B14F-4D97-AF65-F5344CB8AC3E}">
        <p14:creationId xmlns:p14="http://schemas.microsoft.com/office/powerpoint/2010/main" val="148417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i="1" dirty="0" err="1">
                <a:effectLst/>
              </a:rPr>
              <a:t>Halisaurus</a:t>
            </a:r>
            <a:r>
              <a:rPr lang="en-US" sz="1050" dirty="0">
                <a:effectLst/>
              </a:rPr>
              <a:t> is an extinct </a:t>
            </a:r>
            <a:r>
              <a:rPr lang="en-US" sz="1050" dirty="0">
                <a:effectLst/>
                <a:hlinkClick r:id="rId3" tooltip="Genus"/>
              </a:rPr>
              <a:t>genus</a:t>
            </a:r>
            <a:r>
              <a:rPr lang="en-US" sz="1050" dirty="0">
                <a:effectLst/>
              </a:rPr>
              <a:t> of marine lizard belonging to the </a:t>
            </a:r>
            <a:r>
              <a:rPr lang="en-US" sz="1050" dirty="0">
                <a:effectLst/>
                <a:hlinkClick r:id="rId4" tooltip="Mosasaur"/>
              </a:rPr>
              <a:t>mosasaur</a:t>
            </a:r>
            <a:r>
              <a:rPr lang="en-US" sz="1050" dirty="0">
                <a:effectLst/>
              </a:rPr>
              <a:t> family. The </a:t>
            </a:r>
            <a:r>
              <a:rPr lang="en-US" sz="1050" dirty="0">
                <a:effectLst/>
                <a:hlinkClick r:id="rId5" tooltip="Holotype"/>
              </a:rPr>
              <a:t>holotype</a:t>
            </a:r>
            <a:r>
              <a:rPr lang="en-US" sz="1050" dirty="0">
                <a:effectLst/>
              </a:rPr>
              <a:t>, consisting of an </a:t>
            </a:r>
            <a:r>
              <a:rPr lang="en-US" sz="1050" dirty="0">
                <a:effectLst/>
                <a:hlinkClick r:id="rId6" tooltip="Angular bone"/>
              </a:rPr>
              <a:t>angular</a:t>
            </a:r>
            <a:r>
              <a:rPr lang="en-US" sz="1050" dirty="0">
                <a:effectLst/>
              </a:rPr>
              <a:t> and a </a:t>
            </a:r>
            <a:r>
              <a:rPr lang="en-US" sz="1050" dirty="0" err="1">
                <a:effectLst/>
                <a:hlinkClick r:id="rId7" tooltip="Basicranium"/>
              </a:rPr>
              <a:t>basicranium</a:t>
            </a:r>
            <a:r>
              <a:rPr lang="en-US" sz="1050" dirty="0">
                <a:effectLst/>
              </a:rPr>
              <a:t> fragment discovered near </a:t>
            </a:r>
            <a:r>
              <a:rPr lang="en-US" sz="1050" dirty="0" err="1">
                <a:effectLst/>
                <a:hlinkClick r:id="rId8" tooltip="Hornerstown, New Jersey"/>
              </a:rPr>
              <a:t>Hornerstown</a:t>
            </a:r>
            <a:r>
              <a:rPr lang="en-US" sz="1050" dirty="0">
                <a:effectLst/>
              </a:rPr>
              <a:t>, </a:t>
            </a:r>
            <a:r>
              <a:rPr lang="en-US" sz="1050" dirty="0">
                <a:effectLst/>
                <a:hlinkClick r:id="rId9" tooltip="New Jersey"/>
              </a:rPr>
              <a:t>New Jersey</a:t>
            </a:r>
            <a:r>
              <a:rPr lang="en-US" sz="1050" dirty="0">
                <a:effectLst/>
              </a:rPr>
              <a:t>, already revealed a relatively unique combination of features and prompted a new genus to be described. It was named by </a:t>
            </a:r>
            <a:r>
              <a:rPr lang="en-US" sz="1050" dirty="0">
                <a:effectLst/>
                <a:hlinkClick r:id="rId10" tooltip="Othniel Charles Marsh"/>
              </a:rPr>
              <a:t>Othniel Charles Marsh</a:t>
            </a:r>
            <a:r>
              <a:rPr lang="en-US" sz="1050" dirty="0">
                <a:effectLst/>
              </a:rPr>
              <a:t> in 1869 and means "ocean lizard". It was renamed by Marsh to </a:t>
            </a:r>
            <a:r>
              <a:rPr lang="en-US" sz="1050" b="1" i="1" dirty="0" err="1">
                <a:effectLst/>
              </a:rPr>
              <a:t>Baptosaurus</a:t>
            </a:r>
            <a:r>
              <a:rPr lang="en-US" sz="1050" dirty="0">
                <a:effectLst/>
              </a:rPr>
              <a:t> in 1870, since he believed the name to already be preoccupied by the fish </a:t>
            </a:r>
            <a:r>
              <a:rPr lang="en-US" sz="1050" i="1" dirty="0" err="1">
                <a:effectLst/>
                <a:hlinkClick r:id="rId11" tooltip="Halosaurus"/>
              </a:rPr>
              <a:t>Halosaurus</a:t>
            </a:r>
            <a:r>
              <a:rPr lang="en-US" sz="1050" dirty="0">
                <a:effectLst/>
              </a:rPr>
              <a:t>. According to modern rules, a difference of a letter is enough and the substitute name is unneeded, making "</a:t>
            </a:r>
            <a:r>
              <a:rPr lang="en-US" sz="1050" i="1" dirty="0" err="1">
                <a:effectLst/>
              </a:rPr>
              <a:t>Baptosaurus</a:t>
            </a:r>
            <a:r>
              <a:rPr lang="en-US" sz="1050" dirty="0">
                <a:effectLst/>
              </a:rPr>
              <a:t>" a </a:t>
            </a:r>
            <a:r>
              <a:rPr lang="en-US" sz="1050" dirty="0">
                <a:effectLst/>
                <a:hlinkClick r:id="rId12" tooltip="Junior synonym"/>
              </a:rPr>
              <a:t>junior synonym</a:t>
            </a:r>
            <a:r>
              <a:rPr lang="en-US" sz="1050" dirty="0">
                <a:effectLst/>
              </a:rPr>
              <a:t>. </a:t>
            </a:r>
          </a:p>
          <a:p>
            <a:pPr rtl="0"/>
            <a:endParaRPr lang="en-US" sz="1050" dirty="0">
              <a:effectLst/>
            </a:endParaRPr>
          </a:p>
          <a:p>
            <a:pPr rtl="0"/>
            <a:r>
              <a:rPr lang="en-US" sz="1050" dirty="0">
                <a:effectLst/>
              </a:rPr>
              <a:t>Since its description, more complete remains have been uncovered from fossil deposits throughout the world with particularly complete remains found in </a:t>
            </a:r>
            <a:r>
              <a:rPr lang="en-US" sz="1050" dirty="0">
                <a:effectLst/>
                <a:hlinkClick r:id="rId13" tooltip="Morocco"/>
              </a:rPr>
              <a:t>Morocco</a:t>
            </a:r>
            <a:r>
              <a:rPr lang="en-US" sz="1050" dirty="0">
                <a:effectLst/>
              </a:rPr>
              <a:t> and the </a:t>
            </a:r>
            <a:r>
              <a:rPr lang="en-US" sz="1050" dirty="0">
                <a:effectLst/>
                <a:hlinkClick r:id="rId14" tooltip="United States"/>
              </a:rPr>
              <a:t>United States</a:t>
            </a:r>
            <a:r>
              <a:rPr lang="en-US" sz="1050" dirty="0">
                <a:effectLst/>
              </a:rPr>
              <a:t>. The genus remains a key taxon in mosasaur systematics due to its unique set of features and as the most complete representative of its subfamily, the </a:t>
            </a:r>
            <a:r>
              <a:rPr lang="en-US" sz="1050" dirty="0" err="1">
                <a:effectLst/>
                <a:hlinkClick r:id="rId15" tooltip="Halisaurinae"/>
              </a:rPr>
              <a:t>Halisaurinae</a:t>
            </a:r>
            <a:r>
              <a:rPr lang="en-US" sz="1050" dirty="0">
                <a:effectLst/>
              </a:rPr>
              <a:t>. </a:t>
            </a:r>
          </a:p>
          <a:p>
            <a:pPr rtl="0"/>
            <a:endParaRPr lang="en-US" sz="1050" dirty="0">
              <a:effectLst/>
            </a:endParaRPr>
          </a:p>
          <a:p>
            <a:pPr rtl="0"/>
            <a:r>
              <a:rPr lang="en-US" sz="1050" dirty="0">
                <a:effectLst/>
              </a:rPr>
              <a:t>With a length of 3–4 m (9.8–13.1 ft), </a:t>
            </a:r>
            <a:r>
              <a:rPr lang="en-US" sz="1050" i="1" dirty="0" err="1">
                <a:effectLst/>
              </a:rPr>
              <a:t>Halisaurus</a:t>
            </a:r>
            <a:r>
              <a:rPr lang="en-US" sz="1050" dirty="0">
                <a:effectLst/>
              </a:rPr>
              <a:t> was comparatively small by mosasaur standards. Though bigger than earlier and more basal mosasaurs, such as </a:t>
            </a:r>
            <a:r>
              <a:rPr lang="en-US" sz="1050" i="1" dirty="0" err="1">
                <a:effectLst/>
                <a:hlinkClick r:id="rId16" tooltip="Dallasaurus"/>
              </a:rPr>
              <a:t>Dallasaurus</a:t>
            </a:r>
            <a:r>
              <a:rPr lang="en-US" sz="1050" dirty="0">
                <a:effectLst/>
              </a:rPr>
              <a:t>, the sleek </a:t>
            </a:r>
            <a:r>
              <a:rPr lang="en-US" sz="1050" i="1" dirty="0" err="1">
                <a:effectLst/>
              </a:rPr>
              <a:t>Halisaurus</a:t>
            </a:r>
            <a:r>
              <a:rPr lang="en-US" sz="1050" dirty="0">
                <a:effectLst/>
              </a:rPr>
              <a:t> would have been dwarfed by many of its contemporaries, such as </a:t>
            </a:r>
            <a:r>
              <a:rPr lang="en-US" sz="1050" i="1" dirty="0" err="1">
                <a:effectLst/>
                <a:hlinkClick r:id="rId17" tooltip="Tylosaurus"/>
              </a:rPr>
              <a:t>Tylosaurus</a:t>
            </a:r>
            <a:r>
              <a:rPr lang="en-US" sz="1050" dirty="0">
                <a:effectLst/>
              </a:rPr>
              <a:t> and larger species of </a:t>
            </a:r>
            <a:r>
              <a:rPr lang="en-US" sz="1050" i="1" dirty="0" err="1">
                <a:effectLst/>
                <a:hlinkClick r:id="rId18" tooltip="Clidastes"/>
              </a:rPr>
              <a:t>Clidastes</a:t>
            </a:r>
            <a:r>
              <a:rPr lang="en-US" sz="1050" dirty="0">
                <a:effectLst/>
              </a:rPr>
              <a:t>. </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37</a:t>
            </a:fld>
            <a:endParaRPr lang="en-US"/>
          </a:p>
        </p:txBody>
      </p:sp>
    </p:spTree>
    <p:extLst>
      <p:ext uri="{BB962C8B-B14F-4D97-AF65-F5344CB8AC3E}">
        <p14:creationId xmlns:p14="http://schemas.microsoft.com/office/powerpoint/2010/main" val="2851266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err="1"/>
              <a:t>Pycnodonte</a:t>
            </a:r>
            <a:r>
              <a:rPr lang="en-US" sz="1050" dirty="0"/>
              <a:t> is a </a:t>
            </a:r>
            <a:r>
              <a:rPr lang="en-US" sz="1050" dirty="0">
                <a:hlinkClick r:id="rId3" tooltip="Genus"/>
              </a:rPr>
              <a:t>genus</a:t>
            </a:r>
            <a:r>
              <a:rPr lang="en-US" sz="1050" dirty="0"/>
              <a:t> of </a:t>
            </a:r>
            <a:r>
              <a:rPr lang="en-US" sz="1050" dirty="0">
                <a:hlinkClick r:id="rId4" tooltip="Extinct"/>
              </a:rPr>
              <a:t>extinct</a:t>
            </a:r>
            <a:r>
              <a:rPr lang="en-US" sz="1050" dirty="0"/>
              <a:t> </a:t>
            </a:r>
            <a:r>
              <a:rPr lang="en-US" sz="1050" dirty="0">
                <a:hlinkClick r:id="rId5" tooltip="Oyster"/>
              </a:rPr>
              <a:t>oysters</a:t>
            </a:r>
            <a:r>
              <a:rPr lang="en-US" sz="1050" dirty="0"/>
              <a:t>, </a:t>
            </a:r>
            <a:r>
              <a:rPr lang="en-US" sz="1050" dirty="0">
                <a:hlinkClick r:id="rId6" tooltip="Fossil"/>
              </a:rPr>
              <a:t>fossil</a:t>
            </a:r>
            <a:r>
              <a:rPr lang="en-US" sz="1050" dirty="0"/>
              <a:t> </a:t>
            </a:r>
            <a:r>
              <a:rPr lang="en-US" sz="1050" dirty="0">
                <a:hlinkClick r:id="rId7" tooltip="Marine (ocean)"/>
              </a:rPr>
              <a:t>marine</a:t>
            </a:r>
            <a:r>
              <a:rPr lang="en-US" sz="1050" dirty="0"/>
              <a:t> </a:t>
            </a:r>
            <a:r>
              <a:rPr lang="en-US" sz="1050" dirty="0">
                <a:hlinkClick r:id="rId8" tooltip="Bivalve"/>
              </a:rPr>
              <a:t>bivalve</a:t>
            </a:r>
            <a:r>
              <a:rPr lang="en-US" sz="1050" dirty="0"/>
              <a:t> </a:t>
            </a:r>
            <a:r>
              <a:rPr lang="en-US" sz="1050" dirty="0">
                <a:hlinkClick r:id="rId9" tooltip="Mollusk"/>
              </a:rPr>
              <a:t>mollusks</a:t>
            </a:r>
            <a:r>
              <a:rPr lang="en-US" sz="1050" dirty="0"/>
              <a:t> in the </a:t>
            </a:r>
            <a:r>
              <a:rPr lang="en-US" sz="1050" dirty="0">
                <a:hlinkClick r:id="rId10" tooltip="Family (biology)"/>
              </a:rPr>
              <a:t>family</a:t>
            </a:r>
            <a:r>
              <a:rPr lang="en-US" sz="1050" dirty="0"/>
              <a:t> </a:t>
            </a:r>
            <a:r>
              <a:rPr lang="en-US" sz="1050" dirty="0" err="1">
                <a:hlinkClick r:id="rId11" tooltip="Gryphaeidae"/>
              </a:rPr>
              <a:t>Gryphaeidae</a:t>
            </a:r>
            <a:r>
              <a:rPr lang="en-US" sz="1050" dirty="0"/>
              <a:t>, the foam oysters or honeycomb oysters. </a:t>
            </a:r>
            <a:r>
              <a:rPr lang="en-US" sz="1050" dirty="0">
                <a:hlinkClick r:id="rId12" tooltip="Bivalve shell"/>
              </a:rPr>
              <a:t>Shells</a:t>
            </a:r>
            <a:r>
              <a:rPr lang="en-US" sz="1050" dirty="0"/>
              <a:t> of species in this genus are found around the world in </a:t>
            </a:r>
            <a:r>
              <a:rPr lang="en-US" sz="1050" dirty="0">
                <a:hlinkClick r:id="rId6" tooltip="Fossil"/>
              </a:rPr>
              <a:t>fossil</a:t>
            </a:r>
            <a:r>
              <a:rPr lang="en-US" sz="1050" dirty="0"/>
              <a:t> shell beds from the </a:t>
            </a:r>
            <a:r>
              <a:rPr lang="en-US" sz="1050" dirty="0" err="1">
                <a:hlinkClick r:id="rId13" tooltip="Valanginian"/>
              </a:rPr>
              <a:t>Valanginian</a:t>
            </a:r>
            <a:r>
              <a:rPr lang="en-US" sz="1050" dirty="0"/>
              <a:t> (140.2 </a:t>
            </a:r>
            <a:r>
              <a:rPr lang="en-US" sz="1050" dirty="0">
                <a:hlinkClick r:id="rId14" tooltip="Mya (unit)"/>
              </a:rPr>
              <a:t>Ma</a:t>
            </a:r>
            <a:r>
              <a:rPr lang="en-US" sz="1050" dirty="0"/>
              <a:t>) to the </a:t>
            </a:r>
            <a:r>
              <a:rPr lang="en-US" sz="1050" dirty="0">
                <a:hlinkClick r:id="rId15" tooltip="Early Pleistocene"/>
              </a:rPr>
              <a:t>Early Pleistocene</a:t>
            </a:r>
            <a:r>
              <a:rPr lang="en-US" sz="1050" dirty="0"/>
              <a:t> (0.781 Ma).</a:t>
            </a:r>
            <a:r>
              <a:rPr lang="en-US" sz="1050" baseline="30000" dirty="0">
                <a:hlinkClick r:id="rId16"/>
              </a:rPr>
              <a:t>[2]</a:t>
            </a:r>
            <a:r>
              <a:rPr lang="en-US" sz="1050" dirty="0"/>
              <a:t> They are a commonly found fossil in </a:t>
            </a:r>
            <a:r>
              <a:rPr lang="en-US" sz="1050" dirty="0">
                <a:hlinkClick r:id="rId17" tooltip="Cretaceous"/>
              </a:rPr>
              <a:t>Cretaceous</a:t>
            </a:r>
            <a:r>
              <a:rPr lang="en-US" sz="1050" dirty="0"/>
              <a:t> </a:t>
            </a:r>
            <a:r>
              <a:rPr lang="en-US" sz="1050" dirty="0" err="1"/>
              <a:t>shellbeds</a:t>
            </a:r>
            <a:r>
              <a:rPr lang="en-US" sz="1050" dirty="0"/>
              <a:t> of the </a:t>
            </a:r>
            <a:r>
              <a:rPr lang="en-US" sz="1050" dirty="0" err="1">
                <a:hlinkClick r:id="rId18" tooltip="Navesink Formation"/>
              </a:rPr>
              <a:t>Navesink</a:t>
            </a:r>
            <a:r>
              <a:rPr lang="en-US" sz="1050" dirty="0">
                <a:hlinkClick r:id="rId18" tooltip="Navesink Formation"/>
              </a:rPr>
              <a:t> Formation</a:t>
            </a:r>
            <a:r>
              <a:rPr lang="en-US" sz="1050" dirty="0"/>
              <a:t> in </a:t>
            </a:r>
            <a:r>
              <a:rPr lang="en-US" sz="1050" dirty="0">
                <a:hlinkClick r:id="rId19" tooltip="New Jersey"/>
              </a:rPr>
              <a:t>New Jersey</a:t>
            </a:r>
            <a:r>
              <a:rPr lang="en-US" sz="1050" dirty="0"/>
              <a:t>.</a:t>
            </a:r>
            <a:r>
              <a:rPr lang="en-US" sz="1050" baseline="30000" dirty="0">
                <a:hlinkClick r:id="rId20"/>
              </a:rPr>
              <a:t>[3]</a:t>
            </a:r>
            <a:r>
              <a:rPr lang="en-US" sz="105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38</a:t>
            </a:fld>
            <a:endParaRPr lang="en-US"/>
          </a:p>
        </p:txBody>
      </p:sp>
    </p:spTree>
    <p:extLst>
      <p:ext uri="{BB962C8B-B14F-4D97-AF65-F5344CB8AC3E}">
        <p14:creationId xmlns:p14="http://schemas.microsoft.com/office/powerpoint/2010/main" val="3336237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dirty="0"/>
              <a:t>These sharks are of medium size, up to 5 m (usually around 2 m) in length. Their bodies were like the modern gray sharks, but the shape of the teeth is strikingly similar to that of a tiger shark. The teeth are numerous, relatively small, with a curved crown and serrated, up to 2.5 – 3 cm in height (the only representative of the Mesozoic </a:t>
            </a:r>
            <a:r>
              <a:rPr lang="en-US" sz="1050" dirty="0" err="1">
                <a:hlinkClick r:id="rId3" tooltip="Lamniformes"/>
              </a:rPr>
              <a:t>Lamniformes</a:t>
            </a:r>
            <a:r>
              <a:rPr lang="en-US" sz="1050" dirty="0"/>
              <a:t> with serrated teeth). Large numbers of fossil </a:t>
            </a:r>
            <a:r>
              <a:rPr lang="en-US" sz="1050" dirty="0">
                <a:hlinkClick r:id="rId4" tooltip="Tooth"/>
              </a:rPr>
              <a:t>teeth</a:t>
            </a:r>
            <a:r>
              <a:rPr lang="en-US" sz="1050" dirty="0"/>
              <a:t> have been found in Europe, North Africa, and North America. </a:t>
            </a:r>
          </a:p>
          <a:p>
            <a:pPr rtl="0"/>
            <a:endParaRPr lang="en-US" sz="1050" dirty="0"/>
          </a:p>
          <a:p>
            <a:pPr rtl="0"/>
            <a:r>
              <a:rPr lang="en-US" sz="1050" i="1" dirty="0" err="1"/>
              <a:t>Squalicorax</a:t>
            </a:r>
            <a:r>
              <a:rPr lang="en-US" sz="1050" dirty="0"/>
              <a:t> was a coastal </a:t>
            </a:r>
            <a:r>
              <a:rPr lang="en-US" sz="1050" dirty="0">
                <a:hlinkClick r:id="rId5" tooltip="Predator"/>
              </a:rPr>
              <a:t>predator</a:t>
            </a:r>
            <a:r>
              <a:rPr lang="en-US" sz="1050" dirty="0"/>
              <a:t>, but also </a:t>
            </a:r>
            <a:r>
              <a:rPr lang="en-US" sz="1050" dirty="0">
                <a:hlinkClick r:id="rId6" tooltip="Scavenger"/>
              </a:rPr>
              <a:t>scavenged</a:t>
            </a:r>
            <a:r>
              <a:rPr lang="en-US" sz="1050" dirty="0"/>
              <a:t> as evidenced by a </a:t>
            </a:r>
            <a:r>
              <a:rPr lang="en-US" sz="1050" i="1" dirty="0" err="1"/>
              <a:t>Squalicorax</a:t>
            </a:r>
            <a:r>
              <a:rPr lang="en-US" sz="1050" dirty="0"/>
              <a:t> tooth found embedded in the </a:t>
            </a:r>
            <a:r>
              <a:rPr lang="en-US" sz="1050" dirty="0">
                <a:hlinkClick r:id="rId7" tooltip="Metatarsal"/>
              </a:rPr>
              <a:t>metatarsal</a:t>
            </a:r>
            <a:r>
              <a:rPr lang="en-US" sz="1050" dirty="0"/>
              <a:t> (foot) bone of a terrestrial </a:t>
            </a:r>
            <a:r>
              <a:rPr lang="en-US" sz="1050" dirty="0">
                <a:hlinkClick r:id="rId8" tooltip="Hadrosaurid"/>
              </a:rPr>
              <a:t>hadrosaurid</a:t>
            </a:r>
            <a:r>
              <a:rPr lang="en-US" sz="1050" dirty="0"/>
              <a:t> </a:t>
            </a:r>
            <a:r>
              <a:rPr lang="en-US" sz="1050" dirty="0">
                <a:hlinkClick r:id="rId9" tooltip="Dinosaur"/>
              </a:rPr>
              <a:t>dinosaur</a:t>
            </a:r>
            <a:r>
              <a:rPr lang="en-US" sz="1050" dirty="0"/>
              <a:t> that most likely died on land and ended up in the water.</a:t>
            </a:r>
            <a:r>
              <a:rPr lang="en-US" sz="1050" baseline="30000" dirty="0">
                <a:hlinkClick r:id="rId10"/>
              </a:rPr>
              <a:t>[1]</a:t>
            </a:r>
            <a:r>
              <a:rPr lang="en-US" sz="1050" dirty="0"/>
              <a:t> Other food sources included </a:t>
            </a:r>
            <a:r>
              <a:rPr lang="en-US" sz="1050" dirty="0">
                <a:hlinkClick r:id="rId11" tooltip="Turtle"/>
              </a:rPr>
              <a:t>turtles</a:t>
            </a:r>
            <a:r>
              <a:rPr lang="en-US" sz="1050" dirty="0"/>
              <a:t>, </a:t>
            </a:r>
            <a:r>
              <a:rPr lang="en-US" sz="1050" dirty="0">
                <a:hlinkClick r:id="rId12" tooltip="Mosasaur"/>
              </a:rPr>
              <a:t>mosasaurs</a:t>
            </a:r>
            <a:r>
              <a:rPr lang="en-US" sz="1050" dirty="0"/>
              <a:t>, </a:t>
            </a:r>
            <a:r>
              <a:rPr lang="en-US" sz="1050" dirty="0" err="1">
                <a:hlinkClick r:id="rId13" tooltip="Ichthyodectes ctenodon"/>
              </a:rPr>
              <a:t>ichthyodectes</a:t>
            </a:r>
            <a:r>
              <a:rPr lang="en-US" sz="1050" dirty="0"/>
              <a:t>, and other bony fishes and sea creatures. </a:t>
            </a:r>
          </a:p>
          <a:p>
            <a:endParaRPr lang="en-US" sz="1050" dirty="0"/>
          </a:p>
          <a:p>
            <a:r>
              <a:rPr lang="en-US" sz="1050" dirty="0"/>
              <a:t>One doesn't normally associate the interior of New Jersey with deadly prehistoric sharks--which is why it's surprising that this state has yielded so many of these fossilized killers, including specimens of </a:t>
            </a:r>
            <a:r>
              <a:rPr lang="en-US" sz="1050" i="1" dirty="0" err="1"/>
              <a:t>Galeocerdo</a:t>
            </a:r>
            <a:r>
              <a:rPr lang="en-US" sz="1050" dirty="0"/>
              <a:t>, </a:t>
            </a:r>
            <a:r>
              <a:rPr lang="en-US" sz="1050" i="1" dirty="0" err="1">
                <a:hlinkClick r:id="rId14"/>
              </a:rPr>
              <a:t>Hybodus</a:t>
            </a:r>
            <a:r>
              <a:rPr lang="en-US" sz="1050" dirty="0"/>
              <a:t> and </a:t>
            </a:r>
            <a:r>
              <a:rPr lang="en-US" sz="1050" i="1" dirty="0" err="1">
                <a:hlinkClick r:id="rId15"/>
              </a:rPr>
              <a:t>Squalicorax</a:t>
            </a:r>
            <a:r>
              <a:rPr lang="en-US" sz="1050" dirty="0"/>
              <a:t>. The last member of this group is the only </a:t>
            </a:r>
            <a:r>
              <a:rPr lang="en-US" sz="1050" dirty="0">
                <a:hlinkClick r:id="rId16"/>
              </a:rPr>
              <a:t>Mesozoic</a:t>
            </a:r>
            <a:r>
              <a:rPr lang="en-US" sz="1050" dirty="0"/>
              <a:t> shark known conclusively to have preyed on dinosaurs, since the remains of an unidentified </a:t>
            </a:r>
            <a:r>
              <a:rPr lang="en-US" sz="1050" dirty="0">
                <a:hlinkClick r:id="rId17"/>
              </a:rPr>
              <a:t>hadrosaur</a:t>
            </a:r>
            <a:r>
              <a:rPr lang="en-US" sz="1050" dirty="0"/>
              <a:t> were discovered in one specimen's stomach.   </a:t>
            </a:r>
          </a:p>
          <a:p>
            <a:endParaRPr lang="en-US" sz="1050" dirty="0"/>
          </a:p>
          <a:p>
            <a:r>
              <a:rPr lang="en-US" sz="1050" b="1" u="sng" kern="1200" dirty="0">
                <a:solidFill>
                  <a:schemeClr val="tx1"/>
                </a:solidFill>
                <a:effectLst/>
                <a:latin typeface="+mn-lt"/>
                <a:ea typeface="+mn-ea"/>
                <a:cs typeface="+mn-cs"/>
              </a:rPr>
              <a:t>Crow Shark</a:t>
            </a:r>
            <a:br>
              <a:rPr lang="en-US" sz="1050" b="1" u="sng" kern="1200" dirty="0">
                <a:solidFill>
                  <a:schemeClr val="tx1"/>
                </a:solidFill>
                <a:effectLst/>
                <a:latin typeface="+mn-lt"/>
                <a:ea typeface="+mn-ea"/>
                <a:cs typeface="+mn-cs"/>
              </a:rPr>
            </a:br>
            <a:r>
              <a:rPr lang="en-US" sz="1050" i="1" kern="1200" dirty="0" err="1">
                <a:solidFill>
                  <a:schemeClr val="tx1"/>
                </a:solidFill>
                <a:effectLst/>
                <a:latin typeface="+mn-lt"/>
                <a:ea typeface="+mn-ea"/>
                <a:cs typeface="+mn-cs"/>
              </a:rPr>
              <a:t>Squalicorax</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pristodontus</a:t>
            </a:r>
            <a:r>
              <a:rPr lang="en-US" sz="1050" i="1" kern="120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(Morton)</a:t>
            </a:r>
            <a:br>
              <a:rPr lang="en-US" sz="1050" i="1" kern="1200" dirty="0">
                <a:solidFill>
                  <a:schemeClr val="tx1"/>
                </a:solidFill>
                <a:effectLst/>
                <a:latin typeface="+mn-lt"/>
                <a:ea typeface="+mn-ea"/>
                <a:cs typeface="+mn-cs"/>
              </a:rPr>
            </a:br>
            <a:r>
              <a:rPr lang="en-US" sz="1050" i="1" kern="1200" dirty="0" err="1">
                <a:solidFill>
                  <a:schemeClr val="tx1"/>
                </a:solidFill>
                <a:effectLst/>
                <a:latin typeface="+mn-lt"/>
                <a:ea typeface="+mn-ea"/>
                <a:cs typeface="+mn-cs"/>
              </a:rPr>
              <a:t>Squalicorax</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lindstromi</a:t>
            </a:r>
            <a:r>
              <a:rPr lang="en-US" sz="1050" kern="1200" dirty="0">
                <a:solidFill>
                  <a:schemeClr val="tx1"/>
                </a:solidFill>
                <a:effectLst/>
                <a:latin typeface="+mn-lt"/>
                <a:ea typeface="+mn-ea"/>
                <a:cs typeface="+mn-cs"/>
              </a:rPr>
              <a:t> (Davis) </a:t>
            </a:r>
            <a:r>
              <a:rPr lang="en-US" sz="1050" i="1" kern="1200" dirty="0">
                <a:solidFill>
                  <a:schemeClr val="tx1"/>
                </a:solidFill>
                <a:effectLst/>
                <a:latin typeface="+mn-lt"/>
                <a:ea typeface="+mn-ea"/>
                <a:cs typeface="+mn-cs"/>
              </a:rPr>
              <a:t>aka </a:t>
            </a:r>
            <a:r>
              <a:rPr lang="en-US" sz="1050" i="1" kern="1200" dirty="0" err="1">
                <a:solidFill>
                  <a:schemeClr val="tx1"/>
                </a:solidFill>
                <a:effectLst/>
                <a:latin typeface="+mn-lt"/>
                <a:ea typeface="+mn-ea"/>
                <a:cs typeface="+mn-cs"/>
              </a:rPr>
              <a:t>Squalicorax</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kaupi</a:t>
            </a:r>
            <a:r>
              <a:rPr lang="en-US" sz="1050" i="1" kern="120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(Agassiz)</a:t>
            </a:r>
            <a:r>
              <a:rPr lang="en-US" sz="1050" i="1" kern="1200" dirty="0">
                <a:solidFill>
                  <a:schemeClr val="tx1"/>
                </a:solidFill>
                <a:effectLst/>
                <a:latin typeface="+mn-lt"/>
                <a:ea typeface="+mn-ea"/>
                <a:cs typeface="+mn-cs"/>
              </a:rPr>
              <a:t> </a:t>
            </a:r>
            <a:br>
              <a:rPr lang="en-US" sz="1050" i="1" kern="1200" dirty="0">
                <a:solidFill>
                  <a:schemeClr val="tx1"/>
                </a:solidFill>
                <a:effectLst/>
                <a:latin typeface="+mn-lt"/>
                <a:ea typeface="+mn-ea"/>
                <a:cs typeface="+mn-cs"/>
              </a:rPr>
            </a:br>
            <a:br>
              <a:rPr lang="en-US" sz="1050" i="1" kern="1200" dirty="0">
                <a:solidFill>
                  <a:schemeClr val="tx1"/>
                </a:solidFill>
                <a:effectLst/>
                <a:latin typeface="+mn-lt"/>
                <a:ea typeface="+mn-ea"/>
                <a:cs typeface="+mn-cs"/>
              </a:rPr>
            </a:br>
            <a:r>
              <a:rPr lang="en-US" sz="1050" kern="1200" dirty="0">
                <a:solidFill>
                  <a:schemeClr val="tx1"/>
                </a:solidFill>
                <a:effectLst/>
                <a:latin typeface="+mn-lt"/>
                <a:ea typeface="+mn-ea"/>
                <a:cs typeface="+mn-cs"/>
              </a:rPr>
              <a:t>Age - Cretaceous  Commonality - Very common</a:t>
            </a:r>
          </a:p>
          <a:p>
            <a:endParaRPr lang="en-US" sz="1050" i="1" kern="1200" dirty="0">
              <a:solidFill>
                <a:schemeClr val="tx1"/>
              </a:solidFill>
              <a:effectLst/>
              <a:latin typeface="+mn-lt"/>
              <a:ea typeface="+mn-ea"/>
              <a:cs typeface="+mn-cs"/>
            </a:endParaRPr>
          </a:p>
          <a:p>
            <a:r>
              <a:rPr lang="en-US" sz="1050" i="1" kern="1200" dirty="0" err="1">
                <a:solidFill>
                  <a:schemeClr val="tx1"/>
                </a:solidFill>
                <a:effectLst/>
                <a:latin typeface="+mn-lt"/>
                <a:ea typeface="+mn-ea"/>
                <a:cs typeface="+mn-cs"/>
              </a:rPr>
              <a:t>Squalicorax</a:t>
            </a:r>
            <a:r>
              <a:rPr lang="en-US" sz="1050" i="1" kern="120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teeth have a worldwide distribution and are common in New Jersey, easily identifiable to genus even when damaged or water-worn. They are the only Cretaceous tooth found in NJ with serrations and have a distinctive shape. While there are a number of species reported from NJ, </a:t>
            </a:r>
            <a:r>
              <a:rPr lang="en-US" sz="1050" i="1" kern="1200" dirty="0">
                <a:solidFill>
                  <a:schemeClr val="tx1"/>
                </a:solidFill>
                <a:effectLst/>
                <a:latin typeface="+mn-lt"/>
                <a:ea typeface="+mn-ea"/>
                <a:cs typeface="+mn-cs"/>
              </a:rPr>
              <a:t>S. </a:t>
            </a:r>
            <a:r>
              <a:rPr lang="en-US" sz="1050" i="1" kern="1200" dirty="0" err="1">
                <a:solidFill>
                  <a:schemeClr val="tx1"/>
                </a:solidFill>
                <a:effectLst/>
                <a:latin typeface="+mn-lt"/>
                <a:ea typeface="+mn-ea"/>
                <a:cs typeface="+mn-cs"/>
              </a:rPr>
              <a:t>pristondontus</a:t>
            </a:r>
            <a:r>
              <a:rPr lang="en-US" sz="1050" kern="1200" dirty="0">
                <a:solidFill>
                  <a:schemeClr val="tx1"/>
                </a:solidFill>
                <a:effectLst/>
                <a:latin typeface="+mn-lt"/>
                <a:ea typeface="+mn-ea"/>
                <a:cs typeface="+mn-cs"/>
              </a:rPr>
              <a:t> and </a:t>
            </a:r>
            <a:r>
              <a:rPr lang="en-US" sz="1050" i="1" kern="1200" dirty="0">
                <a:solidFill>
                  <a:schemeClr val="tx1"/>
                </a:solidFill>
                <a:effectLst/>
                <a:latin typeface="+mn-lt"/>
                <a:ea typeface="+mn-ea"/>
                <a:cs typeface="+mn-cs"/>
              </a:rPr>
              <a:t>S. </a:t>
            </a:r>
            <a:r>
              <a:rPr lang="en-US" sz="1050" i="1" kern="1200" dirty="0" err="1">
                <a:solidFill>
                  <a:schemeClr val="tx1"/>
                </a:solidFill>
                <a:effectLst/>
                <a:latin typeface="+mn-lt"/>
                <a:ea typeface="+mn-ea"/>
                <a:cs typeface="+mn-cs"/>
              </a:rPr>
              <a:t>Lindstromi</a:t>
            </a:r>
            <a:r>
              <a:rPr lang="en-US" sz="1050" i="1" kern="120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(formally </a:t>
            </a:r>
            <a:r>
              <a:rPr lang="en-US" sz="1050" i="1" kern="1200" dirty="0">
                <a:solidFill>
                  <a:schemeClr val="tx1"/>
                </a:solidFill>
                <a:effectLst/>
                <a:latin typeface="+mn-lt"/>
                <a:ea typeface="+mn-ea"/>
                <a:cs typeface="+mn-cs"/>
              </a:rPr>
              <a:t>S. </a:t>
            </a:r>
            <a:r>
              <a:rPr lang="en-US" sz="1050" i="1" kern="1200" dirty="0" err="1">
                <a:solidFill>
                  <a:schemeClr val="tx1"/>
                </a:solidFill>
                <a:effectLst/>
                <a:latin typeface="+mn-lt"/>
                <a:ea typeface="+mn-ea"/>
                <a:cs typeface="+mn-cs"/>
              </a:rPr>
              <a:t>kaupi</a:t>
            </a:r>
            <a:r>
              <a:rPr lang="en-US" sz="1050" kern="1200" dirty="0">
                <a:solidFill>
                  <a:schemeClr val="tx1"/>
                </a:solidFill>
                <a:effectLst/>
                <a:latin typeface="+mn-lt"/>
                <a:ea typeface="+mn-ea"/>
                <a:cs typeface="+mn-cs"/>
              </a:rPr>
              <a:t>) are by far are the most common. I’ve included these two species on one page just for the convenience of describing the differences.  The teeth are flat teeth with large compressed roots. The two species look very similar. </a:t>
            </a:r>
            <a:r>
              <a:rPr lang="en-US" sz="1050" i="1" kern="1200" dirty="0">
                <a:solidFill>
                  <a:schemeClr val="tx1"/>
                </a:solidFill>
                <a:effectLst/>
                <a:latin typeface="+mn-lt"/>
                <a:ea typeface="+mn-ea"/>
                <a:cs typeface="+mn-cs"/>
              </a:rPr>
              <a:t>S.</a:t>
            </a:r>
            <a:r>
              <a:rPr lang="en-US" sz="1050"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pristondontus</a:t>
            </a:r>
            <a:r>
              <a:rPr lang="en-US" sz="1050" i="1" kern="120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is the larger of the two averaging between 3/4 and 1 1/2 inches with </a:t>
            </a:r>
            <a:r>
              <a:rPr lang="en-US" sz="1050" i="1" kern="1200" dirty="0">
                <a:solidFill>
                  <a:schemeClr val="tx1"/>
                </a:solidFill>
                <a:effectLst/>
                <a:latin typeface="+mn-lt"/>
                <a:ea typeface="+mn-ea"/>
                <a:cs typeface="+mn-cs"/>
              </a:rPr>
              <a:t>S. </a:t>
            </a:r>
            <a:r>
              <a:rPr lang="en-US" sz="1050" i="1" kern="1200" dirty="0" err="1">
                <a:solidFill>
                  <a:schemeClr val="tx1"/>
                </a:solidFill>
                <a:effectLst/>
                <a:latin typeface="+mn-lt"/>
                <a:ea typeface="+mn-ea"/>
                <a:cs typeface="+mn-cs"/>
              </a:rPr>
              <a:t>Lindstromi</a:t>
            </a:r>
            <a:r>
              <a:rPr lang="en-US" sz="1050" i="1" kern="120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going between 1/2 to 5/8’s of an inch. </a:t>
            </a:r>
            <a:r>
              <a:rPr lang="en-US" sz="1050" i="1" kern="1200" dirty="0">
                <a:solidFill>
                  <a:schemeClr val="tx1"/>
                </a:solidFill>
                <a:effectLst/>
                <a:latin typeface="+mn-lt"/>
                <a:ea typeface="+mn-ea"/>
                <a:cs typeface="+mn-cs"/>
              </a:rPr>
              <a:t>S. </a:t>
            </a:r>
            <a:r>
              <a:rPr lang="en-US" sz="1050" i="1" kern="1200" dirty="0" err="1">
                <a:solidFill>
                  <a:schemeClr val="tx1"/>
                </a:solidFill>
                <a:effectLst/>
                <a:latin typeface="+mn-lt"/>
                <a:ea typeface="+mn-ea"/>
                <a:cs typeface="+mn-cs"/>
              </a:rPr>
              <a:t>Lindstromi</a:t>
            </a:r>
            <a:r>
              <a:rPr lang="en-US" sz="1050" i="1" kern="120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has a distinct notch on the distal side of the crown with finer serrations than </a:t>
            </a:r>
            <a:r>
              <a:rPr lang="en-US" sz="1050" i="1" kern="1200" dirty="0">
                <a:solidFill>
                  <a:schemeClr val="tx1"/>
                </a:solidFill>
                <a:effectLst/>
                <a:latin typeface="+mn-lt"/>
                <a:ea typeface="+mn-ea"/>
                <a:cs typeface="+mn-cs"/>
              </a:rPr>
              <a:t>S.</a:t>
            </a:r>
            <a:r>
              <a:rPr lang="en-US" sz="1050"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pristondontus</a:t>
            </a:r>
            <a:r>
              <a:rPr lang="en-US" sz="1050" kern="1200" dirty="0">
                <a:solidFill>
                  <a:schemeClr val="tx1"/>
                </a:solidFill>
                <a:effectLst/>
                <a:latin typeface="+mn-lt"/>
                <a:ea typeface="+mn-ea"/>
                <a:cs typeface="+mn-cs"/>
              </a:rPr>
              <a:t>. The teeth of both these species hold up well to stream wear.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39</a:t>
            </a:fld>
            <a:endParaRPr lang="en-US"/>
          </a:p>
        </p:txBody>
      </p:sp>
    </p:spTree>
    <p:extLst>
      <p:ext uri="{BB962C8B-B14F-4D97-AF65-F5344CB8AC3E}">
        <p14:creationId xmlns:p14="http://schemas.microsoft.com/office/powerpoint/2010/main" val="4019689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Northern NJ  </a:t>
            </a:r>
          </a:p>
          <a:p>
            <a:endParaRPr lang="en-US" sz="1050" dirty="0"/>
          </a:p>
          <a:p>
            <a:r>
              <a:rPr lang="en-US" sz="1050" dirty="0"/>
              <a:t>Click on an organism to go to its descriptive page.</a:t>
            </a:r>
          </a:p>
          <a:p>
            <a:endParaRPr lang="en-US" sz="1050" dirty="0"/>
          </a:p>
          <a:p>
            <a:r>
              <a:rPr lang="en-US" sz="1050" dirty="0"/>
              <a:t>Note that north Jersey was underwater during much of its history.</a:t>
            </a:r>
          </a:p>
          <a:p>
            <a:endParaRPr lang="en-US" sz="1050" dirty="0"/>
          </a:p>
          <a:p>
            <a:r>
              <a:rPr lang="en-US" sz="1050" dirty="0"/>
              <a:t>The black line that starts near the Cephalopod and crosses the state ending near the </a:t>
            </a:r>
            <a:r>
              <a:rPr lang="en-US" sz="1050" dirty="0" err="1"/>
              <a:t>Grallator</a:t>
            </a:r>
            <a:r>
              <a:rPr lang="en-US" sz="1050" dirty="0"/>
              <a:t> shows the southern extent of the last ice age glaciers.  Everything north of the line was covered by ice up to nearly 1 mile thick at its highest.  Everything south of the line was a wetland of melted ice and thick vegetation.  </a:t>
            </a:r>
          </a:p>
        </p:txBody>
      </p:sp>
      <p:sp>
        <p:nvSpPr>
          <p:cNvPr id="4" name="Slide Number Placeholder 3"/>
          <p:cNvSpPr>
            <a:spLocks noGrp="1"/>
          </p:cNvSpPr>
          <p:nvPr>
            <p:ph type="sldNum" sz="quarter" idx="10"/>
          </p:nvPr>
        </p:nvSpPr>
        <p:spPr/>
        <p:txBody>
          <a:bodyPr/>
          <a:lstStyle/>
          <a:p>
            <a:fld id="{7DD80358-FE5E-4653-A92F-16C9C650555C}" type="slidenum">
              <a:rPr lang="en-US" smtClean="0"/>
              <a:t>4</a:t>
            </a:fld>
            <a:endParaRPr lang="en-US"/>
          </a:p>
        </p:txBody>
      </p:sp>
    </p:spTree>
    <p:extLst>
      <p:ext uri="{BB962C8B-B14F-4D97-AF65-F5344CB8AC3E}">
        <p14:creationId xmlns:p14="http://schemas.microsoft.com/office/powerpoint/2010/main" val="1521235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dirty="0">
                <a:effectLst/>
              </a:rPr>
              <a:t>The </a:t>
            </a:r>
            <a:r>
              <a:rPr lang="en-US" sz="1050" b="1" dirty="0">
                <a:effectLst/>
              </a:rPr>
              <a:t>gastropods</a:t>
            </a:r>
            <a:r>
              <a:rPr lang="en-US" sz="1050" dirty="0">
                <a:effectLst/>
              </a:rPr>
              <a:t> (</a:t>
            </a:r>
            <a:r>
              <a:rPr lang="en-US" sz="1050" dirty="0">
                <a:effectLst/>
                <a:hlinkClick r:id="rId3" tooltip="Help:IPA/English"/>
              </a:rPr>
              <a:t>/ˈ</a:t>
            </a:r>
            <a:r>
              <a:rPr lang="en-US" sz="1050" dirty="0" err="1">
                <a:effectLst/>
                <a:hlinkClick r:id="rId3" tooltip="Help:IPA/English"/>
              </a:rPr>
              <a:t>ɡæstroʊpɒdz</a:t>
            </a:r>
            <a:r>
              <a:rPr lang="en-US" sz="1050" dirty="0">
                <a:effectLst/>
                <a:hlinkClick r:id="rId3" tooltip="Help:IPA/English"/>
              </a:rPr>
              <a:t>/</a:t>
            </a:r>
            <a:r>
              <a:rPr lang="en-US" sz="1050" dirty="0">
                <a:effectLst/>
              </a:rPr>
              <a:t>), more commonly known as </a:t>
            </a:r>
            <a:r>
              <a:rPr lang="en-US" sz="1050" b="1" dirty="0">
                <a:effectLst/>
              </a:rPr>
              <a:t>snails and slugs</a:t>
            </a:r>
            <a:r>
              <a:rPr lang="en-US" sz="1050" dirty="0">
                <a:effectLst/>
              </a:rPr>
              <a:t>, belong to a large </a:t>
            </a:r>
            <a:r>
              <a:rPr lang="en-US" sz="1050" dirty="0">
                <a:effectLst/>
                <a:hlinkClick r:id="rId4" tooltip="Taxonomy (biology)"/>
              </a:rPr>
              <a:t>taxonomic</a:t>
            </a:r>
            <a:r>
              <a:rPr lang="en-US" sz="1050" dirty="0">
                <a:effectLst/>
              </a:rPr>
              <a:t> </a:t>
            </a:r>
            <a:r>
              <a:rPr lang="en-US" sz="1050" dirty="0">
                <a:effectLst/>
                <a:hlinkClick r:id="rId5" tooltip="Class (taxonomy)"/>
              </a:rPr>
              <a:t>class</a:t>
            </a:r>
            <a:r>
              <a:rPr lang="en-US" sz="1050" dirty="0">
                <a:effectLst/>
              </a:rPr>
              <a:t> of </a:t>
            </a:r>
            <a:r>
              <a:rPr lang="en-US" sz="1050" dirty="0">
                <a:effectLst/>
                <a:hlinkClick r:id="rId6" tooltip="Invertebrate"/>
              </a:rPr>
              <a:t>invertebrates</a:t>
            </a:r>
            <a:r>
              <a:rPr lang="en-US" sz="1050" dirty="0">
                <a:effectLst/>
              </a:rPr>
              <a:t> within the </a:t>
            </a:r>
            <a:r>
              <a:rPr lang="en-US" sz="1050" dirty="0">
                <a:effectLst/>
                <a:hlinkClick r:id="rId7" tooltip="Phylum"/>
              </a:rPr>
              <a:t>phylum</a:t>
            </a:r>
            <a:r>
              <a:rPr lang="en-US" sz="1050" dirty="0">
                <a:effectLst/>
              </a:rPr>
              <a:t> </a:t>
            </a:r>
            <a:r>
              <a:rPr lang="en-US" sz="1050" dirty="0">
                <a:effectLst/>
                <a:hlinkClick r:id="rId8" tooltip="Mollusca"/>
              </a:rPr>
              <a:t>Mollusca</a:t>
            </a:r>
            <a:r>
              <a:rPr lang="en-US" sz="1050" dirty="0">
                <a:effectLst/>
              </a:rPr>
              <a:t>, called </a:t>
            </a:r>
            <a:r>
              <a:rPr lang="en-US" sz="1050" b="1" dirty="0" err="1">
                <a:effectLst/>
              </a:rPr>
              <a:t>Gastropoda</a:t>
            </a:r>
            <a:r>
              <a:rPr lang="en-US" sz="1050" dirty="0">
                <a:effectLst/>
              </a:rPr>
              <a:t>. This class includes </a:t>
            </a:r>
            <a:r>
              <a:rPr lang="en-US" sz="1050" dirty="0">
                <a:effectLst/>
                <a:hlinkClick r:id="rId9" tooltip="Snail"/>
              </a:rPr>
              <a:t>snails</a:t>
            </a:r>
            <a:r>
              <a:rPr lang="en-US" sz="1050" dirty="0">
                <a:effectLst/>
              </a:rPr>
              <a:t> and </a:t>
            </a:r>
            <a:r>
              <a:rPr lang="en-US" sz="1050" dirty="0">
                <a:effectLst/>
                <a:hlinkClick r:id="rId10" tooltip="Slug"/>
              </a:rPr>
              <a:t>slugs</a:t>
            </a:r>
            <a:r>
              <a:rPr lang="en-US" sz="1050" dirty="0">
                <a:effectLst/>
              </a:rPr>
              <a:t> of all species and sizes, from microscopic to </a:t>
            </a:r>
            <a:r>
              <a:rPr lang="en-US" sz="1050" i="1" dirty="0" err="1">
                <a:effectLst/>
                <a:hlinkClick r:id="rId11" tooltip="Achatina achatina"/>
              </a:rPr>
              <a:t>Achatina</a:t>
            </a:r>
            <a:r>
              <a:rPr lang="en-US" sz="1050" i="1" dirty="0">
                <a:effectLst/>
                <a:hlinkClick r:id="rId11" tooltip="Achatina achatina"/>
              </a:rPr>
              <a:t> </a:t>
            </a:r>
            <a:r>
              <a:rPr lang="en-US" sz="1050" i="1" dirty="0" err="1">
                <a:effectLst/>
                <a:hlinkClick r:id="rId11" tooltip="Achatina achatina"/>
              </a:rPr>
              <a:t>achatina</a:t>
            </a:r>
            <a:r>
              <a:rPr lang="en-US" sz="1050" dirty="0">
                <a:effectLst/>
              </a:rPr>
              <a:t>, the largest known land gastropod. Many thousands of species of </a:t>
            </a:r>
            <a:r>
              <a:rPr lang="en-US" sz="1050" dirty="0">
                <a:effectLst/>
                <a:hlinkClick r:id="rId12" tooltip="Sea snail"/>
              </a:rPr>
              <a:t>sea snails</a:t>
            </a:r>
            <a:r>
              <a:rPr lang="en-US" sz="1050" dirty="0">
                <a:effectLst/>
              </a:rPr>
              <a:t> and </a:t>
            </a:r>
            <a:r>
              <a:rPr lang="en-US" sz="1050" dirty="0">
                <a:effectLst/>
                <a:hlinkClick r:id="rId13" tooltip="Opisthobranchia"/>
              </a:rPr>
              <a:t>slugs</a:t>
            </a:r>
            <a:r>
              <a:rPr lang="en-US" sz="1050" dirty="0">
                <a:effectLst/>
              </a:rPr>
              <a:t>, as well as </a:t>
            </a:r>
            <a:r>
              <a:rPr lang="en-US" sz="1050" dirty="0">
                <a:effectLst/>
                <a:hlinkClick r:id="rId14" tooltip="Freshwater snail"/>
              </a:rPr>
              <a:t>freshwater snails</a:t>
            </a:r>
            <a:r>
              <a:rPr lang="en-US" sz="1050" dirty="0">
                <a:effectLst/>
              </a:rPr>
              <a:t>, freshwater </a:t>
            </a:r>
            <a:r>
              <a:rPr lang="en-US" sz="1050" dirty="0">
                <a:effectLst/>
                <a:hlinkClick r:id="rId15" tooltip="Limpet"/>
              </a:rPr>
              <a:t>limpets</a:t>
            </a:r>
            <a:r>
              <a:rPr lang="en-US" sz="1050" dirty="0">
                <a:effectLst/>
              </a:rPr>
              <a:t>, and </a:t>
            </a:r>
            <a:r>
              <a:rPr lang="en-US" sz="1050" dirty="0">
                <a:effectLst/>
                <a:hlinkClick r:id="rId16" tooltip="Land snail"/>
              </a:rPr>
              <a:t>land snails</a:t>
            </a:r>
            <a:r>
              <a:rPr lang="en-US" sz="1050" dirty="0">
                <a:effectLst/>
              </a:rPr>
              <a:t> and </a:t>
            </a:r>
            <a:r>
              <a:rPr lang="en-US" sz="1050" dirty="0">
                <a:effectLst/>
                <a:hlinkClick r:id="rId10" tooltip="Slug"/>
              </a:rPr>
              <a:t>slugs</a:t>
            </a:r>
            <a:r>
              <a:rPr lang="en-US" sz="1050" dirty="0">
                <a:effectLst/>
              </a:rPr>
              <a:t>, live on Earth. </a:t>
            </a:r>
          </a:p>
          <a:p>
            <a:pPr rtl="0"/>
            <a:endParaRPr lang="en-US" sz="1050" dirty="0">
              <a:effectLst/>
            </a:endParaRPr>
          </a:p>
          <a:p>
            <a:pPr rtl="0"/>
            <a:r>
              <a:rPr lang="en-US" sz="1050" dirty="0">
                <a:effectLst/>
              </a:rPr>
              <a:t>The class </a:t>
            </a:r>
            <a:r>
              <a:rPr lang="en-US" sz="1050" dirty="0" err="1">
                <a:effectLst/>
              </a:rPr>
              <a:t>Gastropoda</a:t>
            </a:r>
            <a:r>
              <a:rPr lang="en-US" sz="1050" dirty="0">
                <a:effectLst/>
              </a:rPr>
              <a:t> contains a vast total of named species, second only to the </a:t>
            </a:r>
            <a:r>
              <a:rPr lang="en-US" sz="1050" dirty="0">
                <a:effectLst/>
                <a:hlinkClick r:id="rId17" tooltip="Insect"/>
              </a:rPr>
              <a:t>insects</a:t>
            </a:r>
            <a:r>
              <a:rPr lang="en-US" sz="1050" dirty="0">
                <a:effectLst/>
              </a:rPr>
              <a:t> in overall number. The fossil history of this class goes back to the </a:t>
            </a:r>
            <a:r>
              <a:rPr lang="en-US" sz="1050" dirty="0">
                <a:effectLst/>
                <a:hlinkClick r:id="rId18" tooltip="Furongian"/>
              </a:rPr>
              <a:t>Late Cambrian</a:t>
            </a:r>
            <a:r>
              <a:rPr lang="en-US" sz="1050" dirty="0">
                <a:effectLst/>
              </a:rPr>
              <a:t>.</a:t>
            </a:r>
          </a:p>
          <a:p>
            <a:endParaRPr lang="en-US" sz="1050" dirty="0"/>
          </a:p>
          <a:p>
            <a:pPr rtl="0"/>
            <a:r>
              <a:rPr lang="en-US" sz="1050" dirty="0">
                <a:effectLst/>
              </a:rPr>
              <a:t>The first gastropods were exclusively marine, with the earliest representatives of the group appearing in the </a:t>
            </a:r>
            <a:r>
              <a:rPr lang="en-US" sz="1050" dirty="0">
                <a:effectLst/>
                <a:hlinkClick r:id="rId18" tooltip="Furongian"/>
              </a:rPr>
              <a:t>Late Cambrian</a:t>
            </a:r>
            <a:r>
              <a:rPr lang="en-US" sz="1050" dirty="0">
                <a:effectLst/>
              </a:rPr>
              <a:t> (</a:t>
            </a:r>
            <a:r>
              <a:rPr lang="en-US" sz="1050" i="1" dirty="0" err="1">
                <a:effectLst/>
                <a:hlinkClick r:id="rId19" tooltip="Chippewaella"/>
              </a:rPr>
              <a:t>Chippewaella</a:t>
            </a:r>
            <a:r>
              <a:rPr lang="en-US" sz="1050" dirty="0">
                <a:effectLst/>
              </a:rPr>
              <a:t>, </a:t>
            </a:r>
            <a:r>
              <a:rPr lang="en-US" sz="1050" i="1" dirty="0" err="1">
                <a:effectLst/>
                <a:hlinkClick r:id="rId20" tooltip="Strepsodiscus"/>
              </a:rPr>
              <a:t>Strepsodiscus</a:t>
            </a:r>
            <a:r>
              <a:rPr lang="en-US" sz="1050" dirty="0">
                <a:effectLst/>
              </a:rPr>
              <a:t>),</a:t>
            </a:r>
            <a:r>
              <a:rPr lang="en-US" sz="1050" baseline="30000" dirty="0">
                <a:effectLst/>
                <a:hlinkClick r:id="rId21"/>
              </a:rPr>
              <a:t>[22]</a:t>
            </a:r>
            <a:r>
              <a:rPr lang="en-US" sz="1050" dirty="0">
                <a:effectLst/>
              </a:rPr>
              <a:t> though their only gastropod character is a coiled shell, so they could lie in the stem lineage, if they are gastropods at all.</a:t>
            </a:r>
            <a:r>
              <a:rPr lang="en-US" sz="1050" baseline="30000" dirty="0">
                <a:effectLst/>
                <a:hlinkClick r:id="rId22"/>
              </a:rPr>
              <a:t>[23]</a:t>
            </a:r>
            <a:r>
              <a:rPr lang="en-US" sz="1050" dirty="0">
                <a:effectLst/>
              </a:rPr>
              <a:t> Early </a:t>
            </a:r>
            <a:r>
              <a:rPr lang="en-US" sz="1050" dirty="0">
                <a:effectLst/>
                <a:hlinkClick r:id="rId23" tooltip="Cambrian"/>
              </a:rPr>
              <a:t>Cambrian</a:t>
            </a:r>
            <a:r>
              <a:rPr lang="en-US" sz="1050" dirty="0">
                <a:effectLst/>
              </a:rPr>
              <a:t> organisms like </a:t>
            </a:r>
            <a:r>
              <a:rPr lang="en-US" sz="1050" i="1" dirty="0" err="1">
                <a:effectLst/>
                <a:hlinkClick r:id="rId24" tooltip="Helcionella"/>
              </a:rPr>
              <a:t>Helcionella</a:t>
            </a:r>
            <a:r>
              <a:rPr lang="en-US" sz="1050" dirty="0">
                <a:effectLst/>
              </a:rPr>
              <a:t> and </a:t>
            </a:r>
            <a:r>
              <a:rPr lang="en-US" sz="1050" i="1" dirty="0" err="1">
                <a:effectLst/>
                <a:hlinkClick r:id="rId25" tooltip="Scenella"/>
              </a:rPr>
              <a:t>Scenella</a:t>
            </a:r>
            <a:r>
              <a:rPr lang="en-US" sz="1050" dirty="0">
                <a:effectLst/>
              </a:rPr>
              <a:t> are no longer considered gastropods,</a:t>
            </a:r>
            <a:r>
              <a:rPr lang="en-US" sz="1050" baseline="30000" dirty="0">
                <a:effectLst/>
              </a:rPr>
              <a:t>[</a:t>
            </a:r>
            <a:r>
              <a:rPr lang="en-US" sz="1050" i="1" baseline="30000" dirty="0">
                <a:effectLst/>
                <a:hlinkClick r:id="rId26" tooltip="Wikipedia:Citation needed"/>
              </a:rPr>
              <a:t>citation needed</a:t>
            </a:r>
            <a:r>
              <a:rPr lang="en-US" sz="1050" baseline="30000" dirty="0">
                <a:effectLst/>
              </a:rPr>
              <a:t>]</a:t>
            </a:r>
            <a:r>
              <a:rPr lang="en-US" sz="1050" dirty="0">
                <a:effectLst/>
              </a:rPr>
              <a:t> and the tiny coiled </a:t>
            </a:r>
            <a:r>
              <a:rPr lang="en-US" sz="1050" i="1" dirty="0" err="1">
                <a:effectLst/>
                <a:hlinkClick r:id="rId27" tooltip="Aldanella"/>
              </a:rPr>
              <a:t>Aldanella</a:t>
            </a:r>
            <a:r>
              <a:rPr lang="en-US" sz="1050" dirty="0">
                <a:effectLst/>
              </a:rPr>
              <a:t> of earliest </a:t>
            </a:r>
            <a:r>
              <a:rPr lang="en-US" sz="1050" dirty="0">
                <a:effectLst/>
                <a:hlinkClick r:id="rId23" tooltip="Cambrian"/>
              </a:rPr>
              <a:t>Cambrian</a:t>
            </a:r>
            <a:r>
              <a:rPr lang="en-US" sz="1050" dirty="0">
                <a:effectLst/>
              </a:rPr>
              <a:t> time is probably not even a mollusk.</a:t>
            </a:r>
            <a:r>
              <a:rPr lang="en-US" sz="1050" baseline="30000" dirty="0">
                <a:effectLst/>
              </a:rPr>
              <a:t>[</a:t>
            </a:r>
            <a:r>
              <a:rPr lang="en-US" sz="1050" i="1" baseline="30000" dirty="0">
                <a:effectLst/>
                <a:hlinkClick r:id="rId26" tooltip="Wikipedia:Citation needed"/>
              </a:rPr>
              <a:t>citation needed</a:t>
            </a:r>
            <a:r>
              <a:rPr lang="en-US" sz="1050" baseline="30000" dirty="0">
                <a:effectLst/>
              </a:rPr>
              <a:t>]</a:t>
            </a:r>
            <a:r>
              <a:rPr lang="en-US" sz="1050" dirty="0">
                <a:effectLst/>
              </a:rPr>
              <a:t> </a:t>
            </a:r>
          </a:p>
          <a:p>
            <a:pPr rtl="0"/>
            <a:endParaRPr lang="en-US" sz="1050" dirty="0">
              <a:effectLst/>
            </a:endParaRPr>
          </a:p>
          <a:p>
            <a:pPr rtl="0"/>
            <a:r>
              <a:rPr lang="en-US" sz="1050" dirty="0">
                <a:effectLst/>
              </a:rPr>
              <a:t>As such, it's not until the Ordovician that the first crown-group members arise.</a:t>
            </a:r>
            <a:r>
              <a:rPr lang="en-US" sz="1050" baseline="30000" dirty="0">
                <a:effectLst/>
                <a:hlinkClick r:id="rId28"/>
              </a:rPr>
              <a:t>[24]</a:t>
            </a:r>
            <a:r>
              <a:rPr lang="en-US" sz="1050" dirty="0">
                <a:effectLst/>
              </a:rPr>
              <a:t> By the </a:t>
            </a:r>
            <a:r>
              <a:rPr lang="en-US" sz="1050" dirty="0">
                <a:effectLst/>
                <a:hlinkClick r:id="rId29" tooltip="Ordovician"/>
              </a:rPr>
              <a:t>Ordovician</a:t>
            </a:r>
            <a:r>
              <a:rPr lang="en-US" sz="1050" dirty="0">
                <a:effectLst/>
              </a:rPr>
              <a:t> period the gastropods were a varied group present in a range of aquatic habitats. Commonly, </a:t>
            </a:r>
            <a:r>
              <a:rPr lang="en-US" sz="1050" dirty="0">
                <a:effectLst/>
                <a:hlinkClick r:id="rId30" tooltip="Fossil"/>
              </a:rPr>
              <a:t>fossil</a:t>
            </a:r>
            <a:r>
              <a:rPr lang="en-US" sz="1050" dirty="0">
                <a:effectLst/>
              </a:rPr>
              <a:t> gastropods from the rocks of the early </a:t>
            </a:r>
            <a:r>
              <a:rPr lang="en-US" sz="1050" dirty="0" err="1">
                <a:effectLst/>
                <a:hlinkClick r:id="rId31" tooltip="Palaeozoic"/>
              </a:rPr>
              <a:t>Palaeozoic</a:t>
            </a:r>
            <a:r>
              <a:rPr lang="en-US" sz="1050" dirty="0">
                <a:effectLst/>
              </a:rPr>
              <a:t> era are too poorly preserved for accurate identification. Still, the </a:t>
            </a:r>
            <a:r>
              <a:rPr lang="en-US" sz="1050" dirty="0">
                <a:effectLst/>
                <a:hlinkClick r:id="rId32" tooltip="Silurian"/>
              </a:rPr>
              <a:t>Silurian</a:t>
            </a:r>
            <a:r>
              <a:rPr lang="en-US" sz="1050" dirty="0">
                <a:effectLst/>
              </a:rPr>
              <a:t> genus </a:t>
            </a:r>
            <a:r>
              <a:rPr lang="en-US" sz="1050" i="1" dirty="0" err="1">
                <a:effectLst/>
                <a:hlinkClick r:id="rId33" tooltip="Poleumita"/>
              </a:rPr>
              <a:t>Poleumita</a:t>
            </a:r>
            <a:r>
              <a:rPr lang="en-US" sz="1050" dirty="0">
                <a:effectLst/>
              </a:rPr>
              <a:t> contains fifteen identified species. Fossil gastropods were less common during the </a:t>
            </a:r>
            <a:r>
              <a:rPr lang="en-US" sz="1050" dirty="0" err="1">
                <a:effectLst/>
                <a:hlinkClick r:id="rId31" tooltip="Palaeozoic"/>
              </a:rPr>
              <a:t>Palaeozoic</a:t>
            </a:r>
            <a:r>
              <a:rPr lang="en-US" sz="1050" dirty="0">
                <a:effectLst/>
              </a:rPr>
              <a:t> era than </a:t>
            </a:r>
            <a:r>
              <a:rPr lang="en-US" sz="1050" dirty="0">
                <a:effectLst/>
                <a:hlinkClick r:id="rId34" tooltip="Bivalve"/>
              </a:rPr>
              <a:t>bivalves</a:t>
            </a:r>
            <a:r>
              <a:rPr lang="en-US" sz="1050" dirty="0">
                <a:effectLst/>
              </a:rPr>
              <a:t>. </a:t>
            </a:r>
          </a:p>
          <a:p>
            <a:pPr rtl="0"/>
            <a:endParaRPr lang="en-US" sz="1050" dirty="0">
              <a:effectLst/>
            </a:endParaRPr>
          </a:p>
          <a:p>
            <a:pPr rtl="0"/>
            <a:r>
              <a:rPr lang="en-US" sz="1050" dirty="0">
                <a:effectLst/>
              </a:rPr>
              <a:t>Most of the gastropods of the </a:t>
            </a:r>
            <a:r>
              <a:rPr lang="en-US" sz="1050" dirty="0" err="1">
                <a:effectLst/>
              </a:rPr>
              <a:t>Palaeozoic</a:t>
            </a:r>
            <a:r>
              <a:rPr lang="en-US" sz="1050" dirty="0">
                <a:effectLst/>
              </a:rPr>
              <a:t> era belong to primitive groups, a few of which still survive. By the </a:t>
            </a:r>
            <a:r>
              <a:rPr lang="en-US" sz="1050" dirty="0">
                <a:effectLst/>
                <a:hlinkClick r:id="rId35" tooltip="Carboniferous"/>
              </a:rPr>
              <a:t>Carboniferous</a:t>
            </a:r>
            <a:r>
              <a:rPr lang="en-US" sz="1050" dirty="0">
                <a:effectLst/>
              </a:rPr>
              <a:t> period many of the shapes seen in living gastropods can be matched in the fossil record, but despite these similarities in appearance the majority of these older forms are not directly related to living forms. It was during the </a:t>
            </a:r>
            <a:r>
              <a:rPr lang="en-US" sz="1050" dirty="0">
                <a:effectLst/>
                <a:hlinkClick r:id="rId36" tooltip="Mesozoic"/>
              </a:rPr>
              <a:t>Mesozoic</a:t>
            </a:r>
            <a:r>
              <a:rPr lang="en-US" sz="1050" dirty="0">
                <a:effectLst/>
              </a:rPr>
              <a:t> era that the ancestors of many of the living gastropods evolved. </a:t>
            </a:r>
          </a:p>
          <a:p>
            <a:pPr rtl="0"/>
            <a:endParaRPr lang="en-US" sz="1050" dirty="0">
              <a:effectLst/>
            </a:endParaRPr>
          </a:p>
          <a:p>
            <a:pPr rtl="0"/>
            <a:r>
              <a:rPr lang="en-US" sz="1050" dirty="0">
                <a:effectLst/>
              </a:rPr>
              <a:t>One of the earliest known terrestrial (land-dwelling) gastropods is </a:t>
            </a:r>
            <a:r>
              <a:rPr lang="en-US" sz="1050" i="1" dirty="0" err="1">
                <a:effectLst/>
              </a:rPr>
              <a:t>Maturipupa</a:t>
            </a:r>
            <a:r>
              <a:rPr lang="en-US" sz="1050" dirty="0">
                <a:effectLst/>
              </a:rPr>
              <a:t>, which is found in the </a:t>
            </a:r>
            <a:r>
              <a:rPr lang="en-US" sz="1050" dirty="0">
                <a:effectLst/>
                <a:hlinkClick r:id="rId37" tooltip="Coal Measure"/>
              </a:rPr>
              <a:t>Coal Measures</a:t>
            </a:r>
            <a:r>
              <a:rPr lang="en-US" sz="1050" dirty="0">
                <a:effectLst/>
              </a:rPr>
              <a:t> of the </a:t>
            </a:r>
            <a:r>
              <a:rPr lang="en-US" sz="1050" dirty="0">
                <a:effectLst/>
                <a:hlinkClick r:id="rId35" tooltip="Carboniferous"/>
              </a:rPr>
              <a:t>Carboniferous</a:t>
            </a:r>
            <a:r>
              <a:rPr lang="en-US" sz="1050" dirty="0">
                <a:effectLst/>
              </a:rPr>
              <a:t> period in Europe, but relatives of the modern land snails are rare before the </a:t>
            </a:r>
            <a:r>
              <a:rPr lang="en-US" sz="1050" dirty="0">
                <a:effectLst/>
                <a:hlinkClick r:id="rId38" tooltip="Cretaceous"/>
              </a:rPr>
              <a:t>Cretaceous</a:t>
            </a:r>
            <a:r>
              <a:rPr lang="en-US" sz="1050" dirty="0">
                <a:effectLst/>
              </a:rPr>
              <a:t> period, when the familiar </a:t>
            </a:r>
            <a:r>
              <a:rPr lang="en-US" sz="1050" i="1" dirty="0">
                <a:effectLst/>
                <a:hlinkClick r:id="rId39" tooltip="Helix (gastropod)"/>
              </a:rPr>
              <a:t>Helix</a:t>
            </a:r>
            <a:r>
              <a:rPr lang="en-US" sz="1050" dirty="0">
                <a:effectLst/>
              </a:rPr>
              <a:t> first appeared. </a:t>
            </a:r>
          </a:p>
          <a:p>
            <a:pPr rtl="0"/>
            <a:endParaRPr lang="en-US" sz="1050" dirty="0">
              <a:effectLst/>
            </a:endParaRPr>
          </a:p>
          <a:p>
            <a:pPr rtl="0"/>
            <a:r>
              <a:rPr lang="en-US" sz="1050" dirty="0">
                <a:effectLst/>
              </a:rPr>
              <a:t>In rocks of the </a:t>
            </a:r>
            <a:r>
              <a:rPr lang="en-US" sz="1050" dirty="0">
                <a:effectLst/>
                <a:hlinkClick r:id="rId36" tooltip="Mesozoic"/>
              </a:rPr>
              <a:t>Mesozoic</a:t>
            </a:r>
            <a:r>
              <a:rPr lang="en-US" sz="1050" dirty="0">
                <a:effectLst/>
              </a:rPr>
              <a:t> era, gastropods are slightly more common as fossils; their shells are often well preserved. Their fossils occur in ancient beds deposited in both freshwater and marine environments. The "</a:t>
            </a:r>
            <a:r>
              <a:rPr lang="en-US" sz="1050" dirty="0">
                <a:effectLst/>
                <a:hlinkClick r:id="rId40" tooltip="Purbeck Marble"/>
              </a:rPr>
              <a:t>Purbeck Marble</a:t>
            </a:r>
            <a:r>
              <a:rPr lang="en-US" sz="1050" dirty="0">
                <a:effectLst/>
              </a:rPr>
              <a:t>" of the </a:t>
            </a:r>
            <a:r>
              <a:rPr lang="en-US" sz="1050" dirty="0">
                <a:effectLst/>
                <a:hlinkClick r:id="rId41" tooltip="Jurassic"/>
              </a:rPr>
              <a:t>Jurassic</a:t>
            </a:r>
            <a:r>
              <a:rPr lang="en-US" sz="1050" dirty="0">
                <a:effectLst/>
              </a:rPr>
              <a:t> period and the "</a:t>
            </a:r>
            <a:r>
              <a:rPr lang="en-US" sz="1050" dirty="0">
                <a:effectLst/>
                <a:hlinkClick r:id="rId42" tooltip="Sussex Marble"/>
              </a:rPr>
              <a:t>Sussex Marble</a:t>
            </a:r>
            <a:r>
              <a:rPr lang="en-US" sz="1050" dirty="0">
                <a:effectLst/>
              </a:rPr>
              <a:t>" of the early Cretaceous period, which both occur in southern England, are </a:t>
            </a:r>
            <a:r>
              <a:rPr lang="en-US" sz="1050" dirty="0">
                <a:effectLst/>
                <a:hlinkClick r:id="rId43" tooltip="Limestone"/>
              </a:rPr>
              <a:t>limestones</a:t>
            </a:r>
            <a:r>
              <a:rPr lang="en-US" sz="1050" dirty="0">
                <a:effectLst/>
              </a:rPr>
              <a:t> containing the tightly packed remains of the pond snail </a:t>
            </a:r>
            <a:r>
              <a:rPr lang="en-US" sz="1050" i="1" dirty="0">
                <a:effectLst/>
                <a:hlinkClick r:id="rId44" tooltip="Viviparus"/>
              </a:rPr>
              <a:t>Viviparus</a:t>
            </a:r>
            <a:r>
              <a:rPr lang="en-US" sz="1050" dirty="0">
                <a:effectLst/>
              </a:rPr>
              <a:t>. </a:t>
            </a:r>
          </a:p>
          <a:p>
            <a:pPr rtl="0"/>
            <a:endParaRPr lang="en-US" sz="1050" dirty="0">
              <a:effectLst/>
            </a:endParaRPr>
          </a:p>
          <a:p>
            <a:pPr rtl="0"/>
            <a:r>
              <a:rPr lang="en-US" sz="1050" dirty="0">
                <a:effectLst/>
              </a:rPr>
              <a:t>Rocks of the </a:t>
            </a:r>
            <a:r>
              <a:rPr lang="en-US" sz="1050" dirty="0">
                <a:effectLst/>
                <a:hlinkClick r:id="rId45" tooltip="Cenozoic"/>
              </a:rPr>
              <a:t>Cenozoic</a:t>
            </a:r>
            <a:r>
              <a:rPr lang="en-US" sz="1050" dirty="0">
                <a:effectLst/>
              </a:rPr>
              <a:t> era yield very large numbers of gastropod fossils, many of these fossils being closely related to modern living forms. The diversity of the gastropods increased markedly at the beginning of this era, along with that of the </a:t>
            </a:r>
            <a:r>
              <a:rPr lang="en-US" sz="1050" dirty="0">
                <a:effectLst/>
                <a:hlinkClick r:id="rId34" tooltip="Bivalve"/>
              </a:rPr>
              <a:t>bivalves</a:t>
            </a:r>
            <a:r>
              <a:rPr lang="en-US" sz="1050" dirty="0">
                <a:effectLst/>
              </a:rPr>
              <a:t>. </a:t>
            </a:r>
          </a:p>
          <a:p>
            <a:pPr rtl="0"/>
            <a:endParaRPr lang="en-US" sz="1050" dirty="0">
              <a:effectLst/>
            </a:endParaRPr>
          </a:p>
          <a:p>
            <a:pPr rtl="0"/>
            <a:r>
              <a:rPr lang="en-US" sz="1050" dirty="0">
                <a:effectLst/>
              </a:rPr>
              <a:t>Certain trail-like markings preserved in ancient sedimentary rocks are thought to have been made by gastropods crawling over the soft mud and sand. Although these </a:t>
            </a:r>
            <a:r>
              <a:rPr lang="en-US" sz="1050" dirty="0">
                <a:effectLst/>
                <a:hlinkClick r:id="rId46" tooltip="Trace fossil"/>
              </a:rPr>
              <a:t>trace fossils</a:t>
            </a:r>
            <a:r>
              <a:rPr lang="en-US" sz="1050" dirty="0">
                <a:effectLst/>
              </a:rPr>
              <a:t> are of debatable origin, some of them do resemble the trails made by living gastropods today. </a:t>
            </a:r>
          </a:p>
          <a:p>
            <a:pPr rtl="0"/>
            <a:endParaRPr lang="en-US" sz="1050" dirty="0">
              <a:effectLst/>
            </a:endParaRPr>
          </a:p>
          <a:p>
            <a:pPr rtl="0"/>
            <a:r>
              <a:rPr lang="en-US" sz="1050" dirty="0">
                <a:effectLst/>
              </a:rPr>
              <a:t>Gastropod fossils may sometimes be confused with </a:t>
            </a:r>
            <a:r>
              <a:rPr lang="en-US" sz="1050" dirty="0">
                <a:effectLst/>
                <a:hlinkClick r:id="rId47" tooltip="Ammonite"/>
              </a:rPr>
              <a:t>ammonites</a:t>
            </a:r>
            <a:r>
              <a:rPr lang="en-US" sz="1050" dirty="0">
                <a:effectLst/>
              </a:rPr>
              <a:t> or other shelled </a:t>
            </a:r>
            <a:r>
              <a:rPr lang="en-US" sz="1050" dirty="0">
                <a:effectLst/>
                <a:hlinkClick r:id="rId48" tooltip="Cephalopod"/>
              </a:rPr>
              <a:t>cephalopods</a:t>
            </a:r>
            <a:r>
              <a:rPr lang="en-US" sz="1050" dirty="0">
                <a:effectLst/>
              </a:rPr>
              <a:t>. An example of this is </a:t>
            </a:r>
            <a:r>
              <a:rPr lang="en-US" sz="1050" i="1" dirty="0">
                <a:effectLst/>
                <a:hlinkClick r:id="rId49" tooltip="Bellerophon (genus)"/>
              </a:rPr>
              <a:t>Bellerophon</a:t>
            </a:r>
            <a:r>
              <a:rPr lang="en-US" sz="1050" dirty="0">
                <a:effectLst/>
              </a:rPr>
              <a:t> from the limestones of the </a:t>
            </a:r>
            <a:r>
              <a:rPr lang="en-US" sz="1050" dirty="0">
                <a:effectLst/>
                <a:hlinkClick r:id="rId35" tooltip="Carboniferous"/>
              </a:rPr>
              <a:t>Carboniferous</a:t>
            </a:r>
            <a:r>
              <a:rPr lang="en-US" sz="1050" dirty="0">
                <a:effectLst/>
              </a:rPr>
              <a:t> period in Europe, the shell of which is </a:t>
            </a:r>
            <a:r>
              <a:rPr lang="en-US" sz="1050" dirty="0" err="1">
                <a:effectLst/>
              </a:rPr>
              <a:t>planispirally</a:t>
            </a:r>
            <a:r>
              <a:rPr lang="en-US" sz="1050" dirty="0">
                <a:effectLst/>
              </a:rPr>
              <a:t> coiled and can be mistaken for the shell of a cephalopod. </a:t>
            </a:r>
          </a:p>
          <a:p>
            <a:pPr rtl="0"/>
            <a:endParaRPr lang="en-US" sz="1050" dirty="0">
              <a:effectLst/>
            </a:endParaRPr>
          </a:p>
          <a:p>
            <a:pPr rtl="0"/>
            <a:r>
              <a:rPr lang="en-US" sz="1050" dirty="0">
                <a:effectLst/>
              </a:rPr>
              <a:t>Gastropods are one of the groups that record the changes in fauna caused by the advance and retreat of the Ice Sheets during the </a:t>
            </a:r>
            <a:r>
              <a:rPr lang="en-US" sz="1050" dirty="0">
                <a:effectLst/>
                <a:hlinkClick r:id="rId50" tooltip="Pleistocene"/>
              </a:rPr>
              <a:t>Pleistocene</a:t>
            </a:r>
            <a:r>
              <a:rPr lang="en-US" sz="1050" dirty="0">
                <a:effectLst/>
              </a:rPr>
              <a:t> epoch. </a:t>
            </a:r>
          </a:p>
          <a:p>
            <a:pPr rtl="0"/>
            <a:endParaRPr lang="en-US" sz="1050" dirty="0">
              <a:effectLst/>
            </a:endParaRPr>
          </a:p>
          <a:p>
            <a:r>
              <a:rPr lang="en-US" sz="1050" kern="1200" dirty="0">
                <a:solidFill>
                  <a:schemeClr val="tx1"/>
                </a:solidFill>
                <a:effectLst/>
                <a:latin typeface="+mn-lt"/>
                <a:ea typeface="+mn-ea"/>
                <a:cs typeface="+mn-cs"/>
              </a:rPr>
              <a:t>Gastropods are one of the most diverse groups of animals and include such common forms as snails, slugs, and whelks. Most gastropods have a single, usually spirally coiled shell into which the body can be withdrawn, but the shell is lost or reduced in some groups. In most New Jersey collecting locations fossil gastropods are only found as internal molds or casts known as </a:t>
            </a:r>
            <a:r>
              <a:rPr lang="en-US" sz="1050" kern="1200" dirty="0" err="1">
                <a:solidFill>
                  <a:schemeClr val="tx1"/>
                </a:solidFill>
                <a:effectLst/>
                <a:latin typeface="+mn-lt"/>
                <a:ea typeface="+mn-ea"/>
                <a:cs typeface="+mn-cs"/>
              </a:rPr>
              <a:t>steinkerns</a:t>
            </a:r>
            <a:r>
              <a:rPr lang="en-US" sz="1050" kern="1200" dirty="0">
                <a:solidFill>
                  <a:schemeClr val="tx1"/>
                </a:solidFill>
                <a:effectLst/>
                <a:latin typeface="+mn-lt"/>
                <a:ea typeface="+mn-ea"/>
                <a:cs typeface="+mn-cs"/>
              </a:rPr>
              <a:t>. This is the result of acidic ground water dissolving the original shell material ((</a:t>
            </a:r>
            <a:r>
              <a:rPr lang="en-US" sz="1050" kern="1200" dirty="0">
                <a:solidFill>
                  <a:schemeClr val="tx1"/>
                </a:solidFill>
                <a:effectLst/>
                <a:latin typeface="+mn-lt"/>
                <a:ea typeface="+mn-ea"/>
                <a:cs typeface="+mn-cs"/>
                <a:hlinkClick r:id="rId51"/>
              </a:rPr>
              <a:t>see the aragonite dissolution discussion</a:t>
            </a:r>
            <a:r>
              <a:rPr lang="en-US" sz="1050" kern="1200" dirty="0">
                <a:solidFill>
                  <a:schemeClr val="tx1"/>
                </a:solidFill>
                <a:effectLst/>
                <a:latin typeface="+mn-lt"/>
                <a:ea typeface="+mn-ea"/>
                <a:cs typeface="+mn-cs"/>
              </a:rPr>
              <a:t>). A few locations in New Jersey do produce original shell material.</a:t>
            </a:r>
          </a:p>
          <a:p>
            <a:endParaRPr lang="en-US" sz="105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(Richards et al, 1962) lists over 130 species of gastropod from New Jersey and this number is 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sz="1200" kern="1200" dirty="0">
              <a:solidFill>
                <a:schemeClr val="tx1"/>
              </a:solidFill>
              <a:effectLst/>
              <a:latin typeface="+mn-lt"/>
              <a:ea typeface="+mn-ea"/>
              <a:cs typeface="+mn-cs"/>
            </a:endParaRPr>
          </a:p>
          <a:p>
            <a:pPr rtl="0"/>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40</a:t>
            </a:fld>
            <a:endParaRPr lang="en-US"/>
          </a:p>
        </p:txBody>
      </p:sp>
    </p:spTree>
    <p:extLst>
      <p:ext uri="{BB962C8B-B14F-4D97-AF65-F5344CB8AC3E}">
        <p14:creationId xmlns:p14="http://schemas.microsoft.com/office/powerpoint/2010/main" val="297963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i="1" dirty="0" err="1"/>
              <a:t>Hybodus</a:t>
            </a:r>
            <a:r>
              <a:rPr lang="en-US" sz="1050" dirty="0"/>
              <a:t> ("humped tooth") is an extinct </a:t>
            </a:r>
            <a:r>
              <a:rPr lang="en-US" sz="1050" dirty="0">
                <a:hlinkClick r:id="rId3" tooltip="Genus"/>
              </a:rPr>
              <a:t>genus</a:t>
            </a:r>
            <a:r>
              <a:rPr lang="en-US" sz="1050" dirty="0"/>
              <a:t> of </a:t>
            </a:r>
            <a:r>
              <a:rPr lang="en-US" sz="1050" dirty="0" err="1">
                <a:hlinkClick r:id="rId4" tooltip="Chondrichthyans"/>
              </a:rPr>
              <a:t>Chondrichthyans</a:t>
            </a:r>
            <a:r>
              <a:rPr lang="en-US" sz="1050" dirty="0"/>
              <a:t>. First appearing towards the end of the </a:t>
            </a:r>
            <a:r>
              <a:rPr lang="en-US" sz="1050" dirty="0">
                <a:hlinkClick r:id="rId5" tooltip="Permian"/>
              </a:rPr>
              <a:t>Permian</a:t>
            </a:r>
            <a:r>
              <a:rPr lang="en-US" sz="1050" dirty="0"/>
              <a:t> period, and disappearing during the </a:t>
            </a:r>
            <a:r>
              <a:rPr lang="en-US" sz="1050" dirty="0">
                <a:hlinkClick r:id="rId6" tooltip="Cretaceous"/>
              </a:rPr>
              <a:t>Late Cretaceous</a:t>
            </a:r>
            <a:r>
              <a:rPr lang="en-US" sz="1050" dirty="0"/>
              <a:t>, during the Triassic, Jurassic, and Cretaceous periods the </a:t>
            </a:r>
            <a:r>
              <a:rPr lang="en-US" sz="1050" dirty="0" err="1"/>
              <a:t>hybodonts</a:t>
            </a:r>
            <a:r>
              <a:rPr lang="en-US" sz="1050" dirty="0"/>
              <a:t> were especially successful and could be found in shallow seas across the world. For reasons that are not fully understood, the </a:t>
            </a:r>
            <a:r>
              <a:rPr lang="en-US" sz="1050" dirty="0" err="1"/>
              <a:t>hybodonts</a:t>
            </a:r>
            <a:r>
              <a:rPr lang="en-US" sz="1050" dirty="0"/>
              <a:t> became extinct near the end of the Late Cretaceous period. </a:t>
            </a:r>
          </a:p>
        </p:txBody>
      </p:sp>
      <p:sp>
        <p:nvSpPr>
          <p:cNvPr id="4" name="Slide Number Placeholder 3"/>
          <p:cNvSpPr>
            <a:spLocks noGrp="1"/>
          </p:cNvSpPr>
          <p:nvPr>
            <p:ph type="sldNum" sz="quarter" idx="10"/>
          </p:nvPr>
        </p:nvSpPr>
        <p:spPr/>
        <p:txBody>
          <a:bodyPr/>
          <a:lstStyle/>
          <a:p>
            <a:fld id="{7DD80358-FE5E-4653-A92F-16C9C650555C}" type="slidenum">
              <a:rPr lang="en-US" smtClean="0"/>
              <a:t>41</a:t>
            </a:fld>
            <a:endParaRPr lang="en-US"/>
          </a:p>
        </p:txBody>
      </p:sp>
    </p:spTree>
    <p:extLst>
      <p:ext uri="{BB962C8B-B14F-4D97-AF65-F5344CB8AC3E}">
        <p14:creationId xmlns:p14="http://schemas.microsoft.com/office/powerpoint/2010/main" val="1253482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http://fossilsofnj.com/reptiles/turtle.htm</a:t>
            </a:r>
          </a:p>
          <a:p>
            <a:endParaRPr lang="en-US" sz="1050" dirty="0"/>
          </a:p>
          <a:p>
            <a:r>
              <a:rPr lang="en-US" sz="1050" i="1" dirty="0" err="1"/>
              <a:t>Taphrosphys</a:t>
            </a:r>
            <a:r>
              <a:rPr lang="en-US" sz="1050" i="1" dirty="0"/>
              <a:t> </a:t>
            </a:r>
            <a:r>
              <a:rPr lang="en-US" sz="1050" i="1" dirty="0" err="1"/>
              <a:t>sulcatus</a:t>
            </a:r>
            <a:r>
              <a:rPr lang="en-US" sz="1050" dirty="0"/>
              <a:t> was first found in 1865 by Joseph Leidy, a giant of American paleontology who also identified the first substantially complete dinosaur skeleton. That creature, also found in New Jersey, in Haddonfield, was named </a:t>
            </a:r>
            <a:r>
              <a:rPr lang="en-US" sz="1050" i="1" dirty="0" err="1"/>
              <a:t>Hadrosaurus</a:t>
            </a:r>
            <a:r>
              <a:rPr lang="en-US" sz="1050" i="1" dirty="0"/>
              <a:t> </a:t>
            </a:r>
            <a:r>
              <a:rPr lang="en-US" sz="1050" i="1" dirty="0" err="1"/>
              <a:t>foulkii</a:t>
            </a:r>
            <a:r>
              <a:rPr lang="en-US" sz="1050" dirty="0"/>
              <a:t>.</a:t>
            </a:r>
          </a:p>
          <a:p>
            <a:endParaRPr lang="en-US" sz="1050" dirty="0"/>
          </a:p>
          <a:p>
            <a:r>
              <a:rPr lang="en-US" sz="1050" b="1" dirty="0" err="1">
                <a:effectLst/>
              </a:rPr>
              <a:t>Bothremydidae</a:t>
            </a:r>
            <a:r>
              <a:rPr lang="en-US" sz="1050" dirty="0">
                <a:effectLst/>
              </a:rPr>
              <a:t> is an extinct </a:t>
            </a:r>
            <a:r>
              <a:rPr lang="en-US" sz="1050" dirty="0">
                <a:effectLst/>
                <a:hlinkClick r:id="rId3" tooltip="Family (biology)"/>
              </a:rPr>
              <a:t>family</a:t>
            </a:r>
            <a:r>
              <a:rPr lang="en-US" sz="1050" dirty="0">
                <a:effectLst/>
              </a:rPr>
              <a:t> of </a:t>
            </a:r>
            <a:r>
              <a:rPr lang="en-US" sz="1050" dirty="0">
                <a:effectLst/>
                <a:hlinkClick r:id="rId4" tooltip="Side-necked turtles"/>
              </a:rPr>
              <a:t>side-necked turtles</a:t>
            </a:r>
            <a:r>
              <a:rPr lang="en-US" sz="1050" dirty="0">
                <a:effectLst/>
              </a:rPr>
              <a:t>. They belong to suborder </a:t>
            </a:r>
            <a:r>
              <a:rPr lang="en-US" sz="1050" dirty="0" err="1">
                <a:effectLst/>
                <a:hlinkClick r:id="rId5" tooltip="Pleurodira"/>
              </a:rPr>
              <a:t>Pleurodira</a:t>
            </a:r>
            <a:r>
              <a:rPr lang="en-US" sz="1050" dirty="0">
                <a:effectLst/>
              </a:rPr>
              <a:t> and the order </a:t>
            </a:r>
            <a:r>
              <a:rPr lang="en-US" sz="1050" dirty="0">
                <a:effectLst/>
                <a:hlinkClick r:id="rId6" tooltip="Testudines"/>
              </a:rPr>
              <a:t>Testudines</a:t>
            </a:r>
            <a:r>
              <a:rPr lang="en-US" sz="1050" dirty="0">
                <a:effectLst/>
              </a:rPr>
              <a:t>. Like their modern relatives, </a:t>
            </a:r>
            <a:r>
              <a:rPr lang="en-US" sz="1050" dirty="0" err="1">
                <a:effectLst/>
              </a:rPr>
              <a:t>bothremydidids</a:t>
            </a:r>
            <a:r>
              <a:rPr lang="en-US" sz="1050" dirty="0">
                <a:effectLst/>
              </a:rPr>
              <a:t> often inhabited freshwater, but several species were instead </a:t>
            </a:r>
            <a:r>
              <a:rPr lang="en-US" sz="1050" dirty="0">
                <a:effectLst/>
                <a:hlinkClick r:id="rId7" tooltip="Marine reptile"/>
              </a:rPr>
              <a:t>marine</a:t>
            </a:r>
            <a:r>
              <a:rPr lang="en-US" sz="1050" dirty="0">
                <a:effectLst/>
              </a:rPr>
              <a:t>;</a:t>
            </a:r>
            <a:r>
              <a:rPr lang="en-US" sz="1050" baseline="30000" dirty="0">
                <a:effectLst/>
                <a:hlinkClick r:id="rId8"/>
              </a:rPr>
              <a:t>[1]</a:t>
            </a:r>
            <a:r>
              <a:rPr lang="en-US" sz="1050" dirty="0">
                <a:effectLst/>
              </a:rPr>
              <a:t> they are unrelated to modern </a:t>
            </a:r>
            <a:r>
              <a:rPr lang="en-US" sz="1050" dirty="0">
                <a:effectLst/>
                <a:hlinkClick r:id="rId9" tooltip="Sea turtles"/>
              </a:rPr>
              <a:t>sea turtles</a:t>
            </a:r>
            <a:r>
              <a:rPr lang="en-US" sz="1050" dirty="0">
                <a:effectLst/>
              </a:rPr>
              <a:t>. They were actively mobile omnivores. They became extinct in the Oligocene or Miocene.</a:t>
            </a:r>
            <a:r>
              <a:rPr lang="en-US" sz="1050" baseline="30000" dirty="0">
                <a:effectLst/>
                <a:hlinkClick r:id="rId10"/>
              </a:rPr>
              <a:t>[2]</a:t>
            </a:r>
            <a:r>
              <a:rPr lang="en-US" sz="1050" baseline="30000" dirty="0">
                <a:effectLst/>
                <a:hlinkClick r:id="rId11"/>
              </a:rPr>
              <a:t>[3]</a:t>
            </a:r>
            <a:r>
              <a:rPr lang="en-US" sz="105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42</a:t>
            </a:fld>
            <a:endParaRPr lang="en-US"/>
          </a:p>
        </p:txBody>
      </p:sp>
    </p:spTree>
    <p:extLst>
      <p:ext uri="{BB962C8B-B14F-4D97-AF65-F5344CB8AC3E}">
        <p14:creationId xmlns:p14="http://schemas.microsoft.com/office/powerpoint/2010/main" val="3568778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i="1" dirty="0" err="1">
                <a:effectLst/>
              </a:rPr>
              <a:t>Thoracosaurus</a:t>
            </a:r>
            <a:r>
              <a:rPr lang="en-US" sz="1050" dirty="0">
                <a:effectLst/>
              </a:rPr>
              <a:t> is an </a:t>
            </a:r>
            <a:r>
              <a:rPr lang="en-US" sz="1050" dirty="0">
                <a:effectLst/>
                <a:hlinkClick r:id="rId3" tooltip="Extinct"/>
              </a:rPr>
              <a:t>extinct</a:t>
            </a:r>
            <a:r>
              <a:rPr lang="en-US" sz="1050" dirty="0">
                <a:effectLst/>
              </a:rPr>
              <a:t> </a:t>
            </a:r>
            <a:r>
              <a:rPr lang="en-US" sz="1050" dirty="0">
                <a:effectLst/>
                <a:hlinkClick r:id="rId4" tooltip="Genus"/>
              </a:rPr>
              <a:t>genus</a:t>
            </a:r>
            <a:r>
              <a:rPr lang="en-US" sz="1050" dirty="0">
                <a:effectLst/>
              </a:rPr>
              <a:t> of </a:t>
            </a:r>
            <a:r>
              <a:rPr lang="en-US" sz="1050" dirty="0" err="1">
                <a:effectLst/>
                <a:hlinkClick r:id="rId5" tooltip="Eusuchia"/>
              </a:rPr>
              <a:t>eusuchian</a:t>
            </a:r>
            <a:r>
              <a:rPr lang="en-US" sz="1050" dirty="0">
                <a:effectLst/>
              </a:rPr>
              <a:t> </a:t>
            </a:r>
            <a:r>
              <a:rPr lang="en-US" sz="1050" dirty="0">
                <a:effectLst/>
                <a:hlinkClick r:id="rId6" tooltip="Crocodylomorpha"/>
              </a:rPr>
              <a:t>crocodylomorph</a:t>
            </a:r>
            <a:r>
              <a:rPr lang="en-US" sz="1050" dirty="0">
                <a:effectLst/>
              </a:rPr>
              <a:t> which existed during the </a:t>
            </a:r>
            <a:r>
              <a:rPr lang="en-US" sz="1050" dirty="0">
                <a:effectLst/>
                <a:hlinkClick r:id="rId7" tooltip="Late Cretaceous"/>
              </a:rPr>
              <a:t>Late Cretaceous</a:t>
            </a:r>
            <a:r>
              <a:rPr lang="en-US" sz="1050" dirty="0">
                <a:effectLst/>
              </a:rPr>
              <a:t> and early </a:t>
            </a:r>
            <a:r>
              <a:rPr lang="en-US" sz="1050" dirty="0">
                <a:effectLst/>
                <a:hlinkClick r:id="rId8" tooltip="Paleocene"/>
              </a:rPr>
              <a:t>Paleocene</a:t>
            </a:r>
            <a:r>
              <a:rPr lang="en-US" sz="1050" dirty="0">
                <a:effectLst/>
              </a:rPr>
              <a:t>. The animal is usually regarded as a </a:t>
            </a:r>
            <a:r>
              <a:rPr lang="en-US" sz="1050" dirty="0">
                <a:effectLst/>
                <a:hlinkClick r:id="rId9" tooltip="Gavialoidea"/>
              </a:rPr>
              <a:t>gavialoid</a:t>
            </a:r>
            <a:r>
              <a:rPr lang="en-US" sz="1050" dirty="0">
                <a:effectLst/>
              </a:rPr>
              <a:t> </a:t>
            </a:r>
            <a:r>
              <a:rPr lang="en-US" sz="1050" dirty="0">
                <a:effectLst/>
                <a:hlinkClick r:id="rId10" tooltip="Crocodilian"/>
              </a:rPr>
              <a:t>crocodilian</a:t>
            </a:r>
            <a:r>
              <a:rPr lang="en-US" sz="1050" dirty="0">
                <a:effectLst/>
              </a:rPr>
              <a:t>,</a:t>
            </a:r>
            <a:r>
              <a:rPr lang="en-US" sz="1050" baseline="30000" dirty="0">
                <a:effectLst/>
                <a:hlinkClick r:id="rId11"/>
              </a:rPr>
              <a:t>[1]</a:t>
            </a:r>
            <a:r>
              <a:rPr lang="en-US" sz="1050" dirty="0">
                <a:effectLst/>
              </a:rPr>
              <a:t> though the phylogenetic study published by Lee &amp; Yates (2018) indicated that it was more likely to be a non-crocodilian </a:t>
            </a:r>
            <a:r>
              <a:rPr lang="en-US" sz="1050" dirty="0" err="1">
                <a:effectLst/>
              </a:rPr>
              <a:t>eusuchian</a:t>
            </a:r>
            <a:r>
              <a:rPr lang="en-US" sz="1050" dirty="0">
                <a:effectLst/>
              </a:rPr>
              <a:t>.</a:t>
            </a:r>
            <a:r>
              <a:rPr lang="en-US" sz="1050" baseline="30000" dirty="0">
                <a:effectLst/>
                <a:hlinkClick r:id="rId12"/>
              </a:rPr>
              <a:t>[2]</a:t>
            </a:r>
            <a:r>
              <a:rPr lang="en-US" sz="1050" dirty="0">
                <a:effectLst/>
              </a:rPr>
              <a:t> The genus contains the species </a:t>
            </a:r>
            <a:r>
              <a:rPr lang="en-US" sz="1050" i="1" dirty="0" err="1">
                <a:effectLst/>
              </a:rPr>
              <a:t>Thoracosaurus</a:t>
            </a:r>
            <a:r>
              <a:rPr lang="en-US" sz="1050" i="1" dirty="0">
                <a:effectLst/>
              </a:rPr>
              <a:t> </a:t>
            </a:r>
            <a:r>
              <a:rPr lang="en-US" sz="1050" i="1" dirty="0" err="1">
                <a:effectLst/>
              </a:rPr>
              <a:t>neocesariensis</a:t>
            </a:r>
            <a:r>
              <a:rPr lang="en-US" sz="1050" dirty="0">
                <a:effectLst/>
              </a:rPr>
              <a:t> in North America </a:t>
            </a:r>
            <a:r>
              <a:rPr lang="en-US" sz="1050" baseline="30000" dirty="0">
                <a:effectLst/>
                <a:hlinkClick r:id="rId13"/>
              </a:rPr>
              <a:t>[3]</a:t>
            </a:r>
            <a:r>
              <a:rPr lang="en-US" sz="1050" dirty="0">
                <a:effectLst/>
              </a:rPr>
              <a:t> and </a:t>
            </a:r>
            <a:r>
              <a:rPr lang="en-US" sz="1050" i="1" dirty="0" err="1">
                <a:effectLst/>
              </a:rPr>
              <a:t>Thoracosaurus</a:t>
            </a:r>
            <a:r>
              <a:rPr lang="en-US" sz="1050" i="1" dirty="0">
                <a:effectLst/>
              </a:rPr>
              <a:t> </a:t>
            </a:r>
            <a:r>
              <a:rPr lang="en-US" sz="1050" i="1" dirty="0" err="1">
                <a:effectLst/>
              </a:rPr>
              <a:t>isorhynchus</a:t>
            </a:r>
            <a:r>
              <a:rPr lang="en-US" sz="1050" dirty="0">
                <a:effectLst/>
              </a:rPr>
              <a:t> (</a:t>
            </a:r>
            <a:r>
              <a:rPr lang="en-US" sz="1050" i="1" dirty="0">
                <a:effectLst/>
              </a:rPr>
              <a:t>T. </a:t>
            </a:r>
            <a:r>
              <a:rPr lang="en-US" sz="1050" i="1" dirty="0" err="1">
                <a:effectLst/>
              </a:rPr>
              <a:t>macrorhynchus</a:t>
            </a:r>
            <a:r>
              <a:rPr lang="en-US" sz="1050" dirty="0">
                <a:effectLst/>
              </a:rPr>
              <a:t> being a junior synonym of </a:t>
            </a:r>
            <a:r>
              <a:rPr lang="en-US" sz="1050" i="1" dirty="0">
                <a:effectLst/>
              </a:rPr>
              <a:t>T. </a:t>
            </a:r>
            <a:r>
              <a:rPr lang="en-US" sz="1050" i="1" dirty="0" err="1">
                <a:effectLst/>
              </a:rPr>
              <a:t>isorhynchus</a:t>
            </a:r>
            <a:r>
              <a:rPr lang="en-US" sz="1050" dirty="0">
                <a:effectLst/>
              </a:rPr>
              <a:t>)</a:t>
            </a:r>
            <a:r>
              <a:rPr lang="en-US" sz="1050" baseline="30000" dirty="0">
                <a:effectLst/>
                <a:hlinkClick r:id="rId14"/>
              </a:rPr>
              <a:t>[4]</a:t>
            </a:r>
            <a:r>
              <a:rPr lang="en-US" sz="1050" dirty="0">
                <a:effectLst/>
              </a:rPr>
              <a:t> in Europe. A number of species have been referred to this genus, but most are </a:t>
            </a:r>
            <a:r>
              <a:rPr lang="en-US" sz="1050" dirty="0">
                <a:effectLst/>
                <a:hlinkClick r:id="rId15" tooltip="Nomen dubium"/>
              </a:rPr>
              <a:t>dubious</a:t>
            </a:r>
            <a:r>
              <a:rPr lang="en-US" sz="1050" dirty="0">
                <a:effectLst/>
              </a:rPr>
              <a:t>.</a:t>
            </a:r>
            <a:r>
              <a:rPr lang="en-US" sz="1050" baseline="30000" dirty="0">
                <a:effectLst/>
                <a:hlinkClick r:id="rId11"/>
              </a:rPr>
              <a:t>[1]</a:t>
            </a:r>
            <a:r>
              <a:rPr lang="en-US" sz="1050" dirty="0">
                <a:effectLst/>
              </a:rPr>
              <a:t> </a:t>
            </a:r>
          </a:p>
          <a:p>
            <a:pPr rtl="0"/>
            <a:endParaRPr lang="en-US" sz="1050" dirty="0">
              <a:effectLst/>
            </a:endParaRPr>
          </a:p>
          <a:p>
            <a:pPr rtl="0"/>
            <a:r>
              <a:rPr lang="en-US" sz="1050" i="1" dirty="0" err="1">
                <a:effectLst/>
              </a:rPr>
              <a:t>Thoracosaurus</a:t>
            </a:r>
            <a:r>
              <a:rPr lang="en-US" sz="1050" i="1" dirty="0">
                <a:effectLst/>
              </a:rPr>
              <a:t> </a:t>
            </a:r>
            <a:r>
              <a:rPr lang="en-US" sz="1050" i="1" dirty="0" err="1">
                <a:effectLst/>
              </a:rPr>
              <a:t>scanicus</a:t>
            </a:r>
            <a:r>
              <a:rPr lang="en-US" sz="1050" dirty="0">
                <a:effectLst/>
              </a:rPr>
              <a:t> was a fairly large </a:t>
            </a:r>
            <a:r>
              <a:rPr lang="en-US" sz="1050" dirty="0">
                <a:effectLst/>
                <a:hlinkClick r:id="rId9" tooltip="Gavialoidea"/>
              </a:rPr>
              <a:t>gavialoid</a:t>
            </a:r>
            <a:r>
              <a:rPr lang="en-US" sz="1050" dirty="0">
                <a:effectLst/>
              </a:rPr>
              <a:t>, with a length of more than 4.4 m (14.4 ft) and a 55 cm </a:t>
            </a:r>
            <a:r>
              <a:rPr lang="en-US" sz="1050" dirty="0">
                <a:effectLst/>
                <a:hlinkClick r:id="rId16" tooltip="Skull"/>
              </a:rPr>
              <a:t>skull</a:t>
            </a:r>
            <a:r>
              <a:rPr lang="en-US" sz="1050" dirty="0">
                <a:effectLst/>
              </a:rPr>
              <a:t>.</a:t>
            </a:r>
            <a:r>
              <a:rPr lang="en-US" sz="1050" baseline="30000" dirty="0">
                <a:effectLst/>
                <a:hlinkClick r:id="rId17"/>
              </a:rPr>
              <a:t>[5]</a:t>
            </a:r>
            <a:r>
              <a:rPr lang="en-US" sz="1050" dirty="0">
                <a:effectLst/>
              </a:rPr>
              <a:t> </a:t>
            </a:r>
          </a:p>
          <a:p>
            <a:endParaRPr lang="en-US" sz="1050" dirty="0"/>
          </a:p>
          <a:p>
            <a:r>
              <a:rPr lang="en-US" sz="1050" kern="1200" dirty="0">
                <a:solidFill>
                  <a:schemeClr val="tx1"/>
                </a:solidFill>
                <a:effectLst/>
                <a:latin typeface="+mn-lt"/>
                <a:ea typeface="+mn-ea"/>
                <a:cs typeface="+mn-cs"/>
              </a:rPr>
              <a:t>"</a:t>
            </a:r>
            <a:r>
              <a:rPr lang="en-US" sz="1050" kern="1200" dirty="0" err="1">
                <a:solidFill>
                  <a:schemeClr val="tx1"/>
                </a:solidFill>
                <a:effectLst/>
                <a:latin typeface="+mn-lt"/>
                <a:ea typeface="+mn-ea"/>
                <a:cs typeface="+mn-cs"/>
              </a:rPr>
              <a:t>Thoracosaurus</a:t>
            </a:r>
            <a:r>
              <a:rPr lang="en-US" sz="1050" kern="1200" dirty="0">
                <a:solidFill>
                  <a:schemeClr val="tx1"/>
                </a:solidFill>
                <a:effectLst/>
                <a:latin typeface="+mn-lt"/>
                <a:ea typeface="+mn-ea"/>
                <a:cs typeface="+mn-cs"/>
              </a:rPr>
              <a:t> </a:t>
            </a:r>
            <a:r>
              <a:rPr lang="en-US" sz="1050" kern="1200" dirty="0" err="1">
                <a:solidFill>
                  <a:schemeClr val="tx1"/>
                </a:solidFill>
                <a:effectLst/>
                <a:latin typeface="+mn-lt"/>
                <a:ea typeface="+mn-ea"/>
                <a:cs typeface="+mn-cs"/>
              </a:rPr>
              <a:t>neocesariensis</a:t>
            </a:r>
            <a:r>
              <a:rPr lang="en-US" sz="1050" kern="1200" dirty="0">
                <a:solidFill>
                  <a:schemeClr val="tx1"/>
                </a:solidFill>
                <a:effectLst/>
                <a:latin typeface="+mn-lt"/>
                <a:ea typeface="+mn-ea"/>
                <a:cs typeface="+mn-cs"/>
              </a:rPr>
              <a:t>", translates to "New Jersey crocodile"  New Jersey in Latin would be translated as </a:t>
            </a:r>
            <a:r>
              <a:rPr lang="en-US" sz="1050" kern="1200" dirty="0" err="1">
                <a:solidFill>
                  <a:schemeClr val="tx1"/>
                </a:solidFill>
                <a:effectLst/>
                <a:latin typeface="+mn-lt"/>
                <a:ea typeface="+mn-ea"/>
                <a:cs typeface="+mn-cs"/>
              </a:rPr>
              <a:t>Neocaesarea</a:t>
            </a:r>
            <a:r>
              <a:rPr lang="en-US" sz="1050" kern="1200" dirty="0">
                <a:solidFill>
                  <a:schemeClr val="tx1"/>
                </a:solidFill>
                <a:effectLst/>
                <a:latin typeface="+mn-lt"/>
                <a:ea typeface="+mn-ea"/>
                <a:cs typeface="+mn-cs"/>
              </a:rPr>
              <a:t> (or, more conventionally, </a:t>
            </a:r>
            <a:r>
              <a:rPr lang="en-US" sz="1050" kern="1200" dirty="0" err="1">
                <a:solidFill>
                  <a:schemeClr val="tx1"/>
                </a:solidFill>
                <a:effectLst/>
                <a:latin typeface="+mn-lt"/>
                <a:ea typeface="+mn-ea"/>
                <a:cs typeface="+mn-cs"/>
              </a:rPr>
              <a:t>Neocesaria</a:t>
            </a:r>
            <a:r>
              <a:rPr lang="en-US" sz="1050" kern="1200" dirty="0">
                <a:solidFill>
                  <a:schemeClr val="tx1"/>
                </a:solidFill>
                <a:effectLst/>
                <a:latin typeface="+mn-lt"/>
                <a:ea typeface="+mn-ea"/>
                <a:cs typeface="+mn-cs"/>
              </a:rPr>
              <a:t>). This derives from the Roman name for the Isle of Jersey, Caesarea, from which the word "Jersey" derives, along with a Scandinavian-</a:t>
            </a:r>
            <a:r>
              <a:rPr lang="en-US" sz="1050" kern="1200" dirty="0" err="1">
                <a:solidFill>
                  <a:schemeClr val="tx1"/>
                </a:solidFill>
                <a:effectLst/>
                <a:latin typeface="+mn-lt"/>
                <a:ea typeface="+mn-ea"/>
                <a:cs typeface="+mn-cs"/>
              </a:rPr>
              <a:t>ey</a:t>
            </a:r>
            <a:r>
              <a:rPr lang="en-US" sz="1050" kern="1200" dirty="0">
                <a:solidFill>
                  <a:schemeClr val="tx1"/>
                </a:solidFill>
                <a:effectLst/>
                <a:latin typeface="+mn-lt"/>
                <a:ea typeface="+mn-ea"/>
                <a:cs typeface="+mn-cs"/>
              </a:rPr>
              <a:t> ending seen in other Channel island names which refers to it as an island. The word "</a:t>
            </a:r>
            <a:r>
              <a:rPr lang="en-US" sz="1050" kern="1200" dirty="0" err="1">
                <a:solidFill>
                  <a:schemeClr val="tx1"/>
                </a:solidFill>
                <a:effectLst/>
                <a:latin typeface="+mn-lt"/>
                <a:ea typeface="+mn-ea"/>
                <a:cs typeface="+mn-cs"/>
              </a:rPr>
              <a:t>caesarea</a:t>
            </a:r>
            <a:r>
              <a:rPr lang="en-US" sz="1050" kern="1200" dirty="0">
                <a:solidFill>
                  <a:schemeClr val="tx1"/>
                </a:solidFill>
                <a:effectLst/>
                <a:latin typeface="+mn-lt"/>
                <a:ea typeface="+mn-ea"/>
                <a:cs typeface="+mn-cs"/>
              </a:rPr>
              <a:t>" literally refers to the </a:t>
            </a:r>
            <a:r>
              <a:rPr lang="en-US" sz="1050" kern="1200" dirty="0" err="1">
                <a:solidFill>
                  <a:schemeClr val="tx1"/>
                </a:solidFill>
                <a:effectLst/>
                <a:latin typeface="+mn-lt"/>
                <a:ea typeface="+mn-ea"/>
                <a:cs typeface="+mn-cs"/>
              </a:rPr>
              <a:t>Caesers</a:t>
            </a:r>
            <a:r>
              <a:rPr lang="en-US" sz="1050" kern="1200" dirty="0">
                <a:solidFill>
                  <a:schemeClr val="tx1"/>
                </a:solidFill>
                <a:effectLst/>
                <a:latin typeface="+mn-lt"/>
                <a:ea typeface="+mn-ea"/>
                <a:cs typeface="+mn-cs"/>
              </a:rPr>
              <a:t>, likely as a territory.</a:t>
            </a:r>
            <a:endParaRPr lang="en-US" sz="1050" dirty="0"/>
          </a:p>
        </p:txBody>
      </p:sp>
      <p:sp>
        <p:nvSpPr>
          <p:cNvPr id="4" name="Slide Number Placeholder 3"/>
          <p:cNvSpPr>
            <a:spLocks noGrp="1"/>
          </p:cNvSpPr>
          <p:nvPr>
            <p:ph type="sldNum" sz="quarter" idx="10"/>
          </p:nvPr>
        </p:nvSpPr>
        <p:spPr/>
        <p:txBody>
          <a:bodyPr/>
          <a:lstStyle/>
          <a:p>
            <a:fld id="{7DD80358-FE5E-4653-A92F-16C9C650555C}" type="slidenum">
              <a:rPr lang="en-US" smtClean="0"/>
              <a:t>43</a:t>
            </a:fld>
            <a:endParaRPr lang="en-US"/>
          </a:p>
        </p:txBody>
      </p:sp>
    </p:spTree>
    <p:extLst>
      <p:ext uri="{BB962C8B-B14F-4D97-AF65-F5344CB8AC3E}">
        <p14:creationId xmlns:p14="http://schemas.microsoft.com/office/powerpoint/2010/main" val="2515071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i="1" dirty="0" err="1"/>
              <a:t>Scapanorhynchus</a:t>
            </a:r>
            <a:r>
              <a:rPr lang="en-US" sz="1050" dirty="0"/>
              <a:t> ("Spade Snout") is an extinct genus of </a:t>
            </a:r>
            <a:r>
              <a:rPr lang="en-US" sz="1050" dirty="0">
                <a:hlinkClick r:id="rId3" tooltip="Shark"/>
              </a:rPr>
              <a:t>shark</a:t>
            </a:r>
            <a:r>
              <a:rPr lang="en-US" sz="1050" dirty="0"/>
              <a:t> that lived from the early </a:t>
            </a:r>
            <a:r>
              <a:rPr lang="en-US" sz="1050" dirty="0">
                <a:hlinkClick r:id="rId4" tooltip="Cretaceous"/>
              </a:rPr>
              <a:t>Cretaceous</a:t>
            </a:r>
            <a:r>
              <a:rPr lang="en-US" sz="1050" dirty="0"/>
              <a:t> until possibly the </a:t>
            </a:r>
            <a:r>
              <a:rPr lang="en-US" sz="1050" dirty="0">
                <a:hlinkClick r:id="rId5" tooltip="Miocene"/>
              </a:rPr>
              <a:t>Miocene</a:t>
            </a:r>
            <a:r>
              <a:rPr lang="en-US" sz="1050" dirty="0"/>
              <a:t> if </a:t>
            </a:r>
            <a:r>
              <a:rPr lang="en-US" sz="1050" i="1" dirty="0"/>
              <a:t>S. </a:t>
            </a:r>
            <a:r>
              <a:rPr lang="en-US" sz="1050" i="1" dirty="0" err="1"/>
              <a:t>subulatus</a:t>
            </a:r>
            <a:r>
              <a:rPr lang="en-US" sz="1050" dirty="0"/>
              <a:t> is a </a:t>
            </a:r>
            <a:r>
              <a:rPr lang="en-US" sz="1050" dirty="0" err="1"/>
              <a:t>mitsukurinid</a:t>
            </a:r>
            <a:r>
              <a:rPr lang="en-US" sz="1050" dirty="0"/>
              <a:t> and not a </a:t>
            </a:r>
            <a:r>
              <a:rPr lang="en-US" sz="1050" dirty="0">
                <a:hlinkClick r:id="rId6" tooltip="Sand shark"/>
              </a:rPr>
              <a:t>sand shark</a:t>
            </a:r>
            <a:r>
              <a:rPr lang="en-US" sz="1050" dirty="0"/>
              <a:t>.</a:t>
            </a:r>
            <a:r>
              <a:rPr lang="en-US" sz="1050" baseline="30000" dirty="0">
                <a:hlinkClick r:id="rId7"/>
              </a:rPr>
              <a:t>[1]</a:t>
            </a:r>
            <a:r>
              <a:rPr lang="en-US" sz="1050" baseline="30000" dirty="0">
                <a:hlinkClick r:id="rId8"/>
              </a:rPr>
              <a:t>[2]</a:t>
            </a:r>
            <a:r>
              <a:rPr lang="en-US" sz="1050" dirty="0"/>
              <a:t> Their extreme similarities to the living </a:t>
            </a:r>
            <a:r>
              <a:rPr lang="en-US" sz="1050" dirty="0">
                <a:hlinkClick r:id="rId9" tooltip="Goblin shark"/>
              </a:rPr>
              <a:t>goblin shark</a:t>
            </a:r>
            <a:r>
              <a:rPr lang="en-US" sz="1050" dirty="0"/>
              <a:t>, </a:t>
            </a:r>
            <a:r>
              <a:rPr lang="en-US" sz="1050" i="1" dirty="0" err="1"/>
              <a:t>Mitsukurina</a:t>
            </a:r>
            <a:r>
              <a:rPr lang="en-US" sz="1050" i="1" dirty="0"/>
              <a:t> </a:t>
            </a:r>
            <a:r>
              <a:rPr lang="en-US" sz="1050" i="1" dirty="0" err="1"/>
              <a:t>owstoni</a:t>
            </a:r>
            <a:r>
              <a:rPr lang="en-US" sz="1050" dirty="0"/>
              <a:t>, lead some experts</a:t>
            </a:r>
            <a:r>
              <a:rPr lang="en-US" sz="1050" baseline="30000" dirty="0">
                <a:hlinkClick r:id="rId10"/>
              </a:rPr>
              <a:t>[3]</a:t>
            </a:r>
            <a:r>
              <a:rPr lang="en-US" sz="1050" baseline="30000" dirty="0">
                <a:hlinkClick r:id="rId11"/>
              </a:rPr>
              <a:t>[4]</a:t>
            </a:r>
            <a:r>
              <a:rPr lang="en-US" sz="1050" dirty="0"/>
              <a:t> to consider reclassifying it as </a:t>
            </a:r>
            <a:r>
              <a:rPr lang="en-US" sz="1050" i="1" dirty="0" err="1"/>
              <a:t>Scapanorhynchus</a:t>
            </a:r>
            <a:r>
              <a:rPr lang="en-US" sz="1050" i="1" dirty="0"/>
              <a:t> </a:t>
            </a:r>
            <a:r>
              <a:rPr lang="en-US" sz="1050" i="1" dirty="0" err="1"/>
              <a:t>owstoni</a:t>
            </a:r>
            <a:r>
              <a:rPr lang="en-US" sz="1050" dirty="0"/>
              <a:t>. However, most shark specialists regard the goblin shark to be distinct enough from its prehistoric relatives to merit placement in its own genus. </a:t>
            </a:r>
          </a:p>
          <a:p>
            <a:pPr rtl="0"/>
            <a:endParaRPr lang="en-US" sz="1050" i="1" dirty="0"/>
          </a:p>
          <a:p>
            <a:pPr rtl="0"/>
            <a:r>
              <a:rPr lang="en-US" sz="1050" i="1" dirty="0" err="1"/>
              <a:t>Scapanorhynchus</a:t>
            </a:r>
            <a:r>
              <a:rPr lang="en-US" sz="1050" dirty="0"/>
              <a:t> had an elongated, albeit flattened snout and sharp </a:t>
            </a:r>
            <a:r>
              <a:rPr lang="en-US" sz="1050" dirty="0">
                <a:hlinkClick r:id="rId12" tooltip="wikt:awl"/>
              </a:rPr>
              <a:t>awl</a:t>
            </a:r>
            <a:r>
              <a:rPr lang="en-US" sz="1050" dirty="0"/>
              <a:t>-shaped </a:t>
            </a:r>
            <a:r>
              <a:rPr lang="en-US" sz="1050" dirty="0">
                <a:hlinkClick r:id="rId13" tooltip="Teeth"/>
              </a:rPr>
              <a:t>teeth</a:t>
            </a:r>
            <a:r>
              <a:rPr lang="en-US" sz="1050" dirty="0"/>
              <a:t> ideal for seizing fish or tearing chunks of flesh from its prey. It was a small shark normally measuring about 65 cm, though the largest species, </a:t>
            </a:r>
            <a:r>
              <a:rPr lang="en-US" sz="1050" i="1" dirty="0"/>
              <a:t>S. </a:t>
            </a:r>
            <a:r>
              <a:rPr lang="en-US" sz="1050" i="1" dirty="0" err="1"/>
              <a:t>texanus</a:t>
            </a:r>
            <a:r>
              <a:rPr lang="en-US" sz="1050" dirty="0"/>
              <a:t>, is thought to have reached up to 3 m (10 ft) in length, about the size of a modern </a:t>
            </a:r>
            <a:r>
              <a:rPr lang="en-US" sz="1050" dirty="0">
                <a:hlinkClick r:id="rId9" tooltip="Goblin shark"/>
              </a:rPr>
              <a:t>goblin shark</a:t>
            </a:r>
            <a:r>
              <a:rPr lang="en-US" sz="1050" dirty="0"/>
              <a:t>.</a:t>
            </a:r>
            <a:r>
              <a:rPr lang="en-US" sz="1050" baseline="30000" dirty="0">
                <a:hlinkClick r:id="rId14"/>
              </a:rPr>
              <a:t>[5]</a:t>
            </a:r>
            <a:r>
              <a:rPr lang="en-US" sz="1050" baseline="30000" dirty="0">
                <a:hlinkClick r:id="rId15"/>
              </a:rPr>
              <a:t>[6]</a:t>
            </a:r>
            <a:r>
              <a:rPr lang="en-US" sz="1050" dirty="0"/>
              <a:t> (SOHEL) The largest tooth ever found is 7 cm near Atlantic City. </a:t>
            </a:r>
          </a:p>
          <a:p>
            <a:endParaRPr lang="en-US" sz="1050" dirty="0"/>
          </a:p>
          <a:p>
            <a:r>
              <a:rPr lang="en-US" sz="1050" i="1" kern="1200" dirty="0" err="1">
                <a:solidFill>
                  <a:schemeClr val="tx1"/>
                </a:solidFill>
                <a:effectLst/>
                <a:latin typeface="+mn-lt"/>
                <a:ea typeface="+mn-ea"/>
                <a:cs typeface="+mn-cs"/>
              </a:rPr>
              <a:t>Scapanorhynchus</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texanus</a:t>
            </a:r>
            <a:r>
              <a:rPr lang="en-US" sz="1050" kern="1200" dirty="0">
                <a:solidFill>
                  <a:schemeClr val="tx1"/>
                </a:solidFill>
                <a:effectLst/>
                <a:latin typeface="+mn-lt"/>
                <a:ea typeface="+mn-ea"/>
                <a:cs typeface="+mn-cs"/>
              </a:rPr>
              <a:t> (Roemer)</a:t>
            </a:r>
          </a:p>
          <a:p>
            <a:r>
              <a:rPr lang="en-US" sz="1050" kern="1200" dirty="0">
                <a:solidFill>
                  <a:schemeClr val="tx1"/>
                </a:solidFill>
                <a:effectLst/>
                <a:latin typeface="+mn-lt"/>
                <a:ea typeface="+mn-ea"/>
                <a:cs typeface="+mn-cs"/>
              </a:rPr>
              <a:t>Age - Cretaceous  Commonality - Abundant</a:t>
            </a:r>
          </a:p>
          <a:p>
            <a:endParaRPr lang="en-US" sz="105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Widespread in North America during the late Cretaceous the teeth of </a:t>
            </a:r>
            <a:r>
              <a:rPr lang="en-US" sz="1050" i="1" kern="1200" dirty="0" err="1">
                <a:solidFill>
                  <a:schemeClr val="tx1"/>
                </a:solidFill>
                <a:effectLst/>
                <a:latin typeface="+mn-lt"/>
                <a:ea typeface="+mn-ea"/>
                <a:cs typeface="+mn-cs"/>
              </a:rPr>
              <a:t>Scapanorhynchus</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texanus</a:t>
            </a:r>
            <a:r>
              <a:rPr lang="en-US" sz="1050" kern="1200" dirty="0">
                <a:solidFill>
                  <a:schemeClr val="tx1"/>
                </a:solidFill>
                <a:effectLst/>
                <a:latin typeface="+mn-lt"/>
                <a:ea typeface="+mn-ea"/>
                <a:cs typeface="+mn-cs"/>
              </a:rPr>
              <a:t>  are commonly found teeth in New Jersey.  There is a marked difference in appearance between the anterior and lateral teeth, the anterior teeth have a long slender crown marked with </a:t>
            </a:r>
            <a:r>
              <a:rPr lang="en-US" sz="1050" kern="1200" dirty="0">
                <a:solidFill>
                  <a:schemeClr val="tx1"/>
                </a:solidFill>
                <a:effectLst/>
                <a:latin typeface="+mn-lt"/>
                <a:ea typeface="+mn-ea"/>
                <a:cs typeface="+mn-cs"/>
                <a:hlinkClick r:id="rId16"/>
              </a:rPr>
              <a:t>strong to coarse striations</a:t>
            </a:r>
            <a:r>
              <a:rPr lang="en-US" sz="1050" kern="1200" dirty="0">
                <a:solidFill>
                  <a:schemeClr val="tx1"/>
                </a:solidFill>
                <a:effectLst/>
                <a:latin typeface="+mn-lt"/>
                <a:ea typeface="+mn-ea"/>
                <a:cs typeface="+mn-cs"/>
              </a:rPr>
              <a:t>. (sometimes referred to as folds). The roots have a pronounced lingual protuberance and a deep nutrient grove. The lateral teeth are more blade-like and the root compressed with a reduced lingual protuberance and nutrient groove. The </a:t>
            </a:r>
            <a:r>
              <a:rPr lang="en-US" sz="1050" kern="1200" dirty="0" err="1">
                <a:solidFill>
                  <a:schemeClr val="tx1"/>
                </a:solidFill>
                <a:effectLst/>
                <a:latin typeface="+mn-lt"/>
                <a:ea typeface="+mn-ea"/>
                <a:cs typeface="+mn-cs"/>
              </a:rPr>
              <a:t>cusplets</a:t>
            </a:r>
            <a:r>
              <a:rPr lang="en-US" sz="1050" kern="1200" dirty="0">
                <a:solidFill>
                  <a:schemeClr val="tx1"/>
                </a:solidFill>
                <a:effectLst/>
                <a:latin typeface="+mn-lt"/>
                <a:ea typeface="+mn-ea"/>
                <a:cs typeface="+mn-cs"/>
              </a:rPr>
              <a:t> on anterior teeth may or may not be present, when present are usually reduced in nature. On lateral teeth the </a:t>
            </a:r>
            <a:r>
              <a:rPr lang="en-US" sz="1050" kern="1200" dirty="0" err="1">
                <a:solidFill>
                  <a:schemeClr val="tx1"/>
                </a:solidFill>
                <a:effectLst/>
                <a:latin typeface="+mn-lt"/>
                <a:ea typeface="+mn-ea"/>
                <a:cs typeface="+mn-cs"/>
              </a:rPr>
              <a:t>cusplets</a:t>
            </a:r>
            <a:r>
              <a:rPr lang="en-US" sz="1050" kern="1200" dirty="0">
                <a:solidFill>
                  <a:schemeClr val="tx1"/>
                </a:solidFill>
                <a:effectLst/>
                <a:latin typeface="+mn-lt"/>
                <a:ea typeface="+mn-ea"/>
                <a:cs typeface="+mn-cs"/>
              </a:rPr>
              <a:t> have a triangular shape and there may be a smaller secondary set of </a:t>
            </a:r>
            <a:r>
              <a:rPr lang="en-US" sz="1050" kern="1200" dirty="0" err="1">
                <a:solidFill>
                  <a:schemeClr val="tx1"/>
                </a:solidFill>
                <a:effectLst/>
                <a:latin typeface="+mn-lt"/>
                <a:ea typeface="+mn-ea"/>
                <a:cs typeface="+mn-cs"/>
              </a:rPr>
              <a:t>cusplets</a:t>
            </a:r>
            <a:r>
              <a:rPr lang="en-US" sz="1050" kern="1200" dirty="0">
                <a:solidFill>
                  <a:schemeClr val="tx1"/>
                </a:solidFill>
                <a:effectLst/>
                <a:latin typeface="+mn-lt"/>
                <a:ea typeface="+mn-ea"/>
                <a:cs typeface="+mn-cs"/>
              </a:rPr>
              <a:t>. The teeth range in size from 3/4 to 2 inches in length.</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44</a:t>
            </a:fld>
            <a:endParaRPr lang="en-US"/>
          </a:p>
        </p:txBody>
      </p:sp>
    </p:spTree>
    <p:extLst>
      <p:ext uri="{BB962C8B-B14F-4D97-AF65-F5344CB8AC3E}">
        <p14:creationId xmlns:p14="http://schemas.microsoft.com/office/powerpoint/2010/main" val="26313632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i="1" dirty="0" err="1">
                <a:effectLst/>
              </a:rPr>
              <a:t>Procolpochelys</a:t>
            </a:r>
            <a:r>
              <a:rPr lang="en-US" sz="1050" dirty="0">
                <a:effectLst/>
              </a:rPr>
              <a:t> is an extinct genus of </a:t>
            </a:r>
            <a:r>
              <a:rPr lang="en-US" sz="1050" dirty="0">
                <a:effectLst/>
                <a:hlinkClick r:id="rId3" tooltip="Sea turtle"/>
              </a:rPr>
              <a:t>sea turtle</a:t>
            </a:r>
            <a:r>
              <a:rPr lang="en-US" sz="1050" dirty="0">
                <a:effectLst/>
              </a:rPr>
              <a:t> from the </a:t>
            </a:r>
            <a:r>
              <a:rPr lang="en-US" sz="1050" dirty="0">
                <a:effectLst/>
                <a:hlinkClick r:id="rId4" tooltip="Miocene"/>
              </a:rPr>
              <a:t>Miocene</a:t>
            </a:r>
            <a:r>
              <a:rPr lang="en-US" sz="1050" dirty="0">
                <a:effectLst/>
              </a:rPr>
              <a:t> of what is now </a:t>
            </a:r>
            <a:r>
              <a:rPr lang="en-US" sz="1050" dirty="0">
                <a:effectLst/>
                <a:hlinkClick r:id="rId5" tooltip="Maryland"/>
              </a:rPr>
              <a:t>Maryland</a:t>
            </a:r>
            <a:r>
              <a:rPr lang="en-US" sz="1050" dirty="0">
                <a:effectLst/>
              </a:rPr>
              <a:t>, </a:t>
            </a:r>
            <a:r>
              <a:rPr lang="en-US" sz="1050" dirty="0">
                <a:effectLst/>
                <a:hlinkClick r:id="rId6" tooltip="Virginia"/>
              </a:rPr>
              <a:t>Virginia</a:t>
            </a:r>
            <a:r>
              <a:rPr lang="en-US" sz="1050" dirty="0">
                <a:effectLst/>
              </a:rPr>
              <a:t>, and </a:t>
            </a:r>
            <a:r>
              <a:rPr lang="en-US" sz="1050" dirty="0">
                <a:effectLst/>
                <a:hlinkClick r:id="rId7" tooltip="New Jersey"/>
              </a:rPr>
              <a:t>New Jersey</a:t>
            </a:r>
            <a:r>
              <a:rPr lang="en-US" sz="1050" dirty="0">
                <a:effectLst/>
              </a:rPr>
              <a:t>. Its fossils have been found in the </a:t>
            </a:r>
            <a:r>
              <a:rPr lang="en-US" sz="1050" dirty="0">
                <a:effectLst/>
                <a:hlinkClick r:id="rId8" tooltip="Calvert Formation"/>
              </a:rPr>
              <a:t>Calvert Formation</a:t>
            </a:r>
            <a:r>
              <a:rPr lang="en-US" sz="1050" dirty="0">
                <a:effectLst/>
              </a:rPr>
              <a:t>. It was first named by </a:t>
            </a:r>
            <a:r>
              <a:rPr lang="en-US" sz="1050" dirty="0">
                <a:effectLst/>
                <a:hlinkClick r:id="rId9" tooltip="Oliver Perry Hay"/>
              </a:rPr>
              <a:t>Hay</a:t>
            </a:r>
            <a:r>
              <a:rPr lang="en-US" sz="1050" dirty="0">
                <a:effectLst/>
              </a:rPr>
              <a:t> in 1908.</a:t>
            </a:r>
            <a:r>
              <a:rPr lang="en-US" sz="1050" baseline="30000" dirty="0">
                <a:effectLst/>
                <a:hlinkClick r:id="rId10"/>
              </a:rPr>
              <a:t>[1]</a:t>
            </a:r>
            <a:r>
              <a:rPr lang="en-US" sz="1050" dirty="0">
                <a:effectLst/>
              </a:rPr>
              <a:t>   New Jersey species studied and named by Joseph Leidy. </a:t>
            </a:r>
            <a:r>
              <a:rPr lang="en-US" sz="1050" kern="1200" dirty="0">
                <a:solidFill>
                  <a:schemeClr val="tx1"/>
                </a:solidFill>
                <a:effectLst/>
                <a:latin typeface="+mn-lt"/>
                <a:ea typeface="+mn-ea"/>
                <a:cs typeface="+mn-cs"/>
              </a:rPr>
              <a:t>(One at or near Tinton Falls in Monmouth County and the other from the </a:t>
            </a:r>
            <a:r>
              <a:rPr lang="en-US" sz="1050" kern="1200" dirty="0" err="1">
                <a:solidFill>
                  <a:schemeClr val="tx1"/>
                </a:solidFill>
                <a:effectLst/>
                <a:latin typeface="+mn-lt"/>
                <a:ea typeface="+mn-ea"/>
                <a:cs typeface="+mn-cs"/>
              </a:rPr>
              <a:t>Shilo</a:t>
            </a:r>
            <a:r>
              <a:rPr lang="en-US" sz="1050" kern="1200" dirty="0">
                <a:solidFill>
                  <a:schemeClr val="tx1"/>
                </a:solidFill>
                <a:effectLst/>
                <a:latin typeface="+mn-lt"/>
                <a:ea typeface="+mn-ea"/>
                <a:cs typeface="+mn-cs"/>
              </a:rPr>
              <a:t> marl in Cumberland County.)</a:t>
            </a:r>
            <a:endParaRPr lang="en-US" sz="1050" dirty="0">
              <a:effectLst/>
            </a:endParaRPr>
          </a:p>
          <a:p>
            <a:endParaRPr lang="en-US" sz="105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45</a:t>
            </a:fld>
            <a:endParaRPr lang="en-US"/>
          </a:p>
        </p:txBody>
      </p:sp>
    </p:spTree>
    <p:extLst>
      <p:ext uri="{BB962C8B-B14F-4D97-AF65-F5344CB8AC3E}">
        <p14:creationId xmlns:p14="http://schemas.microsoft.com/office/powerpoint/2010/main" val="2897739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i="1" dirty="0" err="1"/>
              <a:t>Myliobatis</a:t>
            </a:r>
            <a:r>
              <a:rPr lang="en-US" sz="1050" dirty="0"/>
              <a:t> is a </a:t>
            </a:r>
            <a:r>
              <a:rPr lang="en-US" sz="1050" dirty="0">
                <a:hlinkClick r:id="rId3" tooltip="Genus"/>
              </a:rPr>
              <a:t>genus</a:t>
            </a:r>
            <a:r>
              <a:rPr lang="en-US" sz="1050" dirty="0"/>
              <a:t> of </a:t>
            </a:r>
            <a:r>
              <a:rPr lang="en-US" sz="1050" dirty="0">
                <a:hlinkClick r:id="rId4" tooltip="Eagle ray"/>
              </a:rPr>
              <a:t>eagle rays</a:t>
            </a:r>
            <a:r>
              <a:rPr lang="en-US" sz="1050" dirty="0"/>
              <a:t> in the </a:t>
            </a:r>
            <a:r>
              <a:rPr lang="en-US" sz="1050" dirty="0">
                <a:hlinkClick r:id="rId5" tooltip="Family (biology)"/>
              </a:rPr>
              <a:t>family</a:t>
            </a:r>
            <a:r>
              <a:rPr lang="en-US" sz="1050" dirty="0"/>
              <a:t> </a:t>
            </a:r>
            <a:r>
              <a:rPr lang="en-US" sz="1050" dirty="0" err="1">
                <a:hlinkClick r:id="rId6" tooltip="Myliobatidae"/>
              </a:rPr>
              <a:t>Myliobatidae</a:t>
            </a:r>
            <a:r>
              <a:rPr lang="en-US" sz="1050" dirty="0"/>
              <a:t>.  </a:t>
            </a:r>
            <a:r>
              <a:rPr lang="en-US" sz="1050" i="1" dirty="0" err="1"/>
              <a:t>Myliobatis</a:t>
            </a:r>
            <a:r>
              <a:rPr lang="en-US" sz="1050" dirty="0"/>
              <a:t> species can reach a width of up to about 1.8 m (6 ft).</a:t>
            </a:r>
            <a:r>
              <a:rPr lang="en-US" sz="1050" baseline="30000" dirty="0">
                <a:hlinkClick r:id="rId7"/>
              </a:rPr>
              <a:t>[2]</a:t>
            </a:r>
            <a:r>
              <a:rPr lang="en-US" sz="1050" dirty="0"/>
              <a:t> Body consist of a rhomboidal disc, wider than long, with a one dorsal fin. The head is broad and short, with eyes and spiracles on the sides. The tail is slender, with 1-2 large spines at the base, without tail fin.</a:t>
            </a:r>
            <a:r>
              <a:rPr lang="en-US" sz="1050" baseline="30000" dirty="0">
                <a:hlinkClick r:id="rId8"/>
              </a:rPr>
              <a:t>[3]</a:t>
            </a:r>
            <a:r>
              <a:rPr lang="en-US" sz="1050" dirty="0"/>
              <a:t> </a:t>
            </a:r>
          </a:p>
          <a:p>
            <a:pPr rtl="0"/>
            <a:endParaRPr lang="en-US" sz="1050" dirty="0"/>
          </a:p>
          <a:p>
            <a:pPr rtl="0"/>
            <a:r>
              <a:rPr lang="en-US" sz="1050" dirty="0"/>
              <a:t>The teeth are arranged in the lower and upper jaw in flat tooth plates called </a:t>
            </a:r>
            <a:r>
              <a:rPr lang="en-US" sz="1050" i="1" dirty="0"/>
              <a:t>pavement teeth</a:t>
            </a:r>
            <a:r>
              <a:rPr lang="en-US" sz="1050" dirty="0"/>
              <a:t>, each consisting of about 7 series of plates. Mouth plates are useful to crush clam shells and crustaceans.</a:t>
            </a:r>
            <a:r>
              <a:rPr lang="en-US" sz="1050" baseline="30000" dirty="0">
                <a:hlinkClick r:id="rId8"/>
              </a:rPr>
              <a:t>[3]</a:t>
            </a:r>
            <a:r>
              <a:rPr lang="en-US" sz="1050" dirty="0"/>
              <a:t> </a:t>
            </a:r>
          </a:p>
          <a:p>
            <a:endParaRPr lang="en-US" sz="1050" dirty="0"/>
          </a:p>
          <a:p>
            <a:pPr rtl="0"/>
            <a:r>
              <a:rPr lang="en-US" sz="1050" dirty="0"/>
              <a:t>The </a:t>
            </a:r>
            <a:r>
              <a:rPr lang="en-US" sz="1050" b="1" dirty="0"/>
              <a:t>eagle rays</a:t>
            </a:r>
            <a:r>
              <a:rPr lang="en-US" sz="1050" dirty="0"/>
              <a:t> are a group of </a:t>
            </a:r>
            <a:r>
              <a:rPr lang="en-US" sz="1050" dirty="0">
                <a:hlinkClick r:id="rId9" tooltip="Cartilaginous fish"/>
              </a:rPr>
              <a:t>cartilaginous fishes</a:t>
            </a:r>
            <a:r>
              <a:rPr lang="en-US" sz="1050" dirty="0"/>
              <a:t> in the family </a:t>
            </a:r>
            <a:r>
              <a:rPr lang="en-US" sz="1050" b="1" dirty="0" err="1"/>
              <a:t>Myliobatidae</a:t>
            </a:r>
            <a:r>
              <a:rPr lang="en-US" sz="1050" dirty="0"/>
              <a:t>, consisting mostly of large species living in the open ocean rather than on the sea bottom. </a:t>
            </a:r>
          </a:p>
          <a:p>
            <a:pPr rtl="0"/>
            <a:endParaRPr lang="en-US" sz="1050" dirty="0"/>
          </a:p>
          <a:p>
            <a:pPr rtl="0"/>
            <a:r>
              <a:rPr lang="en-US" sz="1050" dirty="0"/>
              <a:t>Eagle rays feed on </a:t>
            </a:r>
            <a:r>
              <a:rPr lang="en-US" sz="1050" dirty="0">
                <a:hlinkClick r:id="rId10" tooltip="Mollusk"/>
              </a:rPr>
              <a:t>mollusks</a:t>
            </a:r>
            <a:r>
              <a:rPr lang="en-US" sz="1050" dirty="0"/>
              <a:t> and </a:t>
            </a:r>
            <a:r>
              <a:rPr lang="en-US" sz="1050" dirty="0">
                <a:hlinkClick r:id="rId11" tooltip="Crustacean"/>
              </a:rPr>
              <a:t>crustaceans</a:t>
            </a:r>
            <a:r>
              <a:rPr lang="en-US" sz="1050" dirty="0"/>
              <a:t>, crushing their shells with their flattened teeth. </a:t>
            </a:r>
            <a:r>
              <a:rPr lang="en-US" sz="1050" dirty="0">
                <a:hlinkClick r:id="rId12" tooltip="Mobula"/>
              </a:rPr>
              <a:t>Devil</a:t>
            </a:r>
            <a:r>
              <a:rPr lang="en-US" sz="1050" dirty="0"/>
              <a:t> and </a:t>
            </a:r>
            <a:r>
              <a:rPr lang="en-US" sz="1050" dirty="0">
                <a:hlinkClick r:id="rId13" tooltip="Manta ray"/>
              </a:rPr>
              <a:t>manta</a:t>
            </a:r>
            <a:r>
              <a:rPr lang="en-US" sz="1050" dirty="0"/>
              <a:t> rays filter </a:t>
            </a:r>
            <a:r>
              <a:rPr lang="en-US" sz="1050" dirty="0">
                <a:hlinkClick r:id="rId14" tooltip="Plankton"/>
              </a:rPr>
              <a:t>plankton</a:t>
            </a:r>
            <a:r>
              <a:rPr lang="en-US" sz="1050" dirty="0"/>
              <a:t> from the water. They are excellent swimmers and are able to breach the water up to several </a:t>
            </a:r>
            <a:r>
              <a:rPr lang="en-US" sz="1050" dirty="0" err="1"/>
              <a:t>metres</a:t>
            </a:r>
            <a:r>
              <a:rPr lang="en-US" sz="1050" dirty="0"/>
              <a:t> above the surface. Compared with other rays, they have long tails, and well-defined </a:t>
            </a:r>
            <a:r>
              <a:rPr lang="en-US" sz="1050" dirty="0">
                <a:hlinkClick r:id="rId15" tooltip="Rhomboid"/>
              </a:rPr>
              <a:t>rhomboidal</a:t>
            </a:r>
            <a:r>
              <a:rPr lang="en-US" sz="1050" dirty="0"/>
              <a:t> bodies. They are </a:t>
            </a:r>
            <a:r>
              <a:rPr lang="en-US" sz="1050" dirty="0">
                <a:hlinkClick r:id="rId16" tooltip="Ovoviviparous"/>
              </a:rPr>
              <a:t>ovoviviparous</a:t>
            </a:r>
            <a:r>
              <a:rPr lang="en-US" sz="1050" dirty="0"/>
              <a:t>, giving birth to up to six young at a time. They range from 0.48 to 9.1 m (1.6 to 29.9 ft) in length.</a:t>
            </a:r>
            <a:r>
              <a:rPr lang="en-US" sz="1050" baseline="30000" dirty="0">
                <a:hlinkClick r:id="rId17"/>
              </a:rPr>
              <a:t>[1]</a:t>
            </a:r>
            <a:endParaRPr lang="en-US" sz="1050" dirty="0"/>
          </a:p>
          <a:p>
            <a:endParaRPr lang="en-US" sz="1050" dirty="0"/>
          </a:p>
          <a:p>
            <a:r>
              <a:rPr lang="en-US" sz="1050" dirty="0"/>
              <a:t>The </a:t>
            </a:r>
            <a:r>
              <a:rPr lang="en-US" sz="1050" dirty="0">
                <a:hlinkClick r:id="rId18" tooltip="Common eagle ray"/>
              </a:rPr>
              <a:t>common eagle ray</a:t>
            </a:r>
            <a:r>
              <a:rPr lang="en-US" sz="1050" dirty="0"/>
              <a:t>, </a:t>
            </a:r>
            <a:r>
              <a:rPr lang="en-US" sz="1050" i="1" dirty="0"/>
              <a:t>M. </a:t>
            </a:r>
            <a:r>
              <a:rPr lang="en-US" sz="1050" i="1" dirty="0" err="1"/>
              <a:t>aquila</a:t>
            </a:r>
            <a:r>
              <a:rPr lang="en-US" sz="1050" dirty="0"/>
              <a:t>, is distributed throughout the Eastern </a:t>
            </a:r>
            <a:r>
              <a:rPr lang="en-US" sz="1050" dirty="0">
                <a:hlinkClick r:id="rId19" tooltip="Atlantic Ocean"/>
              </a:rPr>
              <a:t>Atlantic</a:t>
            </a:r>
            <a:r>
              <a:rPr lang="en-US" sz="1050" dirty="0"/>
              <a:t>, including the </a:t>
            </a:r>
            <a:r>
              <a:rPr lang="en-US" sz="1050" dirty="0">
                <a:hlinkClick r:id="rId20" tooltip="Mediterranean Sea"/>
              </a:rPr>
              <a:t>Mediterranean Sea</a:t>
            </a:r>
            <a:r>
              <a:rPr lang="en-US" sz="1050" dirty="0"/>
              <a:t> and the </a:t>
            </a:r>
            <a:r>
              <a:rPr lang="en-US" sz="1050" dirty="0">
                <a:hlinkClick r:id="rId21" tooltip="North Sea"/>
              </a:rPr>
              <a:t>North Sea</a:t>
            </a:r>
            <a:r>
              <a:rPr lang="en-US" sz="1050" dirty="0"/>
              <a:t>. Another important species is the </a:t>
            </a:r>
            <a:r>
              <a:rPr lang="en-US" sz="1050" dirty="0">
                <a:hlinkClick r:id="rId22" tooltip="Bat eagle ray"/>
              </a:rPr>
              <a:t>bat eagle ray</a:t>
            </a:r>
            <a:r>
              <a:rPr lang="en-US" sz="1050" dirty="0"/>
              <a:t>, </a:t>
            </a:r>
            <a:r>
              <a:rPr lang="en-US" sz="1050" i="1" dirty="0"/>
              <a:t>M. </a:t>
            </a:r>
            <a:r>
              <a:rPr lang="en-US" sz="1050" i="1" dirty="0" err="1"/>
              <a:t>californica</a:t>
            </a:r>
            <a:r>
              <a:rPr lang="en-US" sz="1050" dirty="0"/>
              <a:t>, in the </a:t>
            </a:r>
            <a:r>
              <a:rPr lang="en-US" sz="1050" dirty="0">
                <a:hlinkClick r:id="rId23" tooltip="Pacific Ocean"/>
              </a:rPr>
              <a:t>Pacific Ocean</a:t>
            </a:r>
            <a:r>
              <a:rPr lang="en-US" sz="1050" dirty="0"/>
              <a:t>. These rays can grow extremely large, up to 1.8 m (6 ft) including the tail. The tail looks like a whip and may be as long as the body. It is armed with a sting. Eagle rays live close to the coast in depths of 1 to 30 m (3 to 98 ft) and in exceptional cases they are found as deep as 300 m (980 ft). The eagle ray is most commonly seen cruising along sandy beaches in very shallow waters, its two wings sometimes breaking the surface and giving the impression of two sharks traveling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46</a:t>
            </a:fld>
            <a:endParaRPr lang="en-US"/>
          </a:p>
        </p:txBody>
      </p:sp>
    </p:spTree>
    <p:extLst>
      <p:ext uri="{BB962C8B-B14F-4D97-AF65-F5344CB8AC3E}">
        <p14:creationId xmlns:p14="http://schemas.microsoft.com/office/powerpoint/2010/main" val="1106092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i="1" dirty="0">
                <a:effectLst/>
              </a:rPr>
              <a:t>Megalodon</a:t>
            </a:r>
            <a:r>
              <a:rPr lang="en-US" sz="1050" dirty="0">
                <a:effectLst/>
              </a:rPr>
              <a:t> (</a:t>
            </a:r>
            <a:r>
              <a:rPr lang="en-US" sz="1050" i="1" dirty="0" err="1">
                <a:effectLst/>
              </a:rPr>
              <a:t>Carcharocles</a:t>
            </a:r>
            <a:r>
              <a:rPr lang="en-US" sz="1050" i="1" dirty="0">
                <a:effectLst/>
              </a:rPr>
              <a:t> megalodon</a:t>
            </a:r>
            <a:r>
              <a:rPr lang="en-US" sz="1050" dirty="0">
                <a:effectLst/>
              </a:rPr>
              <a:t>), meaning "big tooth", is an </a:t>
            </a:r>
            <a:r>
              <a:rPr lang="en-US" sz="1050" dirty="0">
                <a:effectLst/>
                <a:hlinkClick r:id="rId3" tooltip="Extinction"/>
              </a:rPr>
              <a:t>extinct</a:t>
            </a:r>
            <a:r>
              <a:rPr lang="en-US" sz="1050" dirty="0">
                <a:effectLst/>
              </a:rPr>
              <a:t> </a:t>
            </a:r>
            <a:r>
              <a:rPr lang="en-US" sz="1050" dirty="0">
                <a:effectLst/>
                <a:hlinkClick r:id="rId4" tooltip="Species"/>
              </a:rPr>
              <a:t>species</a:t>
            </a:r>
            <a:r>
              <a:rPr lang="en-US" sz="1050" dirty="0">
                <a:effectLst/>
              </a:rPr>
              <a:t> of </a:t>
            </a:r>
            <a:r>
              <a:rPr lang="en-US" sz="1050" dirty="0">
                <a:effectLst/>
                <a:hlinkClick r:id="rId5" tooltip="Shark"/>
              </a:rPr>
              <a:t>shark</a:t>
            </a:r>
            <a:r>
              <a:rPr lang="en-US" sz="1050" dirty="0">
                <a:effectLst/>
              </a:rPr>
              <a:t> that lived approximately 23 to 2.6 </a:t>
            </a:r>
            <a:r>
              <a:rPr lang="en-US" sz="1050" dirty="0">
                <a:effectLst/>
                <a:hlinkClick r:id="rId6" tooltip="Mya (unit)"/>
              </a:rPr>
              <a:t>million years ago</a:t>
            </a:r>
            <a:r>
              <a:rPr lang="en-US" sz="1050" dirty="0">
                <a:effectLst/>
              </a:rPr>
              <a:t> (</a:t>
            </a:r>
            <a:r>
              <a:rPr lang="en-US" sz="1050" dirty="0" err="1">
                <a:effectLst/>
              </a:rPr>
              <a:t>mya</a:t>
            </a:r>
            <a:r>
              <a:rPr lang="en-US" sz="1050" dirty="0">
                <a:effectLst/>
              </a:rPr>
              <a:t>), during the </a:t>
            </a:r>
            <a:r>
              <a:rPr lang="en-US" sz="1050" dirty="0">
                <a:effectLst/>
                <a:hlinkClick r:id="rId7" tooltip="Early Miocene"/>
              </a:rPr>
              <a:t>Early Miocene</a:t>
            </a:r>
            <a:r>
              <a:rPr lang="en-US" sz="1050" dirty="0">
                <a:effectLst/>
              </a:rPr>
              <a:t> to the end of the </a:t>
            </a:r>
            <a:r>
              <a:rPr lang="en-US" sz="1050" dirty="0">
                <a:effectLst/>
                <a:hlinkClick r:id="rId8" tooltip="Late Pliocene"/>
              </a:rPr>
              <a:t>Pliocene</a:t>
            </a:r>
            <a:r>
              <a:rPr lang="en-US" sz="1050" dirty="0">
                <a:effectLst/>
              </a:rPr>
              <a:t>. It was formerly thought to belong to the </a:t>
            </a:r>
            <a:r>
              <a:rPr lang="en-US" sz="1050" dirty="0">
                <a:effectLst/>
                <a:hlinkClick r:id="rId9" tooltip="Family (biology)"/>
              </a:rPr>
              <a:t>family</a:t>
            </a:r>
            <a:r>
              <a:rPr lang="en-US" sz="1050" dirty="0">
                <a:effectLst/>
              </a:rPr>
              <a:t> </a:t>
            </a:r>
            <a:r>
              <a:rPr lang="en-US" sz="1050" dirty="0" err="1">
                <a:effectLst/>
                <a:hlinkClick r:id="rId10" tooltip="Lamnidae"/>
              </a:rPr>
              <a:t>Lamnidae</a:t>
            </a:r>
            <a:r>
              <a:rPr lang="en-US" sz="1050" dirty="0">
                <a:effectLst/>
              </a:rPr>
              <a:t>, making it closely related to the </a:t>
            </a:r>
            <a:r>
              <a:rPr lang="en-US" sz="1050" dirty="0">
                <a:effectLst/>
                <a:hlinkClick r:id="rId11" tooltip="Great white shark"/>
              </a:rPr>
              <a:t>great white shark</a:t>
            </a:r>
            <a:r>
              <a:rPr lang="en-US" sz="1050" dirty="0">
                <a:effectLst/>
              </a:rPr>
              <a:t> (</a:t>
            </a:r>
            <a:r>
              <a:rPr lang="en-US" sz="1050" i="1" dirty="0" err="1">
                <a:effectLst/>
              </a:rPr>
              <a:t>Carcharodon</a:t>
            </a:r>
            <a:r>
              <a:rPr lang="en-US" sz="1050" i="1" dirty="0">
                <a:effectLst/>
              </a:rPr>
              <a:t> </a:t>
            </a:r>
            <a:r>
              <a:rPr lang="en-US" sz="1050" i="1" dirty="0" err="1">
                <a:effectLst/>
              </a:rPr>
              <a:t>carcharias</a:t>
            </a:r>
            <a:r>
              <a:rPr lang="en-US" sz="1050" dirty="0">
                <a:effectLst/>
              </a:rPr>
              <a:t>). However presently there is near unanimous </a:t>
            </a:r>
            <a:r>
              <a:rPr lang="en-US" sz="1050" dirty="0">
                <a:effectLst/>
                <a:hlinkClick r:id="rId12" tooltip="Scientific consensus"/>
              </a:rPr>
              <a:t>consensus</a:t>
            </a:r>
            <a:r>
              <a:rPr lang="en-US" sz="1050" dirty="0">
                <a:effectLst/>
              </a:rPr>
              <a:t> that it belongs to the extinct family </a:t>
            </a:r>
            <a:r>
              <a:rPr lang="en-US" sz="1050" dirty="0" err="1">
                <a:effectLst/>
                <a:hlinkClick r:id="rId13" tooltip="Otodontidae"/>
              </a:rPr>
              <a:t>Otodontidae</a:t>
            </a:r>
            <a:r>
              <a:rPr lang="en-US" sz="1050" dirty="0">
                <a:effectLst/>
              </a:rPr>
              <a:t>, which </a:t>
            </a:r>
            <a:r>
              <a:rPr lang="en-US" sz="1050" dirty="0">
                <a:effectLst/>
                <a:hlinkClick r:id="rId14" tooltip="Speciation"/>
              </a:rPr>
              <a:t>diverged</a:t>
            </a:r>
            <a:r>
              <a:rPr lang="en-US" sz="1050" dirty="0">
                <a:effectLst/>
              </a:rPr>
              <a:t> from the ancestry of the great white shark during the </a:t>
            </a:r>
            <a:r>
              <a:rPr lang="en-US" sz="1050" dirty="0">
                <a:effectLst/>
                <a:hlinkClick r:id="rId15" tooltip="Early Cretaceous"/>
              </a:rPr>
              <a:t>Early Cretaceous</a:t>
            </a:r>
            <a:r>
              <a:rPr lang="en-US" sz="1050" dirty="0">
                <a:effectLst/>
              </a:rPr>
              <a:t>. Its genus placement is still debated, authors placing it in either </a:t>
            </a:r>
            <a:r>
              <a:rPr lang="en-US" sz="1050" i="1" dirty="0" err="1">
                <a:effectLst/>
              </a:rPr>
              <a:t>Carcharocles</a:t>
            </a:r>
            <a:r>
              <a:rPr lang="en-US" sz="1050" dirty="0">
                <a:effectLst/>
              </a:rPr>
              <a:t>, </a:t>
            </a:r>
            <a:r>
              <a:rPr lang="en-US" sz="1050" i="1" dirty="0" err="1">
                <a:effectLst/>
              </a:rPr>
              <a:t>Megaselachus</a:t>
            </a:r>
            <a:r>
              <a:rPr lang="en-US" sz="1050" dirty="0">
                <a:effectLst/>
              </a:rPr>
              <a:t>, </a:t>
            </a:r>
            <a:r>
              <a:rPr lang="en-US" sz="1050" i="1" dirty="0" err="1">
                <a:effectLst/>
              </a:rPr>
              <a:t>Otodus</a:t>
            </a:r>
            <a:r>
              <a:rPr lang="en-US" sz="1050" dirty="0">
                <a:effectLst/>
              </a:rPr>
              <a:t>, or </a:t>
            </a:r>
            <a:r>
              <a:rPr lang="en-US" sz="1050" i="1" dirty="0" err="1">
                <a:effectLst/>
              </a:rPr>
              <a:t>Procarcharodon</a:t>
            </a:r>
            <a:r>
              <a:rPr lang="en-US" sz="1050" dirty="0">
                <a:effectLst/>
              </a:rPr>
              <a:t>. </a:t>
            </a:r>
          </a:p>
          <a:p>
            <a:pPr rtl="0"/>
            <a:endParaRPr lang="en-US" sz="1050" dirty="0">
              <a:effectLst/>
            </a:endParaRPr>
          </a:p>
          <a:p>
            <a:pPr rtl="0"/>
            <a:r>
              <a:rPr lang="en-US" sz="1050" dirty="0">
                <a:effectLst/>
              </a:rPr>
              <a:t>Scientists suggest that megalodon looked like a stockier version of the great white shark, though it may have looked like the </a:t>
            </a:r>
            <a:r>
              <a:rPr lang="en-US" sz="1050" dirty="0">
                <a:effectLst/>
                <a:hlinkClick r:id="rId16" tooltip="Basking shark"/>
              </a:rPr>
              <a:t>basking shark</a:t>
            </a:r>
            <a:r>
              <a:rPr lang="en-US" sz="1050" dirty="0">
                <a:effectLst/>
              </a:rPr>
              <a:t> (</a:t>
            </a:r>
            <a:r>
              <a:rPr lang="en-US" sz="1050" i="1" dirty="0" err="1">
                <a:effectLst/>
              </a:rPr>
              <a:t>Cetorhinus</a:t>
            </a:r>
            <a:r>
              <a:rPr lang="en-US" sz="1050" i="1" dirty="0">
                <a:effectLst/>
              </a:rPr>
              <a:t> maximus</a:t>
            </a:r>
            <a:r>
              <a:rPr lang="en-US" sz="1050" dirty="0">
                <a:effectLst/>
              </a:rPr>
              <a:t>) or the </a:t>
            </a:r>
            <a:r>
              <a:rPr lang="en-US" sz="1050" dirty="0">
                <a:effectLst/>
                <a:hlinkClick r:id="rId17" tooltip="Sand tiger shark"/>
              </a:rPr>
              <a:t>sand tiger shark</a:t>
            </a:r>
            <a:r>
              <a:rPr lang="en-US" sz="1050" dirty="0">
                <a:effectLst/>
              </a:rPr>
              <a:t> (</a:t>
            </a:r>
            <a:r>
              <a:rPr lang="en-US" sz="1050" i="1" dirty="0">
                <a:effectLst/>
              </a:rPr>
              <a:t>Carcharias </a:t>
            </a:r>
            <a:r>
              <a:rPr lang="en-US" sz="1050" i="1" dirty="0" err="1">
                <a:effectLst/>
              </a:rPr>
              <a:t>taurus</a:t>
            </a:r>
            <a:r>
              <a:rPr lang="en-US" sz="1050" dirty="0">
                <a:effectLst/>
              </a:rPr>
              <a:t>). Regarded as one of the largest and most powerful predators to have ever lived, fossil remains of megalodon suggest that this giant shark reached a length of 18 meters (59 ft). Their large jaws could exert a bite force of up to 110,000 to 180,000 newtons (24,000 - 41,000 </a:t>
            </a:r>
            <a:r>
              <a:rPr lang="en-US" sz="1050" dirty="0" err="1">
                <a:effectLst/>
              </a:rPr>
              <a:t>lbf</a:t>
            </a:r>
            <a:r>
              <a:rPr lang="en-US" sz="1050" dirty="0">
                <a:effectLst/>
              </a:rPr>
              <a:t>). Their teeth were thick and robust, built for grabbing prey and breaking bone. </a:t>
            </a:r>
          </a:p>
          <a:p>
            <a:pPr rtl="0"/>
            <a:endParaRPr lang="en-US" sz="1050" dirty="0">
              <a:effectLst/>
            </a:endParaRPr>
          </a:p>
          <a:p>
            <a:pPr rtl="0"/>
            <a:r>
              <a:rPr lang="en-US" sz="1050" dirty="0">
                <a:effectLst/>
              </a:rPr>
              <a:t>Megalodon probably had a major impact on the structure of </a:t>
            </a:r>
            <a:r>
              <a:rPr lang="en-US" sz="1050" dirty="0">
                <a:effectLst/>
                <a:hlinkClick r:id="rId18" tooltip="Marine life"/>
              </a:rPr>
              <a:t>marine communities</a:t>
            </a:r>
            <a:r>
              <a:rPr lang="en-US" sz="1050" dirty="0">
                <a:effectLst/>
              </a:rPr>
              <a:t>. The fossil record indicates that it had a </a:t>
            </a:r>
            <a:r>
              <a:rPr lang="en-US" sz="1050" dirty="0">
                <a:effectLst/>
                <a:hlinkClick r:id="rId19" tooltip="Cosmopolitan distribution"/>
              </a:rPr>
              <a:t>cosmopolitan distribution</a:t>
            </a:r>
            <a:r>
              <a:rPr lang="en-US" sz="1050" dirty="0">
                <a:effectLst/>
              </a:rPr>
              <a:t>. It probably targeted large prey, such as </a:t>
            </a:r>
            <a:r>
              <a:rPr lang="en-US" sz="1050" dirty="0">
                <a:effectLst/>
                <a:hlinkClick r:id="rId20" tooltip="Whale"/>
              </a:rPr>
              <a:t>whales</a:t>
            </a:r>
            <a:r>
              <a:rPr lang="en-US" sz="1050" dirty="0">
                <a:effectLst/>
              </a:rPr>
              <a:t>, </a:t>
            </a:r>
            <a:r>
              <a:rPr lang="en-US" sz="1050" dirty="0">
                <a:effectLst/>
                <a:hlinkClick r:id="rId21" tooltip="Pinniped"/>
              </a:rPr>
              <a:t>seals</a:t>
            </a:r>
            <a:r>
              <a:rPr lang="en-US" sz="1050" dirty="0">
                <a:effectLst/>
              </a:rPr>
              <a:t>, and giant turtles. Juveniles inhabited warm coastal waters where they would feed on fish and small whales. Unlike the great white, which attacks prey from the soft underside, megalodon probably used its strong jaws to break through the chest cavity and puncture the heart and lungs of its prey. </a:t>
            </a:r>
          </a:p>
          <a:p>
            <a:pPr rtl="0"/>
            <a:endParaRPr lang="en-US" sz="1050" dirty="0">
              <a:effectLst/>
            </a:endParaRPr>
          </a:p>
          <a:p>
            <a:pPr rtl="0"/>
            <a:r>
              <a:rPr lang="en-US" sz="1050" dirty="0">
                <a:effectLst/>
              </a:rPr>
              <a:t>The animal faced competition from whale-eating cetaceans, such as </a:t>
            </a:r>
            <a:r>
              <a:rPr lang="en-US" sz="1050" i="1" dirty="0" err="1">
                <a:effectLst/>
                <a:hlinkClick r:id="rId22" tooltip="Livyatan"/>
              </a:rPr>
              <a:t>Livyatan</a:t>
            </a:r>
            <a:r>
              <a:rPr lang="en-US" sz="1050" dirty="0">
                <a:effectLst/>
              </a:rPr>
              <a:t> and </a:t>
            </a:r>
            <a:r>
              <a:rPr lang="en-US" sz="1050" dirty="0">
                <a:effectLst/>
                <a:hlinkClick r:id="rId23" tooltip="Orcinus citoniensis"/>
              </a:rPr>
              <a:t>ancient killer whales</a:t>
            </a:r>
            <a:r>
              <a:rPr lang="en-US" sz="1050" dirty="0">
                <a:effectLst/>
              </a:rPr>
              <a:t> (</a:t>
            </a:r>
            <a:r>
              <a:rPr lang="en-US" sz="1050" i="1" dirty="0" err="1">
                <a:effectLst/>
              </a:rPr>
              <a:t>Orcinus</a:t>
            </a:r>
            <a:r>
              <a:rPr lang="en-US" sz="1050" i="1" dirty="0">
                <a:effectLst/>
              </a:rPr>
              <a:t> </a:t>
            </a:r>
            <a:r>
              <a:rPr lang="en-US" sz="1050" i="1" dirty="0" err="1">
                <a:effectLst/>
              </a:rPr>
              <a:t>citoniensis</a:t>
            </a:r>
            <a:r>
              <a:rPr lang="en-US" sz="1050" dirty="0">
                <a:effectLst/>
              </a:rPr>
              <a:t>), which likely contributed to its extinction. As it preferred warmer waters, it is thought that oceanic cooling associated with the onset of the </a:t>
            </a:r>
            <a:r>
              <a:rPr lang="en-US" sz="1050" dirty="0">
                <a:effectLst/>
                <a:hlinkClick r:id="rId24" tooltip="Quaternary glaciation"/>
              </a:rPr>
              <a:t>ice ages</a:t>
            </a:r>
            <a:r>
              <a:rPr lang="en-US" sz="1050" dirty="0">
                <a:effectLst/>
              </a:rPr>
              <a:t>, coupled with the lowering of sea levels and resulting loss of suitable nursery areas, may have also contributed to its decline. A reduction in the diversity of </a:t>
            </a:r>
            <a:r>
              <a:rPr lang="en-US" sz="1050" dirty="0">
                <a:effectLst/>
                <a:hlinkClick r:id="rId25" tooltip="Baleen whale"/>
              </a:rPr>
              <a:t>baleen whales</a:t>
            </a:r>
            <a:r>
              <a:rPr lang="en-US" sz="1050" dirty="0">
                <a:effectLst/>
              </a:rPr>
              <a:t> and a shift in their distribution toward polar regions may have reduced megalodon's primary food source. The extinction of the shark appeared to affect other animals; for example, the size of baleen whales increased significantly after the shark had disappeared. </a:t>
            </a:r>
          </a:p>
          <a:p>
            <a:endParaRPr lang="en-US" sz="1050" dirty="0"/>
          </a:p>
          <a:p>
            <a:pPr rtl="0"/>
            <a:r>
              <a:rPr lang="en-US" sz="1050" b="1" dirty="0">
                <a:effectLst/>
              </a:rPr>
              <a:t>Evolution</a:t>
            </a:r>
          </a:p>
          <a:p>
            <a:pPr rtl="0"/>
            <a:r>
              <a:rPr lang="en-US" sz="1050" dirty="0">
                <a:effectLst/>
              </a:rPr>
              <a:t>Relationship between megalodon and other sharks, including the </a:t>
            </a:r>
            <a:r>
              <a:rPr lang="en-US" sz="1050" dirty="0">
                <a:effectLst/>
                <a:hlinkClick r:id="rId11" tooltip="Great white shark"/>
              </a:rPr>
              <a:t>great white shark</a:t>
            </a:r>
            <a:r>
              <a:rPr lang="en-US" sz="1050" dirty="0">
                <a:effectLst/>
              </a:rPr>
              <a:t> (</a:t>
            </a:r>
            <a:r>
              <a:rPr lang="en-US" sz="1050" i="1" dirty="0" err="1">
                <a:effectLst/>
              </a:rPr>
              <a:t>Carcharodon</a:t>
            </a:r>
            <a:r>
              <a:rPr lang="en-US" sz="1050" i="1" dirty="0">
                <a:effectLst/>
              </a:rPr>
              <a:t> </a:t>
            </a:r>
            <a:r>
              <a:rPr lang="en-US" sz="1050" i="1" dirty="0" err="1">
                <a:effectLst/>
              </a:rPr>
              <a:t>carcharias</a:t>
            </a:r>
            <a:r>
              <a:rPr lang="en-US" sz="1050" dirty="0">
                <a:effectLst/>
              </a:rPr>
              <a:t>)</a:t>
            </a:r>
            <a:r>
              <a:rPr lang="en-US" sz="1050" baseline="30000" dirty="0">
                <a:effectLst/>
                <a:hlinkClick r:id="rId26"/>
              </a:rPr>
              <a:t>[15]</a:t>
            </a:r>
            <a:r>
              <a:rPr lang="en-US" sz="1050" dirty="0">
                <a:effectLst/>
              </a:rPr>
              <a:t> While the earliest megalodon remains were reported from the </a:t>
            </a:r>
            <a:r>
              <a:rPr lang="en-US" sz="1050" dirty="0">
                <a:effectLst/>
                <a:hlinkClick r:id="rId27" tooltip="Late Oligocene"/>
              </a:rPr>
              <a:t>Late Oligocene</a:t>
            </a:r>
            <a:r>
              <a:rPr lang="en-US" sz="1050" dirty="0">
                <a:effectLst/>
              </a:rPr>
              <a:t> dated to around 28 </a:t>
            </a:r>
            <a:r>
              <a:rPr lang="en-US" sz="1050" dirty="0">
                <a:effectLst/>
                <a:hlinkClick r:id="rId6" tooltip="Mya (unit)"/>
              </a:rPr>
              <a:t>million years ago</a:t>
            </a:r>
            <a:r>
              <a:rPr lang="en-US" sz="1050" dirty="0">
                <a:effectLst/>
              </a:rPr>
              <a:t> (</a:t>
            </a:r>
            <a:r>
              <a:rPr lang="en-US" sz="1050" dirty="0" err="1">
                <a:effectLst/>
              </a:rPr>
              <a:t>mya</a:t>
            </a:r>
            <a:r>
              <a:rPr lang="en-US" sz="1050" dirty="0">
                <a:effectLst/>
              </a:rPr>
              <a:t>),</a:t>
            </a:r>
            <a:r>
              <a:rPr lang="en-US" sz="1050" baseline="30000" dirty="0">
                <a:effectLst/>
                <a:hlinkClick r:id="rId28"/>
              </a:rPr>
              <a:t>[16]</a:t>
            </a:r>
            <a:r>
              <a:rPr lang="en-US" sz="1050" baseline="30000" dirty="0">
                <a:effectLst/>
                <a:hlinkClick r:id="rId29"/>
              </a:rPr>
              <a:t>[17]</a:t>
            </a:r>
            <a:r>
              <a:rPr lang="en-US" sz="1050" dirty="0">
                <a:effectLst/>
              </a:rPr>
              <a:t> competing figures still exist as to when it evolved, such as 16 </a:t>
            </a:r>
            <a:r>
              <a:rPr lang="en-US" sz="1050" dirty="0" err="1">
                <a:effectLst/>
              </a:rPr>
              <a:t>mya</a:t>
            </a:r>
            <a:r>
              <a:rPr lang="en-US" sz="1050" dirty="0">
                <a:effectLst/>
              </a:rPr>
              <a:t> and 23 </a:t>
            </a:r>
            <a:r>
              <a:rPr lang="en-US" sz="1050" dirty="0" err="1">
                <a:effectLst/>
              </a:rPr>
              <a:t>mya</a:t>
            </a:r>
            <a:r>
              <a:rPr lang="en-US" sz="1050" dirty="0">
                <a:effectLst/>
              </a:rPr>
              <a:t>.</a:t>
            </a:r>
            <a:r>
              <a:rPr lang="en-US" sz="1050" baseline="30000" dirty="0">
                <a:effectLst/>
                <a:hlinkClick r:id="rId30"/>
              </a:rPr>
              <a:t>[18]</a:t>
            </a:r>
            <a:r>
              <a:rPr lang="en-US" sz="1050" dirty="0">
                <a:effectLst/>
              </a:rPr>
              <a:t> It is believed that megalodon became extinct around the end of the </a:t>
            </a:r>
            <a:r>
              <a:rPr lang="en-US" sz="1050" dirty="0">
                <a:effectLst/>
                <a:hlinkClick r:id="rId31" tooltip="Pliocene"/>
              </a:rPr>
              <a:t>Pliocene</a:t>
            </a:r>
            <a:r>
              <a:rPr lang="en-US" sz="1050" dirty="0">
                <a:effectLst/>
              </a:rPr>
              <a:t>, probably about 2.6 </a:t>
            </a:r>
            <a:r>
              <a:rPr lang="en-US" sz="1050" dirty="0" err="1">
                <a:effectLst/>
              </a:rPr>
              <a:t>mya</a:t>
            </a:r>
            <a:r>
              <a:rPr lang="en-US" sz="1050" dirty="0">
                <a:effectLst/>
              </a:rPr>
              <a:t>;</a:t>
            </a:r>
            <a:r>
              <a:rPr lang="en-US" sz="1050" baseline="30000" dirty="0">
                <a:effectLst/>
                <a:hlinkClick r:id="rId30"/>
              </a:rPr>
              <a:t>[18]</a:t>
            </a:r>
            <a:r>
              <a:rPr lang="en-US" sz="1050" baseline="30000" dirty="0">
                <a:effectLst/>
                <a:hlinkClick r:id="rId32"/>
              </a:rPr>
              <a:t>[19]</a:t>
            </a:r>
            <a:r>
              <a:rPr lang="en-US" sz="1050" dirty="0">
                <a:effectLst/>
              </a:rPr>
              <a:t> reported </a:t>
            </a:r>
            <a:r>
              <a:rPr lang="en-US" sz="1050" dirty="0">
                <a:effectLst/>
                <a:hlinkClick r:id="rId33" tooltip="Pleistocene"/>
              </a:rPr>
              <a:t>Pleistocene</a:t>
            </a:r>
            <a:r>
              <a:rPr lang="en-US" sz="1050" dirty="0">
                <a:effectLst/>
              </a:rPr>
              <a:t> megalodon teeth, younger than 2.6 million years old, are considered to be unreliable claims.</a:t>
            </a:r>
            <a:r>
              <a:rPr lang="en-US" sz="1050" baseline="30000" dirty="0">
                <a:effectLst/>
                <a:hlinkClick r:id="rId32"/>
              </a:rPr>
              <a:t>[19]</a:t>
            </a:r>
            <a:r>
              <a:rPr lang="en-US" sz="1050" dirty="0">
                <a:effectLst/>
              </a:rPr>
              <a:t> </a:t>
            </a:r>
          </a:p>
          <a:p>
            <a:pPr rtl="0"/>
            <a:endParaRPr lang="en-US" sz="1050" dirty="0">
              <a:effectLst/>
            </a:endParaRPr>
          </a:p>
          <a:p>
            <a:pPr rtl="0"/>
            <a:r>
              <a:rPr lang="en-US" sz="1050" dirty="0">
                <a:effectLst/>
              </a:rPr>
              <a:t>Megalodon is now considered to be a member of the </a:t>
            </a:r>
            <a:r>
              <a:rPr lang="en-US" sz="1050" dirty="0">
                <a:effectLst/>
                <a:hlinkClick r:id="rId9" tooltip="Family (biology)"/>
              </a:rPr>
              <a:t>family</a:t>
            </a:r>
            <a:r>
              <a:rPr lang="en-US" sz="1050" dirty="0">
                <a:effectLst/>
              </a:rPr>
              <a:t> </a:t>
            </a:r>
            <a:r>
              <a:rPr lang="en-US" sz="1050" dirty="0" err="1">
                <a:effectLst/>
                <a:hlinkClick r:id="rId13" tooltip="Otodontidae"/>
              </a:rPr>
              <a:t>Otodontidae</a:t>
            </a:r>
            <a:r>
              <a:rPr lang="en-US" sz="1050" dirty="0">
                <a:effectLst/>
              </a:rPr>
              <a:t>, genus </a:t>
            </a:r>
            <a:r>
              <a:rPr lang="en-US" sz="1050" i="1" dirty="0" err="1">
                <a:effectLst/>
                <a:hlinkClick r:id="rId34" tooltip="Carcharocles"/>
              </a:rPr>
              <a:t>Carcharocles</a:t>
            </a:r>
            <a:r>
              <a:rPr lang="en-US" sz="1050" dirty="0">
                <a:effectLst/>
              </a:rPr>
              <a:t>, as opposed to its previous classification into </a:t>
            </a:r>
            <a:r>
              <a:rPr lang="en-US" sz="1050" dirty="0" err="1">
                <a:effectLst/>
                <a:hlinkClick r:id="rId10" tooltip="Lamnidae"/>
              </a:rPr>
              <a:t>Lamnidae</a:t>
            </a:r>
            <a:r>
              <a:rPr lang="en-US" sz="1050" dirty="0">
                <a:effectLst/>
              </a:rPr>
              <a:t>, genus </a:t>
            </a:r>
            <a:r>
              <a:rPr lang="en-US" sz="1050" i="1" dirty="0" err="1">
                <a:effectLst/>
              </a:rPr>
              <a:t>Carcharodon</a:t>
            </a:r>
            <a:r>
              <a:rPr lang="en-US" sz="1050" dirty="0">
                <a:effectLst/>
              </a:rPr>
              <a:t>.</a:t>
            </a:r>
            <a:r>
              <a:rPr lang="en-US" sz="1050" baseline="30000" dirty="0">
                <a:effectLst/>
                <a:hlinkClick r:id="rId30"/>
              </a:rPr>
              <a:t>[18]</a:t>
            </a:r>
            <a:r>
              <a:rPr lang="en-US" sz="1050" baseline="30000" dirty="0">
                <a:effectLst/>
                <a:hlinkClick r:id="rId32"/>
              </a:rPr>
              <a:t>[19]</a:t>
            </a:r>
            <a:r>
              <a:rPr lang="en-US" sz="1050" baseline="30000" dirty="0">
                <a:effectLst/>
                <a:hlinkClick r:id="rId35"/>
              </a:rPr>
              <a:t>[20]</a:t>
            </a:r>
            <a:r>
              <a:rPr lang="en-US" sz="1050" baseline="30000" dirty="0">
                <a:effectLst/>
                <a:hlinkClick r:id="rId36"/>
              </a:rPr>
              <a:t>[21]</a:t>
            </a:r>
            <a:r>
              <a:rPr lang="en-US" sz="1050" dirty="0">
                <a:effectLst/>
              </a:rPr>
              <a:t> Megalodon's classification into </a:t>
            </a:r>
            <a:r>
              <a:rPr lang="en-US" sz="1050" i="1" dirty="0" err="1">
                <a:effectLst/>
              </a:rPr>
              <a:t>Carcharodon</a:t>
            </a:r>
            <a:r>
              <a:rPr lang="en-US" sz="1050" dirty="0">
                <a:effectLst/>
              </a:rPr>
              <a:t> was due to dental similarity with the great white shark, but most authors currently believe that this is due to </a:t>
            </a:r>
            <a:r>
              <a:rPr lang="en-US" sz="1050" dirty="0">
                <a:effectLst/>
                <a:hlinkClick r:id="rId37" tooltip="Convergent evolution"/>
              </a:rPr>
              <a:t>convergent evolution</a:t>
            </a:r>
            <a:r>
              <a:rPr lang="en-US" sz="1050" dirty="0">
                <a:effectLst/>
              </a:rPr>
              <a:t>. In this model, the great white shark is more closely related to the shark </a:t>
            </a:r>
            <a:r>
              <a:rPr lang="en-US" sz="1050" i="1" dirty="0" err="1">
                <a:effectLst/>
                <a:hlinkClick r:id="rId38" tooltip="Isurus hastalis"/>
              </a:rPr>
              <a:t>Isurus</a:t>
            </a:r>
            <a:r>
              <a:rPr lang="en-US" sz="1050" i="1" dirty="0">
                <a:effectLst/>
                <a:hlinkClick r:id="rId38" tooltip="Isurus hastalis"/>
              </a:rPr>
              <a:t> </a:t>
            </a:r>
            <a:r>
              <a:rPr lang="en-US" sz="1050" i="1" dirty="0" err="1">
                <a:effectLst/>
                <a:hlinkClick r:id="rId38" tooltip="Isurus hastalis"/>
              </a:rPr>
              <a:t>hastalis</a:t>
            </a:r>
            <a:r>
              <a:rPr lang="en-US" sz="1050" dirty="0">
                <a:effectLst/>
              </a:rPr>
              <a:t> than to megalodon, as evidenced by more similar dentition in those two sharks; megalodon teeth have much finer serrations than great white shark teeth. The great white shark is more closely related to the </a:t>
            </a:r>
            <a:r>
              <a:rPr lang="en-US" sz="1050" dirty="0" err="1">
                <a:effectLst/>
                <a:hlinkClick r:id="rId39" tooltip="Mako shark"/>
              </a:rPr>
              <a:t>mako</a:t>
            </a:r>
            <a:r>
              <a:rPr lang="en-US" sz="1050" dirty="0">
                <a:effectLst/>
                <a:hlinkClick r:id="rId39" tooltip="Mako shark"/>
              </a:rPr>
              <a:t> shark</a:t>
            </a:r>
            <a:r>
              <a:rPr lang="en-US" sz="1050" dirty="0">
                <a:effectLst/>
              </a:rPr>
              <a:t> (</a:t>
            </a:r>
            <a:r>
              <a:rPr lang="en-US" sz="1050" i="1" dirty="0" err="1">
                <a:effectLst/>
              </a:rPr>
              <a:t>Isurus</a:t>
            </a:r>
            <a:r>
              <a:rPr lang="en-US" sz="1050" dirty="0">
                <a:effectLst/>
              </a:rPr>
              <a:t> spp.), with a </a:t>
            </a:r>
            <a:r>
              <a:rPr lang="en-US" sz="1050" dirty="0">
                <a:effectLst/>
                <a:hlinkClick r:id="rId40" tooltip="Most recent common ancestor"/>
              </a:rPr>
              <a:t>common ancestor</a:t>
            </a:r>
            <a:r>
              <a:rPr lang="en-US" sz="1050" dirty="0">
                <a:effectLst/>
              </a:rPr>
              <a:t> around 4 </a:t>
            </a:r>
            <a:r>
              <a:rPr lang="en-US" sz="1050" dirty="0" err="1">
                <a:effectLst/>
              </a:rPr>
              <a:t>mya</a:t>
            </a:r>
            <a:r>
              <a:rPr lang="en-US" sz="1050" dirty="0">
                <a:effectLst/>
              </a:rPr>
              <a:t>.</a:t>
            </a:r>
            <a:r>
              <a:rPr lang="en-US" sz="1050" baseline="30000" dirty="0">
                <a:effectLst/>
                <a:hlinkClick r:id="rId41"/>
              </a:rPr>
              <a:t>[9]</a:t>
            </a:r>
            <a:r>
              <a:rPr lang="en-US" sz="1050" baseline="30000" dirty="0">
                <a:effectLst/>
                <a:hlinkClick r:id="rId26"/>
              </a:rPr>
              <a:t>[15]</a:t>
            </a:r>
            <a:r>
              <a:rPr lang="en-US" sz="1050" dirty="0">
                <a:effectLst/>
              </a:rPr>
              <a:t> Proponents of the former model, wherein megalodon and the great white shark are more closely related, argue that the differences between their dentition are minute and obscure.</a:t>
            </a:r>
            <a:r>
              <a:rPr lang="en-US" sz="1050" baseline="30000" dirty="0">
                <a:effectLst/>
                <a:hlinkClick r:id="rId42"/>
              </a:rPr>
              <a:t>[22]</a:t>
            </a:r>
            <a:r>
              <a:rPr lang="en-US" sz="1050" baseline="30000" dirty="0">
                <a:effectLst/>
              </a:rPr>
              <a:t>:23–25</a:t>
            </a:r>
            <a:r>
              <a:rPr lang="en-US" sz="1050" dirty="0">
                <a:effectLst/>
              </a:rPr>
              <a:t> </a:t>
            </a:r>
          </a:p>
          <a:p>
            <a:pPr rtl="0"/>
            <a:endParaRPr lang="en-US" sz="1050" dirty="0">
              <a:effectLst/>
            </a:endParaRPr>
          </a:p>
          <a:p>
            <a:pPr rtl="0"/>
            <a:r>
              <a:rPr lang="en-US" sz="1050" dirty="0">
                <a:effectLst/>
              </a:rPr>
              <a:t>The genus </a:t>
            </a:r>
            <a:r>
              <a:rPr lang="en-US" sz="1050" i="1" dirty="0" err="1">
                <a:effectLst/>
              </a:rPr>
              <a:t>Carcharocles</a:t>
            </a:r>
            <a:r>
              <a:rPr lang="en-US" sz="1050" dirty="0">
                <a:effectLst/>
              </a:rPr>
              <a:t> currently contains four species: </a:t>
            </a:r>
            <a:r>
              <a:rPr lang="en-US" sz="1050" i="1" dirty="0">
                <a:effectLst/>
                <a:hlinkClick r:id="rId43" tooltip="Carcharocles auriculatus"/>
              </a:rPr>
              <a:t>C. </a:t>
            </a:r>
            <a:r>
              <a:rPr lang="en-US" sz="1050" i="1" dirty="0" err="1">
                <a:effectLst/>
                <a:hlinkClick r:id="rId43" tooltip="Carcharocles auriculatus"/>
              </a:rPr>
              <a:t>auriculatus</a:t>
            </a:r>
            <a:r>
              <a:rPr lang="en-US" sz="1050" dirty="0">
                <a:effectLst/>
              </a:rPr>
              <a:t>, </a:t>
            </a:r>
            <a:r>
              <a:rPr lang="en-US" sz="1050" i="1" dirty="0">
                <a:effectLst/>
                <a:hlinkClick r:id="rId44" tooltip="Carcharocles angustidens"/>
              </a:rPr>
              <a:t>C. </a:t>
            </a:r>
            <a:r>
              <a:rPr lang="en-US" sz="1050" i="1" dirty="0" err="1">
                <a:effectLst/>
                <a:hlinkClick r:id="rId44" tooltip="Carcharocles angustidens"/>
              </a:rPr>
              <a:t>angustidens</a:t>
            </a:r>
            <a:r>
              <a:rPr lang="en-US" sz="1050" dirty="0">
                <a:effectLst/>
              </a:rPr>
              <a:t>, </a:t>
            </a:r>
            <a:r>
              <a:rPr lang="en-US" sz="1050" i="1" dirty="0">
                <a:effectLst/>
                <a:hlinkClick r:id="rId45" tooltip="Carcharocles chubutensis"/>
              </a:rPr>
              <a:t>C. </a:t>
            </a:r>
            <a:r>
              <a:rPr lang="en-US" sz="1050" i="1" dirty="0" err="1">
                <a:effectLst/>
                <a:hlinkClick r:id="rId45" tooltip="Carcharocles chubutensis"/>
              </a:rPr>
              <a:t>chubutensis</a:t>
            </a:r>
            <a:r>
              <a:rPr lang="en-US" sz="1050" dirty="0">
                <a:effectLst/>
              </a:rPr>
              <a:t>, and </a:t>
            </a:r>
            <a:r>
              <a:rPr lang="en-US" sz="1050" i="1" dirty="0">
                <a:effectLst/>
              </a:rPr>
              <a:t>C. megalodon</a:t>
            </a:r>
            <a:r>
              <a:rPr lang="en-US" sz="1050" dirty="0">
                <a:effectLst/>
              </a:rPr>
              <a:t>.</a:t>
            </a:r>
            <a:r>
              <a:rPr lang="en-US" sz="1050" baseline="30000" dirty="0">
                <a:effectLst/>
                <a:hlinkClick r:id="rId46"/>
              </a:rPr>
              <a:t>[14]</a:t>
            </a:r>
            <a:r>
              <a:rPr lang="en-US" sz="1050" baseline="30000" dirty="0">
                <a:effectLst/>
              </a:rPr>
              <a:t>:30–31</a:t>
            </a:r>
            <a:r>
              <a:rPr lang="en-US" sz="1050" dirty="0">
                <a:effectLst/>
              </a:rPr>
              <a:t> The genus was proposed by D. S. Jordan and H. Hannibal in 1923 to contain </a:t>
            </a:r>
            <a:r>
              <a:rPr lang="en-US" sz="1050" i="1" dirty="0">
                <a:effectLst/>
              </a:rPr>
              <a:t>C. </a:t>
            </a:r>
            <a:r>
              <a:rPr lang="en-US" sz="1050" i="1" dirty="0" err="1">
                <a:effectLst/>
              </a:rPr>
              <a:t>auriculatus</a:t>
            </a:r>
            <a:r>
              <a:rPr lang="en-US" sz="1050" dirty="0">
                <a:effectLst/>
              </a:rPr>
              <a:t>. In the 1980s, megalodon was assigned to </a:t>
            </a:r>
            <a:r>
              <a:rPr lang="en-US" sz="1050" i="1" dirty="0" err="1">
                <a:effectLst/>
              </a:rPr>
              <a:t>Carcharocles</a:t>
            </a:r>
            <a:r>
              <a:rPr lang="en-US" sz="1050" dirty="0">
                <a:effectLst/>
              </a:rPr>
              <a:t>.</a:t>
            </a:r>
            <a:r>
              <a:rPr lang="en-US" sz="1050" baseline="30000" dirty="0">
                <a:effectLst/>
                <a:hlinkClick r:id="rId41"/>
              </a:rPr>
              <a:t>[9]</a:t>
            </a:r>
            <a:r>
              <a:rPr lang="en-US" sz="1050" baseline="30000" dirty="0">
                <a:effectLst/>
                <a:hlinkClick r:id="rId46"/>
              </a:rPr>
              <a:t>[14]</a:t>
            </a:r>
            <a:r>
              <a:rPr lang="en-US" sz="1050" baseline="30000" dirty="0">
                <a:effectLst/>
              </a:rPr>
              <a:t>:30</a:t>
            </a:r>
            <a:r>
              <a:rPr lang="en-US" sz="1050" dirty="0">
                <a:effectLst/>
              </a:rPr>
              <a:t> Before this, in 1960, the genus </a:t>
            </a:r>
            <a:r>
              <a:rPr lang="en-US" sz="1050" i="1" dirty="0" err="1">
                <a:effectLst/>
              </a:rPr>
              <a:t>Procarcharodon</a:t>
            </a:r>
            <a:r>
              <a:rPr lang="en-US" sz="1050" dirty="0">
                <a:effectLst/>
              </a:rPr>
              <a:t> was erected by French </a:t>
            </a:r>
            <a:r>
              <a:rPr lang="en-US" sz="1050" dirty="0">
                <a:effectLst/>
                <a:hlinkClick r:id="rId47" tooltip="Ichthyologist"/>
              </a:rPr>
              <a:t>ichthyologist</a:t>
            </a:r>
            <a:r>
              <a:rPr lang="en-US" sz="1050" dirty="0">
                <a:effectLst/>
              </a:rPr>
              <a:t> Edgard </a:t>
            </a:r>
            <a:r>
              <a:rPr lang="en-US" sz="1050" dirty="0" err="1">
                <a:effectLst/>
              </a:rPr>
              <a:t>Casier</a:t>
            </a:r>
            <a:r>
              <a:rPr lang="en-US" sz="1050" dirty="0">
                <a:effectLst/>
              </a:rPr>
              <a:t>, which included those four sharks and was considered separate from the great white shark. It is now considered a </a:t>
            </a:r>
            <a:r>
              <a:rPr lang="en-US" sz="1050" dirty="0">
                <a:effectLst/>
                <a:hlinkClick r:id="rId48" tooltip="Junior synonym"/>
              </a:rPr>
              <a:t>junior synonym</a:t>
            </a:r>
            <a:r>
              <a:rPr lang="en-US" sz="1050" dirty="0">
                <a:effectLst/>
              </a:rPr>
              <a:t> of </a:t>
            </a:r>
            <a:r>
              <a:rPr lang="en-US" sz="1050" i="1" dirty="0" err="1">
                <a:effectLst/>
              </a:rPr>
              <a:t>Carcharocles</a:t>
            </a:r>
            <a:r>
              <a:rPr lang="en-US" sz="1050" dirty="0">
                <a:effectLst/>
              </a:rPr>
              <a:t>.</a:t>
            </a:r>
            <a:r>
              <a:rPr lang="en-US" sz="1050" baseline="30000" dirty="0">
                <a:effectLst/>
                <a:hlinkClick r:id="rId46"/>
              </a:rPr>
              <a:t>[14]</a:t>
            </a:r>
            <a:r>
              <a:rPr lang="en-US" sz="1050" baseline="30000" dirty="0">
                <a:effectLst/>
              </a:rPr>
              <a:t>:30</a:t>
            </a:r>
            <a:r>
              <a:rPr lang="en-US" sz="1050" dirty="0">
                <a:effectLst/>
              </a:rPr>
              <a:t> The genus </a:t>
            </a:r>
            <a:r>
              <a:rPr lang="en-US" sz="1050" i="1" dirty="0" err="1">
                <a:effectLst/>
                <a:hlinkClick r:id="rId49" tooltip="Palaeocarcharodon"/>
              </a:rPr>
              <a:t>Palaeocarcharodon</a:t>
            </a:r>
            <a:r>
              <a:rPr lang="en-US" sz="1050" dirty="0">
                <a:effectLst/>
              </a:rPr>
              <a:t> was erected alongside </a:t>
            </a:r>
            <a:r>
              <a:rPr lang="en-US" sz="1050" i="1" dirty="0" err="1">
                <a:effectLst/>
              </a:rPr>
              <a:t>Procarcharodon</a:t>
            </a:r>
            <a:r>
              <a:rPr lang="en-US" sz="1050" dirty="0">
                <a:effectLst/>
              </a:rPr>
              <a:t> to represent the beginning of the lineage, and, in the model wherein megalodon and the great white shark are closely related, their last common ancestor. It is believed to be an </a:t>
            </a:r>
            <a:r>
              <a:rPr lang="en-US" sz="1050" dirty="0">
                <a:effectLst/>
                <a:hlinkClick r:id="rId50" tooltip="Evolutionary dead-end"/>
              </a:rPr>
              <a:t>evolutionary dead-end</a:t>
            </a:r>
            <a:r>
              <a:rPr lang="en-US" sz="1050" dirty="0">
                <a:effectLst/>
              </a:rPr>
              <a:t> and unrelated to the </a:t>
            </a:r>
            <a:r>
              <a:rPr lang="en-US" sz="1050" i="1" dirty="0" err="1">
                <a:effectLst/>
              </a:rPr>
              <a:t>Carcharocles</a:t>
            </a:r>
            <a:r>
              <a:rPr lang="en-US" sz="1050" dirty="0">
                <a:effectLst/>
              </a:rPr>
              <a:t> sharks by authors who reject that model.</a:t>
            </a:r>
            <a:r>
              <a:rPr lang="en-US" sz="1050" baseline="30000" dirty="0">
                <a:effectLst/>
                <a:hlinkClick r:id="rId42"/>
              </a:rPr>
              <a:t>[22]</a:t>
            </a:r>
            <a:r>
              <a:rPr lang="en-US" sz="1050" baseline="30000" dirty="0">
                <a:effectLst/>
              </a:rPr>
              <a:t>:70</a:t>
            </a:r>
            <a:r>
              <a:rPr lang="en-US" sz="1050" dirty="0">
                <a:effectLst/>
              </a:rPr>
              <a:t> </a:t>
            </a:r>
          </a:p>
          <a:p>
            <a:pPr rtl="0"/>
            <a:endParaRPr lang="en-US" sz="1050" dirty="0">
              <a:effectLst/>
            </a:endParaRPr>
          </a:p>
          <a:p>
            <a:pPr rtl="0"/>
            <a:r>
              <a:rPr lang="en-US" sz="1050" dirty="0">
                <a:effectLst/>
              </a:rPr>
              <a:t>Another model of the evolution of this genus, also proposed by </a:t>
            </a:r>
            <a:r>
              <a:rPr lang="en-US" sz="1050" dirty="0" err="1">
                <a:effectLst/>
              </a:rPr>
              <a:t>Casier</a:t>
            </a:r>
            <a:r>
              <a:rPr lang="en-US" sz="1050" dirty="0">
                <a:effectLst/>
              </a:rPr>
              <a:t> in 1960, is that the direct ancestor of the </a:t>
            </a:r>
            <a:r>
              <a:rPr lang="en-US" sz="1050" i="1" dirty="0" err="1">
                <a:effectLst/>
              </a:rPr>
              <a:t>Carcharocles</a:t>
            </a:r>
            <a:r>
              <a:rPr lang="en-US" sz="1050" dirty="0">
                <a:effectLst/>
              </a:rPr>
              <a:t> is the shark </a:t>
            </a:r>
            <a:r>
              <a:rPr lang="en-US" sz="1050" i="1" dirty="0" err="1">
                <a:effectLst/>
                <a:hlinkClick r:id="rId51" tooltip="Otodus obliquus"/>
              </a:rPr>
              <a:t>Otodus</a:t>
            </a:r>
            <a:r>
              <a:rPr lang="en-US" sz="1050" i="1" dirty="0">
                <a:effectLst/>
                <a:hlinkClick r:id="rId51" tooltip="Otodus obliquus"/>
              </a:rPr>
              <a:t> obliquus</a:t>
            </a:r>
            <a:r>
              <a:rPr lang="en-US" sz="1050" dirty="0">
                <a:effectLst/>
              </a:rPr>
              <a:t>, which lived from 60 </a:t>
            </a:r>
            <a:r>
              <a:rPr lang="en-US" sz="1050" dirty="0" err="1">
                <a:effectLst/>
              </a:rPr>
              <a:t>mya</a:t>
            </a:r>
            <a:r>
              <a:rPr lang="en-US" sz="1050" dirty="0">
                <a:effectLst/>
              </a:rPr>
              <a:t> to 13 </a:t>
            </a:r>
            <a:r>
              <a:rPr lang="en-US" sz="1050" dirty="0" err="1">
                <a:effectLst/>
              </a:rPr>
              <a:t>mya</a:t>
            </a:r>
            <a:r>
              <a:rPr lang="en-US" sz="1050" dirty="0">
                <a:effectLst/>
              </a:rPr>
              <a:t> during the </a:t>
            </a:r>
            <a:r>
              <a:rPr lang="en-US" sz="1050" dirty="0">
                <a:effectLst/>
                <a:hlinkClick r:id="rId52" tooltip="Paleocene"/>
              </a:rPr>
              <a:t>Paleocene</a:t>
            </a:r>
            <a:r>
              <a:rPr lang="en-US" sz="1050" dirty="0">
                <a:effectLst/>
              </a:rPr>
              <a:t> and </a:t>
            </a:r>
            <a:r>
              <a:rPr lang="en-US" sz="1050" dirty="0">
                <a:effectLst/>
                <a:hlinkClick r:id="rId53" tooltip="Miocene"/>
              </a:rPr>
              <a:t>Miocene</a:t>
            </a:r>
            <a:r>
              <a:rPr lang="en-US" sz="1050" dirty="0">
                <a:effectLst/>
              </a:rPr>
              <a:t> epochs.</a:t>
            </a:r>
            <a:r>
              <a:rPr lang="en-US" sz="1050" baseline="30000" dirty="0">
                <a:effectLst/>
                <a:hlinkClick r:id="rId26"/>
              </a:rPr>
              <a:t>[15]</a:t>
            </a:r>
            <a:r>
              <a:rPr lang="en-US" sz="1050" baseline="30000" dirty="0">
                <a:effectLst/>
                <a:hlinkClick r:id="rId54"/>
              </a:rPr>
              <a:t>[23]</a:t>
            </a:r>
            <a:r>
              <a:rPr lang="en-US" sz="1050" dirty="0">
                <a:effectLst/>
              </a:rPr>
              <a:t> In this model, </a:t>
            </a:r>
            <a:r>
              <a:rPr lang="en-US" sz="1050" i="1" dirty="0">
                <a:effectLst/>
              </a:rPr>
              <a:t>O. obliquus</a:t>
            </a:r>
            <a:r>
              <a:rPr lang="en-US" sz="1050" dirty="0">
                <a:effectLst/>
              </a:rPr>
              <a:t> evolved into </a:t>
            </a:r>
            <a:r>
              <a:rPr lang="en-US" sz="1050" i="1" dirty="0">
                <a:effectLst/>
              </a:rPr>
              <a:t>O. </a:t>
            </a:r>
            <a:r>
              <a:rPr lang="en-US" sz="1050" i="1" dirty="0" err="1">
                <a:effectLst/>
              </a:rPr>
              <a:t>aksuaticus</a:t>
            </a:r>
            <a:r>
              <a:rPr lang="en-US" sz="1050" dirty="0">
                <a:effectLst/>
              </a:rPr>
              <a:t>, which evolved into </a:t>
            </a:r>
            <a:r>
              <a:rPr lang="en-US" sz="1050" i="1" dirty="0">
                <a:effectLst/>
              </a:rPr>
              <a:t>C. </a:t>
            </a:r>
            <a:r>
              <a:rPr lang="en-US" sz="1050" i="1" dirty="0" err="1">
                <a:effectLst/>
              </a:rPr>
              <a:t>auriculatus</a:t>
            </a:r>
            <a:r>
              <a:rPr lang="en-US" sz="1050" dirty="0">
                <a:effectLst/>
              </a:rPr>
              <a:t>, and then into </a:t>
            </a:r>
            <a:r>
              <a:rPr lang="en-US" sz="1050" i="1" dirty="0">
                <a:effectLst/>
              </a:rPr>
              <a:t>C. </a:t>
            </a:r>
            <a:r>
              <a:rPr lang="en-US" sz="1050" i="1" dirty="0" err="1">
                <a:effectLst/>
              </a:rPr>
              <a:t>angustidens</a:t>
            </a:r>
            <a:r>
              <a:rPr lang="en-US" sz="1050" dirty="0">
                <a:effectLst/>
              </a:rPr>
              <a:t>, and then into </a:t>
            </a:r>
            <a:r>
              <a:rPr lang="en-US" sz="1050" i="1" dirty="0">
                <a:effectLst/>
              </a:rPr>
              <a:t>C. </a:t>
            </a:r>
            <a:r>
              <a:rPr lang="en-US" sz="1050" i="1" dirty="0" err="1">
                <a:effectLst/>
              </a:rPr>
              <a:t>chubutensis</a:t>
            </a:r>
            <a:r>
              <a:rPr lang="en-US" sz="1050" dirty="0">
                <a:effectLst/>
              </a:rPr>
              <a:t>, and then finally into </a:t>
            </a:r>
            <a:r>
              <a:rPr lang="en-US" sz="1050" i="1" dirty="0">
                <a:effectLst/>
              </a:rPr>
              <a:t>C. megalodon</a:t>
            </a:r>
            <a:r>
              <a:rPr lang="en-US" sz="1050" dirty="0">
                <a:effectLst/>
              </a:rPr>
              <a:t>. The evolution of this lineage is characterized by the increase of serrations, the widening of the crown, the development of a more triangular shape, and the disappearance of the </a:t>
            </a:r>
            <a:r>
              <a:rPr lang="en-US" sz="1050" dirty="0">
                <a:effectLst/>
                <a:hlinkClick r:id="rId55" tooltip="Lateral (anatomy)"/>
              </a:rPr>
              <a:t>lateral</a:t>
            </a:r>
            <a:r>
              <a:rPr lang="en-US" sz="1050" dirty="0">
                <a:effectLst/>
              </a:rPr>
              <a:t> </a:t>
            </a:r>
            <a:r>
              <a:rPr lang="en-US" sz="1050" dirty="0">
                <a:effectLst/>
                <a:hlinkClick r:id="rId56" tooltip="Cusp (anatomy)"/>
              </a:rPr>
              <a:t>cusps</a:t>
            </a:r>
            <a:r>
              <a:rPr lang="en-US" sz="1050" dirty="0">
                <a:effectLst/>
              </a:rPr>
              <a:t>.</a:t>
            </a:r>
            <a:r>
              <a:rPr lang="en-US" sz="1050" baseline="30000" dirty="0">
                <a:effectLst/>
                <a:hlinkClick r:id="rId46"/>
              </a:rPr>
              <a:t>[14]</a:t>
            </a:r>
            <a:r>
              <a:rPr lang="en-US" sz="1050" baseline="30000" dirty="0">
                <a:effectLst/>
              </a:rPr>
              <a:t>:28–31</a:t>
            </a:r>
            <a:r>
              <a:rPr lang="en-US" sz="1050" baseline="30000" dirty="0">
                <a:effectLst/>
                <a:hlinkClick r:id="rId54"/>
              </a:rPr>
              <a:t>[23]</a:t>
            </a:r>
            <a:r>
              <a:rPr lang="en-US" sz="1050" dirty="0">
                <a:effectLst/>
              </a:rPr>
              <a:t> The genus </a:t>
            </a:r>
            <a:r>
              <a:rPr lang="en-US" sz="1050" i="1" dirty="0" err="1">
                <a:effectLst/>
              </a:rPr>
              <a:t>Otodus</a:t>
            </a:r>
            <a:r>
              <a:rPr lang="en-US" sz="1050" dirty="0">
                <a:effectLst/>
              </a:rPr>
              <a:t> is ultimately derived from </a:t>
            </a:r>
            <a:r>
              <a:rPr lang="en-US" sz="1050" i="1" dirty="0" err="1">
                <a:effectLst/>
                <a:hlinkClick r:id="rId57" tooltip="Cretolamna"/>
              </a:rPr>
              <a:t>Cretolamna</a:t>
            </a:r>
            <a:r>
              <a:rPr lang="en-US" sz="1050" dirty="0">
                <a:effectLst/>
              </a:rPr>
              <a:t>, a shark from the </a:t>
            </a:r>
            <a:r>
              <a:rPr lang="en-US" sz="1050" dirty="0">
                <a:effectLst/>
                <a:hlinkClick r:id="rId58" tooltip="Cretaceous"/>
              </a:rPr>
              <a:t>Cretaceous</a:t>
            </a:r>
            <a:r>
              <a:rPr lang="en-US" sz="1050" dirty="0">
                <a:effectLst/>
              </a:rPr>
              <a:t> period.</a:t>
            </a:r>
            <a:r>
              <a:rPr lang="en-US" sz="1050" baseline="30000" dirty="0">
                <a:effectLst/>
                <a:hlinkClick r:id="rId35"/>
              </a:rPr>
              <a:t>[20]</a:t>
            </a:r>
            <a:r>
              <a:rPr lang="en-US" sz="1050" baseline="30000" dirty="0">
                <a:effectLst/>
                <a:hlinkClick r:id="rId59"/>
              </a:rPr>
              <a:t>[24]</a:t>
            </a:r>
            <a:r>
              <a:rPr lang="en-US" sz="1050" dirty="0">
                <a:effectLst/>
              </a:rPr>
              <a:t> </a:t>
            </a:r>
          </a:p>
          <a:p>
            <a:pPr rtl="0"/>
            <a:endParaRPr lang="en-US" sz="1050" dirty="0">
              <a:effectLst/>
            </a:endParaRPr>
          </a:p>
          <a:p>
            <a:pPr rtl="0"/>
            <a:r>
              <a:rPr lang="en-US" sz="1050" dirty="0">
                <a:effectLst/>
              </a:rPr>
              <a:t>Another model of the evolution of </a:t>
            </a:r>
            <a:r>
              <a:rPr lang="en-US" sz="1050" i="1" dirty="0" err="1">
                <a:effectLst/>
              </a:rPr>
              <a:t>Carcharocles</a:t>
            </a:r>
            <a:r>
              <a:rPr lang="en-US" sz="1050" dirty="0">
                <a:effectLst/>
              </a:rPr>
              <a:t>, proposed in 2001 by paleontologist </a:t>
            </a:r>
            <a:r>
              <a:rPr lang="en-US" sz="1050" dirty="0">
                <a:effectLst/>
                <a:hlinkClick r:id="rId60" tooltip="Michael Benton"/>
              </a:rPr>
              <a:t>Michael Benton</a:t>
            </a:r>
            <a:r>
              <a:rPr lang="en-US" sz="1050" dirty="0">
                <a:effectLst/>
              </a:rPr>
              <a:t>, is that the three other species are actually a single species of shark that gradually changed over time between the Paleocene and the Pliocene, making it a </a:t>
            </a:r>
            <a:r>
              <a:rPr lang="en-US" sz="1050" dirty="0" err="1">
                <a:effectLst/>
                <a:hlinkClick r:id="rId61" tooltip="Chronospecies"/>
              </a:rPr>
              <a:t>chronospecies</a:t>
            </a:r>
            <a:r>
              <a:rPr lang="en-US" sz="1050" dirty="0">
                <a:effectLst/>
              </a:rPr>
              <a:t>.</a:t>
            </a:r>
            <a:r>
              <a:rPr lang="en-US" sz="1050" baseline="30000" dirty="0">
                <a:effectLst/>
                <a:hlinkClick r:id="rId46"/>
              </a:rPr>
              <a:t>[14]</a:t>
            </a:r>
            <a:r>
              <a:rPr lang="en-US" sz="1050" baseline="30000" dirty="0">
                <a:effectLst/>
              </a:rPr>
              <a:t>:17</a:t>
            </a:r>
            <a:r>
              <a:rPr lang="en-US" sz="1050" baseline="30000" dirty="0">
                <a:effectLst/>
                <a:hlinkClick r:id="rId29"/>
              </a:rPr>
              <a:t>[17]</a:t>
            </a:r>
            <a:r>
              <a:rPr lang="en-US" sz="1050" baseline="30000" dirty="0">
                <a:effectLst/>
                <a:hlinkClick r:id="rId62"/>
              </a:rPr>
              <a:t>[25]</a:t>
            </a:r>
            <a:r>
              <a:rPr lang="en-US" sz="1050" dirty="0">
                <a:effectLst/>
              </a:rPr>
              <a:t> Some authors suggest that </a:t>
            </a:r>
            <a:r>
              <a:rPr lang="en-US" sz="1050" i="1" dirty="0">
                <a:effectLst/>
              </a:rPr>
              <a:t>C. </a:t>
            </a:r>
            <a:r>
              <a:rPr lang="en-US" sz="1050" i="1" dirty="0" err="1">
                <a:effectLst/>
              </a:rPr>
              <a:t>auriculatus</a:t>
            </a:r>
            <a:r>
              <a:rPr lang="en-US" sz="1050" dirty="0">
                <a:effectLst/>
              </a:rPr>
              <a:t>, </a:t>
            </a:r>
            <a:r>
              <a:rPr lang="en-US" sz="1050" i="1" dirty="0">
                <a:effectLst/>
              </a:rPr>
              <a:t>C. </a:t>
            </a:r>
            <a:r>
              <a:rPr lang="en-US" sz="1050" i="1" dirty="0" err="1">
                <a:effectLst/>
              </a:rPr>
              <a:t>angustidens</a:t>
            </a:r>
            <a:r>
              <a:rPr lang="en-US" sz="1050" dirty="0">
                <a:effectLst/>
              </a:rPr>
              <a:t>, and </a:t>
            </a:r>
            <a:r>
              <a:rPr lang="en-US" sz="1050" i="1" dirty="0">
                <a:effectLst/>
              </a:rPr>
              <a:t>C. </a:t>
            </a:r>
            <a:r>
              <a:rPr lang="en-US" sz="1050" i="1" dirty="0" err="1">
                <a:effectLst/>
              </a:rPr>
              <a:t>chubutensis</a:t>
            </a:r>
            <a:r>
              <a:rPr lang="en-US" sz="1050" dirty="0">
                <a:effectLst/>
              </a:rPr>
              <a:t> should be classified as a single species in the genus </a:t>
            </a:r>
            <a:r>
              <a:rPr lang="en-US" sz="1050" i="1" dirty="0" err="1">
                <a:effectLst/>
              </a:rPr>
              <a:t>Otodus</a:t>
            </a:r>
            <a:r>
              <a:rPr lang="en-US" sz="1050" dirty="0">
                <a:effectLst/>
              </a:rPr>
              <a:t>, leaving </a:t>
            </a:r>
            <a:r>
              <a:rPr lang="en-US" sz="1050" i="1" dirty="0">
                <a:effectLst/>
              </a:rPr>
              <a:t>C. megalodon</a:t>
            </a:r>
            <a:r>
              <a:rPr lang="en-US" sz="1050" dirty="0">
                <a:effectLst/>
              </a:rPr>
              <a:t> the sole member of </a:t>
            </a:r>
            <a:r>
              <a:rPr lang="en-US" sz="1050" i="1" dirty="0" err="1">
                <a:effectLst/>
              </a:rPr>
              <a:t>Carcharocles</a:t>
            </a:r>
            <a:r>
              <a:rPr lang="en-US" sz="1050" dirty="0">
                <a:effectLst/>
              </a:rPr>
              <a:t>.</a:t>
            </a:r>
            <a:r>
              <a:rPr lang="en-US" sz="1050" baseline="30000" dirty="0">
                <a:effectLst/>
                <a:hlinkClick r:id="rId29"/>
              </a:rPr>
              <a:t>[17]</a:t>
            </a:r>
            <a:r>
              <a:rPr lang="en-US" sz="1050" baseline="30000" dirty="0">
                <a:effectLst/>
                <a:hlinkClick r:id="rId63"/>
              </a:rPr>
              <a:t>[26]</a:t>
            </a:r>
            <a:r>
              <a:rPr lang="en-US" sz="1050" dirty="0">
                <a:effectLst/>
              </a:rPr>
              <a:t> </a:t>
            </a:r>
          </a:p>
          <a:p>
            <a:pPr rtl="0"/>
            <a:endParaRPr lang="en-US" sz="1050" dirty="0">
              <a:effectLst/>
            </a:endParaRPr>
          </a:p>
          <a:p>
            <a:pPr rtl="0"/>
            <a:r>
              <a:rPr lang="en-US" sz="1050" dirty="0">
                <a:effectLst/>
              </a:rPr>
              <a:t>The genus </a:t>
            </a:r>
            <a:r>
              <a:rPr lang="en-US" sz="1050" i="1" dirty="0" err="1">
                <a:effectLst/>
              </a:rPr>
              <a:t>Carcharocles</a:t>
            </a:r>
            <a:r>
              <a:rPr lang="en-US" sz="1050" dirty="0">
                <a:effectLst/>
              </a:rPr>
              <a:t> may be invalid, and the shark may belong in the genus </a:t>
            </a:r>
            <a:r>
              <a:rPr lang="en-US" sz="1050" i="1" dirty="0" err="1">
                <a:effectLst/>
              </a:rPr>
              <a:t>Otodus</a:t>
            </a:r>
            <a:r>
              <a:rPr lang="en-US" sz="1050" dirty="0">
                <a:effectLst/>
              </a:rPr>
              <a:t>, making it </a:t>
            </a:r>
            <a:r>
              <a:rPr lang="en-US" sz="1050" i="1" dirty="0" err="1">
                <a:effectLst/>
              </a:rPr>
              <a:t>Otodus</a:t>
            </a:r>
            <a:r>
              <a:rPr lang="en-US" sz="1050" i="1" dirty="0">
                <a:effectLst/>
              </a:rPr>
              <a:t> megalodon</a:t>
            </a:r>
            <a:r>
              <a:rPr lang="en-US" sz="1050" dirty="0">
                <a:effectLst/>
              </a:rPr>
              <a:t>.</a:t>
            </a:r>
            <a:r>
              <a:rPr lang="en-US" sz="1050" baseline="30000" dirty="0">
                <a:effectLst/>
                <a:hlinkClick r:id="rId64"/>
              </a:rPr>
              <a:t>[4]</a:t>
            </a:r>
            <a:r>
              <a:rPr lang="en-US" sz="1050" dirty="0">
                <a:effectLst/>
              </a:rPr>
              <a:t> A 1974 study on Paleogene sharks by </a:t>
            </a:r>
            <a:r>
              <a:rPr lang="en-US" sz="1050" dirty="0">
                <a:effectLst/>
                <a:hlinkClick r:id="rId65" tooltip="Henri Cappetta"/>
              </a:rPr>
              <a:t>Henri </a:t>
            </a:r>
            <a:r>
              <a:rPr lang="en-US" sz="1050" dirty="0" err="1">
                <a:effectLst/>
                <a:hlinkClick r:id="rId65" tooltip="Henri Cappetta"/>
              </a:rPr>
              <a:t>Cappetta</a:t>
            </a:r>
            <a:r>
              <a:rPr lang="en-US" sz="1050" dirty="0">
                <a:effectLst/>
              </a:rPr>
              <a:t> erected the </a:t>
            </a:r>
            <a:r>
              <a:rPr lang="en-US" sz="1050" dirty="0">
                <a:effectLst/>
                <a:hlinkClick r:id="rId66" tooltip="Subgenus"/>
              </a:rPr>
              <a:t>subgenus</a:t>
            </a:r>
            <a:r>
              <a:rPr lang="en-US" sz="1050" dirty="0">
                <a:effectLst/>
              </a:rPr>
              <a:t> </a:t>
            </a:r>
            <a:r>
              <a:rPr lang="en-US" sz="1050" i="1" dirty="0" err="1">
                <a:effectLst/>
              </a:rPr>
              <a:t>Megaselachus</a:t>
            </a:r>
            <a:r>
              <a:rPr lang="en-US" sz="1050" dirty="0">
                <a:effectLst/>
              </a:rPr>
              <a:t>, classifying the shark as </a:t>
            </a:r>
            <a:r>
              <a:rPr lang="en-US" sz="1050" i="1" dirty="0" err="1">
                <a:effectLst/>
              </a:rPr>
              <a:t>Otodus</a:t>
            </a:r>
            <a:r>
              <a:rPr lang="en-US" sz="1050" dirty="0">
                <a:effectLst/>
              </a:rPr>
              <a:t> (</a:t>
            </a:r>
            <a:r>
              <a:rPr lang="en-US" sz="1050" i="1" dirty="0" err="1">
                <a:effectLst/>
              </a:rPr>
              <a:t>Megaselachus</a:t>
            </a:r>
            <a:r>
              <a:rPr lang="en-US" sz="1050" dirty="0">
                <a:effectLst/>
              </a:rPr>
              <a:t>) </a:t>
            </a:r>
            <a:r>
              <a:rPr lang="en-US" sz="1050" i="1" dirty="0">
                <a:effectLst/>
              </a:rPr>
              <a:t>megalodon</a:t>
            </a:r>
            <a:r>
              <a:rPr lang="en-US" sz="1050" dirty="0">
                <a:effectLst/>
              </a:rPr>
              <a:t>, along with </a:t>
            </a:r>
            <a:r>
              <a:rPr lang="en-US" sz="1050" i="1" dirty="0">
                <a:effectLst/>
              </a:rPr>
              <a:t>O. (M.) </a:t>
            </a:r>
            <a:r>
              <a:rPr lang="en-US" sz="1050" i="1" dirty="0" err="1">
                <a:effectLst/>
              </a:rPr>
              <a:t>chubutensis</a:t>
            </a:r>
            <a:r>
              <a:rPr lang="en-US" sz="1050" dirty="0">
                <a:effectLst/>
              </a:rPr>
              <a:t>. A 2006 review of </a:t>
            </a:r>
            <a:r>
              <a:rPr lang="en-US" sz="1050" dirty="0">
                <a:effectLst/>
                <a:hlinkClick r:id="rId67" tooltip="Chondrichthyes"/>
              </a:rPr>
              <a:t>Chondrichthyes</a:t>
            </a:r>
            <a:r>
              <a:rPr lang="en-US" sz="1050" dirty="0">
                <a:effectLst/>
              </a:rPr>
              <a:t> elevated </a:t>
            </a:r>
            <a:r>
              <a:rPr lang="en-US" sz="1050" i="1" dirty="0" err="1">
                <a:effectLst/>
              </a:rPr>
              <a:t>Megaselachus</a:t>
            </a:r>
            <a:r>
              <a:rPr lang="en-US" sz="1050" dirty="0">
                <a:effectLst/>
              </a:rPr>
              <a:t> to genus, and classified the sharks as </a:t>
            </a:r>
            <a:r>
              <a:rPr lang="en-US" sz="1050" i="1" dirty="0" err="1">
                <a:effectLst/>
              </a:rPr>
              <a:t>Megaselachus</a:t>
            </a:r>
            <a:r>
              <a:rPr lang="en-US" sz="1050" i="1" dirty="0">
                <a:effectLst/>
              </a:rPr>
              <a:t> megalodon</a:t>
            </a:r>
            <a:r>
              <a:rPr lang="en-US" sz="1050" dirty="0">
                <a:effectLst/>
              </a:rPr>
              <a:t> and </a:t>
            </a:r>
            <a:r>
              <a:rPr lang="en-US" sz="1050" i="1" dirty="0">
                <a:effectLst/>
              </a:rPr>
              <a:t>M. </a:t>
            </a:r>
            <a:r>
              <a:rPr lang="en-US" sz="1050" i="1" dirty="0" err="1">
                <a:effectLst/>
              </a:rPr>
              <a:t>chubutensis</a:t>
            </a:r>
            <a:r>
              <a:rPr lang="en-US" sz="1050" dirty="0">
                <a:effectLst/>
              </a:rPr>
              <a:t>.</a:t>
            </a:r>
            <a:r>
              <a:rPr lang="en-US" sz="1050" baseline="30000" dirty="0">
                <a:effectLst/>
                <a:hlinkClick r:id="rId64"/>
              </a:rPr>
              <a:t>[4]</a:t>
            </a:r>
            <a:r>
              <a:rPr lang="en-US" sz="1050" dirty="0">
                <a:effectLst/>
              </a:rPr>
              <a:t> The discovery of fossils assigned to the genus </a:t>
            </a:r>
            <a:r>
              <a:rPr lang="en-US" sz="1050" i="1" dirty="0" err="1">
                <a:effectLst/>
                <a:hlinkClick r:id="rId68" tooltip="Megalolamna"/>
              </a:rPr>
              <a:t>Megalolamna</a:t>
            </a:r>
            <a:r>
              <a:rPr lang="en-US" sz="1050" dirty="0">
                <a:effectLst/>
              </a:rPr>
              <a:t> in 2016 led to a re-evaluation of </a:t>
            </a:r>
            <a:r>
              <a:rPr lang="en-US" sz="1050" i="1" dirty="0" err="1">
                <a:effectLst/>
              </a:rPr>
              <a:t>Otodus</a:t>
            </a:r>
            <a:r>
              <a:rPr lang="en-US" sz="1050" dirty="0">
                <a:effectLst/>
              </a:rPr>
              <a:t>, which concluded that it is </a:t>
            </a:r>
            <a:r>
              <a:rPr lang="en-US" sz="1050" dirty="0">
                <a:effectLst/>
                <a:hlinkClick r:id="rId69" tooltip="Paraphyly"/>
              </a:rPr>
              <a:t>paraphyletic</a:t>
            </a:r>
            <a:r>
              <a:rPr lang="en-US" sz="1050" dirty="0">
                <a:effectLst/>
              </a:rPr>
              <a:t>, that is, it consists of a </a:t>
            </a:r>
            <a:r>
              <a:rPr lang="en-US" sz="1050" dirty="0">
                <a:effectLst/>
                <a:hlinkClick r:id="rId40" tooltip="Most recent common ancestor"/>
              </a:rPr>
              <a:t>last common ancestor</a:t>
            </a:r>
            <a:r>
              <a:rPr lang="en-US" sz="1050" dirty="0">
                <a:effectLst/>
              </a:rPr>
              <a:t> but it does not include all of its descendants. The inclusion of the </a:t>
            </a:r>
            <a:r>
              <a:rPr lang="en-US" sz="1050" i="1" dirty="0" err="1">
                <a:effectLst/>
              </a:rPr>
              <a:t>Carcharocles</a:t>
            </a:r>
            <a:r>
              <a:rPr lang="en-US" sz="1050" dirty="0">
                <a:effectLst/>
              </a:rPr>
              <a:t> sharks in </a:t>
            </a:r>
            <a:r>
              <a:rPr lang="en-US" sz="1050" i="1" dirty="0" err="1">
                <a:effectLst/>
              </a:rPr>
              <a:t>Otodus</a:t>
            </a:r>
            <a:r>
              <a:rPr lang="en-US" sz="1050" dirty="0">
                <a:effectLst/>
              </a:rPr>
              <a:t> would make it </a:t>
            </a:r>
            <a:r>
              <a:rPr lang="en-US" sz="1050" dirty="0">
                <a:effectLst/>
                <a:hlinkClick r:id="rId70" tooltip="Monophyly"/>
              </a:rPr>
              <a:t>monophyletic</a:t>
            </a:r>
            <a:r>
              <a:rPr lang="en-US" sz="1050" dirty="0">
                <a:effectLst/>
              </a:rPr>
              <a:t>, with the </a:t>
            </a:r>
            <a:r>
              <a:rPr lang="en-US" sz="1050" dirty="0">
                <a:effectLst/>
                <a:hlinkClick r:id="rId71" tooltip="Sister group"/>
              </a:rPr>
              <a:t>sister clade</a:t>
            </a:r>
            <a:r>
              <a:rPr lang="en-US" sz="1050" dirty="0">
                <a:effectLst/>
              </a:rPr>
              <a:t> being </a:t>
            </a:r>
            <a:r>
              <a:rPr lang="en-US" sz="1050" i="1" dirty="0" err="1">
                <a:effectLst/>
              </a:rPr>
              <a:t>Megalolamna</a:t>
            </a:r>
            <a:r>
              <a:rPr lang="en-US" sz="1050" dirty="0">
                <a:effectLst/>
              </a:rPr>
              <a:t>.</a:t>
            </a:r>
            <a:r>
              <a:rPr lang="en-US" sz="1050" baseline="30000" dirty="0">
                <a:effectLst/>
                <a:hlinkClick r:id="rId35"/>
              </a:rPr>
              <a:t>[20]</a:t>
            </a:r>
            <a:r>
              <a:rPr lang="en-US" sz="1050" dirty="0">
                <a:effectLst/>
              </a:rPr>
              <a:t> There was one apparent description of the shark in 1881 classifying it as </a:t>
            </a:r>
            <a:r>
              <a:rPr lang="en-US" sz="1050" i="1" dirty="0" err="1">
                <a:effectLst/>
              </a:rPr>
              <a:t>Selache</a:t>
            </a:r>
            <a:r>
              <a:rPr lang="en-US" sz="1050" i="1" dirty="0">
                <a:effectLst/>
              </a:rPr>
              <a:t> </a:t>
            </a:r>
            <a:r>
              <a:rPr lang="en-US" sz="1050" i="1" dirty="0" err="1">
                <a:effectLst/>
              </a:rPr>
              <a:t>manzonii</a:t>
            </a:r>
            <a:r>
              <a:rPr lang="en-US" sz="1050" dirty="0">
                <a:effectLst/>
              </a:rPr>
              <a:t>.</a:t>
            </a:r>
            <a:r>
              <a:rPr lang="en-US" sz="1050" baseline="30000" dirty="0">
                <a:effectLst/>
                <a:hlinkClick r:id="rId72"/>
              </a:rPr>
              <a:t>[27]</a:t>
            </a:r>
            <a:r>
              <a:rPr lang="en-US" sz="1050" dirty="0">
                <a:effectLst/>
              </a:rPr>
              <a:t> </a:t>
            </a:r>
          </a:p>
          <a:p>
            <a:pPr rtl="0"/>
            <a:endParaRPr lang="en-US" sz="1050" dirty="0">
              <a:effectLst/>
            </a:endParaRPr>
          </a:p>
          <a:p>
            <a:pPr rtl="0"/>
            <a:r>
              <a:rPr lang="en-US" sz="1050" b="1" dirty="0">
                <a:effectLst/>
              </a:rPr>
              <a:t>Range and habitat</a:t>
            </a:r>
          </a:p>
          <a:p>
            <a:pPr rtl="0"/>
            <a:r>
              <a:rPr lang="en-US" sz="1050" dirty="0">
                <a:effectLst/>
              </a:rPr>
              <a:t>Megalodon had a </a:t>
            </a:r>
            <a:r>
              <a:rPr lang="en-US" sz="1050" dirty="0">
                <a:effectLst/>
                <a:hlinkClick r:id="rId19" tooltip="Cosmopolitan distribution"/>
              </a:rPr>
              <a:t>cosmopolitan distribution</a:t>
            </a:r>
            <a:r>
              <a:rPr lang="en-US" sz="1050" dirty="0">
                <a:effectLst/>
              </a:rPr>
              <a:t>;</a:t>
            </a:r>
            <a:r>
              <a:rPr lang="en-US" sz="1050" baseline="30000" dirty="0">
                <a:effectLst/>
                <a:hlinkClick r:id="rId30"/>
              </a:rPr>
              <a:t>[18]</a:t>
            </a:r>
            <a:r>
              <a:rPr lang="en-US" sz="1050" baseline="30000" dirty="0">
                <a:effectLst/>
                <a:hlinkClick r:id="rId73"/>
              </a:rPr>
              <a:t>[46]</a:t>
            </a:r>
            <a:r>
              <a:rPr lang="en-US" sz="1050" dirty="0">
                <a:effectLst/>
              </a:rPr>
              <a:t> its fossils have been excavated from many parts of the world, including Europe, Africa, the Americas, and Australia.</a:t>
            </a:r>
            <a:r>
              <a:rPr lang="en-US" sz="1050" baseline="30000" dirty="0">
                <a:effectLst/>
                <a:hlinkClick r:id="rId42"/>
              </a:rPr>
              <a:t>[22]</a:t>
            </a:r>
            <a:r>
              <a:rPr lang="en-US" sz="1050" baseline="30000" dirty="0">
                <a:effectLst/>
              </a:rPr>
              <a:t>:67</a:t>
            </a:r>
            <a:r>
              <a:rPr lang="en-US" sz="1050" baseline="30000" dirty="0">
                <a:effectLst/>
                <a:hlinkClick r:id="rId74"/>
              </a:rPr>
              <a:t>[53]</a:t>
            </a:r>
            <a:r>
              <a:rPr lang="en-US" sz="1050" dirty="0">
                <a:effectLst/>
              </a:rPr>
              <a:t> It most commonly occurred in </a:t>
            </a:r>
            <a:r>
              <a:rPr lang="en-US" sz="1050" dirty="0">
                <a:effectLst/>
                <a:hlinkClick r:id="rId75" tooltip="Subtropics"/>
              </a:rPr>
              <a:t>subtropical</a:t>
            </a:r>
            <a:r>
              <a:rPr lang="en-US" sz="1050" dirty="0">
                <a:effectLst/>
              </a:rPr>
              <a:t> to </a:t>
            </a:r>
            <a:r>
              <a:rPr lang="en-US" sz="1050" dirty="0">
                <a:effectLst/>
                <a:hlinkClick r:id="rId76" tooltip="Temperateness"/>
              </a:rPr>
              <a:t>temperate</a:t>
            </a:r>
            <a:r>
              <a:rPr lang="en-US" sz="1050" dirty="0">
                <a:effectLst/>
              </a:rPr>
              <a:t> latitudes.</a:t>
            </a:r>
            <a:r>
              <a:rPr lang="en-US" sz="1050" baseline="30000" dirty="0">
                <a:effectLst/>
                <a:hlinkClick r:id="rId30"/>
              </a:rPr>
              <a:t>[18]</a:t>
            </a:r>
            <a:r>
              <a:rPr lang="en-US" sz="1050" baseline="30000" dirty="0">
                <a:effectLst/>
                <a:hlinkClick r:id="rId42"/>
              </a:rPr>
              <a:t>[22]</a:t>
            </a:r>
            <a:r>
              <a:rPr lang="en-US" sz="1050" baseline="30000" dirty="0">
                <a:effectLst/>
              </a:rPr>
              <a:t>:78</a:t>
            </a:r>
            <a:r>
              <a:rPr lang="en-US" sz="1050" dirty="0">
                <a:effectLst/>
              </a:rPr>
              <a:t> It has been found at latitudes up to </a:t>
            </a:r>
            <a:r>
              <a:rPr lang="en-US" sz="1050" dirty="0">
                <a:effectLst/>
                <a:hlinkClick r:id="rId77" tooltip="55th parallel north"/>
              </a:rPr>
              <a:t>55° N</a:t>
            </a:r>
            <a:r>
              <a:rPr lang="en-US" sz="1050" dirty="0">
                <a:effectLst/>
              </a:rPr>
              <a:t>; its inferred tolerated temperature range was 1–24 °C (34–75 °F). It arguably had the capacity to endure such low temperatures due to </a:t>
            </a:r>
            <a:r>
              <a:rPr lang="en-US" sz="1050" dirty="0" err="1">
                <a:effectLst/>
              </a:rPr>
              <a:t>mesothermy</a:t>
            </a:r>
            <a:r>
              <a:rPr lang="en-US" sz="1050" dirty="0">
                <a:effectLst/>
              </a:rPr>
              <a:t>, the physiological capability of large sharks to conserve </a:t>
            </a:r>
            <a:r>
              <a:rPr lang="en-US" sz="1050" dirty="0">
                <a:effectLst/>
                <a:hlinkClick r:id="rId78" tooltip="Basal metabolic rate"/>
              </a:rPr>
              <a:t>metabolic heat</a:t>
            </a:r>
            <a:r>
              <a:rPr lang="en-US" sz="1050" dirty="0">
                <a:effectLst/>
              </a:rPr>
              <a:t> by maintaining a higher body temperature than the surrounding water.</a:t>
            </a:r>
            <a:r>
              <a:rPr lang="en-US" sz="1050" baseline="30000" dirty="0">
                <a:effectLst/>
                <a:hlinkClick r:id="rId30"/>
              </a:rPr>
              <a:t>[18]</a:t>
            </a:r>
            <a:r>
              <a:rPr lang="en-US" sz="1050" dirty="0">
                <a:effectLst/>
              </a:rPr>
              <a:t> </a:t>
            </a:r>
          </a:p>
          <a:p>
            <a:pPr rtl="0"/>
            <a:endParaRPr lang="en-US" sz="1050" dirty="0">
              <a:effectLst/>
            </a:endParaRPr>
          </a:p>
          <a:p>
            <a:pPr rtl="0"/>
            <a:r>
              <a:rPr lang="en-US" sz="1050" dirty="0">
                <a:effectLst/>
              </a:rPr>
              <a:t>Megalodon inhabited a wide range of marine environments (i.e., shallow coastal waters, areas of coastal </a:t>
            </a:r>
            <a:r>
              <a:rPr lang="en-US" sz="1050" dirty="0">
                <a:effectLst/>
                <a:hlinkClick r:id="rId79" tooltip="Upwelling"/>
              </a:rPr>
              <a:t>upwelling</a:t>
            </a:r>
            <a:r>
              <a:rPr lang="en-US" sz="1050" dirty="0">
                <a:effectLst/>
              </a:rPr>
              <a:t>, swampy coastal </a:t>
            </a:r>
            <a:r>
              <a:rPr lang="en-US" sz="1050" dirty="0">
                <a:effectLst/>
                <a:hlinkClick r:id="rId80" tooltip="Lagoon"/>
              </a:rPr>
              <a:t>lagoons</a:t>
            </a:r>
            <a:r>
              <a:rPr lang="en-US" sz="1050" dirty="0">
                <a:effectLst/>
              </a:rPr>
              <a:t>, sandy </a:t>
            </a:r>
            <a:r>
              <a:rPr lang="en-US" sz="1050" dirty="0">
                <a:effectLst/>
                <a:hlinkClick r:id="rId81" tooltip="Littoral"/>
              </a:rPr>
              <a:t>littorals</a:t>
            </a:r>
            <a:r>
              <a:rPr lang="en-US" sz="1050" dirty="0">
                <a:effectLst/>
              </a:rPr>
              <a:t>, and offshore deep- water environments), and exhibited a transient lifestyle. Adult megalodon were not abundant in shallow water environments, and mostly inhabited offshore areas. Megalodon may have moved between coastal and oceanic waters, particularly in different stages of its life cycle.</a:t>
            </a:r>
            <a:r>
              <a:rPr lang="en-US" sz="1050" baseline="30000" dirty="0">
                <a:effectLst/>
                <a:hlinkClick r:id="rId46"/>
              </a:rPr>
              <a:t>[14]</a:t>
            </a:r>
            <a:r>
              <a:rPr lang="en-US" sz="1050" baseline="30000" dirty="0">
                <a:effectLst/>
              </a:rPr>
              <a:t>:33</a:t>
            </a:r>
            <a:r>
              <a:rPr lang="en-US" sz="1050" baseline="30000" dirty="0">
                <a:effectLst/>
                <a:hlinkClick r:id="rId82"/>
              </a:rPr>
              <a:t>[54]</a:t>
            </a:r>
            <a:r>
              <a:rPr lang="en-US" sz="1050" dirty="0">
                <a:effectLst/>
              </a:rPr>
              <a:t> Megalodon teeth have been excavated from regions far away from continental lands, such as the </a:t>
            </a:r>
            <a:r>
              <a:rPr lang="en-US" sz="1050" dirty="0">
                <a:effectLst/>
                <a:hlinkClick r:id="rId83" tooltip="Marianas Trench"/>
              </a:rPr>
              <a:t>Marianas Trench</a:t>
            </a:r>
            <a:r>
              <a:rPr lang="en-US" sz="1050" dirty="0">
                <a:effectLst/>
              </a:rPr>
              <a:t> in the Pacific Ocean.</a:t>
            </a:r>
            <a:r>
              <a:rPr lang="en-US" sz="1050" baseline="30000" dirty="0">
                <a:effectLst/>
                <a:hlinkClick r:id="rId46"/>
              </a:rPr>
              <a:t>[14]</a:t>
            </a:r>
            <a:r>
              <a:rPr lang="en-US" sz="1050" baseline="30000" dirty="0">
                <a:effectLst/>
              </a:rPr>
              <a:t>:iv</a:t>
            </a:r>
            <a:r>
              <a:rPr lang="en-US" sz="1050" dirty="0">
                <a:effectLst/>
              </a:rPr>
              <a:t> </a:t>
            </a:r>
          </a:p>
          <a:p>
            <a:pPr rtl="0"/>
            <a:endParaRPr lang="en-US" sz="1050" dirty="0">
              <a:effectLst/>
            </a:endParaRPr>
          </a:p>
          <a:p>
            <a:pPr rtl="0"/>
            <a:r>
              <a:rPr lang="en-US" sz="1050" dirty="0">
                <a:effectLst/>
              </a:rPr>
              <a:t>Fossil remains show a trend for specimens to be larger on average in the southern hemisphere than in the northern, with mean lengths of 11.6 and 9.6 meters (38 and 31 ft), respectively; and also larger in the Pacific than the Atlantic, with mean lengths of 10.9 and 9.5 meters (36 and 31 ft) respectively. They do not suggest any trend of changing body size with absolute latitude, or of change in size over time (although the </a:t>
            </a:r>
            <a:r>
              <a:rPr lang="en-US" sz="1050" i="1" dirty="0" err="1">
                <a:effectLst/>
              </a:rPr>
              <a:t>Carcharocles</a:t>
            </a:r>
            <a:r>
              <a:rPr lang="en-US" sz="1050" dirty="0">
                <a:effectLst/>
              </a:rPr>
              <a:t> lineage in general is thought to display a trend of increasing size over time). The overall </a:t>
            </a:r>
            <a:r>
              <a:rPr lang="en-US" sz="1050" dirty="0">
                <a:effectLst/>
                <a:hlinkClick r:id="rId84" tooltip="Mode (statistics)"/>
              </a:rPr>
              <a:t>modal</a:t>
            </a:r>
            <a:r>
              <a:rPr lang="en-US" sz="1050" dirty="0">
                <a:effectLst/>
              </a:rPr>
              <a:t> length has been estimated at 10.5 meters (34 ft), with the length distribution skewed towards larger individuals, suggesting an ecological or competitive advantage for larger body size.</a:t>
            </a:r>
            <a:r>
              <a:rPr lang="en-US" sz="1050" baseline="30000" dirty="0">
                <a:effectLst/>
                <a:hlinkClick r:id="rId36"/>
              </a:rPr>
              <a:t>[21]</a:t>
            </a:r>
            <a:r>
              <a:rPr lang="en-US" sz="1050" dirty="0">
                <a:effectLst/>
              </a:rPr>
              <a:t> </a:t>
            </a:r>
          </a:p>
          <a:p>
            <a:pPr rtl="0"/>
            <a:endParaRPr lang="en-US" sz="1050" b="1" dirty="0">
              <a:effectLst/>
            </a:endParaRPr>
          </a:p>
          <a:p>
            <a:pPr rtl="0"/>
            <a:r>
              <a:rPr lang="en-US" sz="1050" b="1" dirty="0">
                <a:effectLst/>
              </a:rPr>
              <a:t>Locations of fossils</a:t>
            </a:r>
          </a:p>
          <a:p>
            <a:pPr rtl="0"/>
            <a:r>
              <a:rPr lang="en-US" sz="1050" dirty="0">
                <a:effectLst/>
              </a:rPr>
              <a:t>Megalodon had a global distribution and fossils of the shark have been found in many places around the world, with occasional large specimens in the </a:t>
            </a:r>
            <a:r>
              <a:rPr lang="en-US" sz="1050" kern="1200" dirty="0">
                <a:solidFill>
                  <a:schemeClr val="tx1"/>
                </a:solidFill>
                <a:effectLst/>
                <a:latin typeface="+mn-lt"/>
                <a:ea typeface="+mn-ea"/>
                <a:cs typeface="+mn-cs"/>
              </a:rPr>
              <a:t>Manasquan/Shark River formations from Farmingdale.  See </a:t>
            </a:r>
            <a:r>
              <a:rPr lang="en-US" sz="1050" dirty="0">
                <a:hlinkClick r:id="rId85"/>
              </a:rPr>
              <a:t>https://www.nj.gov/dep/njgs/enviroed/oldpubs/bulletin4.pdf</a:t>
            </a:r>
            <a:endParaRPr lang="en-US" sz="105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rtl="0"/>
            <a:endParaRPr lang="en-US" dirty="0">
              <a:effectLst/>
            </a:endParaRPr>
          </a:p>
          <a:p>
            <a:pPr rtl="0"/>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47</a:t>
            </a:fld>
            <a:endParaRPr lang="en-US"/>
          </a:p>
        </p:txBody>
      </p:sp>
    </p:spTree>
    <p:extLst>
      <p:ext uri="{BB962C8B-B14F-4D97-AF65-F5344CB8AC3E}">
        <p14:creationId xmlns:p14="http://schemas.microsoft.com/office/powerpoint/2010/main" val="180963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i="1" dirty="0" err="1"/>
              <a:t>Gastornis</a:t>
            </a:r>
            <a:r>
              <a:rPr lang="en-US" sz="1050" dirty="0"/>
              <a:t> is an extinct </a:t>
            </a:r>
            <a:r>
              <a:rPr lang="en-US" sz="1050" dirty="0">
                <a:hlinkClick r:id="rId3" tooltip="Genus"/>
              </a:rPr>
              <a:t>genus</a:t>
            </a:r>
            <a:r>
              <a:rPr lang="en-US" sz="1050" dirty="0"/>
              <a:t> of large </a:t>
            </a:r>
            <a:r>
              <a:rPr lang="en-US" sz="1050" dirty="0">
                <a:hlinkClick r:id="rId4" tooltip="Flightless bird"/>
              </a:rPr>
              <a:t>flightless birds</a:t>
            </a:r>
            <a:r>
              <a:rPr lang="en-US" sz="1050" dirty="0"/>
              <a:t> that lived during the late </a:t>
            </a:r>
            <a:r>
              <a:rPr lang="en-US" sz="1050" dirty="0">
                <a:hlinkClick r:id="rId5" tooltip="Paleocene"/>
              </a:rPr>
              <a:t>Paleocene</a:t>
            </a:r>
            <a:r>
              <a:rPr lang="en-US" sz="1050" dirty="0"/>
              <a:t> and </a:t>
            </a:r>
            <a:r>
              <a:rPr lang="en-US" sz="1050" dirty="0">
                <a:hlinkClick r:id="rId6" tooltip="Eocene"/>
              </a:rPr>
              <a:t>Eocene</a:t>
            </a:r>
            <a:r>
              <a:rPr lang="en-US" sz="1050" dirty="0"/>
              <a:t> epochs of the </a:t>
            </a:r>
            <a:r>
              <a:rPr lang="en-US" sz="1050" dirty="0">
                <a:hlinkClick r:id="rId7" tooltip="Cenozoic"/>
              </a:rPr>
              <a:t>Cenozoic</a:t>
            </a:r>
            <a:r>
              <a:rPr lang="en-US" sz="1050" dirty="0"/>
              <a:t> era. The genus is currently thought to contain three or four distinct </a:t>
            </a:r>
            <a:r>
              <a:rPr lang="en-US" sz="1050" dirty="0">
                <a:hlinkClick r:id="rId8" tooltip="Species"/>
              </a:rPr>
              <a:t>species</a:t>
            </a:r>
            <a:r>
              <a:rPr lang="en-US" sz="1050" dirty="0"/>
              <a:t>, known from incomplete fossil remains, found in western-central Europe (</a:t>
            </a:r>
            <a:r>
              <a:rPr lang="en-US" sz="1050" dirty="0">
                <a:hlinkClick r:id="rId9" tooltip="England"/>
              </a:rPr>
              <a:t>England</a:t>
            </a:r>
            <a:r>
              <a:rPr lang="en-US" sz="1050" dirty="0"/>
              <a:t>, </a:t>
            </a:r>
            <a:r>
              <a:rPr lang="en-US" sz="1050" dirty="0">
                <a:hlinkClick r:id="rId10" tooltip="Belgium"/>
              </a:rPr>
              <a:t>Belgium</a:t>
            </a:r>
            <a:r>
              <a:rPr lang="en-US" sz="1050" dirty="0"/>
              <a:t>, </a:t>
            </a:r>
            <a:r>
              <a:rPr lang="en-US" sz="1050" dirty="0">
                <a:hlinkClick r:id="rId11" tooltip="France"/>
              </a:rPr>
              <a:t>France</a:t>
            </a:r>
            <a:r>
              <a:rPr lang="en-US" sz="1050" dirty="0"/>
              <a:t> and </a:t>
            </a:r>
            <a:r>
              <a:rPr lang="en-US" sz="1050" dirty="0">
                <a:hlinkClick r:id="rId12" tooltip="Germany"/>
              </a:rPr>
              <a:t>Germany</a:t>
            </a:r>
            <a:r>
              <a:rPr lang="en-US" sz="1050" dirty="0"/>
              <a:t>). More complete specimens are known from a fourth, </a:t>
            </a:r>
            <a:r>
              <a:rPr lang="en-US" sz="1050" dirty="0">
                <a:hlinkClick r:id="rId13" tooltip="North American"/>
              </a:rPr>
              <a:t>North American</a:t>
            </a:r>
            <a:r>
              <a:rPr lang="en-US" sz="1050" dirty="0"/>
              <a:t> species, which had previously been classified in the distinct genus </a:t>
            </a:r>
            <a:r>
              <a:rPr lang="en-US" sz="1050" b="1" i="1" dirty="0"/>
              <a:t>Diatryma</a:t>
            </a:r>
            <a:r>
              <a:rPr lang="en-US" sz="1050" dirty="0"/>
              <a:t>. Many scientists now consider </a:t>
            </a:r>
            <a:r>
              <a:rPr lang="en-US" sz="1050" i="1" dirty="0"/>
              <a:t>Diatryma</a:t>
            </a:r>
            <a:r>
              <a:rPr lang="en-US" sz="1050" dirty="0"/>
              <a:t> to be so similar to the other species of </a:t>
            </a:r>
            <a:r>
              <a:rPr lang="en-US" sz="1050" i="1" dirty="0" err="1"/>
              <a:t>Gastornis</a:t>
            </a:r>
            <a:r>
              <a:rPr lang="en-US" sz="1050" dirty="0"/>
              <a:t> that it should also be included in that genus. A fifth species, also previously classified in its own genus, is known from </a:t>
            </a:r>
            <a:r>
              <a:rPr lang="en-US" sz="1050" dirty="0">
                <a:hlinkClick r:id="rId14" tooltip="China"/>
              </a:rPr>
              <a:t>China</a:t>
            </a:r>
            <a:r>
              <a:rPr lang="en-US" sz="1050" dirty="0"/>
              <a:t>. </a:t>
            </a:r>
          </a:p>
          <a:p>
            <a:pPr rtl="0"/>
            <a:endParaRPr lang="en-US" sz="1050" dirty="0"/>
          </a:p>
          <a:p>
            <a:pPr rtl="0"/>
            <a:r>
              <a:rPr lang="en-US" sz="1050" i="1" dirty="0" err="1"/>
              <a:t>Gastornis</a:t>
            </a:r>
            <a:r>
              <a:rPr lang="en-US" sz="1050" dirty="0"/>
              <a:t> species were very large birds and have traditionally been considered to be predators of small mammals. However, several lines of evidence, including the lack of hooked claws in known </a:t>
            </a:r>
            <a:r>
              <a:rPr lang="en-US" sz="1050" i="1" dirty="0" err="1"/>
              <a:t>Gastornis</a:t>
            </a:r>
            <a:r>
              <a:rPr lang="en-US" sz="1050" dirty="0"/>
              <a:t> footprints and studies of their beak structure have caused scientists to reinterpret these birds as herbivores that probably fed on tough plant material and seeds.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rtl="0"/>
            <a:endParaRPr lang="en-US" dirty="0"/>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48</a:t>
            </a:fld>
            <a:endParaRPr lang="en-US"/>
          </a:p>
        </p:txBody>
      </p:sp>
    </p:spTree>
    <p:extLst>
      <p:ext uri="{BB962C8B-B14F-4D97-AF65-F5344CB8AC3E}">
        <p14:creationId xmlns:p14="http://schemas.microsoft.com/office/powerpoint/2010/main" val="25010291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i="1" kern="1200" dirty="0" err="1">
                <a:solidFill>
                  <a:schemeClr val="tx1"/>
                </a:solidFill>
                <a:effectLst/>
                <a:latin typeface="+mn-lt"/>
                <a:ea typeface="+mn-ea"/>
                <a:cs typeface="+mn-cs"/>
              </a:rPr>
              <a:t>Megalonyx</a:t>
            </a:r>
            <a:r>
              <a:rPr lang="en-US" sz="1050" kern="1200" dirty="0">
                <a:solidFill>
                  <a:schemeClr val="tx1"/>
                </a:solidFill>
                <a:effectLst/>
                <a:latin typeface="+mn-lt"/>
                <a:ea typeface="+mn-ea"/>
                <a:cs typeface="+mn-cs"/>
              </a:rPr>
              <a:t> cf.</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jeffersonii</a:t>
            </a:r>
            <a:r>
              <a:rPr lang="en-US" sz="1050" kern="1200" dirty="0">
                <a:solidFill>
                  <a:schemeClr val="tx1"/>
                </a:solidFill>
                <a:effectLst/>
                <a:latin typeface="+mn-lt"/>
                <a:ea typeface="+mn-ea"/>
                <a:cs typeface="+mn-cs"/>
              </a:rPr>
              <a:t> </a:t>
            </a:r>
            <a:r>
              <a:rPr lang="en-US" sz="1050" kern="1200" dirty="0" err="1">
                <a:solidFill>
                  <a:schemeClr val="tx1"/>
                </a:solidFill>
                <a:effectLst/>
                <a:latin typeface="+mn-lt"/>
                <a:ea typeface="+mn-ea"/>
                <a:cs typeface="+mn-cs"/>
              </a:rPr>
              <a:t>Desmarest</a:t>
            </a:r>
            <a:endParaRPr lang="en-US" sz="1050" kern="1200" dirty="0">
              <a:solidFill>
                <a:schemeClr val="tx1"/>
              </a:solidFill>
              <a:effectLst/>
              <a:latin typeface="+mn-lt"/>
              <a:ea typeface="+mn-ea"/>
              <a:cs typeface="+mn-cs"/>
            </a:endParaRPr>
          </a:p>
          <a:p>
            <a:endParaRPr lang="en-US" sz="1050" kern="1200" dirty="0">
              <a:solidFill>
                <a:schemeClr val="tx1"/>
              </a:solidFill>
              <a:effectLst/>
              <a:latin typeface="+mn-lt"/>
              <a:ea typeface="+mn-ea"/>
              <a:cs typeface="+mn-cs"/>
            </a:endParaRPr>
          </a:p>
          <a:p>
            <a:pPr rtl="0"/>
            <a:r>
              <a:rPr lang="en-US" sz="1050" b="1" dirty="0"/>
              <a:t>Ground sloths</a:t>
            </a:r>
            <a:r>
              <a:rPr lang="en-US" sz="1050" dirty="0"/>
              <a:t> are a diverse group of </a:t>
            </a:r>
            <a:r>
              <a:rPr lang="en-US" sz="1050" dirty="0">
                <a:hlinkClick r:id="rId3" tooltip="Extinct"/>
              </a:rPr>
              <a:t>extinct</a:t>
            </a:r>
            <a:r>
              <a:rPr lang="en-US" sz="1050" dirty="0"/>
              <a:t> </a:t>
            </a:r>
            <a:r>
              <a:rPr lang="en-US" sz="1050" dirty="0">
                <a:hlinkClick r:id="rId4" tooltip="Sloth"/>
              </a:rPr>
              <a:t>sloths</a:t>
            </a:r>
            <a:r>
              <a:rPr lang="en-US" sz="1050" dirty="0"/>
              <a:t>, in the </a:t>
            </a:r>
            <a:r>
              <a:rPr lang="en-US" sz="1050" dirty="0">
                <a:hlinkClick r:id="rId5" tooltip="Mammal"/>
              </a:rPr>
              <a:t>mammalian</a:t>
            </a:r>
            <a:r>
              <a:rPr lang="en-US" sz="1050" dirty="0"/>
              <a:t> </a:t>
            </a:r>
            <a:r>
              <a:rPr lang="en-US" sz="1050" dirty="0">
                <a:hlinkClick r:id="rId6" tooltip="Superorder"/>
              </a:rPr>
              <a:t>superorder</a:t>
            </a:r>
            <a:r>
              <a:rPr lang="en-US" sz="1050" dirty="0"/>
              <a:t> </a:t>
            </a:r>
            <a:r>
              <a:rPr lang="en-US" sz="1050" dirty="0" err="1">
                <a:hlinkClick r:id="rId7" tooltip="Xenarthra"/>
              </a:rPr>
              <a:t>Xenarthra</a:t>
            </a:r>
            <a:r>
              <a:rPr lang="en-US" sz="1050" dirty="0"/>
              <a:t>. The term is used as a reference for all extinct sloths because of the large size of the earliest forms discovered, as opposed to existing tree sloths. The </a:t>
            </a:r>
            <a:r>
              <a:rPr lang="en-US" sz="1050" dirty="0" err="1">
                <a:hlinkClick r:id="rId8" tooltip="Pilosans of the Caribbean"/>
              </a:rPr>
              <a:t>Pilosans</a:t>
            </a:r>
            <a:r>
              <a:rPr lang="en-US" sz="1050" dirty="0">
                <a:hlinkClick r:id="rId8" tooltip="Pilosans of the Caribbean"/>
              </a:rPr>
              <a:t> of the Caribbean</a:t>
            </a:r>
            <a:r>
              <a:rPr lang="en-US" sz="1050" dirty="0"/>
              <a:t>, the most recent survivors, lived in the </a:t>
            </a:r>
            <a:r>
              <a:rPr lang="en-US" sz="1050" dirty="0">
                <a:hlinkClick r:id="rId9" tooltip="Antilles"/>
              </a:rPr>
              <a:t>Antilles</a:t>
            </a:r>
            <a:r>
              <a:rPr lang="en-US" sz="1050" dirty="0"/>
              <a:t>, possibly until 1550 BC. However, </a:t>
            </a:r>
            <a:r>
              <a:rPr lang="en-US" sz="1050" dirty="0">
                <a:hlinkClick r:id="rId10" tooltip="Radiocarbon dating"/>
              </a:rPr>
              <a:t>radiocarbon dating</a:t>
            </a:r>
            <a:r>
              <a:rPr lang="en-US" sz="1050" dirty="0"/>
              <a:t> suggests an age of between 2819 and 2660 BC for the last occurrence of </a:t>
            </a:r>
            <a:r>
              <a:rPr lang="en-US" sz="1050" i="1" dirty="0" err="1">
                <a:hlinkClick r:id="rId11" tooltip="Megalocnus"/>
              </a:rPr>
              <a:t>Megalocnus</a:t>
            </a:r>
            <a:r>
              <a:rPr lang="en-US" sz="1050" dirty="0"/>
              <a:t> in </a:t>
            </a:r>
            <a:r>
              <a:rPr lang="en-US" sz="1050" dirty="0">
                <a:hlinkClick r:id="rId12" tooltip="Cuba"/>
              </a:rPr>
              <a:t>Cuba</a:t>
            </a:r>
            <a:r>
              <a:rPr lang="en-US" sz="1050" dirty="0"/>
              <a:t>.</a:t>
            </a:r>
            <a:r>
              <a:rPr lang="en-US" sz="1050" baseline="30000" dirty="0">
                <a:hlinkClick r:id="rId13"/>
              </a:rPr>
              <a:t>[1]</a:t>
            </a:r>
            <a:r>
              <a:rPr lang="en-US" sz="1050" dirty="0"/>
              <a:t> Ground sloths had been extinct on the mainland of </a:t>
            </a:r>
            <a:r>
              <a:rPr lang="en-US" sz="1050" dirty="0">
                <a:hlinkClick r:id="rId14" tooltip="North America"/>
              </a:rPr>
              <a:t>North</a:t>
            </a:r>
            <a:r>
              <a:rPr lang="en-US" sz="1050" dirty="0"/>
              <a:t> and </a:t>
            </a:r>
            <a:r>
              <a:rPr lang="en-US" sz="1050" dirty="0">
                <a:hlinkClick r:id="rId15" tooltip="South America"/>
              </a:rPr>
              <a:t>South America</a:t>
            </a:r>
            <a:r>
              <a:rPr lang="en-US" sz="1050" dirty="0"/>
              <a:t> for 10,000 years or more.</a:t>
            </a:r>
            <a:r>
              <a:rPr lang="en-US" sz="1050" baseline="30000" dirty="0">
                <a:hlinkClick r:id="rId16"/>
              </a:rPr>
              <a:t>[2]</a:t>
            </a:r>
            <a:r>
              <a:rPr lang="en-US" sz="1050" dirty="0"/>
              <a:t> Their later survival in the Caribbean correlates with the later colonization of this area by humans. Some island populations persisted 5,000–6,000 years longer than their continental relatives.</a:t>
            </a:r>
            <a:r>
              <a:rPr lang="en-US" sz="1050" baseline="30000" dirty="0">
                <a:hlinkClick r:id="rId17"/>
              </a:rPr>
              <a:t>[3]</a:t>
            </a:r>
            <a:r>
              <a:rPr lang="en-US" sz="1050" dirty="0"/>
              <a:t> </a:t>
            </a:r>
          </a:p>
          <a:p>
            <a:pPr rtl="0"/>
            <a:endParaRPr lang="en-US" sz="1050" dirty="0"/>
          </a:p>
          <a:p>
            <a:pPr rtl="0"/>
            <a:r>
              <a:rPr lang="en-US" sz="1050" dirty="0"/>
              <a:t>Much ground sloth evolution took place during the late </a:t>
            </a:r>
            <a:r>
              <a:rPr lang="en-US" sz="1050" dirty="0">
                <a:hlinkClick r:id="rId18" tooltip="Paleogene"/>
              </a:rPr>
              <a:t>Paleogene</a:t>
            </a:r>
            <a:r>
              <a:rPr lang="en-US" sz="1050" dirty="0"/>
              <a:t> and </a:t>
            </a:r>
            <a:r>
              <a:rPr lang="en-US" sz="1050" dirty="0">
                <a:hlinkClick r:id="rId19" tooltip="Neogene"/>
              </a:rPr>
              <a:t>Neogene</a:t>
            </a:r>
            <a:r>
              <a:rPr lang="en-US" sz="1050" dirty="0"/>
              <a:t> of </a:t>
            </a:r>
            <a:r>
              <a:rPr lang="en-US" sz="1050" dirty="0">
                <a:hlinkClick r:id="rId15" tooltip="South America"/>
              </a:rPr>
              <a:t>South America</a:t>
            </a:r>
            <a:r>
              <a:rPr lang="en-US" sz="1050" dirty="0"/>
              <a:t> while the continent was isolated. At their earliest appearance in the fossil record, the ground sloths were already distinct at the family level. The presence of intervening islands between the American continents in the </a:t>
            </a:r>
            <a:r>
              <a:rPr lang="en-US" sz="1050" dirty="0">
                <a:hlinkClick r:id="rId20" tooltip="Miocene"/>
              </a:rPr>
              <a:t>Miocene</a:t>
            </a:r>
            <a:r>
              <a:rPr lang="en-US" sz="1050" dirty="0"/>
              <a:t> allowed a dispersal of forms into </a:t>
            </a:r>
            <a:r>
              <a:rPr lang="en-US" sz="1050" dirty="0">
                <a:hlinkClick r:id="rId14" tooltip="North America"/>
              </a:rPr>
              <a:t>North America</a:t>
            </a:r>
            <a:r>
              <a:rPr lang="en-US" sz="1050" dirty="0"/>
              <a:t>. A number of mid- to small-sized forms are believed to have previously dispersed to the Antilles. They were hardy as evidenced by their diverse numbers and dispersals into remote areas given the finding of their remains in </a:t>
            </a:r>
            <a:r>
              <a:rPr lang="en-US" sz="1050" dirty="0">
                <a:hlinkClick r:id="rId21" tooltip="Patagonia"/>
              </a:rPr>
              <a:t>Patagonia</a:t>
            </a:r>
            <a:r>
              <a:rPr lang="en-US" sz="1050" dirty="0"/>
              <a:t> (</a:t>
            </a:r>
            <a:r>
              <a:rPr lang="en-US" sz="1050" dirty="0">
                <a:hlinkClick r:id="rId22" tooltip="Cueva del Milodón"/>
              </a:rPr>
              <a:t>Cueva del </a:t>
            </a:r>
            <a:r>
              <a:rPr lang="en-US" sz="1050" dirty="0" err="1">
                <a:hlinkClick r:id="rId22" tooltip="Cueva del Milodón"/>
              </a:rPr>
              <a:t>Milodón</a:t>
            </a:r>
            <a:r>
              <a:rPr lang="en-US" sz="1050" dirty="0"/>
              <a:t>)</a:t>
            </a:r>
            <a:r>
              <a:rPr lang="en-US" sz="1050" baseline="30000" dirty="0">
                <a:hlinkClick r:id="rId23"/>
              </a:rPr>
              <a:t>[4]</a:t>
            </a:r>
            <a:r>
              <a:rPr lang="en-US" sz="1050" dirty="0"/>
              <a:t> and parts of </a:t>
            </a:r>
            <a:r>
              <a:rPr lang="en-US" sz="1050" dirty="0">
                <a:hlinkClick r:id="rId24" tooltip="Alaska"/>
              </a:rPr>
              <a:t>Alaska</a:t>
            </a:r>
            <a:r>
              <a:rPr lang="en-US" sz="1050" dirty="0"/>
              <a:t>. </a:t>
            </a:r>
          </a:p>
          <a:p>
            <a:endParaRPr lang="en-US" sz="1050" kern="1200" dirty="0">
              <a:solidFill>
                <a:schemeClr val="tx1"/>
              </a:solidFill>
              <a:effectLst/>
              <a:latin typeface="+mn-lt"/>
              <a:ea typeface="+mn-ea"/>
              <a:cs typeface="+mn-cs"/>
            </a:endParaRPr>
          </a:p>
          <a:p>
            <a:r>
              <a:rPr lang="en-US" sz="1050" b="1" u="sng" kern="1200" dirty="0">
                <a:solidFill>
                  <a:schemeClr val="tx1"/>
                </a:solidFill>
                <a:effectLst/>
                <a:latin typeface="+mn-lt"/>
                <a:ea typeface="+mn-ea"/>
                <a:cs typeface="+mn-cs"/>
              </a:rPr>
              <a:t>Description:</a:t>
            </a:r>
            <a:r>
              <a:rPr lang="en-US" sz="1050" kern="1200" dirty="0">
                <a:solidFill>
                  <a:schemeClr val="tx1"/>
                </a:solidFill>
                <a:effectLst/>
                <a:latin typeface="+mn-lt"/>
                <a:ea typeface="+mn-ea"/>
                <a:cs typeface="+mn-cs"/>
              </a:rPr>
              <a:t> The giant ground sloth, </a:t>
            </a:r>
            <a:r>
              <a:rPr lang="en-US" sz="1050" i="1" kern="1200" dirty="0" err="1">
                <a:solidFill>
                  <a:schemeClr val="tx1"/>
                </a:solidFill>
                <a:effectLst/>
                <a:latin typeface="+mn-lt"/>
                <a:ea typeface="+mn-ea"/>
                <a:cs typeface="+mn-cs"/>
              </a:rPr>
              <a:t>Megalonyx</a:t>
            </a:r>
            <a:r>
              <a:rPr lang="en-US" sz="1050" kern="1200" dirty="0">
                <a:solidFill>
                  <a:schemeClr val="tx1"/>
                </a:solidFill>
                <a:effectLst/>
                <a:latin typeface="+mn-lt"/>
                <a:ea typeface="+mn-ea"/>
                <a:cs typeface="+mn-cs"/>
              </a:rPr>
              <a:t>, is represented at Big Brook by its claw bones. There have been only a few of these claws recovered. They are flattened and curved, gradually forming a blunt point. The claw cores are always missing the claw sheaths, made of chitin. They are 19 cm (about 7.5 in) long and about 10 cm (about 4 in) wide.</a:t>
            </a:r>
            <a:br>
              <a:rPr lang="en-US" sz="1050" kern="1200" dirty="0">
                <a:solidFill>
                  <a:schemeClr val="tx1"/>
                </a:solidFill>
                <a:effectLst/>
                <a:latin typeface="+mn-lt"/>
                <a:ea typeface="+mn-ea"/>
                <a:cs typeface="+mn-cs"/>
              </a:rPr>
            </a:br>
            <a:br>
              <a:rPr lang="en-US" sz="1050" kern="1200" dirty="0">
                <a:solidFill>
                  <a:schemeClr val="tx1"/>
                </a:solidFill>
                <a:effectLst/>
                <a:latin typeface="+mn-lt"/>
                <a:ea typeface="+mn-ea"/>
                <a:cs typeface="+mn-cs"/>
              </a:rPr>
            </a:br>
            <a:r>
              <a:rPr lang="en-US" sz="1050" kern="1200" dirty="0">
                <a:solidFill>
                  <a:schemeClr val="tx1"/>
                </a:solidFill>
                <a:effectLst/>
                <a:latin typeface="+mn-lt"/>
                <a:ea typeface="+mn-ea"/>
                <a:cs typeface="+mn-cs"/>
              </a:rPr>
              <a:t>There have been other parts of the skeleton, such as vertebra, have been found in other parts of the state. So far, there has been no other identifiable material found at Big Brook or at least recognized.</a:t>
            </a:r>
            <a:br>
              <a:rPr lang="en-US" sz="1050" kern="1200" dirty="0">
                <a:solidFill>
                  <a:schemeClr val="tx1"/>
                </a:solidFill>
                <a:effectLst/>
                <a:latin typeface="+mn-lt"/>
                <a:ea typeface="+mn-ea"/>
                <a:cs typeface="+mn-cs"/>
              </a:rPr>
            </a:br>
            <a:br>
              <a:rPr lang="en-US" sz="1050" kern="1200" dirty="0">
                <a:solidFill>
                  <a:schemeClr val="tx1"/>
                </a:solidFill>
                <a:effectLst/>
                <a:latin typeface="+mn-lt"/>
                <a:ea typeface="+mn-ea"/>
                <a:cs typeface="+mn-cs"/>
              </a:rPr>
            </a:br>
            <a:r>
              <a:rPr lang="en-US" sz="1050" b="1" u="sng" kern="1200" dirty="0">
                <a:solidFill>
                  <a:schemeClr val="tx1"/>
                </a:solidFill>
                <a:effectLst/>
                <a:latin typeface="+mn-lt"/>
                <a:ea typeface="+mn-ea"/>
                <a:cs typeface="+mn-cs"/>
              </a:rPr>
              <a:t>Size:</a:t>
            </a:r>
            <a:r>
              <a:rPr lang="en-US" sz="1050" kern="1200" dirty="0">
                <a:solidFill>
                  <a:schemeClr val="tx1"/>
                </a:solidFill>
                <a:effectLst/>
                <a:latin typeface="+mn-lt"/>
                <a:ea typeface="+mn-ea"/>
                <a:cs typeface="+mn-cs"/>
              </a:rPr>
              <a:t> Judging from the size of the claw core and comparing with complete skeletons found in other southern states, the giant ground sloth was about the size of a modem horse, about 2.5 meters (about 7.5 feet) in length.</a:t>
            </a:r>
            <a:br>
              <a:rPr lang="en-US" sz="1050" kern="1200" dirty="0">
                <a:solidFill>
                  <a:schemeClr val="tx1"/>
                </a:solidFill>
                <a:effectLst/>
                <a:latin typeface="+mn-lt"/>
                <a:ea typeface="+mn-ea"/>
                <a:cs typeface="+mn-cs"/>
              </a:rPr>
            </a:br>
            <a:br>
              <a:rPr lang="en-US" sz="1050" kern="1200" dirty="0">
                <a:solidFill>
                  <a:schemeClr val="tx1"/>
                </a:solidFill>
                <a:effectLst/>
                <a:latin typeface="+mn-lt"/>
                <a:ea typeface="+mn-ea"/>
                <a:cs typeface="+mn-cs"/>
              </a:rPr>
            </a:br>
            <a:r>
              <a:rPr lang="en-US" sz="1050" b="1" u="sng" kern="1200" dirty="0">
                <a:solidFill>
                  <a:schemeClr val="tx1"/>
                </a:solidFill>
                <a:effectLst/>
                <a:latin typeface="+mn-lt"/>
                <a:ea typeface="+mn-ea"/>
                <a:cs typeface="+mn-cs"/>
              </a:rPr>
              <a:t>Notes:</a:t>
            </a:r>
            <a:r>
              <a:rPr lang="en-US" sz="1050" kern="1200" dirty="0">
                <a:solidFill>
                  <a:schemeClr val="tx1"/>
                </a:solidFill>
                <a:effectLst/>
                <a:latin typeface="+mn-lt"/>
                <a:ea typeface="+mn-ea"/>
                <a:cs typeface="+mn-cs"/>
              </a:rPr>
              <a:t> The presence of the giant ground sloth is inconsistent with the usual Ice Age fauna and probably existed during the interglacial periods when the temperature was much like it is today. Even during the warm periods, New Jersey represented the northeastern range of </a:t>
            </a:r>
            <a:r>
              <a:rPr lang="en-US" sz="1050" i="1" kern="1200" dirty="0" err="1">
                <a:solidFill>
                  <a:schemeClr val="tx1"/>
                </a:solidFill>
                <a:effectLst/>
                <a:latin typeface="+mn-lt"/>
                <a:ea typeface="+mn-ea"/>
                <a:cs typeface="+mn-cs"/>
              </a:rPr>
              <a:t>Megalonyx</a:t>
            </a:r>
            <a:r>
              <a:rPr lang="en-US" sz="1050" kern="1200" dirty="0">
                <a:solidFill>
                  <a:schemeClr val="tx1"/>
                </a:solidFill>
                <a:effectLst/>
                <a:latin typeface="+mn-lt"/>
                <a:ea typeface="+mn-ea"/>
                <a:cs typeface="+mn-cs"/>
              </a:rPr>
              <a:t>. A claw that was found at Big Brook is presently on display in the New Jersey State museum in Trenton.</a:t>
            </a:r>
          </a:p>
          <a:p>
            <a:endParaRPr lang="en-US" sz="1050" kern="1200" dirty="0">
              <a:solidFill>
                <a:schemeClr val="tx1"/>
              </a:solidFill>
              <a:effectLst/>
              <a:latin typeface="+mn-lt"/>
              <a:ea typeface="+mn-ea"/>
              <a:cs typeface="+mn-cs"/>
            </a:endParaRPr>
          </a:p>
          <a:p>
            <a:pPr rtl="0"/>
            <a:r>
              <a:rPr lang="en-US" sz="1050" b="1" dirty="0"/>
              <a:t>Extinction in North America</a:t>
            </a:r>
          </a:p>
          <a:p>
            <a:pPr rtl="0"/>
            <a:r>
              <a:rPr lang="en-US" sz="1050" dirty="0"/>
              <a:t>Radiocarbon dating places the disappearance of ground sloths in the United States at around 11,000 years ago. The </a:t>
            </a:r>
            <a:r>
              <a:rPr lang="en-US" sz="1050" dirty="0">
                <a:hlinkClick r:id="rId25" tooltip="Shasta ground sloth"/>
              </a:rPr>
              <a:t>Shasta ground sloth</a:t>
            </a:r>
            <a:r>
              <a:rPr lang="en-US" sz="1050" dirty="0"/>
              <a:t> visited </a:t>
            </a:r>
            <a:r>
              <a:rPr lang="en-US" sz="1050" dirty="0">
                <a:hlinkClick r:id="rId26" tooltip="Rampart Cave (page does not exist)"/>
              </a:rPr>
              <a:t>Rampart Cave</a:t>
            </a:r>
            <a:r>
              <a:rPr lang="en-US" sz="1050" dirty="0"/>
              <a:t> in the Grand Canyon seasonally, leaving behind a massive stratified dung deposit, and seemed to be flourishing during the period of 13,000 to 11,000 BP, when the deposition suddenly stopped.</a:t>
            </a:r>
            <a:r>
              <a:rPr lang="en-US" sz="1050" baseline="30000" dirty="0">
                <a:hlinkClick r:id="rId27"/>
              </a:rPr>
              <a:t>[20]</a:t>
            </a:r>
            <a:r>
              <a:rPr lang="en-US" sz="1050" dirty="0"/>
              <a:t> Steadman </a:t>
            </a:r>
            <a:r>
              <a:rPr lang="en-US" sz="1050" i="1" dirty="0"/>
              <a:t>et al.</a:t>
            </a:r>
            <a:r>
              <a:rPr lang="en-US" sz="1050" dirty="0"/>
              <a:t> argue that it is no coincidence that studies have shown that ground sloths disappeared from an area a few years after the arrival of humans.</a:t>
            </a:r>
            <a:r>
              <a:rPr lang="en-US" sz="1050" baseline="30000" dirty="0">
                <a:hlinkClick r:id="rId17"/>
              </a:rPr>
              <a:t>[3]</a:t>
            </a:r>
            <a:r>
              <a:rPr lang="en-US" sz="1050" dirty="0"/>
              <a:t> Trackways preserved in New Mexico (probably dating from between 10 to 15.6 thousand years ago) that appear to show a group of humans chasing or harassing three </a:t>
            </a:r>
            <a:r>
              <a:rPr lang="en-US" sz="1050" i="1" dirty="0" err="1">
                <a:hlinkClick r:id="rId28" tooltip="Nothrotheriops shastensis"/>
              </a:rPr>
              <a:t>Nothrotheriops</a:t>
            </a:r>
            <a:r>
              <a:rPr lang="en-US" sz="1050" dirty="0"/>
              <a:t> or </a:t>
            </a:r>
            <a:r>
              <a:rPr lang="en-US" sz="1050" i="1" dirty="0" err="1">
                <a:hlinkClick r:id="rId29" tooltip="Paramylodon harlani"/>
              </a:rPr>
              <a:t>Paramylodon</a:t>
            </a:r>
            <a:r>
              <a:rPr lang="en-US" sz="1050" dirty="0"/>
              <a:t> ground sloths may record the scene of a hunt. The tracks are interpreted as showing seven instances of a sloth turning and rearing up on its hind legs to confront its pursuers, while the humans approach from multiple directions, possibly in an attempt to distract it.</a:t>
            </a:r>
            <a:r>
              <a:rPr lang="en-US" sz="1050" baseline="30000" dirty="0">
                <a:hlinkClick r:id="rId30"/>
              </a:rPr>
              <a:t>[21]</a:t>
            </a:r>
            <a:r>
              <a:rPr lang="en-US" sz="1050" baseline="30000" dirty="0">
                <a:hlinkClick r:id="rId31"/>
              </a:rPr>
              <a:t>[22]</a:t>
            </a:r>
            <a:r>
              <a:rPr lang="en-US" sz="1050" baseline="30000" dirty="0">
                <a:hlinkClick r:id="rId32"/>
              </a:rPr>
              <a:t>[23]</a:t>
            </a:r>
            <a:r>
              <a:rPr lang="en-US" sz="1050" dirty="0"/>
              <a:t> </a:t>
            </a:r>
          </a:p>
          <a:p>
            <a:pPr rtl="0"/>
            <a:endParaRPr lang="en-US" sz="1050" dirty="0"/>
          </a:p>
          <a:p>
            <a:pPr rtl="0"/>
            <a:r>
              <a:rPr lang="en-US" sz="1050" dirty="0"/>
              <a:t>Those who argue in favor of humans being the direct cause of the ground sloths' extinction point out that the few sloths that remain are small sloths that spend most of their time in trees, making it difficult for them to be spotted. Although these sloths were well hidden, they still would have been affected by the climate changes that others claim wiped out the ground sloths. Additionally, after the continental ground sloths disappeared, </a:t>
            </a:r>
            <a:r>
              <a:rPr lang="en-US" sz="1050" dirty="0">
                <a:hlinkClick r:id="rId8" tooltip="Pilosans of the Caribbean"/>
              </a:rPr>
              <a:t>insular sloths of the Caribbean</a:t>
            </a:r>
            <a:r>
              <a:rPr lang="en-US" sz="1050" dirty="0"/>
              <a:t> survived for approximately 6,000 years longer, which correlates with the fact that these islands were not colonized by humans until about 5500 </a:t>
            </a:r>
            <a:r>
              <a:rPr lang="en-US" sz="1050" dirty="0" err="1"/>
              <a:t>yr</a:t>
            </a:r>
            <a:r>
              <a:rPr lang="en-US" sz="1050" dirty="0"/>
              <a:t> BP.</a:t>
            </a:r>
            <a:r>
              <a:rPr lang="en-US" sz="1050" baseline="30000" dirty="0">
                <a:hlinkClick r:id="rId17"/>
              </a:rPr>
              <a:t>[3]</a:t>
            </a:r>
            <a:r>
              <a:rPr lang="en-US" sz="1050" dirty="0"/>
              <a:t> </a:t>
            </a:r>
          </a:p>
          <a:p>
            <a:pPr rtl="0"/>
            <a:endParaRPr lang="en-US" sz="1050" dirty="0"/>
          </a:p>
          <a:p>
            <a:pPr rtl="0"/>
            <a:r>
              <a:rPr lang="en-US" sz="1050" dirty="0"/>
              <a:t>It is difficult to find evidence that supports either claim on whether humans hunted the ground sloths to extinction.</a:t>
            </a:r>
            <a:r>
              <a:rPr lang="en-US" sz="1050" baseline="30000" dirty="0">
                <a:hlinkClick r:id="rId33"/>
              </a:rPr>
              <a:t>[24]</a:t>
            </a:r>
            <a:endParaRPr lang="en-US" sz="1050" baseline="30000" dirty="0"/>
          </a:p>
          <a:p>
            <a:pPr rtl="0"/>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rtl="0"/>
            <a:endParaRPr lang="en-US" sz="1050" dirty="0"/>
          </a:p>
          <a:p>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49</a:t>
            </a:fld>
            <a:endParaRPr lang="en-US"/>
          </a:p>
        </p:txBody>
      </p:sp>
    </p:spTree>
    <p:extLst>
      <p:ext uri="{BB962C8B-B14F-4D97-AF65-F5344CB8AC3E}">
        <p14:creationId xmlns:p14="http://schemas.microsoft.com/office/powerpoint/2010/main" val="1707348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Central NJ  </a:t>
            </a:r>
          </a:p>
          <a:p>
            <a:endParaRPr lang="en-US" sz="1050" dirty="0"/>
          </a:p>
          <a:p>
            <a:r>
              <a:rPr lang="en-US" sz="1050" dirty="0"/>
              <a:t>Click on an organism to go to its descriptive page.</a:t>
            </a:r>
          </a:p>
          <a:p>
            <a:endParaRPr lang="en-US" sz="1050" dirty="0"/>
          </a:p>
          <a:p>
            <a:r>
              <a:rPr lang="en-US" sz="1050" dirty="0"/>
              <a:t>Note the abundance of fossils along the “Great Pathway” between New York City and Philadelphia.  (This area has been used for transportation since before colonial times and is now the main pathway for such roads as 295 and the NJ Turnpike.)</a:t>
            </a:r>
          </a:p>
          <a:p>
            <a:endParaRPr lang="en-US" sz="1050" dirty="0"/>
          </a:p>
          <a:p>
            <a:r>
              <a:rPr lang="en-US" sz="1050" dirty="0"/>
              <a:t>This region, known as the Inner Coastal Plain marks the boundary of the coast during the Cretaceous.  A time of deposition of many fine productive sediments and fossils.  </a:t>
            </a:r>
          </a:p>
          <a:p>
            <a:r>
              <a:rPr lang="en-US" sz="1050" dirty="0"/>
              <a:t>NJ is known as the “Garden State” due to the quality of the sediments within this region. </a:t>
            </a:r>
          </a:p>
          <a:p>
            <a:endParaRPr lang="en-US" sz="1050" dirty="0"/>
          </a:p>
        </p:txBody>
      </p:sp>
      <p:sp>
        <p:nvSpPr>
          <p:cNvPr id="4" name="Slide Number Placeholder 3"/>
          <p:cNvSpPr>
            <a:spLocks noGrp="1"/>
          </p:cNvSpPr>
          <p:nvPr>
            <p:ph type="sldNum" sz="quarter" idx="10"/>
          </p:nvPr>
        </p:nvSpPr>
        <p:spPr/>
        <p:txBody>
          <a:bodyPr/>
          <a:lstStyle/>
          <a:p>
            <a:fld id="{7DD80358-FE5E-4653-A92F-16C9C650555C}" type="slidenum">
              <a:rPr lang="en-US" smtClean="0"/>
              <a:t>5</a:t>
            </a:fld>
            <a:endParaRPr lang="en-US"/>
          </a:p>
        </p:txBody>
      </p:sp>
    </p:spTree>
    <p:extLst>
      <p:ext uri="{BB962C8B-B14F-4D97-AF65-F5344CB8AC3E}">
        <p14:creationId xmlns:p14="http://schemas.microsoft.com/office/powerpoint/2010/main" val="3936432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effectLst/>
              </a:rPr>
              <a:t>The </a:t>
            </a:r>
            <a:r>
              <a:rPr lang="en-US" sz="1050" b="1" dirty="0">
                <a:effectLst/>
              </a:rPr>
              <a:t>walrus</a:t>
            </a:r>
            <a:r>
              <a:rPr lang="en-US" sz="1050" dirty="0">
                <a:effectLst/>
              </a:rPr>
              <a:t> (</a:t>
            </a:r>
            <a:r>
              <a:rPr lang="en-US" sz="1050" i="1" dirty="0">
                <a:effectLst/>
              </a:rPr>
              <a:t>Odobenus </a:t>
            </a:r>
            <a:r>
              <a:rPr lang="en-US" sz="1050" i="1" dirty="0" err="1">
                <a:effectLst/>
              </a:rPr>
              <a:t>rosmarus</a:t>
            </a:r>
            <a:r>
              <a:rPr lang="en-US" sz="1050" dirty="0">
                <a:effectLst/>
              </a:rPr>
              <a:t>) is a large </a:t>
            </a:r>
            <a:r>
              <a:rPr lang="en-US" sz="1050" dirty="0">
                <a:effectLst/>
                <a:hlinkClick r:id="rId3" tooltip="Pinniped"/>
              </a:rPr>
              <a:t>flippered</a:t>
            </a:r>
            <a:r>
              <a:rPr lang="en-US" sz="1050" dirty="0">
                <a:effectLst/>
              </a:rPr>
              <a:t> </a:t>
            </a:r>
            <a:r>
              <a:rPr lang="en-US" sz="1050" dirty="0">
                <a:effectLst/>
                <a:hlinkClick r:id="rId4" tooltip="Marine mammal"/>
              </a:rPr>
              <a:t>marine mammal</a:t>
            </a:r>
            <a:r>
              <a:rPr lang="en-US" sz="1050" dirty="0">
                <a:effectLst/>
              </a:rPr>
              <a:t> with a discontinuous distribution about the </a:t>
            </a:r>
            <a:r>
              <a:rPr lang="en-US" sz="1050" dirty="0">
                <a:effectLst/>
                <a:hlinkClick r:id="rId5" tooltip="North Pole"/>
              </a:rPr>
              <a:t>North Pole</a:t>
            </a:r>
            <a:r>
              <a:rPr lang="en-US" sz="1050" dirty="0">
                <a:effectLst/>
              </a:rPr>
              <a:t> in the </a:t>
            </a:r>
            <a:r>
              <a:rPr lang="en-US" sz="1050" dirty="0">
                <a:effectLst/>
                <a:hlinkClick r:id="rId6"/>
              </a:rPr>
              <a:t>Arctic Ocean</a:t>
            </a:r>
            <a:r>
              <a:rPr lang="en-US" sz="1050" dirty="0">
                <a:effectLst/>
              </a:rPr>
              <a:t> and </a:t>
            </a:r>
            <a:r>
              <a:rPr lang="en-US" sz="1050" dirty="0">
                <a:effectLst/>
                <a:hlinkClick r:id="rId7" tooltip="Subarctic"/>
              </a:rPr>
              <a:t>subarctic</a:t>
            </a:r>
            <a:r>
              <a:rPr lang="en-US" sz="1050" dirty="0">
                <a:effectLst/>
              </a:rPr>
              <a:t> seas of the </a:t>
            </a:r>
            <a:r>
              <a:rPr lang="en-US" sz="1050" dirty="0">
                <a:effectLst/>
                <a:hlinkClick r:id="rId8" tooltip="Northern Hemisphere"/>
              </a:rPr>
              <a:t>Northern Hemisphere</a:t>
            </a:r>
            <a:r>
              <a:rPr lang="en-US" sz="1050" dirty="0">
                <a:effectLst/>
              </a:rPr>
              <a:t>. The walrus is the only living species in the </a:t>
            </a:r>
            <a:r>
              <a:rPr lang="en-US" sz="1050" dirty="0">
                <a:effectLst/>
                <a:hlinkClick r:id="rId9" tooltip="Family (biology)"/>
              </a:rPr>
              <a:t>family</a:t>
            </a:r>
            <a:r>
              <a:rPr lang="en-US" sz="1050" dirty="0">
                <a:effectLst/>
              </a:rPr>
              <a:t> </a:t>
            </a:r>
            <a:r>
              <a:rPr lang="en-US" sz="1050" dirty="0" err="1">
                <a:effectLst/>
                <a:hlinkClick r:id="rId10" tooltip="Odobenidae"/>
              </a:rPr>
              <a:t>Odobenidae</a:t>
            </a:r>
            <a:r>
              <a:rPr lang="en-US" sz="1050" dirty="0">
                <a:effectLst/>
              </a:rPr>
              <a:t> and </a:t>
            </a:r>
            <a:r>
              <a:rPr lang="en-US" sz="1050" dirty="0">
                <a:effectLst/>
                <a:hlinkClick r:id="rId11" tooltip="Genus"/>
              </a:rPr>
              <a:t>genus</a:t>
            </a:r>
            <a:r>
              <a:rPr lang="en-US" sz="1050" dirty="0">
                <a:effectLst/>
              </a:rPr>
              <a:t> </a:t>
            </a:r>
            <a:r>
              <a:rPr lang="en-US" sz="1050" i="1" dirty="0">
                <a:effectLst/>
              </a:rPr>
              <a:t>Odobenus</a:t>
            </a:r>
            <a:r>
              <a:rPr lang="en-US" sz="1050" dirty="0">
                <a:effectLst/>
              </a:rPr>
              <a:t>. This species is subdivided into three </a:t>
            </a:r>
            <a:r>
              <a:rPr lang="en-US" sz="1050" dirty="0">
                <a:effectLst/>
                <a:hlinkClick r:id="rId12" tooltip="Subspecies"/>
              </a:rPr>
              <a:t>subspecies</a:t>
            </a:r>
            <a:r>
              <a:rPr lang="en-US" sz="1050" dirty="0">
                <a:effectLst/>
              </a:rPr>
              <a:t>:</a:t>
            </a:r>
            <a:r>
              <a:rPr lang="en-US" sz="1050" baseline="30000" dirty="0">
                <a:effectLst/>
                <a:hlinkClick r:id="rId13"/>
              </a:rPr>
              <a:t>[2]</a:t>
            </a:r>
            <a:r>
              <a:rPr lang="en-US" sz="1050" dirty="0">
                <a:effectLst/>
              </a:rPr>
              <a:t> the </a:t>
            </a:r>
            <a:r>
              <a:rPr lang="en-US" sz="1050" b="1" dirty="0">
                <a:effectLst/>
              </a:rPr>
              <a:t>Atlantic walrus</a:t>
            </a:r>
            <a:r>
              <a:rPr lang="en-US" sz="1050" dirty="0">
                <a:effectLst/>
              </a:rPr>
              <a:t> (</a:t>
            </a:r>
            <a:r>
              <a:rPr lang="en-US" sz="1050" i="1" dirty="0">
                <a:effectLst/>
              </a:rPr>
              <a:t>O. r. </a:t>
            </a:r>
            <a:r>
              <a:rPr lang="en-US" sz="1050" i="1" dirty="0" err="1">
                <a:effectLst/>
              </a:rPr>
              <a:t>rosmarus</a:t>
            </a:r>
            <a:r>
              <a:rPr lang="en-US" sz="1050" dirty="0">
                <a:effectLst/>
              </a:rPr>
              <a:t>) which lives in the </a:t>
            </a:r>
            <a:r>
              <a:rPr lang="en-US" sz="1050" dirty="0">
                <a:effectLst/>
                <a:hlinkClick r:id="rId14" tooltip="Atlantic Ocean"/>
              </a:rPr>
              <a:t>Atlantic Ocean</a:t>
            </a:r>
            <a:r>
              <a:rPr lang="en-US" sz="1050" dirty="0">
                <a:effectLst/>
              </a:rPr>
              <a:t>, the </a:t>
            </a:r>
            <a:r>
              <a:rPr lang="en-US" sz="1050" b="1" dirty="0">
                <a:effectLst/>
              </a:rPr>
              <a:t>Pacific walrus</a:t>
            </a:r>
            <a:r>
              <a:rPr lang="en-US" sz="1050" dirty="0">
                <a:effectLst/>
              </a:rPr>
              <a:t> (</a:t>
            </a:r>
            <a:r>
              <a:rPr lang="en-US" sz="1050" i="1" dirty="0">
                <a:effectLst/>
              </a:rPr>
              <a:t>O. r. </a:t>
            </a:r>
            <a:r>
              <a:rPr lang="en-US" sz="1050" i="1" dirty="0" err="1">
                <a:effectLst/>
              </a:rPr>
              <a:t>divergens</a:t>
            </a:r>
            <a:r>
              <a:rPr lang="en-US" sz="1050" dirty="0">
                <a:effectLst/>
              </a:rPr>
              <a:t>) which lives in the </a:t>
            </a:r>
            <a:r>
              <a:rPr lang="en-US" sz="1050" dirty="0">
                <a:effectLst/>
                <a:hlinkClick r:id="rId15" tooltip="Pacific Ocean"/>
              </a:rPr>
              <a:t>Pacific Ocean</a:t>
            </a:r>
            <a:r>
              <a:rPr lang="en-US" sz="1050" dirty="0">
                <a:effectLst/>
              </a:rPr>
              <a:t>, and </a:t>
            </a:r>
            <a:r>
              <a:rPr lang="en-US" sz="1050" b="1" i="1" dirty="0">
                <a:effectLst/>
              </a:rPr>
              <a:t>O. r. </a:t>
            </a:r>
            <a:r>
              <a:rPr lang="en-US" sz="1050" b="1" i="1" dirty="0" err="1">
                <a:effectLst/>
              </a:rPr>
              <a:t>laptevi</a:t>
            </a:r>
            <a:r>
              <a:rPr lang="en-US" sz="1050" dirty="0">
                <a:effectLst/>
              </a:rPr>
              <a:t>, which lives in the </a:t>
            </a:r>
            <a:r>
              <a:rPr lang="en-US" sz="1050" dirty="0">
                <a:effectLst/>
                <a:hlinkClick r:id="rId16" tooltip="Laptev Sea"/>
              </a:rPr>
              <a:t>Laptev Sea</a:t>
            </a:r>
            <a:r>
              <a:rPr lang="en-US" sz="1050" dirty="0">
                <a:effectLst/>
              </a:rPr>
              <a:t> of the </a:t>
            </a:r>
            <a:r>
              <a:rPr lang="en-US" sz="1050" dirty="0">
                <a:effectLst/>
                <a:hlinkClick r:id="rId6" tooltip="Arctic Ocean"/>
              </a:rPr>
              <a:t>Arctic Ocean</a:t>
            </a:r>
            <a:r>
              <a:rPr lang="en-US" sz="1050" dirty="0">
                <a:effectLst/>
              </a:rPr>
              <a:t>. </a:t>
            </a:r>
          </a:p>
          <a:p>
            <a:endParaRPr lang="en-US" sz="1050" dirty="0">
              <a:effectLst/>
            </a:endParaRPr>
          </a:p>
          <a:p>
            <a:pPr rtl="0"/>
            <a:r>
              <a:rPr lang="en-US" sz="1050" b="1" dirty="0">
                <a:effectLst/>
              </a:rPr>
              <a:t>Taxonomy and evolution</a:t>
            </a:r>
          </a:p>
          <a:p>
            <a:pPr rtl="0"/>
            <a:r>
              <a:rPr lang="en-US" sz="1050" dirty="0">
                <a:effectLst/>
              </a:rPr>
              <a:t>The walrus is a mammal in the </a:t>
            </a:r>
            <a:r>
              <a:rPr lang="en-US" sz="1050" dirty="0">
                <a:effectLst/>
                <a:hlinkClick r:id="rId17" tooltip="Order (biology)"/>
              </a:rPr>
              <a:t>order</a:t>
            </a:r>
            <a:r>
              <a:rPr lang="en-US" sz="1050" dirty="0">
                <a:effectLst/>
              </a:rPr>
              <a:t> </a:t>
            </a:r>
            <a:r>
              <a:rPr lang="en-US" sz="1050" dirty="0">
                <a:effectLst/>
                <a:hlinkClick r:id="rId18" tooltip="Carnivora"/>
              </a:rPr>
              <a:t>Carnivora</a:t>
            </a:r>
            <a:r>
              <a:rPr lang="en-US" sz="1050" dirty="0">
                <a:effectLst/>
              </a:rPr>
              <a:t>. It is the sole surviving member of the </a:t>
            </a:r>
            <a:r>
              <a:rPr lang="en-US" sz="1050" dirty="0">
                <a:effectLst/>
                <a:hlinkClick r:id="rId9" tooltip="Family (biology)"/>
              </a:rPr>
              <a:t>family</a:t>
            </a:r>
            <a:r>
              <a:rPr lang="en-US" sz="1050" dirty="0">
                <a:effectLst/>
              </a:rPr>
              <a:t> </a:t>
            </a:r>
            <a:r>
              <a:rPr lang="en-US" sz="1050" dirty="0" err="1">
                <a:effectLst/>
              </a:rPr>
              <a:t>Odobenidae</a:t>
            </a:r>
            <a:r>
              <a:rPr lang="en-US" sz="1050" dirty="0">
                <a:effectLst/>
              </a:rPr>
              <a:t>, one of three lineages in the </a:t>
            </a:r>
            <a:r>
              <a:rPr lang="en-US" sz="1050" dirty="0">
                <a:effectLst/>
                <a:hlinkClick r:id="rId19" tooltip="Suborder"/>
              </a:rPr>
              <a:t>suborder</a:t>
            </a:r>
            <a:r>
              <a:rPr lang="en-US" sz="1050" dirty="0">
                <a:effectLst/>
              </a:rPr>
              <a:t> </a:t>
            </a:r>
            <a:r>
              <a:rPr lang="en-US" sz="1050" dirty="0" err="1">
                <a:effectLst/>
                <a:hlinkClick r:id="rId20" tooltip="Pinnipedia"/>
              </a:rPr>
              <a:t>Pinnipedia</a:t>
            </a:r>
            <a:r>
              <a:rPr lang="en-US" sz="1050" dirty="0">
                <a:effectLst/>
              </a:rPr>
              <a:t> along with true seals (</a:t>
            </a:r>
            <a:r>
              <a:rPr lang="en-US" sz="1050" dirty="0" err="1">
                <a:effectLst/>
                <a:hlinkClick r:id="rId21" tooltip="Phocidae"/>
              </a:rPr>
              <a:t>Phocidae</a:t>
            </a:r>
            <a:r>
              <a:rPr lang="en-US" sz="1050" dirty="0">
                <a:effectLst/>
              </a:rPr>
              <a:t>) and eared seals (</a:t>
            </a:r>
            <a:r>
              <a:rPr lang="en-US" sz="1050" dirty="0" err="1">
                <a:effectLst/>
                <a:hlinkClick r:id="rId22" tooltip="Otariidae"/>
              </a:rPr>
              <a:t>Otariidae</a:t>
            </a:r>
            <a:r>
              <a:rPr lang="en-US" sz="1050" dirty="0">
                <a:effectLst/>
              </a:rPr>
              <a:t>). While there has been some debate as to whether all three lineages are </a:t>
            </a:r>
            <a:r>
              <a:rPr lang="en-US" sz="1050" dirty="0">
                <a:effectLst/>
                <a:hlinkClick r:id="rId23" tooltip="Monophyletic"/>
              </a:rPr>
              <a:t>monophyletic</a:t>
            </a:r>
            <a:r>
              <a:rPr lang="en-US" sz="1050" dirty="0">
                <a:effectLst/>
              </a:rPr>
              <a:t>, i.e. descended from a single ancestor, or </a:t>
            </a:r>
            <a:r>
              <a:rPr lang="en-US" sz="1050" dirty="0" err="1">
                <a:effectLst/>
                <a:hlinkClick r:id="rId24" tooltip="Diphyletic"/>
              </a:rPr>
              <a:t>diphyletic</a:t>
            </a:r>
            <a:r>
              <a:rPr lang="en-US" sz="1050" dirty="0">
                <a:effectLst/>
              </a:rPr>
              <a:t>, recent genetic evidence suggests all three descended from a </a:t>
            </a:r>
            <a:r>
              <a:rPr lang="en-US" sz="1050" dirty="0" err="1">
                <a:effectLst/>
                <a:hlinkClick r:id="rId25" tooltip="Caniform"/>
              </a:rPr>
              <a:t>caniform</a:t>
            </a:r>
            <a:r>
              <a:rPr lang="en-US" sz="1050" dirty="0">
                <a:effectLst/>
              </a:rPr>
              <a:t> ancestor most closely related to modern bears.</a:t>
            </a:r>
            <a:r>
              <a:rPr lang="en-US" sz="1050" baseline="30000" dirty="0">
                <a:effectLst/>
                <a:hlinkClick r:id="rId26"/>
              </a:rPr>
              <a:t>[11]</a:t>
            </a:r>
            <a:r>
              <a:rPr lang="en-US" sz="1050" dirty="0">
                <a:effectLst/>
              </a:rPr>
              <a:t> Recent multigene analysis indicates the odobenids and otariids diverged from the phocids about 20–26 million years ago, while the odobenids and the otariids separated 15–20 million years ago.</a:t>
            </a:r>
            <a:r>
              <a:rPr lang="en-US" sz="1050" baseline="30000" dirty="0">
                <a:effectLst/>
                <a:hlinkClick r:id="rId27"/>
              </a:rPr>
              <a:t>[12]</a:t>
            </a:r>
            <a:r>
              <a:rPr lang="en-US" sz="1050" baseline="30000" dirty="0">
                <a:effectLst/>
                <a:hlinkClick r:id="rId28"/>
              </a:rPr>
              <a:t>[13]</a:t>
            </a:r>
            <a:r>
              <a:rPr lang="en-US" sz="1050" dirty="0">
                <a:effectLst/>
              </a:rPr>
              <a:t> Odobenidae was once a highly diverse and widespread family, including at least twenty species in the subfamilies </a:t>
            </a:r>
            <a:r>
              <a:rPr lang="en-US" sz="1050" dirty="0" err="1">
                <a:effectLst/>
              </a:rPr>
              <a:t>Imagotariinae</a:t>
            </a:r>
            <a:r>
              <a:rPr lang="en-US" sz="1050" dirty="0">
                <a:effectLst/>
              </a:rPr>
              <a:t>, </a:t>
            </a:r>
            <a:r>
              <a:rPr lang="en-US" sz="1050" dirty="0" err="1">
                <a:effectLst/>
              </a:rPr>
              <a:t>Dusignathinae</a:t>
            </a:r>
            <a:r>
              <a:rPr lang="en-US" sz="1050" dirty="0">
                <a:effectLst/>
              </a:rPr>
              <a:t> and </a:t>
            </a:r>
            <a:r>
              <a:rPr lang="en-US" sz="1050" dirty="0" err="1">
                <a:effectLst/>
              </a:rPr>
              <a:t>Odobeninae</a:t>
            </a:r>
            <a:r>
              <a:rPr lang="en-US" sz="1050" dirty="0">
                <a:effectLst/>
              </a:rPr>
              <a:t>.</a:t>
            </a:r>
            <a:r>
              <a:rPr lang="en-US" sz="1050" baseline="30000" dirty="0">
                <a:effectLst/>
                <a:hlinkClick r:id="rId29"/>
              </a:rPr>
              <a:t>[14]</a:t>
            </a:r>
            <a:r>
              <a:rPr lang="en-US" sz="1050" dirty="0">
                <a:effectLst/>
              </a:rPr>
              <a:t> The key distinguishing feature was the development of a squirt/suction feeding mechanism; tusks are a later feature specific to </a:t>
            </a:r>
            <a:r>
              <a:rPr lang="en-US" sz="1050" dirty="0" err="1">
                <a:effectLst/>
              </a:rPr>
              <a:t>Odobeninae</a:t>
            </a:r>
            <a:r>
              <a:rPr lang="en-US" sz="1050" dirty="0">
                <a:effectLst/>
              </a:rPr>
              <a:t>, of which the modern walrus is the last remaining (</a:t>
            </a:r>
            <a:r>
              <a:rPr lang="en-US" sz="1050" dirty="0">
                <a:effectLst/>
                <a:hlinkClick r:id="rId30" tooltip="Relict"/>
              </a:rPr>
              <a:t>relict</a:t>
            </a:r>
            <a:r>
              <a:rPr lang="en-US" sz="1050" dirty="0">
                <a:effectLst/>
              </a:rPr>
              <a:t>) species.</a:t>
            </a:r>
            <a:r>
              <a:rPr lang="en-US" dirty="0">
                <a:effectLst/>
              </a:rPr>
              <a:t> </a:t>
            </a:r>
          </a:p>
          <a:p>
            <a:endParaRPr lang="en-US" dirty="0"/>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50</a:t>
            </a:fld>
            <a:endParaRPr lang="en-US"/>
          </a:p>
        </p:txBody>
      </p:sp>
    </p:spTree>
    <p:extLst>
      <p:ext uri="{BB962C8B-B14F-4D97-AF65-F5344CB8AC3E}">
        <p14:creationId xmlns:p14="http://schemas.microsoft.com/office/powerpoint/2010/main" val="16005199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i="1" dirty="0" err="1"/>
              <a:t>Cervalces</a:t>
            </a:r>
            <a:r>
              <a:rPr lang="en-US" sz="1050" dirty="0"/>
              <a:t> is an extinct </a:t>
            </a:r>
            <a:r>
              <a:rPr lang="en-US" sz="1050" dirty="0">
                <a:hlinkClick r:id="rId3" tooltip="Deer"/>
              </a:rPr>
              <a:t>deer</a:t>
            </a:r>
            <a:r>
              <a:rPr lang="en-US" sz="1050" dirty="0"/>
              <a:t> </a:t>
            </a:r>
            <a:r>
              <a:rPr lang="en-US" sz="1050" dirty="0">
                <a:hlinkClick r:id="rId4" tooltip="Genus"/>
              </a:rPr>
              <a:t>genus</a:t>
            </a:r>
            <a:r>
              <a:rPr lang="en-US" sz="1050" dirty="0"/>
              <a:t> that lived during the </a:t>
            </a:r>
            <a:r>
              <a:rPr lang="en-US" sz="1050" dirty="0">
                <a:hlinkClick r:id="rId5" tooltip="Pliocene"/>
              </a:rPr>
              <a:t>Pliocene</a:t>
            </a:r>
            <a:r>
              <a:rPr lang="en-US" sz="1050" dirty="0"/>
              <a:t> and </a:t>
            </a:r>
            <a:r>
              <a:rPr lang="en-US" sz="1050" dirty="0">
                <a:hlinkClick r:id="rId6" tooltip="Pleistocene"/>
              </a:rPr>
              <a:t>Pleistocene</a:t>
            </a:r>
            <a:r>
              <a:rPr lang="en-US" sz="1050" dirty="0"/>
              <a:t> epochs. </a:t>
            </a:r>
            <a:r>
              <a:rPr lang="en-US" sz="1050" i="1" dirty="0" err="1">
                <a:hlinkClick r:id="rId7" tooltip="Cervalces gallicus (page does not exist)"/>
              </a:rPr>
              <a:t>Cervalces</a:t>
            </a:r>
            <a:r>
              <a:rPr lang="en-US" sz="1050" i="1" dirty="0">
                <a:hlinkClick r:id="rId7" tooltip="Cervalces gallicus (page does not exist)"/>
              </a:rPr>
              <a:t> </a:t>
            </a:r>
            <a:r>
              <a:rPr lang="en-US" sz="1050" i="1" dirty="0" err="1">
                <a:hlinkClick r:id="rId7" tooltip="Cervalces gallicus (page does not exist)"/>
              </a:rPr>
              <a:t>gallicus</a:t>
            </a:r>
            <a:r>
              <a:rPr lang="en-US" sz="1050" dirty="0"/>
              <a:t>, the ancestral species, lived in Europe from the Pliocene to the Pleistocene strata. </a:t>
            </a:r>
            <a:r>
              <a:rPr lang="en-US" sz="1050" i="1" dirty="0" err="1">
                <a:hlinkClick r:id="rId8" tooltip="Cervalces scotti"/>
              </a:rPr>
              <a:t>Cervalces</a:t>
            </a:r>
            <a:r>
              <a:rPr lang="en-US" sz="1050" i="1" dirty="0">
                <a:hlinkClick r:id="rId8" tooltip="Cervalces scotti"/>
              </a:rPr>
              <a:t> </a:t>
            </a:r>
            <a:r>
              <a:rPr lang="en-US" sz="1050" i="1" dirty="0" err="1">
                <a:hlinkClick r:id="rId8" tooltip="Cervalces scotti"/>
              </a:rPr>
              <a:t>scotti</a:t>
            </a:r>
            <a:r>
              <a:rPr lang="en-US" sz="1050" dirty="0"/>
              <a:t>, the stag-moose, lived in Pleistocene North America.</a:t>
            </a:r>
            <a:r>
              <a:rPr lang="en-US" sz="1050" baseline="30000" dirty="0">
                <a:hlinkClick r:id="rId9"/>
              </a:rPr>
              <a:t>[1]</a:t>
            </a:r>
            <a:r>
              <a:rPr lang="en-US" sz="1050" dirty="0"/>
              <a:t> </a:t>
            </a:r>
            <a:r>
              <a:rPr lang="en-US" sz="1050" i="1" dirty="0" err="1">
                <a:hlinkClick r:id="rId10"/>
              </a:rPr>
              <a:t>Cervalces</a:t>
            </a:r>
            <a:r>
              <a:rPr lang="en-US" sz="1050" i="1" dirty="0">
                <a:hlinkClick r:id="rId10"/>
              </a:rPr>
              <a:t> </a:t>
            </a:r>
            <a:r>
              <a:rPr lang="en-US" sz="1050" i="1" dirty="0" err="1">
                <a:hlinkClick r:id="rId10"/>
              </a:rPr>
              <a:t>latifrons</a:t>
            </a:r>
            <a:r>
              <a:rPr lang="en-US" sz="1050" dirty="0"/>
              <a:t>, the broad-fronted moose,</a:t>
            </a:r>
            <a:r>
              <a:rPr lang="en-US" sz="1050" baseline="30000" dirty="0">
                <a:hlinkClick r:id="rId11"/>
              </a:rPr>
              <a:t>[2]</a:t>
            </a:r>
            <a:r>
              <a:rPr lang="en-US" sz="1050" dirty="0"/>
              <a:t> and </a:t>
            </a:r>
            <a:r>
              <a:rPr lang="en-US" sz="1050" i="1" dirty="0" err="1">
                <a:hlinkClick r:id="rId12" tooltip="Cervalces carnutorum (page does not exist)"/>
              </a:rPr>
              <a:t>Cervalces</a:t>
            </a:r>
            <a:r>
              <a:rPr lang="en-US" sz="1050" i="1" dirty="0">
                <a:hlinkClick r:id="rId12" tooltip="Cervalces carnutorum (page does not exist)"/>
              </a:rPr>
              <a:t> </a:t>
            </a:r>
            <a:r>
              <a:rPr lang="en-US" sz="1050" i="1" dirty="0" err="1">
                <a:hlinkClick r:id="rId12" tooltip="Cervalces carnutorum (page does not exist)"/>
              </a:rPr>
              <a:t>carnutorum</a:t>
            </a:r>
            <a:r>
              <a:rPr lang="en-US" sz="1050" dirty="0"/>
              <a:t> were found in Pleistocene Europe and Asia. </a:t>
            </a:r>
          </a:p>
          <a:p>
            <a:endParaRPr lang="en-US" sz="1050" dirty="0"/>
          </a:p>
          <a:p>
            <a:r>
              <a:rPr lang="en-US" sz="1050" b="1" i="1" dirty="0" err="1"/>
              <a:t>Cervalces</a:t>
            </a:r>
            <a:r>
              <a:rPr lang="en-US" sz="1050" b="1" i="1" dirty="0"/>
              <a:t> </a:t>
            </a:r>
            <a:r>
              <a:rPr lang="en-US" sz="1050" b="1" i="1" dirty="0" err="1"/>
              <a:t>scotti</a:t>
            </a:r>
            <a:r>
              <a:rPr lang="en-US" sz="1050" dirty="0"/>
              <a:t>, the </a:t>
            </a:r>
            <a:r>
              <a:rPr lang="en-US" sz="1050" b="1" dirty="0"/>
              <a:t>elk moose</a:t>
            </a:r>
            <a:r>
              <a:rPr lang="en-US" sz="1050" dirty="0"/>
              <a:t> or </a:t>
            </a:r>
            <a:r>
              <a:rPr lang="en-US" sz="1050" b="1" dirty="0"/>
              <a:t>stag-moose</a:t>
            </a:r>
            <a:r>
              <a:rPr lang="en-US" sz="1050" dirty="0"/>
              <a:t>, is an extinct species of large </a:t>
            </a:r>
            <a:r>
              <a:rPr lang="en-US" sz="1050" dirty="0">
                <a:hlinkClick r:id="rId13" tooltip="Moose"/>
              </a:rPr>
              <a:t>moose</a:t>
            </a:r>
            <a:r>
              <a:rPr lang="en-US" sz="1050" dirty="0"/>
              <a:t> that lived in </a:t>
            </a:r>
            <a:r>
              <a:rPr lang="en-US" sz="1050" dirty="0">
                <a:hlinkClick r:id="rId14" tooltip="North America"/>
              </a:rPr>
              <a:t>North America</a:t>
            </a:r>
            <a:r>
              <a:rPr lang="en-US" sz="1050" dirty="0"/>
              <a:t> during the Late </a:t>
            </a:r>
            <a:r>
              <a:rPr lang="en-US" sz="1050" dirty="0">
                <a:hlinkClick r:id="rId6" tooltip="Pleistocene"/>
              </a:rPr>
              <a:t>Pleistocene</a:t>
            </a:r>
            <a:r>
              <a:rPr lang="en-US" sz="1050" dirty="0"/>
              <a:t> epoch.</a:t>
            </a:r>
            <a:r>
              <a:rPr lang="en-US" sz="1050" baseline="30000" dirty="0">
                <a:hlinkClick r:id="rId15"/>
              </a:rPr>
              <a:t>[1]</a:t>
            </a:r>
            <a:r>
              <a:rPr lang="en-US" sz="1050" dirty="0"/>
              <a:t> It had palmate antlers that were more complex than those of a moose and a muzzle more closely resembling that of a typical </a:t>
            </a:r>
            <a:r>
              <a:rPr lang="en-US" sz="1050" dirty="0">
                <a:hlinkClick r:id="rId3" tooltip="Deer"/>
              </a:rPr>
              <a:t>deer</a:t>
            </a:r>
            <a:r>
              <a:rPr lang="en-US" sz="1050" baseline="30000" dirty="0">
                <a:hlinkClick r:id="rId16"/>
              </a:rPr>
              <a:t>[2]</a:t>
            </a:r>
            <a:r>
              <a:rPr lang="en-US" sz="1050" dirty="0"/>
              <a:t> It is the only known North American member of the genus </a:t>
            </a:r>
            <a:r>
              <a:rPr lang="en-US" sz="1050" i="1" dirty="0" err="1">
                <a:hlinkClick r:id="rId17" tooltip="Cervalces"/>
              </a:rPr>
              <a:t>Cervalces</a:t>
            </a:r>
            <a:r>
              <a:rPr lang="en-US" sz="1050" dirty="0"/>
              <a:t>. </a:t>
            </a:r>
          </a:p>
          <a:p>
            <a:endParaRPr lang="en-US" sz="1050" dirty="0"/>
          </a:p>
          <a:p>
            <a:pPr rtl="0"/>
            <a:r>
              <a:rPr lang="en-US" sz="1050" dirty="0"/>
              <a:t>It was as large as the moose, with an </a:t>
            </a:r>
            <a:r>
              <a:rPr lang="en-US" sz="1050" dirty="0">
                <a:hlinkClick r:id="rId18" tooltip="Elk"/>
              </a:rPr>
              <a:t>elk</a:t>
            </a:r>
            <a:r>
              <a:rPr lang="en-US" sz="1050" dirty="0"/>
              <a:t>-like head, long legs, and palmate antlers that were more complex and heavily branching than the moose.</a:t>
            </a:r>
            <a:r>
              <a:rPr lang="en-US" sz="1050" baseline="30000" dirty="0">
                <a:hlinkClick r:id="rId19"/>
              </a:rPr>
              <a:t>[3]</a:t>
            </a:r>
            <a:r>
              <a:rPr lang="en-US" sz="1050" dirty="0"/>
              <a:t> </a:t>
            </a:r>
            <a:r>
              <a:rPr lang="en-US" sz="1050" i="1" dirty="0" err="1"/>
              <a:t>Cervalces</a:t>
            </a:r>
            <a:r>
              <a:rPr lang="en-US" sz="1050" i="1" dirty="0"/>
              <a:t> </a:t>
            </a:r>
            <a:r>
              <a:rPr lang="en-US" sz="1050" i="1" dirty="0" err="1"/>
              <a:t>scotti</a:t>
            </a:r>
            <a:r>
              <a:rPr lang="en-US" sz="1050" dirty="0"/>
              <a:t> reached 2.5 m (8.2 ft) in length and a weight of 708.5 kg (1,562 </a:t>
            </a:r>
            <a:r>
              <a:rPr lang="en-US" sz="1050" dirty="0" err="1"/>
              <a:t>lb</a:t>
            </a:r>
            <a:r>
              <a:rPr lang="en-US" sz="1050" dirty="0"/>
              <a:t>). </a:t>
            </a:r>
            <a:r>
              <a:rPr lang="en-US" sz="1050" baseline="30000" dirty="0">
                <a:hlinkClick r:id="rId20"/>
              </a:rPr>
              <a:t>[4]</a:t>
            </a:r>
            <a:r>
              <a:rPr lang="en-US" sz="1050" baseline="30000" dirty="0">
                <a:hlinkClick r:id="rId21"/>
              </a:rPr>
              <a:t>[5]</a:t>
            </a:r>
            <a:r>
              <a:rPr lang="en-US" sz="1050" dirty="0"/>
              <a:t> The stag-moose resided in North America during an era with other megafauna such as the </a:t>
            </a:r>
            <a:r>
              <a:rPr lang="en-US" sz="1050" dirty="0">
                <a:hlinkClick r:id="rId22" tooltip="Woolly mammoth"/>
              </a:rPr>
              <a:t>woolly mammoth</a:t>
            </a:r>
            <a:r>
              <a:rPr lang="en-US" sz="1050" dirty="0"/>
              <a:t>, </a:t>
            </a:r>
            <a:r>
              <a:rPr lang="en-US" sz="1050" dirty="0">
                <a:hlinkClick r:id="rId23" tooltip="Ground sloth"/>
              </a:rPr>
              <a:t>ground sloth</a:t>
            </a:r>
            <a:r>
              <a:rPr lang="en-US" sz="1050" dirty="0"/>
              <a:t>, </a:t>
            </a:r>
            <a:r>
              <a:rPr lang="en-US" sz="1050" dirty="0">
                <a:hlinkClick r:id="rId24" tooltip="Long horn bison"/>
              </a:rPr>
              <a:t>long horn bison</a:t>
            </a:r>
            <a:r>
              <a:rPr lang="en-US" sz="1050" dirty="0"/>
              <a:t>, and </a:t>
            </a:r>
            <a:r>
              <a:rPr lang="en-US" sz="1050" dirty="0">
                <a:hlinkClick r:id="rId25" tooltip="Saber toothed cat"/>
              </a:rPr>
              <a:t>saber toothed cat</a:t>
            </a:r>
            <a:r>
              <a:rPr lang="en-US" sz="1050" dirty="0"/>
              <a:t>.</a:t>
            </a:r>
            <a:r>
              <a:rPr lang="en-US" sz="1050" baseline="30000" dirty="0">
                <a:hlinkClick r:id="rId26"/>
              </a:rPr>
              <a:t>[6]</a:t>
            </a:r>
            <a:r>
              <a:rPr lang="en-US" sz="1050" dirty="0"/>
              <a:t> The species became extinct approximately 11,500 years ago, toward the end of the most recent </a:t>
            </a:r>
            <a:r>
              <a:rPr lang="en-US" sz="1050" dirty="0">
                <a:hlinkClick r:id="rId27" tooltip="Ice age"/>
              </a:rPr>
              <a:t>ice age</a:t>
            </a:r>
            <a:r>
              <a:rPr lang="en-US" sz="1050" dirty="0"/>
              <a:t>, as part of a </a:t>
            </a:r>
            <a:r>
              <a:rPr lang="en-US" sz="1050" dirty="0">
                <a:hlinkClick r:id="rId28" tooltip="Quaternary extinction event"/>
              </a:rPr>
              <a:t>mass extinction of large North American mammals</a:t>
            </a:r>
            <a:r>
              <a:rPr lang="en-US" sz="1050" dirty="0"/>
              <a:t>.</a:t>
            </a:r>
            <a:r>
              <a:rPr lang="en-US" sz="1050" baseline="30000" dirty="0">
                <a:hlinkClick r:id="rId29"/>
              </a:rPr>
              <a:t>[7]</a:t>
            </a:r>
            <a:r>
              <a:rPr lang="en-US" sz="1050" baseline="30000" dirty="0">
                <a:hlinkClick r:id="rId30"/>
              </a:rPr>
              <a:t>[8]</a:t>
            </a:r>
            <a:r>
              <a:rPr lang="en-US" sz="1050" dirty="0"/>
              <a:t> </a:t>
            </a:r>
          </a:p>
          <a:p>
            <a:pPr rtl="0"/>
            <a:endParaRPr lang="en-US" sz="1050" dirty="0"/>
          </a:p>
          <a:p>
            <a:pPr rtl="0"/>
            <a:r>
              <a:rPr lang="en-US" sz="1050" dirty="0"/>
              <a:t>The first evidence of </a:t>
            </a:r>
            <a:r>
              <a:rPr lang="en-US" sz="1050" i="1" dirty="0" err="1"/>
              <a:t>Cervalces</a:t>
            </a:r>
            <a:r>
              <a:rPr lang="en-US" sz="1050" i="1" dirty="0"/>
              <a:t> </a:t>
            </a:r>
            <a:r>
              <a:rPr lang="en-US" sz="1050" i="1" dirty="0" err="1"/>
              <a:t>scotti</a:t>
            </a:r>
            <a:r>
              <a:rPr lang="en-US" sz="1050" dirty="0"/>
              <a:t> found in modern times was discovered at </a:t>
            </a:r>
            <a:r>
              <a:rPr lang="en-US" sz="1050" dirty="0">
                <a:hlinkClick r:id="rId31" tooltip="Big Bone Lick"/>
              </a:rPr>
              <a:t>Big Bone Lick</a:t>
            </a:r>
            <a:r>
              <a:rPr lang="en-US" sz="1050" dirty="0"/>
              <a:t>, </a:t>
            </a:r>
            <a:r>
              <a:rPr lang="en-US" sz="1050" dirty="0">
                <a:hlinkClick r:id="rId32" tooltip="Kentucky"/>
              </a:rPr>
              <a:t>Kentucky</a:t>
            </a:r>
            <a:r>
              <a:rPr lang="en-US" sz="1050" dirty="0"/>
              <a:t> by </a:t>
            </a:r>
            <a:r>
              <a:rPr lang="en-US" sz="1050" dirty="0">
                <a:hlinkClick r:id="rId33" tooltip="William Clark (explorer)"/>
              </a:rPr>
              <a:t>William Clark</a:t>
            </a:r>
            <a:r>
              <a:rPr lang="en-US" sz="1050" dirty="0"/>
              <a:t>, </a:t>
            </a:r>
            <a:r>
              <a:rPr lang="en-US" sz="1050" i="1" dirty="0"/>
              <a:t>circa</a:t>
            </a:r>
            <a:r>
              <a:rPr lang="en-US" sz="1050" dirty="0"/>
              <a:t> 1805. A more complete skeleton was found in 1885 by William </a:t>
            </a:r>
            <a:r>
              <a:rPr lang="en-US" sz="1050" dirty="0" err="1"/>
              <a:t>Barryman</a:t>
            </a:r>
            <a:r>
              <a:rPr lang="en-US" sz="1050" dirty="0"/>
              <a:t> Scott in </a:t>
            </a:r>
            <a:r>
              <a:rPr lang="en-US" sz="1050" dirty="0">
                <a:hlinkClick r:id="rId34" tooltip="New Jersey"/>
              </a:rPr>
              <a:t>New Jersey</a:t>
            </a:r>
            <a:r>
              <a:rPr lang="en-US" sz="1050" dirty="0"/>
              <a:t>.</a:t>
            </a:r>
            <a:r>
              <a:rPr lang="en-US" sz="1050" baseline="30000" dirty="0">
                <a:hlinkClick r:id="rId15"/>
              </a:rPr>
              <a:t>[1]</a:t>
            </a:r>
            <a:r>
              <a:rPr lang="en-US" sz="1050" dirty="0"/>
              <a:t> Mummified remains have also been found.</a:t>
            </a:r>
            <a:r>
              <a:rPr lang="en-US" sz="1050" baseline="30000" dirty="0">
                <a:hlinkClick r:id="rId35"/>
              </a:rPr>
              <a:t>[9]</a:t>
            </a:r>
            <a:r>
              <a:rPr lang="en-US" sz="1050" dirty="0"/>
              <a:t> </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51</a:t>
            </a:fld>
            <a:endParaRPr lang="en-US"/>
          </a:p>
        </p:txBody>
      </p:sp>
    </p:spTree>
    <p:extLst>
      <p:ext uri="{BB962C8B-B14F-4D97-AF65-F5344CB8AC3E}">
        <p14:creationId xmlns:p14="http://schemas.microsoft.com/office/powerpoint/2010/main" val="37913789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effectLst/>
              </a:rPr>
              <a:t>The </a:t>
            </a:r>
            <a:r>
              <a:rPr lang="en-US" sz="1050" b="1" dirty="0">
                <a:effectLst/>
              </a:rPr>
              <a:t>reindeer</a:t>
            </a:r>
            <a:r>
              <a:rPr lang="en-US" sz="1050" dirty="0">
                <a:effectLst/>
              </a:rPr>
              <a:t> (</a:t>
            </a:r>
            <a:r>
              <a:rPr lang="en-US" sz="1050" i="1" dirty="0">
                <a:effectLst/>
              </a:rPr>
              <a:t>Rangifer </a:t>
            </a:r>
            <a:r>
              <a:rPr lang="en-US" sz="1050" i="1" dirty="0" err="1">
                <a:effectLst/>
              </a:rPr>
              <a:t>tarandus</a:t>
            </a:r>
            <a:r>
              <a:rPr lang="en-US" sz="1050" dirty="0">
                <a:effectLst/>
              </a:rPr>
              <a:t>), also known as the </a:t>
            </a:r>
            <a:r>
              <a:rPr lang="en-US" sz="1050" b="1" dirty="0">
                <a:effectLst/>
              </a:rPr>
              <a:t>caribou</a:t>
            </a:r>
            <a:r>
              <a:rPr lang="en-US" sz="1050" dirty="0">
                <a:effectLst/>
              </a:rPr>
              <a:t> in </a:t>
            </a:r>
            <a:r>
              <a:rPr lang="en-US" sz="1050" dirty="0">
                <a:effectLst/>
                <a:hlinkClick r:id="rId3" tooltip="North America"/>
              </a:rPr>
              <a:t>North America</a:t>
            </a:r>
            <a:r>
              <a:rPr lang="en-US" sz="1050" dirty="0">
                <a:effectLst/>
              </a:rPr>
              <a:t>,</a:t>
            </a:r>
            <a:r>
              <a:rPr lang="en-US" sz="1050" baseline="30000" dirty="0">
                <a:effectLst/>
                <a:hlinkClick r:id="rId4"/>
              </a:rPr>
              <a:t>[3]</a:t>
            </a:r>
            <a:r>
              <a:rPr lang="en-US" sz="1050" dirty="0">
                <a:effectLst/>
              </a:rPr>
              <a:t> is a </a:t>
            </a:r>
            <a:r>
              <a:rPr lang="en-US" sz="1050" dirty="0">
                <a:effectLst/>
                <a:hlinkClick r:id="rId5" tooltip="Species"/>
              </a:rPr>
              <a:t>species</a:t>
            </a:r>
            <a:r>
              <a:rPr lang="en-US" sz="1050" dirty="0">
                <a:effectLst/>
              </a:rPr>
              <a:t> of </a:t>
            </a:r>
            <a:r>
              <a:rPr lang="en-US" sz="1050" dirty="0">
                <a:effectLst/>
                <a:hlinkClick r:id="rId6" tooltip="Deer"/>
              </a:rPr>
              <a:t>deer</a:t>
            </a:r>
            <a:r>
              <a:rPr lang="en-US" sz="1050" dirty="0">
                <a:effectLst/>
              </a:rPr>
              <a:t> with </a:t>
            </a:r>
            <a:r>
              <a:rPr lang="en-US" sz="1050" dirty="0">
                <a:effectLst/>
                <a:hlinkClick r:id="rId7" tooltip="Circumpolar distribution"/>
              </a:rPr>
              <a:t>circumpolar distribution</a:t>
            </a:r>
            <a:r>
              <a:rPr lang="en-US" sz="1050" dirty="0">
                <a:effectLst/>
              </a:rPr>
              <a:t>, native to </a:t>
            </a:r>
            <a:r>
              <a:rPr lang="en-US" sz="1050" dirty="0">
                <a:effectLst/>
                <a:hlinkClick r:id="rId8" tooltip="Arctic"/>
              </a:rPr>
              <a:t>Arctic</a:t>
            </a:r>
            <a:r>
              <a:rPr lang="en-US" sz="1050" dirty="0">
                <a:effectLst/>
              </a:rPr>
              <a:t>, </a:t>
            </a:r>
            <a:r>
              <a:rPr lang="en-US" sz="1050" dirty="0">
                <a:effectLst/>
                <a:hlinkClick r:id="rId9" tooltip="Sub-Arctic"/>
              </a:rPr>
              <a:t>sub-Arctic</a:t>
            </a:r>
            <a:r>
              <a:rPr lang="en-US" sz="1050" dirty="0">
                <a:effectLst/>
              </a:rPr>
              <a:t>, </a:t>
            </a:r>
            <a:r>
              <a:rPr lang="en-US" sz="1050" dirty="0">
                <a:effectLst/>
                <a:hlinkClick r:id="rId10" tooltip="Tundra"/>
              </a:rPr>
              <a:t>tundra</a:t>
            </a:r>
            <a:r>
              <a:rPr lang="en-US" sz="1050" dirty="0">
                <a:effectLst/>
              </a:rPr>
              <a:t>, </a:t>
            </a:r>
            <a:r>
              <a:rPr lang="en-US" sz="1050" dirty="0">
                <a:effectLst/>
                <a:hlinkClick r:id="rId11" tooltip="Taiga"/>
              </a:rPr>
              <a:t>boreal</a:t>
            </a:r>
            <a:r>
              <a:rPr lang="en-US" sz="1050" dirty="0">
                <a:effectLst/>
              </a:rPr>
              <a:t> and mountainous regions of northern Europe, Siberia and North America.</a:t>
            </a:r>
            <a:r>
              <a:rPr lang="en-US" sz="1050" baseline="30000" dirty="0">
                <a:effectLst/>
                <a:hlinkClick r:id="rId12"/>
              </a:rPr>
              <a:t>[2]</a:t>
            </a:r>
            <a:r>
              <a:rPr lang="en-US" sz="1050" dirty="0">
                <a:effectLst/>
              </a:rPr>
              <a:t> This includes both </a:t>
            </a:r>
            <a:r>
              <a:rPr lang="en-US" sz="1050" dirty="0">
                <a:effectLst/>
                <a:hlinkClick r:id="rId13" tooltip="Sedentism"/>
              </a:rPr>
              <a:t>sedentary</a:t>
            </a:r>
            <a:r>
              <a:rPr lang="en-US" sz="1050" dirty="0">
                <a:effectLst/>
              </a:rPr>
              <a:t> and </a:t>
            </a:r>
            <a:r>
              <a:rPr lang="en-US" sz="1050" dirty="0">
                <a:effectLst/>
                <a:hlinkClick r:id="rId14" tooltip="Animal migration"/>
              </a:rPr>
              <a:t>migratory</a:t>
            </a:r>
            <a:r>
              <a:rPr lang="en-US" sz="1050" dirty="0">
                <a:effectLst/>
              </a:rPr>
              <a:t> populations. </a:t>
            </a:r>
            <a:r>
              <a:rPr lang="en-US" sz="1050" i="1" dirty="0">
                <a:effectLst/>
              </a:rPr>
              <a:t>Rangifer</a:t>
            </a:r>
            <a:r>
              <a:rPr lang="en-US" sz="1050" dirty="0">
                <a:effectLst/>
              </a:rPr>
              <a:t> herd size varies greatly in different geographic regions. The Taimyr herd of migrating Siberian tundra reindeer (</a:t>
            </a:r>
            <a:r>
              <a:rPr lang="en-US" sz="1050" i="1" dirty="0">
                <a:effectLst/>
              </a:rPr>
              <a:t>R. t. </a:t>
            </a:r>
            <a:r>
              <a:rPr lang="en-US" sz="1050" i="1" dirty="0" err="1">
                <a:effectLst/>
              </a:rPr>
              <a:t>sibiricus</a:t>
            </a:r>
            <a:r>
              <a:rPr lang="en-US" sz="1050" dirty="0">
                <a:effectLst/>
              </a:rPr>
              <a:t>) in </a:t>
            </a:r>
            <a:r>
              <a:rPr lang="en-US" sz="1050" dirty="0">
                <a:effectLst/>
                <a:hlinkClick r:id="rId15" tooltip="Reindeer in Russia"/>
              </a:rPr>
              <a:t>Russia</a:t>
            </a:r>
            <a:r>
              <a:rPr lang="en-US" sz="1050" dirty="0">
                <a:effectLst/>
              </a:rPr>
              <a:t> is the largest wild reindeer herd in the world,</a:t>
            </a:r>
            <a:r>
              <a:rPr lang="en-US" sz="1050" baseline="30000" dirty="0">
                <a:effectLst/>
                <a:hlinkClick r:id="rId16"/>
              </a:rPr>
              <a:t>[4]</a:t>
            </a:r>
            <a:r>
              <a:rPr lang="en-US" sz="1050" baseline="30000" dirty="0">
                <a:effectLst/>
                <a:hlinkClick r:id="rId17"/>
              </a:rPr>
              <a:t>[5]</a:t>
            </a:r>
            <a:r>
              <a:rPr lang="en-US" sz="1050" dirty="0">
                <a:effectLst/>
              </a:rPr>
              <a:t> with numbers varying between 400,000 and 1,000,000. What was once the second largest herd is the migratory </a:t>
            </a:r>
            <a:r>
              <a:rPr lang="en-US" sz="1050" dirty="0">
                <a:effectLst/>
                <a:hlinkClick r:id="rId18" tooltip="Boreal woodland caribou"/>
              </a:rPr>
              <a:t>boreal woodland caribou</a:t>
            </a:r>
            <a:r>
              <a:rPr lang="en-US" sz="1050" dirty="0">
                <a:effectLst/>
              </a:rPr>
              <a:t> (</a:t>
            </a:r>
            <a:r>
              <a:rPr lang="en-US" sz="1050" i="1" dirty="0">
                <a:effectLst/>
              </a:rPr>
              <a:t>R. t. caribou</a:t>
            </a:r>
            <a:r>
              <a:rPr lang="en-US" sz="1050" dirty="0">
                <a:effectLst/>
              </a:rPr>
              <a:t>) George River herd in Canada, with former variations between 28,000 and 385,000. As of January 2018, there are fewer than 9,000 animals estimated to be left in the George River herd as reported by the </a:t>
            </a:r>
            <a:r>
              <a:rPr lang="en-US" sz="1050" dirty="0">
                <a:effectLst/>
                <a:hlinkClick r:id="rId19" tooltip="Canadian Broadcasting Corporation"/>
              </a:rPr>
              <a:t>Canadian Broadcasting Corporation</a:t>
            </a:r>
            <a:r>
              <a:rPr lang="en-US" sz="1050" dirty="0">
                <a:effectLst/>
              </a:rPr>
              <a:t>.</a:t>
            </a:r>
            <a:r>
              <a:rPr lang="en-US" sz="1050" baseline="30000" dirty="0">
                <a:effectLst/>
                <a:hlinkClick r:id="rId20"/>
              </a:rPr>
              <a:t>[6]</a:t>
            </a:r>
            <a:r>
              <a:rPr lang="en-US" sz="1050" dirty="0">
                <a:effectLst/>
              </a:rPr>
              <a:t> </a:t>
            </a:r>
            <a:r>
              <a:rPr lang="en-US" sz="1050" i="1" dirty="0">
                <a:effectLst/>
                <a:hlinkClick r:id="rId21" tooltip="The New York Times"/>
              </a:rPr>
              <a:t>The New York Times</a:t>
            </a:r>
            <a:r>
              <a:rPr lang="en-US" sz="1050" dirty="0">
                <a:effectLst/>
              </a:rPr>
              <a:t> in April 2018 similarly reported of the disappearance of the only herd of southern mountain caribous in the lower 48 states, with an expert calling it "functionally extinct" after the herd's size dwindled to a mere three animals.</a:t>
            </a:r>
            <a:r>
              <a:rPr lang="en-US" sz="1050" baseline="30000" dirty="0">
                <a:effectLst/>
                <a:hlinkClick r:id="rId22"/>
              </a:rPr>
              <a:t>[7]</a:t>
            </a:r>
            <a:r>
              <a:rPr lang="en-US" sz="1050" dirty="0">
                <a:effectLst/>
              </a:rPr>
              <a:t> </a:t>
            </a:r>
          </a:p>
          <a:p>
            <a:endParaRPr lang="en-US" sz="1050" dirty="0">
              <a:effectLst/>
            </a:endParaRPr>
          </a:p>
          <a:p>
            <a:pPr rtl="0"/>
            <a:r>
              <a:rPr lang="en-US" sz="1050" b="1" dirty="0">
                <a:effectLst/>
              </a:rPr>
              <a:t>Taxonomy and evolution</a:t>
            </a:r>
          </a:p>
          <a:p>
            <a:pPr rtl="0"/>
            <a:r>
              <a:rPr lang="en-US" sz="1050" dirty="0">
                <a:effectLst/>
              </a:rPr>
              <a:t>The species' taxonomic name, </a:t>
            </a:r>
            <a:r>
              <a:rPr lang="en-US" sz="1050" i="1" dirty="0">
                <a:effectLst/>
              </a:rPr>
              <a:t>Rangifer </a:t>
            </a:r>
            <a:r>
              <a:rPr lang="en-US" sz="1050" i="1" dirty="0" err="1">
                <a:effectLst/>
              </a:rPr>
              <a:t>tarandus</a:t>
            </a:r>
            <a:r>
              <a:rPr lang="en-US" sz="1050" dirty="0">
                <a:effectLst/>
              </a:rPr>
              <a:t>, was defined by </a:t>
            </a:r>
            <a:r>
              <a:rPr lang="en-US" sz="1050" dirty="0">
                <a:effectLst/>
                <a:hlinkClick r:id="rId23" tooltip="Carl Linnaeus"/>
              </a:rPr>
              <a:t>Carl Linnaeus</a:t>
            </a:r>
            <a:r>
              <a:rPr lang="en-US" sz="1050" dirty="0">
                <a:effectLst/>
              </a:rPr>
              <a:t> in 1758. The woodland caribou subspecies' taxonomic name </a:t>
            </a:r>
            <a:r>
              <a:rPr lang="en-US" sz="1050" i="1" dirty="0">
                <a:effectLst/>
              </a:rPr>
              <a:t>Rangifer </a:t>
            </a:r>
            <a:r>
              <a:rPr lang="en-US" sz="1050" i="1" dirty="0" err="1">
                <a:effectLst/>
              </a:rPr>
              <a:t>tarandus</a:t>
            </a:r>
            <a:r>
              <a:rPr lang="en-US" sz="1050" i="1" dirty="0">
                <a:effectLst/>
              </a:rPr>
              <a:t> caribou</a:t>
            </a:r>
            <a:r>
              <a:rPr lang="en-US" sz="1050" dirty="0">
                <a:effectLst/>
              </a:rPr>
              <a:t> was defined by </a:t>
            </a:r>
            <a:r>
              <a:rPr lang="en-US" sz="1050" dirty="0" err="1">
                <a:effectLst/>
                <a:hlinkClick r:id="rId24" tooltip="Johann Friedrich Gmelin"/>
              </a:rPr>
              <a:t>Gmelin</a:t>
            </a:r>
            <a:r>
              <a:rPr lang="en-US" sz="1050" dirty="0">
                <a:effectLst/>
              </a:rPr>
              <a:t> in 1788. </a:t>
            </a:r>
          </a:p>
          <a:p>
            <a:pPr rtl="0"/>
            <a:endParaRPr lang="en-US" sz="1050" dirty="0">
              <a:effectLst/>
            </a:endParaRPr>
          </a:p>
          <a:p>
            <a:pPr rtl="0"/>
            <a:r>
              <a:rPr lang="en-US" sz="1050" dirty="0">
                <a:effectLst/>
              </a:rPr>
              <a:t>Based on Banfield's often-cited </a:t>
            </a:r>
            <a:r>
              <a:rPr lang="en-US" sz="1050" i="1" dirty="0">
                <a:effectLst/>
              </a:rPr>
              <a:t>A Revision of the Reindeer and Caribou, Genus Rangifer</a:t>
            </a:r>
            <a:r>
              <a:rPr lang="en-US" sz="1050" dirty="0">
                <a:effectLst/>
              </a:rPr>
              <a:t> (1961),</a:t>
            </a:r>
            <a:r>
              <a:rPr lang="en-US" sz="1050" baseline="30000" dirty="0">
                <a:effectLst/>
                <a:hlinkClick r:id="rId25"/>
              </a:rPr>
              <a:t>[15]</a:t>
            </a:r>
            <a:r>
              <a:rPr lang="en-US" sz="1050" dirty="0">
                <a:effectLst/>
              </a:rPr>
              <a:t> </a:t>
            </a:r>
            <a:r>
              <a:rPr lang="en-US" sz="1050" i="1" dirty="0">
                <a:effectLst/>
              </a:rPr>
              <a:t>R. t. </a:t>
            </a:r>
            <a:r>
              <a:rPr lang="en-US" sz="1050" i="1" dirty="0" err="1">
                <a:effectLst/>
              </a:rPr>
              <a:t>caboti</a:t>
            </a:r>
            <a:r>
              <a:rPr lang="en-US" sz="1050" dirty="0">
                <a:effectLst/>
              </a:rPr>
              <a:t> (the </a:t>
            </a:r>
            <a:r>
              <a:rPr lang="en-US" sz="1050" dirty="0">
                <a:effectLst/>
                <a:hlinkClick r:id="rId26" tooltip="Labrador"/>
              </a:rPr>
              <a:t>Labrador</a:t>
            </a:r>
            <a:r>
              <a:rPr lang="en-US" sz="1050" dirty="0">
                <a:effectLst/>
              </a:rPr>
              <a:t> caribou), </a:t>
            </a:r>
            <a:r>
              <a:rPr lang="en-US" sz="1050" i="1" dirty="0">
                <a:effectLst/>
              </a:rPr>
              <a:t>R. t. </a:t>
            </a:r>
            <a:r>
              <a:rPr lang="en-US" sz="1050" i="1" dirty="0" err="1">
                <a:effectLst/>
              </a:rPr>
              <a:t>osborni</a:t>
            </a:r>
            <a:r>
              <a:rPr lang="en-US" sz="1050" dirty="0">
                <a:effectLst/>
              </a:rPr>
              <a:t> (Osborn's caribou—from </a:t>
            </a:r>
            <a:r>
              <a:rPr lang="en-US" sz="1050" dirty="0">
                <a:effectLst/>
                <a:hlinkClick r:id="rId27" tooltip="British Columbia"/>
              </a:rPr>
              <a:t>British Columbia</a:t>
            </a:r>
            <a:r>
              <a:rPr lang="en-US" sz="1050" dirty="0">
                <a:effectLst/>
              </a:rPr>
              <a:t>) and </a:t>
            </a:r>
            <a:r>
              <a:rPr lang="en-US" sz="1050" i="1" dirty="0">
                <a:effectLst/>
              </a:rPr>
              <a:t>R. t. </a:t>
            </a:r>
            <a:r>
              <a:rPr lang="en-US" sz="1050" i="1" dirty="0" err="1">
                <a:effectLst/>
              </a:rPr>
              <a:t>terraenovae</a:t>
            </a:r>
            <a:r>
              <a:rPr lang="en-US" sz="1050" dirty="0">
                <a:effectLst/>
              </a:rPr>
              <a:t> (the </a:t>
            </a:r>
            <a:r>
              <a:rPr lang="en-US" sz="1050" dirty="0">
                <a:effectLst/>
                <a:hlinkClick r:id="rId28" tooltip="Newfoundland (island)"/>
              </a:rPr>
              <a:t>Newfoundland</a:t>
            </a:r>
            <a:r>
              <a:rPr lang="en-US" sz="1050" dirty="0">
                <a:effectLst/>
              </a:rPr>
              <a:t> caribou) were considered invalid and included in </a:t>
            </a:r>
            <a:r>
              <a:rPr lang="en-US" sz="1050" i="1" dirty="0">
                <a:effectLst/>
              </a:rPr>
              <a:t>R. t. caribou</a:t>
            </a:r>
            <a:r>
              <a:rPr lang="en-US" sz="1050" dirty="0">
                <a:effectLst/>
              </a:rPr>
              <a:t>. </a:t>
            </a:r>
          </a:p>
          <a:p>
            <a:endParaRPr lang="en-US" sz="1050" dirty="0"/>
          </a:p>
          <a:p>
            <a:pPr rtl="0"/>
            <a:r>
              <a:rPr lang="en-US" sz="1050" dirty="0">
                <a:effectLst/>
              </a:rPr>
              <a:t>The "glacial-interglacial cycles of the upper Pleistocene had a major influence on the evolution" of </a:t>
            </a:r>
            <a:r>
              <a:rPr lang="en-US" sz="1050" i="1" dirty="0">
                <a:effectLst/>
              </a:rPr>
              <a:t>Rangifer </a:t>
            </a:r>
            <a:r>
              <a:rPr lang="en-US" sz="1050" i="1" dirty="0" err="1">
                <a:effectLst/>
              </a:rPr>
              <a:t>tarandus</a:t>
            </a:r>
            <a:r>
              <a:rPr lang="en-US" sz="1050" dirty="0">
                <a:effectLst/>
              </a:rPr>
              <a:t> and other Arctic and sub-Arctic species. Isolation of </a:t>
            </a:r>
            <a:r>
              <a:rPr lang="en-US" sz="1050" i="1" dirty="0">
                <a:effectLst/>
              </a:rPr>
              <a:t>Rangifer </a:t>
            </a:r>
            <a:r>
              <a:rPr lang="en-US" sz="1050" i="1" dirty="0" err="1">
                <a:effectLst/>
              </a:rPr>
              <a:t>tarandus</a:t>
            </a:r>
            <a:r>
              <a:rPr lang="en-US" sz="1050" dirty="0">
                <a:effectLst/>
              </a:rPr>
              <a:t> in refugia during the last glacial – the Wisconsin in North America and the </a:t>
            </a:r>
            <a:r>
              <a:rPr lang="en-US" sz="1050" dirty="0" err="1">
                <a:effectLst/>
              </a:rPr>
              <a:t>Weichselian</a:t>
            </a:r>
            <a:r>
              <a:rPr lang="en-US" sz="1050" dirty="0">
                <a:effectLst/>
              </a:rPr>
              <a:t> in Eurasia-shaped "intraspecific genetic variability" particularly between the North American and Eurasian parts of the Arctic.</a:t>
            </a:r>
            <a:r>
              <a:rPr lang="en-US" sz="1050" baseline="30000" dirty="0">
                <a:effectLst/>
                <a:hlinkClick r:id="rId4"/>
              </a:rPr>
              <a:t>[3]</a:t>
            </a:r>
            <a:r>
              <a:rPr lang="en-US" sz="1050" dirty="0">
                <a:effectLst/>
              </a:rPr>
              <a:t> </a:t>
            </a:r>
          </a:p>
          <a:p>
            <a:pPr rtl="0"/>
            <a:endParaRPr lang="en-US" sz="1050" dirty="0">
              <a:effectLst/>
            </a:endParaRPr>
          </a:p>
          <a:p>
            <a:pPr rtl="0"/>
            <a:r>
              <a:rPr lang="en-US" sz="1050" dirty="0">
                <a:effectLst/>
              </a:rPr>
              <a:t>In 1986 </a:t>
            </a:r>
            <a:r>
              <a:rPr lang="en-US" sz="1050" dirty="0" err="1">
                <a:effectLst/>
              </a:rPr>
              <a:t>Kurtén</a:t>
            </a:r>
            <a:r>
              <a:rPr lang="en-US" sz="1050" dirty="0">
                <a:effectLst/>
              </a:rPr>
              <a:t> reported that the oldest reindeer fossil was an "antler of tundra reindeer type from the sands of </a:t>
            </a:r>
            <a:r>
              <a:rPr lang="en-US" sz="1050" dirty="0" err="1">
                <a:effectLst/>
              </a:rPr>
              <a:t>Süssenborn</a:t>
            </a:r>
            <a:r>
              <a:rPr lang="en-US" sz="1050" dirty="0">
                <a:effectLst/>
              </a:rPr>
              <a:t>" in the </a:t>
            </a:r>
            <a:r>
              <a:rPr lang="en-US" sz="1050" dirty="0">
                <a:effectLst/>
                <a:hlinkClick r:id="rId29" tooltip="Pleistocene"/>
              </a:rPr>
              <a:t>Pleistocene</a:t>
            </a:r>
            <a:r>
              <a:rPr lang="en-US" sz="1050" dirty="0">
                <a:effectLst/>
              </a:rPr>
              <a:t> (</a:t>
            </a:r>
            <a:r>
              <a:rPr lang="en-US" sz="1050" dirty="0" err="1">
                <a:effectLst/>
                <a:hlinkClick r:id="rId30" tooltip="Günz"/>
              </a:rPr>
              <a:t>Günz</a:t>
            </a:r>
            <a:r>
              <a:rPr lang="en-US" sz="1050" dirty="0">
                <a:effectLst/>
              </a:rPr>
              <a:t>) period (680,000 to 620,000 BP).</a:t>
            </a:r>
            <a:r>
              <a:rPr lang="en-US" sz="1050" baseline="30000" dirty="0">
                <a:effectLst/>
                <a:hlinkClick r:id="rId31"/>
              </a:rPr>
              <a:t>[1]</a:t>
            </a:r>
            <a:r>
              <a:rPr lang="en-US" sz="1050" dirty="0">
                <a:effectLst/>
              </a:rPr>
              <a:t> By the 4-Würm period (110,000-70,000 to 12,000–10,000 BP) its European range was very extensive. Reindeer occurred in ... Spain, Italy and southern Russia. </a:t>
            </a:r>
          </a:p>
          <a:p>
            <a:pPr rtl="0"/>
            <a:endParaRPr lang="en-US" sz="1050" dirty="0">
              <a:effectLst/>
            </a:endParaRPr>
          </a:p>
          <a:p>
            <a:pPr rtl="0"/>
            <a:r>
              <a:rPr lang="en-US" sz="1050" dirty="0">
                <a:effectLst/>
              </a:rPr>
              <a:t>Reindeer [was] particularly abundant in the Magdalenian deposits from the late part of the 4-Wurm just before the end of the </a:t>
            </a:r>
            <a:r>
              <a:rPr lang="en-US" sz="1050" dirty="0">
                <a:effectLst/>
                <a:hlinkClick r:id="rId32" tooltip="Last Glacial Maximum"/>
              </a:rPr>
              <a:t>Ice Age</a:t>
            </a:r>
            <a:r>
              <a:rPr lang="en-US" sz="1050" dirty="0">
                <a:effectLst/>
              </a:rPr>
              <a:t>: at that time and at the early </a:t>
            </a:r>
            <a:r>
              <a:rPr lang="en-US" sz="1050" dirty="0">
                <a:effectLst/>
                <a:hlinkClick r:id="rId33" tooltip="Mesolithic"/>
              </a:rPr>
              <a:t>Mesolithic</a:t>
            </a:r>
            <a:r>
              <a:rPr lang="en-US" sz="1050" dirty="0">
                <a:effectLst/>
              </a:rPr>
              <a:t> it was the game animal for many tribes. The supply began to get low during the Mesolithic, when reindeer retired to the north. — </a:t>
            </a:r>
            <a:r>
              <a:rPr lang="en-US" sz="1050" i="1" dirty="0" err="1">
                <a:effectLst/>
              </a:rPr>
              <a:t>Kurtén</a:t>
            </a:r>
            <a:r>
              <a:rPr lang="en-US" sz="1050" i="1" dirty="0">
                <a:effectLst/>
              </a:rPr>
              <a:t> 1968:170</a:t>
            </a:r>
            <a:endParaRPr lang="en-US" sz="1050" dirty="0">
              <a:effectLst/>
            </a:endParaRPr>
          </a:p>
          <a:p>
            <a:pPr rtl="0"/>
            <a:endParaRPr lang="en-US" sz="1050" dirty="0">
              <a:effectLst/>
            </a:endParaRPr>
          </a:p>
          <a:p>
            <a:pPr rtl="0"/>
            <a:r>
              <a:rPr lang="en-US" sz="1050" dirty="0">
                <a:effectLst/>
              </a:rPr>
              <a:t>"In spite of the great variation, all the Pleistocene and living reindeer belong to the same species."</a:t>
            </a:r>
            <a:r>
              <a:rPr lang="en-US" sz="1050" baseline="30000" dirty="0">
                <a:effectLst/>
                <a:hlinkClick r:id="rId31"/>
              </a:rPr>
              <a:t>[1]</a:t>
            </a:r>
            <a:r>
              <a:rPr lang="en-US" sz="1050" dirty="0">
                <a:effectLst/>
              </a:rPr>
              <a:t> </a:t>
            </a:r>
          </a:p>
          <a:p>
            <a:pPr rtl="0"/>
            <a:endParaRPr lang="en-US" sz="1050" dirty="0">
              <a:effectLst/>
            </a:endParaRPr>
          </a:p>
          <a:p>
            <a:pPr rtl="0"/>
            <a:r>
              <a:rPr lang="en-US" sz="1050" dirty="0">
                <a:effectLst/>
              </a:rPr>
              <a:t>Humans started hunting reindeer in the </a:t>
            </a:r>
            <a:r>
              <a:rPr lang="en-US" sz="1050" dirty="0">
                <a:effectLst/>
                <a:hlinkClick r:id="rId33" tooltip="Mesolithic"/>
              </a:rPr>
              <a:t>Mesolithic</a:t>
            </a:r>
            <a:r>
              <a:rPr lang="en-US" sz="1050" dirty="0">
                <a:effectLst/>
              </a:rPr>
              <a:t> and </a:t>
            </a:r>
            <a:r>
              <a:rPr lang="en-US" sz="1050" dirty="0">
                <a:effectLst/>
                <a:hlinkClick r:id="rId34" tooltip="Neolithic"/>
              </a:rPr>
              <a:t>Neolithic</a:t>
            </a:r>
            <a:r>
              <a:rPr lang="en-US" sz="1050" dirty="0">
                <a:effectLst/>
              </a:rPr>
              <a:t> periods and humans are today the main predator in many areas. Norway and Greenland have unbroken traditions of hunting wild reindeer from the </a:t>
            </a:r>
            <a:r>
              <a:rPr lang="en-US" sz="1050" dirty="0">
                <a:effectLst/>
                <a:hlinkClick r:id="rId35" tooltip="Last glacial period"/>
              </a:rPr>
              <a:t>last glacial period</a:t>
            </a:r>
            <a:r>
              <a:rPr lang="en-US" sz="1050" dirty="0">
                <a:effectLst/>
              </a:rPr>
              <a:t> until the present day. In the non-forested mountains of central </a:t>
            </a:r>
            <a:r>
              <a:rPr lang="en-US" sz="1050" dirty="0">
                <a:effectLst/>
                <a:hlinkClick r:id="rId36" tooltip="Norway"/>
              </a:rPr>
              <a:t>Norway</a:t>
            </a:r>
            <a:r>
              <a:rPr lang="en-US" sz="1050" dirty="0">
                <a:effectLst/>
              </a:rPr>
              <a:t>, such as </a:t>
            </a:r>
            <a:r>
              <a:rPr lang="en-US" sz="1050" dirty="0" err="1">
                <a:effectLst/>
                <a:hlinkClick r:id="rId37" tooltip="Jotunheimen"/>
              </a:rPr>
              <a:t>Jotunheimen</a:t>
            </a:r>
            <a:r>
              <a:rPr lang="en-US" sz="1050" dirty="0">
                <a:effectLst/>
              </a:rPr>
              <a:t>, it is still possible to find remains of stone-built </a:t>
            </a:r>
            <a:r>
              <a:rPr lang="en-US" sz="1050" dirty="0">
                <a:effectLst/>
                <a:hlinkClick r:id="rId38" tooltip="Trapping pit"/>
              </a:rPr>
              <a:t>trapping pits</a:t>
            </a:r>
            <a:r>
              <a:rPr lang="en-US" sz="1050" dirty="0">
                <a:effectLst/>
              </a:rPr>
              <a:t>, guiding fences and bow rests, built especially for hunting reindeer. These can, with some certainty, be dated to the </a:t>
            </a:r>
            <a:r>
              <a:rPr lang="en-US" sz="1050" dirty="0">
                <a:effectLst/>
                <a:hlinkClick r:id="rId39" tooltip="Migration Period"/>
              </a:rPr>
              <a:t>Migration Period</a:t>
            </a:r>
            <a:r>
              <a:rPr lang="en-US" sz="1050" dirty="0">
                <a:effectLst/>
              </a:rPr>
              <a:t>, although it is not unlikely that they have been in use since the </a:t>
            </a:r>
            <a:r>
              <a:rPr lang="en-US" sz="1050" dirty="0">
                <a:effectLst/>
                <a:hlinkClick r:id="rId40" tooltip="Stone Age"/>
              </a:rPr>
              <a:t>Stone Age</a:t>
            </a:r>
            <a:r>
              <a:rPr lang="en-US" sz="1050" dirty="0">
                <a:effectLst/>
              </a:rPr>
              <a:t>.</a:t>
            </a:r>
            <a:r>
              <a:rPr lang="en-US" sz="1050" baseline="30000" dirty="0">
                <a:effectLst/>
              </a:rPr>
              <a:t>[</a:t>
            </a:r>
            <a:endParaRPr lang="en-US" sz="1050" dirty="0">
              <a:effectLst/>
            </a:endParaRP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52</a:t>
            </a:fld>
            <a:endParaRPr lang="en-US"/>
          </a:p>
        </p:txBody>
      </p:sp>
    </p:spTree>
    <p:extLst>
      <p:ext uri="{BB962C8B-B14F-4D97-AF65-F5344CB8AC3E}">
        <p14:creationId xmlns:p14="http://schemas.microsoft.com/office/powerpoint/2010/main" val="521002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dirty="0">
                <a:effectLst/>
              </a:rPr>
              <a:t>Clam</a:t>
            </a:r>
            <a:r>
              <a:rPr lang="en-US" sz="1050" dirty="0">
                <a:effectLst/>
              </a:rPr>
              <a:t> is a </a:t>
            </a:r>
            <a:r>
              <a:rPr lang="en-US" sz="1050" dirty="0">
                <a:effectLst/>
                <a:hlinkClick r:id="rId3" tooltip="Common name"/>
              </a:rPr>
              <a:t>common name</a:t>
            </a:r>
            <a:r>
              <a:rPr lang="en-US" sz="1050" dirty="0">
                <a:effectLst/>
              </a:rPr>
              <a:t> for several kinds of </a:t>
            </a:r>
            <a:r>
              <a:rPr lang="en-US" sz="1050" dirty="0">
                <a:effectLst/>
                <a:hlinkClick r:id="rId4" tooltip="Bivalve"/>
              </a:rPr>
              <a:t>bivalve</a:t>
            </a:r>
            <a:r>
              <a:rPr lang="en-US" sz="1050" dirty="0">
                <a:effectLst/>
              </a:rPr>
              <a:t> </a:t>
            </a:r>
            <a:r>
              <a:rPr lang="en-US" sz="1050" dirty="0" err="1">
                <a:effectLst/>
              </a:rPr>
              <a:t>molluscs</a:t>
            </a:r>
            <a:r>
              <a:rPr lang="en-US" sz="1050" dirty="0">
                <a:effectLst/>
              </a:rPr>
              <a:t>. The word is often applied only to those that are edible and live as </a:t>
            </a:r>
            <a:r>
              <a:rPr lang="en-US" sz="1050" dirty="0">
                <a:effectLst/>
                <a:hlinkClick r:id="rId5" tooltip="Infauna"/>
              </a:rPr>
              <a:t>infauna</a:t>
            </a:r>
            <a:r>
              <a:rPr lang="en-US" sz="1050" dirty="0">
                <a:effectLst/>
              </a:rPr>
              <a:t>, spending most of their lives partially buried in the sand of the ocean floor. Clams have two shells of equal size connected by two adductor muscles and have a powerful burrowing foot.</a:t>
            </a:r>
            <a:r>
              <a:rPr lang="en-US" sz="1050" baseline="30000" dirty="0">
                <a:effectLst/>
                <a:hlinkClick r:id="rId6"/>
              </a:rPr>
              <a:t>[1]</a:t>
            </a:r>
            <a:r>
              <a:rPr lang="en-US" sz="1050" dirty="0">
                <a:effectLst/>
              </a:rPr>
              <a:t> Clams in the culinary sense do not live attached to a substrate (whereas </a:t>
            </a:r>
            <a:r>
              <a:rPr lang="en-US" sz="1050" dirty="0">
                <a:effectLst/>
                <a:hlinkClick r:id="rId7" tooltip="Oyster"/>
              </a:rPr>
              <a:t>oysters</a:t>
            </a:r>
            <a:r>
              <a:rPr lang="en-US" sz="1050" dirty="0">
                <a:effectLst/>
              </a:rPr>
              <a:t> and </a:t>
            </a:r>
            <a:r>
              <a:rPr lang="en-US" sz="1050" dirty="0">
                <a:effectLst/>
                <a:hlinkClick r:id="rId8" tooltip="Mussel"/>
              </a:rPr>
              <a:t>mussels</a:t>
            </a:r>
            <a:r>
              <a:rPr lang="en-US" sz="1050" dirty="0">
                <a:effectLst/>
              </a:rPr>
              <a:t> do) and do not live near the bottom (whereas </a:t>
            </a:r>
            <a:r>
              <a:rPr lang="en-US" sz="1050" dirty="0">
                <a:effectLst/>
                <a:hlinkClick r:id="rId9" tooltip="Scallop"/>
              </a:rPr>
              <a:t>scallops</a:t>
            </a:r>
            <a:r>
              <a:rPr lang="en-US" sz="1050" dirty="0">
                <a:effectLst/>
              </a:rPr>
              <a:t> do). In culinary usage, clams are commonly eaten marine bivalves, as in </a:t>
            </a:r>
            <a:r>
              <a:rPr lang="en-US" sz="1050" dirty="0">
                <a:effectLst/>
                <a:hlinkClick r:id="rId10" tooltip="Clam digging"/>
              </a:rPr>
              <a:t>clam digging</a:t>
            </a:r>
            <a:r>
              <a:rPr lang="en-US" sz="1050" dirty="0">
                <a:effectLst/>
              </a:rPr>
              <a:t> and the resulting soup, </a:t>
            </a:r>
            <a:r>
              <a:rPr lang="en-US" sz="1050" dirty="0">
                <a:effectLst/>
                <a:hlinkClick r:id="rId11" tooltip="Clam chowder"/>
              </a:rPr>
              <a:t>clam chowder</a:t>
            </a:r>
            <a:r>
              <a:rPr lang="en-US" sz="1050" dirty="0">
                <a:effectLst/>
              </a:rPr>
              <a:t>. Many edible clams such as </a:t>
            </a:r>
            <a:r>
              <a:rPr lang="en-US" sz="1050" dirty="0" err="1">
                <a:effectLst/>
                <a:hlinkClick r:id="rId12" tooltip="Palourde clam"/>
              </a:rPr>
              <a:t>palourde</a:t>
            </a:r>
            <a:r>
              <a:rPr lang="en-US" sz="1050" dirty="0">
                <a:effectLst/>
                <a:hlinkClick r:id="rId12" tooltip="Palourde clam"/>
              </a:rPr>
              <a:t> clams</a:t>
            </a:r>
            <a:r>
              <a:rPr lang="en-US" sz="1050" dirty="0">
                <a:effectLst/>
              </a:rPr>
              <a:t> are oval or triangular;</a:t>
            </a:r>
            <a:r>
              <a:rPr lang="en-US" sz="1050" baseline="30000" dirty="0">
                <a:effectLst/>
                <a:hlinkClick r:id="rId13"/>
              </a:rPr>
              <a:t>[2]</a:t>
            </a:r>
            <a:r>
              <a:rPr lang="en-US" sz="1050" dirty="0">
                <a:effectLst/>
              </a:rPr>
              <a:t> however, </a:t>
            </a:r>
            <a:r>
              <a:rPr lang="en-US" sz="1050" dirty="0">
                <a:effectLst/>
                <a:hlinkClick r:id="rId14" tooltip="Razor clams"/>
              </a:rPr>
              <a:t>razor clams</a:t>
            </a:r>
            <a:r>
              <a:rPr lang="en-US" sz="1050" dirty="0">
                <a:effectLst/>
              </a:rPr>
              <a:t> have an elongated parallel-sided shell, suggesting an old-fashioned straight razor.</a:t>
            </a:r>
            <a:r>
              <a:rPr lang="en-US" sz="1050" baseline="30000" dirty="0">
                <a:effectLst/>
                <a:hlinkClick r:id="rId15"/>
              </a:rPr>
              <a:t>[3]</a:t>
            </a:r>
            <a:r>
              <a:rPr lang="en-US" sz="1050" dirty="0">
                <a:effectLst/>
              </a:rPr>
              <a:t> </a:t>
            </a:r>
          </a:p>
          <a:p>
            <a:pPr rtl="0"/>
            <a:endParaRPr lang="en-US" sz="1050" dirty="0">
              <a:effectLst/>
            </a:endParaRPr>
          </a:p>
          <a:p>
            <a:pPr rtl="0"/>
            <a:r>
              <a:rPr lang="en-US" sz="1050" dirty="0">
                <a:effectLst/>
              </a:rPr>
              <a:t>Some clams have life cycles of only one year, while at least one may be over 500 years old.</a:t>
            </a:r>
            <a:r>
              <a:rPr lang="en-US" sz="1050" baseline="30000" dirty="0">
                <a:effectLst/>
                <a:hlinkClick r:id="rId16"/>
              </a:rPr>
              <a:t>[4]</a:t>
            </a:r>
            <a:r>
              <a:rPr lang="en-US" sz="1050" dirty="0">
                <a:effectLst/>
              </a:rPr>
              <a:t> All clams have two calcareous shells or </a:t>
            </a:r>
            <a:r>
              <a:rPr lang="en-US" sz="1050" dirty="0">
                <a:effectLst/>
                <a:hlinkClick r:id="rId17" tooltip="Valve (mollusc)"/>
              </a:rPr>
              <a:t>valves</a:t>
            </a:r>
            <a:r>
              <a:rPr lang="en-US" sz="1050" dirty="0">
                <a:effectLst/>
              </a:rPr>
              <a:t> joined near a hinge with a flexible ligament, and all are </a:t>
            </a:r>
            <a:r>
              <a:rPr lang="en-US" sz="1050" dirty="0">
                <a:effectLst/>
                <a:hlinkClick r:id="rId18" tooltip="Filter feeder"/>
              </a:rPr>
              <a:t>filter feeders</a:t>
            </a:r>
            <a:r>
              <a:rPr lang="en-US" sz="1050" dirty="0">
                <a:effectLst/>
              </a:rPr>
              <a:t>. </a:t>
            </a:r>
          </a:p>
          <a:p>
            <a:endParaRPr lang="en-US" sz="1050" dirty="0"/>
          </a:p>
          <a:p>
            <a:r>
              <a:rPr lang="en-US" sz="1050" b="1" i="0" u="none" strike="noStrike" kern="1200" baseline="0" dirty="0">
                <a:solidFill>
                  <a:schemeClr val="tx1"/>
                </a:solidFill>
                <a:latin typeface="+mn-lt"/>
                <a:ea typeface="+mn-ea"/>
                <a:cs typeface="+mn-cs"/>
              </a:rPr>
              <a:t>Bivalves</a:t>
            </a:r>
            <a:r>
              <a:rPr lang="en-US" sz="1050" b="0" i="0" u="none" strike="noStrike" kern="1200" baseline="0" dirty="0">
                <a:solidFill>
                  <a:schemeClr val="tx1"/>
                </a:solidFill>
                <a:latin typeface="+mn-lt"/>
                <a:ea typeface="+mn-ea"/>
                <a:cs typeface="+mn-cs"/>
              </a:rPr>
              <a:t>, animals with two shells, are the most noticeable and abundant fossils. The common large, heavy, smooth shells are </a:t>
            </a:r>
            <a:r>
              <a:rPr lang="en-US" sz="1050" b="0" i="1" u="none" strike="noStrike" kern="1200" baseline="0" dirty="0" err="1">
                <a:solidFill>
                  <a:schemeClr val="tx1"/>
                </a:solidFill>
                <a:latin typeface="+mn-lt"/>
                <a:ea typeface="+mn-ea"/>
                <a:cs typeface="+mn-cs"/>
              </a:rPr>
              <a:t>Pycnodonte</a:t>
            </a:r>
            <a:r>
              <a:rPr lang="en-US" sz="1050" b="0" i="1" u="none" strike="noStrike" kern="1200" baseline="0" dirty="0">
                <a:solidFill>
                  <a:schemeClr val="tx1"/>
                </a:solidFill>
                <a:latin typeface="+mn-lt"/>
                <a:ea typeface="+mn-ea"/>
                <a:cs typeface="+mn-cs"/>
              </a:rPr>
              <a:t> (</a:t>
            </a:r>
            <a:r>
              <a:rPr lang="en-US" sz="1050" b="0" i="1" u="none" strike="noStrike" kern="1200" baseline="0" dirty="0" err="1">
                <a:solidFill>
                  <a:schemeClr val="tx1"/>
                </a:solidFill>
                <a:latin typeface="+mn-lt"/>
                <a:ea typeface="+mn-ea"/>
                <a:cs typeface="+mn-cs"/>
              </a:rPr>
              <a:t>Gryphea</a:t>
            </a:r>
            <a:r>
              <a:rPr lang="en-US" sz="1050" b="0" i="1" u="none" strike="noStrike" kern="1200" baseline="0" dirty="0">
                <a:solidFill>
                  <a:schemeClr val="tx1"/>
                </a:solidFill>
                <a:latin typeface="+mn-lt"/>
                <a:ea typeface="+mn-ea"/>
                <a:cs typeface="+mn-cs"/>
              </a:rPr>
              <a:t>) </a:t>
            </a:r>
            <a:r>
              <a:rPr lang="en-US" sz="1050" b="0" i="1" u="none" strike="noStrike" kern="1200" baseline="0" dirty="0" err="1">
                <a:solidFill>
                  <a:schemeClr val="tx1"/>
                </a:solidFill>
                <a:latin typeface="+mn-lt"/>
                <a:ea typeface="+mn-ea"/>
                <a:cs typeface="+mn-cs"/>
              </a:rPr>
              <a:t>convexa</a:t>
            </a:r>
            <a:r>
              <a:rPr lang="en-US" sz="1050" b="0" i="0" u="none" strike="noStrike" kern="1200" baseline="0" dirty="0">
                <a:solidFill>
                  <a:schemeClr val="tx1"/>
                </a:solidFill>
                <a:latin typeface="+mn-lt"/>
                <a:ea typeface="+mn-ea"/>
                <a:cs typeface="+mn-cs"/>
              </a:rPr>
              <a:t>. Another large shell is </a:t>
            </a:r>
            <a:r>
              <a:rPr lang="en-US" sz="1050" b="0" i="1" u="none" strike="noStrike" kern="1200" baseline="0" dirty="0" err="1">
                <a:solidFill>
                  <a:schemeClr val="tx1"/>
                </a:solidFill>
                <a:latin typeface="+mn-lt"/>
                <a:ea typeface="+mn-ea"/>
                <a:cs typeface="+mn-cs"/>
              </a:rPr>
              <a:t>Exogyra</a:t>
            </a:r>
            <a:r>
              <a:rPr lang="en-US" sz="1050" b="0" i="1" u="none" strike="noStrike" kern="1200" baseline="0" dirty="0">
                <a:solidFill>
                  <a:schemeClr val="tx1"/>
                </a:solidFill>
                <a:latin typeface="+mn-lt"/>
                <a:ea typeface="+mn-ea"/>
                <a:cs typeface="+mn-cs"/>
              </a:rPr>
              <a:t> </a:t>
            </a:r>
            <a:r>
              <a:rPr lang="en-US" sz="1050" b="0" i="1" u="none" strike="noStrike" kern="1200" baseline="0" dirty="0" err="1">
                <a:solidFill>
                  <a:schemeClr val="tx1"/>
                </a:solidFill>
                <a:latin typeface="+mn-lt"/>
                <a:ea typeface="+mn-ea"/>
                <a:cs typeface="+mn-cs"/>
              </a:rPr>
              <a:t>costata</a:t>
            </a:r>
            <a:r>
              <a:rPr lang="en-US" sz="1050" b="0" i="0" u="none" strike="noStrike" kern="1200" baseline="0" dirty="0">
                <a:solidFill>
                  <a:schemeClr val="tx1"/>
                </a:solidFill>
                <a:latin typeface="+mn-lt"/>
                <a:ea typeface="+mn-ea"/>
                <a:cs typeface="+mn-cs"/>
              </a:rPr>
              <a:t>. In both these species of oysters, one shell is cup shaped and the other is flat. The delicately ribbed shell of a </a:t>
            </a:r>
            <a:r>
              <a:rPr lang="en-US" sz="1050" b="0" i="1" u="none" strike="noStrike" kern="1200" baseline="0" dirty="0" err="1">
                <a:solidFill>
                  <a:schemeClr val="tx1"/>
                </a:solidFill>
                <a:latin typeface="+mn-lt"/>
                <a:ea typeface="+mn-ea"/>
                <a:cs typeface="+mn-cs"/>
              </a:rPr>
              <a:t>Spondylus</a:t>
            </a:r>
            <a:r>
              <a:rPr lang="en-US" sz="1050" b="0" i="1" u="none" strike="noStrike" kern="1200" baseline="0" dirty="0">
                <a:solidFill>
                  <a:schemeClr val="tx1"/>
                </a:solidFill>
                <a:latin typeface="+mn-lt"/>
                <a:ea typeface="+mn-ea"/>
                <a:cs typeface="+mn-cs"/>
              </a:rPr>
              <a:t> (</a:t>
            </a:r>
            <a:r>
              <a:rPr lang="en-US" sz="1050" b="0" i="1" u="none" strike="noStrike" kern="1200" baseline="0" dirty="0" err="1">
                <a:solidFill>
                  <a:schemeClr val="tx1"/>
                </a:solidFill>
                <a:latin typeface="+mn-lt"/>
                <a:ea typeface="+mn-ea"/>
                <a:cs typeface="+mn-cs"/>
              </a:rPr>
              <a:t>Dianchora</a:t>
            </a:r>
            <a:r>
              <a:rPr lang="en-US" sz="1050" b="0" i="1" u="none" strike="noStrike" kern="1200" baseline="0" dirty="0">
                <a:solidFill>
                  <a:schemeClr val="tx1"/>
                </a:solidFill>
                <a:latin typeface="+mn-lt"/>
                <a:ea typeface="+mn-ea"/>
                <a:cs typeface="+mn-cs"/>
              </a:rPr>
              <a:t>) </a:t>
            </a:r>
            <a:r>
              <a:rPr lang="en-US" sz="1050" b="0" i="1" u="none" strike="noStrike" kern="1200" baseline="0" dirty="0" err="1">
                <a:solidFill>
                  <a:schemeClr val="tx1"/>
                </a:solidFill>
                <a:latin typeface="+mn-lt"/>
                <a:ea typeface="+mn-ea"/>
                <a:cs typeface="+mn-cs"/>
              </a:rPr>
              <a:t>echinata</a:t>
            </a:r>
            <a:r>
              <a:rPr lang="en-US" sz="1050" b="0" i="1" u="none" strike="noStrike" kern="1200" baseline="0" dirty="0">
                <a:solidFill>
                  <a:schemeClr val="tx1"/>
                </a:solidFill>
                <a:latin typeface="+mn-lt"/>
                <a:ea typeface="+mn-ea"/>
                <a:cs typeface="+mn-cs"/>
              </a:rPr>
              <a:t> </a:t>
            </a:r>
            <a:r>
              <a:rPr lang="en-US" sz="1050" b="0" i="0" u="none" strike="noStrike" kern="1200" baseline="0" dirty="0">
                <a:solidFill>
                  <a:schemeClr val="tx1"/>
                </a:solidFill>
                <a:latin typeface="+mn-lt"/>
                <a:ea typeface="+mn-ea"/>
                <a:cs typeface="+mn-cs"/>
              </a:rPr>
              <a:t>may sometimes be found attached to the inside of one of the large shells. The oyster </a:t>
            </a:r>
            <a:r>
              <a:rPr lang="en-US" sz="1050" b="0" i="1" u="none" strike="noStrike" kern="1200" baseline="0" dirty="0" err="1">
                <a:solidFill>
                  <a:schemeClr val="tx1"/>
                </a:solidFill>
                <a:latin typeface="+mn-lt"/>
                <a:ea typeface="+mn-ea"/>
                <a:cs typeface="+mn-cs"/>
              </a:rPr>
              <a:t>Agerostrea</a:t>
            </a:r>
            <a:r>
              <a:rPr lang="en-US" sz="1050" b="0" i="1" u="none" strike="noStrike" kern="1200" baseline="0" dirty="0">
                <a:solidFill>
                  <a:schemeClr val="tx1"/>
                </a:solidFill>
                <a:latin typeface="+mn-lt"/>
                <a:ea typeface="+mn-ea"/>
                <a:cs typeface="+mn-cs"/>
              </a:rPr>
              <a:t> </a:t>
            </a:r>
            <a:r>
              <a:rPr lang="en-US" sz="1050" b="0" i="1" u="none" strike="noStrike" kern="1200" baseline="0" dirty="0" err="1">
                <a:solidFill>
                  <a:schemeClr val="tx1"/>
                </a:solidFill>
                <a:latin typeface="+mn-lt"/>
                <a:ea typeface="+mn-ea"/>
                <a:cs typeface="+mn-cs"/>
              </a:rPr>
              <a:t>mesenterica</a:t>
            </a:r>
            <a:r>
              <a:rPr lang="en-US" sz="1050" b="0" i="1" u="none" strike="noStrike" kern="1200" baseline="0" dirty="0">
                <a:solidFill>
                  <a:schemeClr val="tx1"/>
                </a:solidFill>
                <a:latin typeface="+mn-lt"/>
                <a:ea typeface="+mn-ea"/>
                <a:cs typeface="+mn-cs"/>
              </a:rPr>
              <a:t> </a:t>
            </a:r>
            <a:r>
              <a:rPr lang="en-US" sz="1050" b="0" i="0" u="none" strike="noStrike" kern="1200" baseline="0" dirty="0">
                <a:solidFill>
                  <a:schemeClr val="tx1"/>
                </a:solidFill>
                <a:latin typeface="+mn-lt"/>
                <a:ea typeface="+mn-ea"/>
                <a:cs typeface="+mn-cs"/>
              </a:rPr>
              <a:t>is a narrow, crescent-shaped shell with sharp, tooth-like ripples. It is hinged at one narrow end. The fragile scallops (</a:t>
            </a:r>
            <a:r>
              <a:rPr lang="en-US" sz="1050" b="0" i="1" u="none" strike="noStrike" kern="1200" baseline="0" dirty="0" err="1">
                <a:solidFill>
                  <a:schemeClr val="tx1"/>
                </a:solidFill>
                <a:latin typeface="+mn-lt"/>
                <a:ea typeface="+mn-ea"/>
                <a:cs typeface="+mn-cs"/>
              </a:rPr>
              <a:t>Pecten</a:t>
            </a:r>
            <a:r>
              <a:rPr lang="en-US" sz="1050" b="0" i="0" u="none" strike="noStrike" kern="1200" baseline="0" dirty="0">
                <a:solidFill>
                  <a:schemeClr val="tx1"/>
                </a:solidFill>
                <a:latin typeface="+mn-lt"/>
                <a:ea typeface="+mn-ea"/>
                <a:cs typeface="+mn-cs"/>
              </a:rPr>
              <a:t>) and </a:t>
            </a:r>
            <a:r>
              <a:rPr lang="en-US" sz="1050" b="0" i="1" u="none" strike="noStrike" kern="1200" baseline="0" dirty="0">
                <a:solidFill>
                  <a:schemeClr val="tx1"/>
                </a:solidFill>
                <a:latin typeface="+mn-lt"/>
                <a:ea typeface="+mn-ea"/>
                <a:cs typeface="+mn-cs"/>
              </a:rPr>
              <a:t>Lima </a:t>
            </a:r>
            <a:r>
              <a:rPr lang="en-US" sz="1050" b="0" i="1" u="none" strike="noStrike" kern="1200" baseline="0" dirty="0" err="1">
                <a:solidFill>
                  <a:schemeClr val="tx1"/>
                </a:solidFill>
                <a:latin typeface="+mn-lt"/>
                <a:ea typeface="+mn-ea"/>
                <a:cs typeface="+mn-cs"/>
              </a:rPr>
              <a:t>pelagica</a:t>
            </a:r>
            <a:r>
              <a:rPr lang="en-US" sz="1050" b="0" i="1" u="none" strike="noStrike" kern="1200" baseline="0" dirty="0">
                <a:solidFill>
                  <a:schemeClr val="tx1"/>
                </a:solidFill>
                <a:latin typeface="+mn-lt"/>
                <a:ea typeface="+mn-ea"/>
                <a:cs typeface="+mn-cs"/>
              </a:rPr>
              <a:t> </a:t>
            </a:r>
            <a:r>
              <a:rPr lang="en-US" sz="1050" b="0" i="0" u="none" strike="noStrike" kern="1200" baseline="0" dirty="0">
                <a:solidFill>
                  <a:schemeClr val="tx1"/>
                </a:solidFill>
                <a:latin typeface="+mn-lt"/>
                <a:ea typeface="+mn-ea"/>
                <a:cs typeface="+mn-cs"/>
              </a:rPr>
              <a:t>are rarely found, and then usually only as impressions in the marl or as shell fragments. </a:t>
            </a:r>
          </a:p>
          <a:p>
            <a:endParaRPr lang="en-US" sz="1050" b="0" i="0" u="none" strike="noStrike" kern="1200" baseline="0" dirty="0">
              <a:solidFill>
                <a:schemeClr val="tx1"/>
              </a:solidFill>
              <a:latin typeface="+mn-lt"/>
              <a:ea typeface="+mn-ea"/>
              <a:cs typeface="+mn-cs"/>
            </a:endParaRPr>
          </a:p>
          <a:p>
            <a:r>
              <a:rPr lang="en-US" sz="1050" dirty="0">
                <a:effectLst/>
              </a:rPr>
              <a:t>Bivalves appear in the </a:t>
            </a:r>
            <a:r>
              <a:rPr lang="en-US" sz="1050" dirty="0">
                <a:effectLst/>
                <a:hlinkClick r:id="rId19" tooltip="Fossil record"/>
              </a:rPr>
              <a:t>fossil record</a:t>
            </a:r>
            <a:r>
              <a:rPr lang="en-US" sz="1050" dirty="0">
                <a:effectLst/>
              </a:rPr>
              <a:t> first in the early </a:t>
            </a:r>
            <a:r>
              <a:rPr lang="en-US" sz="1050" dirty="0">
                <a:effectLst/>
                <a:hlinkClick r:id="rId20" tooltip="Cambrian"/>
              </a:rPr>
              <a:t>Cambrian</a:t>
            </a:r>
            <a:r>
              <a:rPr lang="en-US" sz="1050" dirty="0">
                <a:effectLst/>
              </a:rPr>
              <a:t> more than 500 million years ago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sz="1050" dirty="0">
              <a:effectLst/>
            </a:endParaRPr>
          </a:p>
          <a:p>
            <a:endParaRPr lang="en-US" sz="1050" b="0" i="0" u="none" strike="noStrike" kern="1200" baseline="0" dirty="0">
              <a:solidFill>
                <a:schemeClr val="tx1"/>
              </a:solidFill>
              <a:effectLst/>
              <a:latin typeface="+mn-lt"/>
              <a:ea typeface="+mn-ea"/>
              <a:cs typeface="+mn-cs"/>
            </a:endParaRPr>
          </a:p>
          <a:p>
            <a:pPr rtl="0"/>
            <a:r>
              <a:rPr lang="en-US" sz="1050" b="1" dirty="0">
                <a:effectLst/>
              </a:rPr>
              <a:t>Evolutionary history</a:t>
            </a:r>
          </a:p>
          <a:p>
            <a:pPr rtl="0"/>
            <a:r>
              <a:rPr lang="en-US" sz="1050" dirty="0">
                <a:effectLst/>
              </a:rPr>
              <a:t>The </a:t>
            </a:r>
            <a:r>
              <a:rPr lang="en-US" sz="1050" dirty="0">
                <a:effectLst/>
                <a:hlinkClick r:id="rId21" tooltip="Cambrian explosion"/>
              </a:rPr>
              <a:t>Cambrian explosion</a:t>
            </a:r>
            <a:r>
              <a:rPr lang="en-US" sz="1050" dirty="0">
                <a:effectLst/>
              </a:rPr>
              <a:t> took place around 540 to 520 million years ago (Mya). In this geologically brief period, all the major animal </a:t>
            </a:r>
            <a:r>
              <a:rPr lang="en-US" sz="1050" dirty="0">
                <a:effectLst/>
                <a:hlinkClick r:id="rId22" tooltip="Phylum"/>
              </a:rPr>
              <a:t>phyla</a:t>
            </a:r>
            <a:r>
              <a:rPr lang="en-US" sz="1050" dirty="0">
                <a:effectLst/>
              </a:rPr>
              <a:t> diverged and these included the first creatures with mineralized skeletons. Brachiopods and bivalves made their appearance at this time and left their fossilized remains behind in the rocks.</a:t>
            </a:r>
            <a:r>
              <a:rPr lang="en-US" sz="1050" baseline="30000" dirty="0">
                <a:effectLst/>
                <a:hlinkClick r:id="rId23"/>
              </a:rPr>
              <a:t>[41]</a:t>
            </a:r>
            <a:r>
              <a:rPr lang="en-US" sz="1050" dirty="0">
                <a:effectLst/>
              </a:rPr>
              <a:t> </a:t>
            </a:r>
          </a:p>
          <a:p>
            <a:pPr rtl="0"/>
            <a:endParaRPr lang="en-US" sz="1050" dirty="0">
              <a:effectLst/>
            </a:endParaRPr>
          </a:p>
          <a:p>
            <a:pPr rtl="0"/>
            <a:r>
              <a:rPr lang="en-US" sz="1050" dirty="0">
                <a:effectLst/>
              </a:rPr>
              <a:t>Possible early bivalves include </a:t>
            </a:r>
            <a:r>
              <a:rPr lang="en-US" sz="1050" i="1" dirty="0" err="1">
                <a:effectLst/>
                <a:hlinkClick r:id="rId24" tooltip="Pojetaia"/>
              </a:rPr>
              <a:t>Pojetaia</a:t>
            </a:r>
            <a:r>
              <a:rPr lang="en-US" sz="1050" dirty="0">
                <a:effectLst/>
              </a:rPr>
              <a:t> and </a:t>
            </a:r>
            <a:r>
              <a:rPr lang="en-US" sz="1050" i="1" dirty="0" err="1">
                <a:effectLst/>
                <a:hlinkClick r:id="rId25" tooltip="Fordilla"/>
              </a:rPr>
              <a:t>Fordilla</a:t>
            </a:r>
            <a:r>
              <a:rPr lang="en-US" sz="1050" dirty="0">
                <a:effectLst/>
              </a:rPr>
              <a:t>; these probably lie in the stem rather than crown group. </a:t>
            </a:r>
            <a:r>
              <a:rPr lang="en-US" sz="1050" i="1" dirty="0" err="1">
                <a:effectLst/>
              </a:rPr>
              <a:t>Watsonella</a:t>
            </a:r>
            <a:r>
              <a:rPr lang="en-US" sz="1050" dirty="0">
                <a:effectLst/>
              </a:rPr>
              <a:t> and </a:t>
            </a:r>
            <a:r>
              <a:rPr lang="en-US" sz="1050" i="1" dirty="0" err="1">
                <a:effectLst/>
              </a:rPr>
              <a:t>Anabarella</a:t>
            </a:r>
            <a:r>
              <a:rPr lang="en-US" sz="1050" dirty="0">
                <a:effectLst/>
              </a:rPr>
              <a:t> are perceived to be (earlier) close relatives of these taxa.</a:t>
            </a:r>
            <a:r>
              <a:rPr lang="en-US" sz="1050" baseline="30000" dirty="0">
                <a:effectLst/>
                <a:hlinkClick r:id="rId26"/>
              </a:rPr>
              <a:t>[42]</a:t>
            </a:r>
            <a:r>
              <a:rPr lang="en-US" sz="1050" dirty="0">
                <a:effectLst/>
              </a:rPr>
              <a:t> Only five genera of supposed Cambrian "bivalves" exist, the others being </a:t>
            </a:r>
            <a:r>
              <a:rPr lang="en-US" sz="1050" i="1" dirty="0" err="1">
                <a:effectLst/>
                <a:hlinkClick r:id="rId27" tooltip="Tuarangia"/>
              </a:rPr>
              <a:t>Tuarangia</a:t>
            </a:r>
            <a:r>
              <a:rPr lang="en-US" sz="1050" dirty="0">
                <a:effectLst/>
              </a:rPr>
              <a:t>, </a:t>
            </a:r>
            <a:r>
              <a:rPr lang="en-US" sz="1050" i="1" dirty="0" err="1">
                <a:effectLst/>
                <a:hlinkClick r:id="rId28" tooltip="Camya"/>
              </a:rPr>
              <a:t>Camya</a:t>
            </a:r>
            <a:r>
              <a:rPr lang="en-US" sz="1050" dirty="0">
                <a:effectLst/>
              </a:rPr>
              <a:t> and </a:t>
            </a:r>
            <a:r>
              <a:rPr lang="en-US" sz="1050" i="1" dirty="0" err="1">
                <a:effectLst/>
                <a:hlinkClick r:id="rId29" tooltip="Arhouriella"/>
              </a:rPr>
              <a:t>Arhouriella</a:t>
            </a:r>
            <a:r>
              <a:rPr lang="en-US" sz="1050" dirty="0">
                <a:effectLst/>
              </a:rPr>
              <a:t> and potentially </a:t>
            </a:r>
            <a:r>
              <a:rPr lang="en-US" sz="1050" i="1" dirty="0" err="1">
                <a:effectLst/>
                <a:hlinkClick r:id="rId30" tooltip="Buluniella"/>
              </a:rPr>
              <a:t>Buluniella</a:t>
            </a:r>
            <a:r>
              <a:rPr lang="en-US" sz="1050" dirty="0">
                <a:effectLst/>
              </a:rPr>
              <a:t>.</a:t>
            </a:r>
            <a:r>
              <a:rPr lang="en-US" sz="1050" baseline="30000" dirty="0">
                <a:effectLst/>
                <a:hlinkClick r:id="rId31"/>
              </a:rPr>
              <a:t>[43]</a:t>
            </a:r>
            <a:r>
              <a:rPr lang="en-US" sz="1050" dirty="0">
                <a:effectLst/>
              </a:rPr>
              <a:t> Bivalves have also been proposed to have evolved from the </a:t>
            </a:r>
            <a:r>
              <a:rPr lang="en-US" sz="1050" dirty="0" err="1">
                <a:effectLst/>
                <a:hlinkClick r:id="rId32" tooltip="Rostroconch"/>
              </a:rPr>
              <a:t>rostroconchs</a:t>
            </a:r>
            <a:r>
              <a:rPr lang="en-US" sz="1050" dirty="0">
                <a:effectLst/>
              </a:rPr>
              <a:t>. </a:t>
            </a:r>
          </a:p>
          <a:p>
            <a:pPr rtl="0"/>
            <a:endParaRPr lang="en-US" sz="1050" dirty="0">
              <a:effectLst/>
            </a:endParaRPr>
          </a:p>
          <a:p>
            <a:pPr rtl="0"/>
            <a:r>
              <a:rPr lang="en-US" sz="1050" dirty="0">
                <a:effectLst/>
              </a:rPr>
              <a:t>Bivalve fossils can be formed when the sediment in which the shells are buried hardens into rock. Often, the impression made by the valves remains as the fossil rather than the valves. During the </a:t>
            </a:r>
            <a:r>
              <a:rPr lang="en-US" sz="1050" dirty="0">
                <a:effectLst/>
                <a:hlinkClick r:id="rId33" tooltip="Early Ordovician"/>
              </a:rPr>
              <a:t>Early Ordovician</a:t>
            </a:r>
            <a:r>
              <a:rPr lang="en-US" sz="1050" dirty="0">
                <a:effectLst/>
              </a:rPr>
              <a:t>, a great increase in the diversity of bivalve species occurred, and the </a:t>
            </a:r>
            <a:r>
              <a:rPr lang="en-US" sz="1050" dirty="0" err="1">
                <a:effectLst/>
              </a:rPr>
              <a:t>dysodont</a:t>
            </a:r>
            <a:r>
              <a:rPr lang="en-US" sz="1050" dirty="0">
                <a:effectLst/>
              </a:rPr>
              <a:t>, heterodont, and taxodont dentitions evolved. By the early </a:t>
            </a:r>
            <a:r>
              <a:rPr lang="en-US" sz="1050" dirty="0">
                <a:effectLst/>
                <a:hlinkClick r:id="rId34" tooltip="Silurian"/>
              </a:rPr>
              <a:t>Silurian</a:t>
            </a:r>
            <a:r>
              <a:rPr lang="en-US" sz="1050" dirty="0">
                <a:effectLst/>
              </a:rPr>
              <a:t>, the gills were becoming adapted for filter feeding, and during the </a:t>
            </a:r>
            <a:r>
              <a:rPr lang="en-US" sz="1050" dirty="0">
                <a:effectLst/>
                <a:hlinkClick r:id="rId35" tooltip="Devonian"/>
              </a:rPr>
              <a:t>Devonian</a:t>
            </a:r>
            <a:r>
              <a:rPr lang="en-US" sz="1050" dirty="0">
                <a:effectLst/>
              </a:rPr>
              <a:t> and </a:t>
            </a:r>
            <a:r>
              <a:rPr lang="en-US" sz="1050" dirty="0">
                <a:effectLst/>
                <a:hlinkClick r:id="rId36" tooltip="Carboniferous"/>
              </a:rPr>
              <a:t>Carboniferous</a:t>
            </a:r>
            <a:r>
              <a:rPr lang="en-US" sz="1050" dirty="0">
                <a:effectLst/>
              </a:rPr>
              <a:t> periods, siphons first appeared, which, with the newly developed muscular foot, allowed the animals to bury themselves deep in the sediment.</a:t>
            </a:r>
            <a:r>
              <a:rPr lang="en-US" sz="1050" baseline="30000" dirty="0">
                <a:effectLst/>
                <a:hlinkClick r:id="rId37"/>
              </a:rPr>
              <a:t>[44]</a:t>
            </a:r>
            <a:r>
              <a:rPr lang="en-US" sz="1050" dirty="0">
                <a:effectLst/>
              </a:rPr>
              <a:t> </a:t>
            </a:r>
          </a:p>
          <a:p>
            <a:pPr rtl="0"/>
            <a:endParaRPr lang="en-US" sz="1050" dirty="0">
              <a:effectLst/>
            </a:endParaRPr>
          </a:p>
          <a:p>
            <a:pPr rtl="0"/>
            <a:r>
              <a:rPr lang="en-US" sz="1050" dirty="0">
                <a:effectLst/>
              </a:rPr>
              <a:t>By the middle of the </a:t>
            </a:r>
            <a:r>
              <a:rPr lang="en-US" sz="1050" dirty="0">
                <a:effectLst/>
                <a:hlinkClick r:id="rId38" tooltip="Paleozoic"/>
              </a:rPr>
              <a:t>Paleozoic</a:t>
            </a:r>
            <a:r>
              <a:rPr lang="en-US" sz="1050" dirty="0">
                <a:effectLst/>
              </a:rPr>
              <a:t>, around 400 Mya, the brachiopods were among the most abundant filter feeders in the ocean, and over 12,000 fossil species are recognized.</a:t>
            </a:r>
            <a:r>
              <a:rPr lang="en-US" sz="1050" baseline="30000" dirty="0">
                <a:effectLst/>
                <a:hlinkClick r:id="rId39"/>
              </a:rPr>
              <a:t>[45]</a:t>
            </a:r>
            <a:r>
              <a:rPr lang="en-US" sz="1050" dirty="0">
                <a:effectLst/>
              </a:rPr>
              <a:t> By the </a:t>
            </a:r>
            <a:r>
              <a:rPr lang="en-US" sz="1050" dirty="0">
                <a:effectLst/>
                <a:hlinkClick r:id="rId40" tooltip="Permian–Triassic extinction event"/>
              </a:rPr>
              <a:t>Permian–Triassic extinction event</a:t>
            </a:r>
            <a:r>
              <a:rPr lang="en-US" sz="1050" dirty="0">
                <a:effectLst/>
              </a:rPr>
              <a:t> 250 Mya, bivalves were undergoing a huge </a:t>
            </a:r>
            <a:r>
              <a:rPr lang="en-US" sz="1050" dirty="0">
                <a:effectLst/>
                <a:hlinkClick r:id="rId41" tooltip="Radiation"/>
              </a:rPr>
              <a:t>radiation</a:t>
            </a:r>
            <a:r>
              <a:rPr lang="en-US" sz="1050" dirty="0">
                <a:effectLst/>
              </a:rPr>
              <a:t> of diversity. The bivalves were hard hit by this event, but re-established themselves and thrived during the </a:t>
            </a:r>
            <a:r>
              <a:rPr lang="en-US" sz="1050" dirty="0">
                <a:effectLst/>
                <a:hlinkClick r:id="rId42" tooltip="Triassic"/>
              </a:rPr>
              <a:t>Triassic</a:t>
            </a:r>
            <a:r>
              <a:rPr lang="en-US" sz="1050" dirty="0">
                <a:effectLst/>
              </a:rPr>
              <a:t> period that followed. In contrast, the brachiopods lost 95% of their </a:t>
            </a:r>
            <a:r>
              <a:rPr lang="en-US" sz="1050" dirty="0">
                <a:effectLst/>
                <a:hlinkClick r:id="rId43" tooltip="Species diversity"/>
              </a:rPr>
              <a:t>species diversity</a:t>
            </a:r>
            <a:r>
              <a:rPr lang="en-US" sz="1050" dirty="0">
                <a:effectLst/>
              </a:rPr>
              <a:t>.</a:t>
            </a:r>
            <a:r>
              <a:rPr lang="en-US" sz="1050" baseline="30000" dirty="0">
                <a:effectLst/>
                <a:hlinkClick r:id="rId44"/>
              </a:rPr>
              <a:t>[40]</a:t>
            </a:r>
            <a:r>
              <a:rPr lang="en-US" sz="1050" dirty="0">
                <a:effectLst/>
              </a:rPr>
              <a:t> The ability of some bivalves to burrow and thus avoid predators may have been a major factor in their success. Other new adaptations within various families allowed species to occupy previously unused evolutionary niches. These included increasing relative </a:t>
            </a:r>
            <a:r>
              <a:rPr lang="en-US" sz="1050" dirty="0">
                <a:effectLst/>
                <a:hlinkClick r:id="rId45" tooltip="Buoyancy"/>
              </a:rPr>
              <a:t>buoyancy</a:t>
            </a:r>
            <a:r>
              <a:rPr lang="en-US" sz="1050" dirty="0">
                <a:effectLst/>
              </a:rPr>
              <a:t> in soft sediments by developing spines on the shell, gaining the ability to swim, and in a few cases, adopting predatory habits.</a:t>
            </a:r>
            <a:r>
              <a:rPr lang="en-US" sz="1050" baseline="30000" dirty="0">
                <a:effectLst/>
                <a:hlinkClick r:id="rId37"/>
              </a:rPr>
              <a:t>[44]</a:t>
            </a:r>
            <a:r>
              <a:rPr lang="en-US" sz="1050" dirty="0">
                <a:effectLst/>
              </a:rPr>
              <a:t> </a:t>
            </a:r>
          </a:p>
          <a:p>
            <a:pPr rtl="0"/>
            <a:endParaRPr lang="en-US" sz="1050" dirty="0">
              <a:effectLst/>
            </a:endParaRPr>
          </a:p>
          <a:p>
            <a:pPr rtl="0"/>
            <a:r>
              <a:rPr lang="en-US" sz="1050" dirty="0">
                <a:effectLst/>
              </a:rPr>
              <a:t>For a long time, bivalves were thought to be better adapted to aquatic life than brachiopods were, </a:t>
            </a:r>
            <a:r>
              <a:rPr lang="en-US" sz="1050" dirty="0">
                <a:effectLst/>
                <a:hlinkClick r:id="rId46" tooltip="Competition (biology)"/>
              </a:rPr>
              <a:t>outcompeting</a:t>
            </a:r>
            <a:r>
              <a:rPr lang="en-US" sz="1050" dirty="0">
                <a:effectLst/>
              </a:rPr>
              <a:t> and relegating them to minor </a:t>
            </a:r>
            <a:r>
              <a:rPr lang="en-US" sz="1050" dirty="0">
                <a:effectLst/>
                <a:hlinkClick r:id="rId47" tooltip="Ecological niche"/>
              </a:rPr>
              <a:t>niches</a:t>
            </a:r>
            <a:r>
              <a:rPr lang="en-US" sz="1050" dirty="0">
                <a:effectLst/>
              </a:rPr>
              <a:t> in later ages. These two taxa appeared in textbooks as an example of replacement by competition. Evidence given for this included the fact that bivalves needed less food to subsist because of their energetically efficient ligament-muscle system for opening and closing valves. All this has been broadly disproven, though; rather, the prominence of modern bivalves over brachiopods seems due to chance disparities in their response to </a:t>
            </a:r>
            <a:r>
              <a:rPr lang="en-US" sz="1050" dirty="0">
                <a:effectLst/>
                <a:hlinkClick r:id="rId48" tooltip="Extinction event"/>
              </a:rPr>
              <a:t>extinction events</a:t>
            </a:r>
            <a:r>
              <a:rPr lang="en-US" sz="1050" dirty="0">
                <a:effectLst/>
              </a:rPr>
              <a:t>.</a:t>
            </a:r>
            <a:r>
              <a:rPr lang="en-US" sz="1050" baseline="30000" dirty="0">
                <a:effectLst/>
                <a:hlinkClick r:id="rId49"/>
              </a:rPr>
              <a:t>[46]</a:t>
            </a:r>
            <a:r>
              <a:rPr lang="en-US" sz="1050" dirty="0">
                <a:effectLst/>
              </a:rPr>
              <a:t> </a:t>
            </a:r>
          </a:p>
          <a:p>
            <a:pPr rtl="0"/>
            <a:endParaRPr lang="en-US" sz="1050" b="1" dirty="0">
              <a:effectLst/>
            </a:endParaRPr>
          </a:p>
          <a:p>
            <a:pPr rtl="0"/>
            <a:r>
              <a:rPr lang="en-US" sz="1050" b="1" dirty="0">
                <a:effectLst/>
              </a:rPr>
              <a:t>Diversity of extant bivalves</a:t>
            </a:r>
          </a:p>
          <a:p>
            <a:pPr rtl="0"/>
            <a:r>
              <a:rPr lang="en-US" sz="1050" dirty="0">
                <a:effectLst/>
              </a:rPr>
              <a:t>The adult maximum size of </a:t>
            </a:r>
            <a:r>
              <a:rPr lang="en-US" sz="1050" dirty="0">
                <a:effectLst/>
                <a:hlinkClick r:id="rId50" tooltip="Extant taxon"/>
              </a:rPr>
              <a:t>living</a:t>
            </a:r>
            <a:r>
              <a:rPr lang="en-US" sz="1050" dirty="0">
                <a:effectLst/>
              </a:rPr>
              <a:t> species of bivalve ranges from 0.52 mm (0.02 in) in </a:t>
            </a:r>
            <a:r>
              <a:rPr lang="en-US" sz="1050" i="1" dirty="0" err="1">
                <a:effectLst/>
                <a:hlinkClick r:id="rId51" tooltip="Condylonucula maya"/>
              </a:rPr>
              <a:t>Condylonucula</a:t>
            </a:r>
            <a:r>
              <a:rPr lang="en-US" sz="1050" i="1" dirty="0">
                <a:effectLst/>
                <a:hlinkClick r:id="rId51" tooltip="Condylonucula maya"/>
              </a:rPr>
              <a:t> </a:t>
            </a:r>
            <a:r>
              <a:rPr lang="en-US" sz="1050" i="1" dirty="0" err="1">
                <a:effectLst/>
                <a:hlinkClick r:id="rId51" tooltip="Condylonucula maya"/>
              </a:rPr>
              <a:t>maya</a:t>
            </a:r>
            <a:r>
              <a:rPr lang="en-US" sz="1050" dirty="0">
                <a:effectLst/>
              </a:rPr>
              <a:t>,</a:t>
            </a:r>
            <a:r>
              <a:rPr lang="en-US" sz="1050" baseline="30000" dirty="0">
                <a:effectLst/>
                <a:hlinkClick r:id="rId52"/>
              </a:rPr>
              <a:t>[47]</a:t>
            </a:r>
            <a:r>
              <a:rPr lang="en-US" sz="1050" dirty="0">
                <a:effectLst/>
              </a:rPr>
              <a:t> a nut clam, to a length of 1,532 </a:t>
            </a:r>
            <a:r>
              <a:rPr lang="en-US" sz="1050" dirty="0" err="1">
                <a:effectLst/>
              </a:rPr>
              <a:t>millimetres</a:t>
            </a:r>
            <a:r>
              <a:rPr lang="en-US" sz="1050" dirty="0">
                <a:effectLst/>
              </a:rPr>
              <a:t> (60.3 in) in </a:t>
            </a:r>
            <a:r>
              <a:rPr lang="en-US" sz="1050" i="1" dirty="0" err="1">
                <a:effectLst/>
                <a:hlinkClick r:id="rId53" tooltip="Kuphus"/>
              </a:rPr>
              <a:t>Kuphus</a:t>
            </a:r>
            <a:r>
              <a:rPr lang="en-US" sz="1050" i="1" dirty="0">
                <a:effectLst/>
                <a:hlinkClick r:id="rId53" tooltip="Kuphus"/>
              </a:rPr>
              <a:t> </a:t>
            </a:r>
            <a:r>
              <a:rPr lang="en-US" sz="1050" i="1" dirty="0" err="1">
                <a:effectLst/>
                <a:hlinkClick r:id="rId53" tooltip="Kuphus"/>
              </a:rPr>
              <a:t>polythalamia</a:t>
            </a:r>
            <a:r>
              <a:rPr lang="en-US" sz="1050" dirty="0">
                <a:effectLst/>
              </a:rPr>
              <a:t>, an elongated, burrowing shipworm.</a:t>
            </a:r>
            <a:r>
              <a:rPr lang="en-US" sz="1050" baseline="30000" dirty="0">
                <a:effectLst/>
                <a:hlinkClick r:id="rId54"/>
              </a:rPr>
              <a:t>[48]</a:t>
            </a:r>
            <a:r>
              <a:rPr lang="en-US" sz="1050" dirty="0">
                <a:effectLst/>
              </a:rPr>
              <a:t> However, the species generally regarded as the largest living bivalve is the giant clam </a:t>
            </a:r>
            <a:r>
              <a:rPr lang="en-US" sz="1050" i="1" dirty="0">
                <a:effectLst/>
                <a:hlinkClick r:id="rId55" tooltip="Giant clam"/>
              </a:rPr>
              <a:t>Tridacna </a:t>
            </a:r>
            <a:r>
              <a:rPr lang="en-US" sz="1050" i="1" dirty="0" err="1">
                <a:effectLst/>
                <a:hlinkClick r:id="rId55" tooltip="Giant clam"/>
              </a:rPr>
              <a:t>gigas</a:t>
            </a:r>
            <a:r>
              <a:rPr lang="en-US" sz="1050" dirty="0">
                <a:effectLst/>
              </a:rPr>
              <a:t>, which can grow to a length of 1,200 mm (47 in) and a weight of more than 200 kg (441 </a:t>
            </a:r>
            <a:r>
              <a:rPr lang="en-US" sz="1050" dirty="0" err="1">
                <a:effectLst/>
              </a:rPr>
              <a:t>lb</a:t>
            </a:r>
            <a:r>
              <a:rPr lang="en-US" sz="1050" dirty="0">
                <a:effectLst/>
              </a:rPr>
              <a:t>).</a:t>
            </a:r>
            <a:r>
              <a:rPr lang="en-US" sz="1050" baseline="30000" dirty="0">
                <a:effectLst/>
                <a:hlinkClick r:id="rId56"/>
              </a:rPr>
              <a:t>[49]</a:t>
            </a:r>
            <a:r>
              <a:rPr lang="en-US" sz="1050" dirty="0">
                <a:effectLst/>
              </a:rPr>
              <a:t> The largest known </a:t>
            </a:r>
            <a:r>
              <a:rPr lang="en-US" sz="1050" dirty="0">
                <a:effectLst/>
                <a:hlinkClick r:id="rId57" tooltip="Extinction"/>
              </a:rPr>
              <a:t>extinct</a:t>
            </a:r>
            <a:r>
              <a:rPr lang="en-US" sz="1050" dirty="0">
                <a:effectLst/>
              </a:rPr>
              <a:t> bivalve is a species of </a:t>
            </a:r>
            <a:r>
              <a:rPr lang="en-US" sz="1050" i="1" dirty="0" err="1">
                <a:effectLst/>
                <a:hlinkClick r:id="rId58" tooltip="Platyceramus"/>
              </a:rPr>
              <a:t>Platyceramus</a:t>
            </a:r>
            <a:r>
              <a:rPr lang="en-US" sz="1050" dirty="0">
                <a:effectLst/>
              </a:rPr>
              <a:t> whose fossils measure up to 3,000 mm (118 in) in length.</a:t>
            </a:r>
            <a:r>
              <a:rPr lang="en-US" sz="1050" baseline="30000" dirty="0">
                <a:effectLst/>
                <a:hlinkClick r:id="rId59"/>
              </a:rPr>
              <a:t>[50]</a:t>
            </a:r>
            <a:r>
              <a:rPr lang="en-US" sz="1050" dirty="0">
                <a:effectLst/>
              </a:rPr>
              <a:t> </a:t>
            </a:r>
          </a:p>
          <a:p>
            <a:pPr rtl="0"/>
            <a:endParaRPr lang="en-US" sz="1050" dirty="0">
              <a:effectLst/>
            </a:endParaRPr>
          </a:p>
          <a:p>
            <a:r>
              <a:rPr lang="en-US" sz="1050" b="1" u="sng" kern="1200" dirty="0">
                <a:solidFill>
                  <a:schemeClr val="tx1"/>
                </a:solidFill>
                <a:effectLst/>
                <a:latin typeface="+mn-lt"/>
                <a:ea typeface="+mn-ea"/>
                <a:cs typeface="+mn-cs"/>
              </a:rPr>
              <a:t>Clams</a:t>
            </a:r>
            <a:br>
              <a:rPr lang="en-US" sz="1050" b="1" u="sng" kern="1200" dirty="0">
                <a:solidFill>
                  <a:schemeClr val="tx1"/>
                </a:solidFill>
                <a:effectLst/>
                <a:latin typeface="+mn-lt"/>
                <a:ea typeface="+mn-ea"/>
                <a:cs typeface="+mn-cs"/>
              </a:rPr>
            </a:br>
            <a:endParaRPr lang="en-US" sz="105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Class: Bivalvia (Linnaeus, 1758)</a:t>
            </a:r>
            <a:br>
              <a:rPr lang="en-US" sz="1050" u="sng" kern="1200" dirty="0">
                <a:solidFill>
                  <a:schemeClr val="tx1"/>
                </a:solidFill>
                <a:effectLst/>
                <a:latin typeface="+mn-lt"/>
                <a:ea typeface="+mn-ea"/>
                <a:cs typeface="+mn-cs"/>
              </a:rPr>
            </a:br>
            <a:r>
              <a:rPr lang="en-US" sz="1050" kern="1200" dirty="0">
                <a:solidFill>
                  <a:schemeClr val="tx1"/>
                </a:solidFill>
                <a:effectLst/>
                <a:latin typeface="+mn-lt"/>
                <a:ea typeface="+mn-ea"/>
                <a:cs typeface="+mn-cs"/>
              </a:rPr>
              <a:t>  </a:t>
            </a:r>
          </a:p>
          <a:p>
            <a:r>
              <a:rPr lang="en-US" sz="1050" kern="1200" dirty="0">
                <a:solidFill>
                  <a:schemeClr val="tx1"/>
                </a:solidFill>
                <a:effectLst/>
                <a:latin typeface="+mn-lt"/>
                <a:ea typeface="+mn-ea"/>
                <a:cs typeface="+mn-cs"/>
              </a:rPr>
              <a:t>Clams have two shells connected by two adductor muscles and have a powerful burrowing foot. In most New Jersey collecting locations fossil clams are only found as internal molds or casts known as </a:t>
            </a:r>
            <a:r>
              <a:rPr lang="en-US" sz="1050" kern="1200" dirty="0" err="1">
                <a:solidFill>
                  <a:schemeClr val="tx1"/>
                </a:solidFill>
                <a:effectLst/>
                <a:latin typeface="+mn-lt"/>
                <a:ea typeface="+mn-ea"/>
                <a:cs typeface="+mn-cs"/>
              </a:rPr>
              <a:t>steinkerns</a:t>
            </a:r>
            <a:r>
              <a:rPr lang="en-US" sz="1050" kern="1200" dirty="0">
                <a:solidFill>
                  <a:schemeClr val="tx1"/>
                </a:solidFill>
                <a:effectLst/>
                <a:latin typeface="+mn-lt"/>
                <a:ea typeface="+mn-ea"/>
                <a:cs typeface="+mn-cs"/>
              </a:rPr>
              <a:t>. This is the result of acidic ground water dissolving the original shell material (</a:t>
            </a:r>
            <a:r>
              <a:rPr lang="en-US" sz="1050" kern="1200" dirty="0">
                <a:solidFill>
                  <a:schemeClr val="tx1"/>
                </a:solidFill>
                <a:effectLst/>
                <a:latin typeface="+mn-lt"/>
                <a:ea typeface="+mn-ea"/>
                <a:cs typeface="+mn-cs"/>
                <a:hlinkClick r:id="rId60"/>
              </a:rPr>
              <a:t>see aragonite dissolution discussion</a:t>
            </a:r>
            <a:r>
              <a:rPr lang="en-US" sz="1050" kern="1200" dirty="0">
                <a:solidFill>
                  <a:schemeClr val="tx1"/>
                </a:solidFill>
                <a:effectLst/>
                <a:latin typeface="+mn-lt"/>
                <a:ea typeface="+mn-ea"/>
                <a:cs typeface="+mn-cs"/>
              </a:rPr>
              <a:t>). A few locations in New Jersey do produce original shell material and I've included examples of both types of preservation.</a:t>
            </a:r>
          </a:p>
          <a:p>
            <a:pPr rtl="0"/>
            <a:endParaRPr lang="en-US" sz="1050" dirty="0">
              <a:effectLst/>
            </a:endParaRPr>
          </a:p>
          <a:p>
            <a:pPr rtl="0"/>
            <a:r>
              <a:rPr lang="en-US" sz="1050" kern="1200" dirty="0">
                <a:solidFill>
                  <a:schemeClr val="tx1"/>
                </a:solidFill>
                <a:effectLst/>
                <a:latin typeface="+mn-lt"/>
                <a:ea typeface="+mn-ea"/>
                <a:cs typeface="+mn-cs"/>
              </a:rPr>
              <a:t>This example is from the old </a:t>
            </a:r>
            <a:r>
              <a:rPr lang="en-US" sz="1050" kern="1200" dirty="0" err="1">
                <a:solidFill>
                  <a:schemeClr val="tx1"/>
                </a:solidFill>
                <a:effectLst/>
                <a:latin typeface="+mn-lt"/>
                <a:ea typeface="+mn-ea"/>
                <a:cs typeface="+mn-cs"/>
              </a:rPr>
              <a:t>Inversand</a:t>
            </a:r>
            <a:r>
              <a:rPr lang="en-US" sz="1050" kern="1200" dirty="0">
                <a:solidFill>
                  <a:schemeClr val="tx1"/>
                </a:solidFill>
                <a:effectLst/>
                <a:latin typeface="+mn-lt"/>
                <a:ea typeface="+mn-ea"/>
                <a:cs typeface="+mn-cs"/>
              </a:rPr>
              <a:t> marl pit, workers there referred to these as "squirrel heads".</a:t>
            </a:r>
            <a:endParaRPr lang="en-US" sz="1050" dirty="0">
              <a:effectLst/>
            </a:endParaRPr>
          </a:p>
          <a:p>
            <a:endParaRPr lang="en-US" sz="105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53</a:t>
            </a:fld>
            <a:endParaRPr lang="en-US"/>
          </a:p>
        </p:txBody>
      </p:sp>
    </p:spTree>
    <p:extLst>
      <p:ext uri="{BB962C8B-B14F-4D97-AF65-F5344CB8AC3E}">
        <p14:creationId xmlns:p14="http://schemas.microsoft.com/office/powerpoint/2010/main" val="593229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dirty="0">
                <a:effectLst/>
              </a:rPr>
              <a:t>Oyster</a:t>
            </a:r>
            <a:r>
              <a:rPr lang="en-US" sz="1050" dirty="0">
                <a:effectLst/>
              </a:rPr>
              <a:t> is the </a:t>
            </a:r>
            <a:r>
              <a:rPr lang="en-US" sz="1050" dirty="0">
                <a:effectLst/>
                <a:hlinkClick r:id="rId3" tooltip="Common name"/>
              </a:rPr>
              <a:t>common name</a:t>
            </a:r>
            <a:r>
              <a:rPr lang="en-US" sz="1050" dirty="0">
                <a:effectLst/>
              </a:rPr>
              <a:t> for a number of different families of </a:t>
            </a:r>
            <a:r>
              <a:rPr lang="en-US" sz="1050" dirty="0">
                <a:effectLst/>
                <a:hlinkClick r:id="rId4" tooltip="Seawater"/>
              </a:rPr>
              <a:t>salt-water</a:t>
            </a:r>
            <a:r>
              <a:rPr lang="en-US" sz="1050" dirty="0">
                <a:effectLst/>
              </a:rPr>
              <a:t> </a:t>
            </a:r>
            <a:r>
              <a:rPr lang="en-US" sz="1050" dirty="0">
                <a:effectLst/>
                <a:hlinkClick r:id="rId5" tooltip="Bivalve"/>
              </a:rPr>
              <a:t>bivalve</a:t>
            </a:r>
            <a:r>
              <a:rPr lang="en-US" sz="1050" dirty="0">
                <a:effectLst/>
              </a:rPr>
              <a:t> </a:t>
            </a:r>
            <a:r>
              <a:rPr lang="en-US" sz="1050" dirty="0" err="1">
                <a:effectLst/>
                <a:hlinkClick r:id="rId6" tooltip="Mollusc"/>
              </a:rPr>
              <a:t>molluscs</a:t>
            </a:r>
            <a:r>
              <a:rPr lang="en-US" sz="1050" dirty="0">
                <a:effectLst/>
              </a:rPr>
              <a:t> that live in </a:t>
            </a:r>
            <a:r>
              <a:rPr lang="en-US" sz="1050" dirty="0">
                <a:effectLst/>
                <a:hlinkClick r:id="rId7" tooltip="Marine (ocean)"/>
              </a:rPr>
              <a:t>marine</a:t>
            </a:r>
            <a:r>
              <a:rPr lang="en-US" sz="1050" dirty="0">
                <a:effectLst/>
              </a:rPr>
              <a:t> or </a:t>
            </a:r>
            <a:r>
              <a:rPr lang="en-US" sz="1050" dirty="0">
                <a:effectLst/>
                <a:hlinkClick r:id="rId8" tooltip="Brackish water"/>
              </a:rPr>
              <a:t>brackish</a:t>
            </a:r>
            <a:r>
              <a:rPr lang="en-US" sz="1050" dirty="0">
                <a:effectLst/>
              </a:rPr>
              <a:t> habitats. In some species the valves are highly calcified, and many are somewhat irregular in shape. Many, but not all, oysters are in the superfamily </a:t>
            </a:r>
            <a:r>
              <a:rPr lang="en-US" sz="1050" dirty="0" err="1">
                <a:effectLst/>
                <a:hlinkClick r:id="rId9" tooltip="Ostreoidea"/>
              </a:rPr>
              <a:t>Ostreoidea</a:t>
            </a:r>
            <a:r>
              <a:rPr lang="en-US" sz="1050" dirty="0">
                <a:effectLst/>
              </a:rPr>
              <a:t>. </a:t>
            </a:r>
          </a:p>
          <a:p>
            <a:pPr rtl="0"/>
            <a:endParaRPr lang="en-US" sz="1050" dirty="0">
              <a:effectLst/>
            </a:endParaRPr>
          </a:p>
          <a:p>
            <a:pPr rtl="0"/>
            <a:r>
              <a:rPr lang="en-US" sz="1050" dirty="0">
                <a:effectLst/>
              </a:rPr>
              <a:t>Some kinds of oysters are commonly consumed by humans, cooked or raw, and are regarded as a </a:t>
            </a:r>
            <a:r>
              <a:rPr lang="en-US" sz="1050" dirty="0">
                <a:effectLst/>
                <a:hlinkClick r:id="rId10" tooltip="Delicacy"/>
              </a:rPr>
              <a:t>delicacy</a:t>
            </a:r>
            <a:r>
              <a:rPr lang="en-US" sz="1050" dirty="0">
                <a:effectLst/>
              </a:rPr>
              <a:t>. Some kinds of </a:t>
            </a:r>
            <a:r>
              <a:rPr lang="en-US" sz="1050" dirty="0">
                <a:effectLst/>
                <a:hlinkClick r:id="rId11" tooltip="Pearl oyster"/>
              </a:rPr>
              <a:t>pearl oysters</a:t>
            </a:r>
            <a:r>
              <a:rPr lang="en-US" sz="1050" dirty="0">
                <a:effectLst/>
              </a:rPr>
              <a:t> are harvested for the </a:t>
            </a:r>
            <a:r>
              <a:rPr lang="en-US" sz="1050" dirty="0">
                <a:effectLst/>
                <a:hlinkClick r:id="rId12" tooltip="Pearl"/>
              </a:rPr>
              <a:t>pearl</a:t>
            </a:r>
            <a:r>
              <a:rPr lang="en-US" sz="1050" dirty="0">
                <a:effectLst/>
              </a:rPr>
              <a:t> produced within the </a:t>
            </a:r>
            <a:r>
              <a:rPr lang="en-US" sz="1050" dirty="0">
                <a:effectLst/>
                <a:hlinkClick r:id="rId13" tooltip="Mantle (mollusc)"/>
              </a:rPr>
              <a:t>mantle</a:t>
            </a:r>
            <a:r>
              <a:rPr lang="en-US" sz="1050" dirty="0">
                <a:effectLst/>
              </a:rPr>
              <a:t>. </a:t>
            </a:r>
            <a:r>
              <a:rPr lang="en-US" sz="1050" dirty="0">
                <a:effectLst/>
                <a:hlinkClick r:id="rId14" tooltip="Windowpane oyster"/>
              </a:rPr>
              <a:t>Windowpane oysters</a:t>
            </a:r>
            <a:r>
              <a:rPr lang="en-US" sz="1050" dirty="0">
                <a:effectLst/>
              </a:rPr>
              <a:t> are harvested for their translucent shells, which are used to make various kinds of decorative objects. </a:t>
            </a:r>
          </a:p>
          <a:p>
            <a:endParaRPr lang="en-US" sz="1050" dirty="0"/>
          </a:p>
          <a:p>
            <a:r>
              <a:rPr lang="en-US" sz="1050" kern="1200" dirty="0">
                <a:solidFill>
                  <a:schemeClr val="tx1"/>
                </a:solidFill>
                <a:effectLst/>
                <a:latin typeface="+mn-lt"/>
                <a:ea typeface="+mn-ea"/>
                <a:cs typeface="+mn-cs"/>
              </a:rPr>
              <a:t>(</a:t>
            </a:r>
            <a:r>
              <a:rPr lang="en-US" sz="1050" kern="1200" dirty="0" err="1">
                <a:solidFill>
                  <a:schemeClr val="tx1"/>
                </a:solidFill>
                <a:effectLst/>
                <a:latin typeface="+mn-lt"/>
                <a:ea typeface="+mn-ea"/>
                <a:cs typeface="+mn-cs"/>
              </a:rPr>
              <a:t>Pelecypoda</a:t>
            </a:r>
            <a:r>
              <a:rPr lang="en-US" sz="1050" kern="1200" dirty="0">
                <a:solidFill>
                  <a:schemeClr val="tx1"/>
                </a:solidFill>
                <a:effectLst/>
                <a:latin typeface="+mn-lt"/>
                <a:ea typeface="+mn-ea"/>
                <a:cs typeface="+mn-cs"/>
              </a:rPr>
              <a:t>)</a:t>
            </a:r>
            <a:br>
              <a:rPr lang="en-US" sz="1050" kern="1200" dirty="0">
                <a:solidFill>
                  <a:schemeClr val="tx1"/>
                </a:solidFill>
                <a:effectLst/>
                <a:latin typeface="+mn-lt"/>
                <a:ea typeface="+mn-ea"/>
                <a:cs typeface="+mn-cs"/>
              </a:rPr>
            </a:br>
            <a:r>
              <a:rPr lang="en-US" sz="1050" i="1" kern="1200" dirty="0" err="1">
                <a:solidFill>
                  <a:schemeClr val="tx1"/>
                </a:solidFill>
                <a:effectLst/>
                <a:latin typeface="+mn-lt"/>
                <a:ea typeface="+mn-ea"/>
                <a:cs typeface="+mn-cs"/>
              </a:rPr>
              <a:t>Pycnodonte</a:t>
            </a:r>
            <a:r>
              <a:rPr lang="en-US" sz="1050" i="1" kern="1200" dirty="0">
                <a:solidFill>
                  <a:schemeClr val="tx1"/>
                </a:solidFill>
                <a:effectLst/>
                <a:latin typeface="+mn-lt"/>
                <a:ea typeface="+mn-ea"/>
                <a:cs typeface="+mn-cs"/>
              </a:rPr>
              <a:t> (Gryphaea) </a:t>
            </a:r>
            <a:r>
              <a:rPr lang="en-US" sz="1050" i="1" kern="1200" dirty="0" err="1">
                <a:solidFill>
                  <a:schemeClr val="tx1"/>
                </a:solidFill>
                <a:effectLst/>
                <a:latin typeface="+mn-lt"/>
                <a:ea typeface="+mn-ea"/>
                <a:cs typeface="+mn-cs"/>
              </a:rPr>
              <a:t>convexa</a:t>
            </a:r>
            <a:r>
              <a:rPr lang="en-US" sz="1050" kern="1200" dirty="0">
                <a:solidFill>
                  <a:schemeClr val="tx1"/>
                </a:solidFill>
                <a:effectLst/>
                <a:latin typeface="+mn-lt"/>
                <a:ea typeface="+mn-ea"/>
                <a:cs typeface="+mn-cs"/>
              </a:rPr>
              <a:t> (Say)</a:t>
            </a:r>
            <a:br>
              <a:rPr lang="en-US" sz="1050" kern="1200" dirty="0">
                <a:solidFill>
                  <a:schemeClr val="tx1"/>
                </a:solidFill>
                <a:effectLst/>
                <a:latin typeface="+mn-lt"/>
                <a:ea typeface="+mn-ea"/>
                <a:cs typeface="+mn-cs"/>
              </a:rPr>
            </a:br>
            <a:endParaRPr lang="en-US" sz="1050" kern="1200" dirty="0">
              <a:solidFill>
                <a:schemeClr val="tx1"/>
              </a:solidFill>
              <a:effectLst/>
              <a:latin typeface="+mn-lt"/>
              <a:ea typeface="+mn-ea"/>
              <a:cs typeface="+mn-cs"/>
            </a:endParaRPr>
          </a:p>
          <a:p>
            <a:r>
              <a:rPr lang="en-US" sz="1050" b="1" u="sng" kern="1200" dirty="0">
                <a:solidFill>
                  <a:schemeClr val="tx1"/>
                </a:solidFill>
                <a:effectLst/>
                <a:latin typeface="+mn-lt"/>
                <a:ea typeface="+mn-ea"/>
                <a:cs typeface="+mn-cs"/>
              </a:rPr>
              <a:t>Description:</a:t>
            </a:r>
            <a:r>
              <a:rPr lang="en-US" sz="1050" kern="1200" dirty="0">
                <a:solidFill>
                  <a:schemeClr val="tx1"/>
                </a:solidFill>
                <a:effectLst/>
                <a:latin typeface="+mn-lt"/>
                <a:ea typeface="+mn-ea"/>
                <a:cs typeface="+mn-cs"/>
              </a:rPr>
              <a:t> The bottom (left) valve is larger than the flatter upper (right) valve. The bottom valve is strongly </a:t>
            </a:r>
            <a:r>
              <a:rPr lang="en-US" sz="1050" kern="1200" dirty="0" err="1">
                <a:solidFill>
                  <a:schemeClr val="tx1"/>
                </a:solidFill>
                <a:effectLst/>
                <a:latin typeface="+mn-lt"/>
                <a:ea typeface="+mn-ea"/>
                <a:cs typeface="+mn-cs"/>
              </a:rPr>
              <a:t>convexed</a:t>
            </a:r>
            <a:r>
              <a:rPr lang="en-US" sz="1050" kern="1200" dirty="0">
                <a:solidFill>
                  <a:schemeClr val="tx1"/>
                </a:solidFill>
                <a:effectLst/>
                <a:latin typeface="+mn-lt"/>
                <a:ea typeface="+mn-ea"/>
                <a:cs typeface="+mn-cs"/>
              </a:rPr>
              <a:t> and only has concentric growth ridges. The upper valve is strongly concaved and has concentric growth ridges but may also have shallow radiating grooves. The inner surfaces of both are smooth except for the large muscle scar. In large individuals, the bottom valve can be quite thick and may weigh up to a pound. The hinge is straight along the surface of the upper valve. The bottom valve may be attached to other objects, more than likely other </a:t>
            </a:r>
            <a:r>
              <a:rPr lang="en-US" sz="1050" i="1" kern="1200" dirty="0" err="1">
                <a:solidFill>
                  <a:schemeClr val="tx1"/>
                </a:solidFill>
                <a:effectLst/>
                <a:latin typeface="+mn-lt"/>
                <a:ea typeface="+mn-ea"/>
                <a:cs typeface="+mn-cs"/>
              </a:rPr>
              <a:t>Exogyra</a:t>
            </a:r>
            <a:r>
              <a:rPr lang="en-US" sz="1050" kern="1200" dirty="0">
                <a:solidFill>
                  <a:schemeClr val="tx1"/>
                </a:solidFill>
                <a:effectLst/>
                <a:latin typeface="+mn-lt"/>
                <a:ea typeface="+mn-ea"/>
                <a:cs typeface="+mn-cs"/>
              </a:rPr>
              <a:t> or </a:t>
            </a:r>
            <a:r>
              <a:rPr lang="en-US" sz="1050" i="1" kern="1200" dirty="0" err="1">
                <a:solidFill>
                  <a:schemeClr val="tx1"/>
                </a:solidFill>
                <a:effectLst/>
                <a:latin typeface="+mn-lt"/>
                <a:ea typeface="+mn-ea"/>
                <a:cs typeface="+mn-cs"/>
              </a:rPr>
              <a:t>Pycnodonte</a:t>
            </a:r>
            <a:r>
              <a:rPr lang="en-US" sz="1050" kern="1200" dirty="0">
                <a:solidFill>
                  <a:schemeClr val="tx1"/>
                </a:solidFill>
                <a:effectLst/>
                <a:latin typeface="+mn-lt"/>
                <a:ea typeface="+mn-ea"/>
                <a:cs typeface="+mn-cs"/>
              </a:rPr>
              <a:t> shells, but to a lesser extent then the modern type of attachment seen in modern oyster populations. Both valves may have drill holes from or be encrusted by the boring sponge, </a:t>
            </a:r>
            <a:r>
              <a:rPr lang="en-US" sz="1050" i="1" kern="1200" dirty="0">
                <a:solidFill>
                  <a:schemeClr val="tx1"/>
                </a:solidFill>
                <a:effectLst/>
                <a:latin typeface="+mn-lt"/>
                <a:ea typeface="+mn-ea"/>
                <a:cs typeface="+mn-cs"/>
              </a:rPr>
              <a:t>Cliona </a:t>
            </a:r>
            <a:r>
              <a:rPr lang="en-US" sz="1050" i="1" kern="1200" dirty="0" err="1">
                <a:solidFill>
                  <a:schemeClr val="tx1"/>
                </a:solidFill>
                <a:effectLst/>
                <a:latin typeface="+mn-lt"/>
                <a:ea typeface="+mn-ea"/>
                <a:cs typeface="+mn-cs"/>
              </a:rPr>
              <a:t>cretacica</a:t>
            </a:r>
            <a:r>
              <a:rPr lang="en-US" sz="1050" kern="1200" dirty="0">
                <a:solidFill>
                  <a:schemeClr val="tx1"/>
                </a:solidFill>
                <a:effectLst/>
                <a:latin typeface="+mn-lt"/>
                <a:ea typeface="+mn-ea"/>
                <a:cs typeface="+mn-cs"/>
              </a:rPr>
              <a:t>.</a:t>
            </a:r>
            <a:br>
              <a:rPr lang="en-US" sz="1050" kern="1200" dirty="0">
                <a:solidFill>
                  <a:schemeClr val="tx1"/>
                </a:solidFill>
                <a:effectLst/>
                <a:latin typeface="+mn-lt"/>
                <a:ea typeface="+mn-ea"/>
                <a:cs typeface="+mn-cs"/>
              </a:rPr>
            </a:br>
            <a:br>
              <a:rPr lang="en-US" sz="1050" kern="1200" dirty="0">
                <a:solidFill>
                  <a:schemeClr val="tx1"/>
                </a:solidFill>
                <a:effectLst/>
                <a:latin typeface="+mn-lt"/>
                <a:ea typeface="+mn-ea"/>
                <a:cs typeface="+mn-cs"/>
              </a:rPr>
            </a:br>
            <a:r>
              <a:rPr lang="en-US" sz="1050" b="1" u="sng" kern="1200" dirty="0">
                <a:solidFill>
                  <a:schemeClr val="tx1"/>
                </a:solidFill>
                <a:effectLst/>
                <a:latin typeface="+mn-lt"/>
                <a:ea typeface="+mn-ea"/>
                <a:cs typeface="+mn-cs"/>
              </a:rPr>
              <a:t>Commonality:</a:t>
            </a:r>
            <a:r>
              <a:rPr lang="en-US" sz="1050" kern="1200" dirty="0">
                <a:solidFill>
                  <a:schemeClr val="tx1"/>
                </a:solidFill>
                <a:effectLst/>
                <a:latin typeface="+mn-lt"/>
                <a:ea typeface="+mn-ea"/>
                <a:cs typeface="+mn-cs"/>
              </a:rPr>
              <a:t> This oyster occurs very commonly in the oyster beds of the </a:t>
            </a:r>
            <a:r>
              <a:rPr lang="en-US" sz="1050" kern="1200" dirty="0" err="1">
                <a:solidFill>
                  <a:schemeClr val="tx1"/>
                </a:solidFill>
                <a:effectLst/>
                <a:latin typeface="+mn-lt"/>
                <a:ea typeface="+mn-ea"/>
                <a:cs typeface="+mn-cs"/>
              </a:rPr>
              <a:t>Navesink</a:t>
            </a:r>
            <a:r>
              <a:rPr lang="en-US" sz="1050" kern="1200" dirty="0">
                <a:solidFill>
                  <a:schemeClr val="tx1"/>
                </a:solidFill>
                <a:effectLst/>
                <a:latin typeface="+mn-lt"/>
                <a:ea typeface="+mn-ea"/>
                <a:cs typeface="+mn-cs"/>
              </a:rPr>
              <a:t> formation at Big Brook.</a:t>
            </a:r>
            <a:br>
              <a:rPr lang="en-US" sz="1050" kern="1200" dirty="0">
                <a:solidFill>
                  <a:schemeClr val="tx1"/>
                </a:solidFill>
                <a:effectLst/>
                <a:latin typeface="+mn-lt"/>
                <a:ea typeface="+mn-ea"/>
                <a:cs typeface="+mn-cs"/>
              </a:rPr>
            </a:br>
            <a:br>
              <a:rPr lang="en-US" sz="1050" kern="1200" dirty="0">
                <a:solidFill>
                  <a:schemeClr val="tx1"/>
                </a:solidFill>
                <a:effectLst/>
                <a:latin typeface="+mn-lt"/>
                <a:ea typeface="+mn-ea"/>
                <a:cs typeface="+mn-cs"/>
              </a:rPr>
            </a:br>
            <a:r>
              <a:rPr lang="en-US" sz="1050" b="1" u="sng" kern="1200" dirty="0">
                <a:solidFill>
                  <a:schemeClr val="tx1"/>
                </a:solidFill>
                <a:effectLst/>
                <a:latin typeface="+mn-lt"/>
                <a:ea typeface="+mn-ea"/>
                <a:cs typeface="+mn-cs"/>
              </a:rPr>
              <a:t>Similar fossils:</a:t>
            </a:r>
            <a:r>
              <a:rPr lang="en-US" sz="1050" kern="1200" dirty="0">
                <a:solidFill>
                  <a:schemeClr val="tx1"/>
                </a:solidFill>
                <a:effectLst/>
                <a:latin typeface="+mn-lt"/>
                <a:ea typeface="+mn-ea"/>
                <a:cs typeface="+mn-cs"/>
              </a:rPr>
              <a:t> Both valves are distinctive and are hard to confuse with any other oyster except </a:t>
            </a:r>
            <a:r>
              <a:rPr lang="en-US" sz="1050" i="1" kern="1200" dirty="0" err="1">
                <a:solidFill>
                  <a:schemeClr val="tx1"/>
                </a:solidFill>
                <a:effectLst/>
                <a:latin typeface="+mn-lt"/>
                <a:ea typeface="+mn-ea"/>
                <a:cs typeface="+mn-cs"/>
              </a:rPr>
              <a:t>Exogyra</a:t>
            </a:r>
            <a:r>
              <a:rPr lang="en-US" sz="1050"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Pycnodonte</a:t>
            </a:r>
            <a:r>
              <a:rPr lang="en-US" sz="1050" kern="1200" dirty="0">
                <a:solidFill>
                  <a:schemeClr val="tx1"/>
                </a:solidFill>
                <a:effectLst/>
                <a:latin typeface="+mn-lt"/>
                <a:ea typeface="+mn-ea"/>
                <a:cs typeface="+mn-cs"/>
              </a:rPr>
              <a:t> differs from </a:t>
            </a:r>
            <a:r>
              <a:rPr lang="en-US" sz="1050" i="1" kern="1200" dirty="0" err="1">
                <a:solidFill>
                  <a:schemeClr val="tx1"/>
                </a:solidFill>
                <a:effectLst/>
                <a:latin typeface="+mn-lt"/>
                <a:ea typeface="+mn-ea"/>
                <a:cs typeface="+mn-cs"/>
              </a:rPr>
              <a:t>Exogyra</a:t>
            </a:r>
            <a:r>
              <a:rPr lang="en-US" sz="1050" kern="1200" dirty="0">
                <a:solidFill>
                  <a:schemeClr val="tx1"/>
                </a:solidFill>
                <a:effectLst/>
                <a:latin typeface="+mn-lt"/>
                <a:ea typeface="+mn-ea"/>
                <a:cs typeface="+mn-cs"/>
              </a:rPr>
              <a:t> by its non-spiral nature and lack of ornamentation.</a:t>
            </a:r>
            <a:br>
              <a:rPr lang="en-US" sz="1050" kern="1200" dirty="0">
                <a:solidFill>
                  <a:schemeClr val="tx1"/>
                </a:solidFill>
                <a:effectLst/>
                <a:latin typeface="+mn-lt"/>
                <a:ea typeface="+mn-ea"/>
                <a:cs typeface="+mn-cs"/>
              </a:rPr>
            </a:br>
            <a:br>
              <a:rPr lang="en-US" sz="1050" kern="1200" dirty="0">
                <a:solidFill>
                  <a:schemeClr val="tx1"/>
                </a:solidFill>
                <a:effectLst/>
                <a:latin typeface="+mn-lt"/>
                <a:ea typeface="+mn-ea"/>
                <a:cs typeface="+mn-cs"/>
              </a:rPr>
            </a:br>
            <a:r>
              <a:rPr lang="en-US" sz="1050" b="1" u="sng" kern="1200" dirty="0">
                <a:solidFill>
                  <a:schemeClr val="tx1"/>
                </a:solidFill>
                <a:effectLst/>
                <a:latin typeface="+mn-lt"/>
                <a:ea typeface="+mn-ea"/>
                <a:cs typeface="+mn-cs"/>
              </a:rPr>
              <a:t>Size:</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Pycnodonte</a:t>
            </a:r>
            <a:r>
              <a:rPr lang="en-US" sz="1050" kern="1200" dirty="0">
                <a:solidFill>
                  <a:schemeClr val="tx1"/>
                </a:solidFill>
                <a:effectLst/>
                <a:latin typeface="+mn-lt"/>
                <a:ea typeface="+mn-ea"/>
                <a:cs typeface="+mn-cs"/>
              </a:rPr>
              <a:t> can be between 2 to 10 cm (about .75 to 4 in) wide and long.</a:t>
            </a:r>
            <a:br>
              <a:rPr lang="en-US" sz="1050" kern="1200" dirty="0">
                <a:solidFill>
                  <a:schemeClr val="tx1"/>
                </a:solidFill>
                <a:effectLst/>
                <a:latin typeface="+mn-lt"/>
                <a:ea typeface="+mn-ea"/>
                <a:cs typeface="+mn-cs"/>
              </a:rPr>
            </a:br>
            <a:br>
              <a:rPr lang="en-US" sz="1050" kern="1200" dirty="0">
                <a:solidFill>
                  <a:schemeClr val="tx1"/>
                </a:solidFill>
                <a:effectLst/>
                <a:latin typeface="+mn-lt"/>
                <a:ea typeface="+mn-ea"/>
                <a:cs typeface="+mn-cs"/>
              </a:rPr>
            </a:br>
            <a:r>
              <a:rPr lang="en-US" sz="1050" b="1" u="sng" kern="1200" dirty="0">
                <a:solidFill>
                  <a:schemeClr val="tx1"/>
                </a:solidFill>
                <a:effectLst/>
                <a:latin typeface="+mn-lt"/>
                <a:ea typeface="+mn-ea"/>
                <a:cs typeface="+mn-cs"/>
              </a:rPr>
              <a:t>Notes:</a:t>
            </a:r>
            <a:r>
              <a:rPr lang="en-US" sz="1050" i="1" kern="1200" dirty="0">
                <a:solidFill>
                  <a:schemeClr val="tx1"/>
                </a:solidFill>
                <a:effectLst/>
                <a:latin typeface="+mn-lt"/>
                <a:ea typeface="+mn-ea"/>
                <a:cs typeface="+mn-cs"/>
              </a:rPr>
              <a:t> </a:t>
            </a:r>
            <a:r>
              <a:rPr lang="en-US" sz="1050" i="1" kern="1200" dirty="0" err="1">
                <a:solidFill>
                  <a:schemeClr val="tx1"/>
                </a:solidFill>
                <a:effectLst/>
                <a:latin typeface="+mn-lt"/>
                <a:ea typeface="+mn-ea"/>
                <a:cs typeface="+mn-cs"/>
              </a:rPr>
              <a:t>Pycnodonte</a:t>
            </a:r>
            <a:r>
              <a:rPr lang="en-US" sz="1050" kern="1200" dirty="0">
                <a:solidFill>
                  <a:schemeClr val="tx1"/>
                </a:solidFill>
                <a:effectLst/>
                <a:latin typeface="+mn-lt"/>
                <a:ea typeface="+mn-ea"/>
                <a:cs typeface="+mn-cs"/>
              </a:rPr>
              <a:t>, along with </a:t>
            </a:r>
            <a:r>
              <a:rPr lang="en-US" sz="1050" i="1" kern="1200" dirty="0" err="1">
                <a:solidFill>
                  <a:schemeClr val="tx1"/>
                </a:solidFill>
                <a:effectLst/>
                <a:latin typeface="+mn-lt"/>
                <a:ea typeface="+mn-ea"/>
                <a:cs typeface="+mn-cs"/>
              </a:rPr>
              <a:t>Exogyra</a:t>
            </a:r>
            <a:r>
              <a:rPr lang="en-US" sz="1050" kern="1200" dirty="0">
                <a:solidFill>
                  <a:schemeClr val="tx1"/>
                </a:solidFill>
                <a:effectLst/>
                <a:latin typeface="+mn-lt"/>
                <a:ea typeface="+mn-ea"/>
                <a:cs typeface="+mn-cs"/>
              </a:rPr>
              <a:t>, formed vast oyster beds in a more or less continuous belt parallel to the coastline of that time. This belt starts at New Jersey, runs down to Georgia, over to Texas and up to Kansas.</a:t>
            </a:r>
            <a:br>
              <a:rPr lang="en-US" sz="1050" kern="1200" dirty="0">
                <a:solidFill>
                  <a:schemeClr val="tx1"/>
                </a:solidFill>
                <a:effectLst/>
                <a:latin typeface="+mn-lt"/>
                <a:ea typeface="+mn-ea"/>
                <a:cs typeface="+mn-cs"/>
              </a:rPr>
            </a:br>
            <a:br>
              <a:rPr lang="en-US" sz="1050" kern="1200" dirty="0">
                <a:solidFill>
                  <a:schemeClr val="tx1"/>
                </a:solidFill>
                <a:effectLst/>
                <a:latin typeface="+mn-lt"/>
                <a:ea typeface="+mn-ea"/>
                <a:cs typeface="+mn-cs"/>
              </a:rPr>
            </a:br>
            <a:r>
              <a:rPr lang="en-US" sz="1050" kern="1200" dirty="0">
                <a:solidFill>
                  <a:schemeClr val="tx1"/>
                </a:solidFill>
                <a:effectLst/>
                <a:latin typeface="+mn-lt"/>
                <a:ea typeface="+mn-ea"/>
                <a:cs typeface="+mn-cs"/>
              </a:rPr>
              <a:t>Some paleontologists think that </a:t>
            </a:r>
            <a:r>
              <a:rPr lang="en-US" sz="1050" i="1" kern="1200" dirty="0" err="1">
                <a:solidFill>
                  <a:schemeClr val="tx1"/>
                </a:solidFill>
                <a:effectLst/>
                <a:latin typeface="+mn-lt"/>
                <a:ea typeface="+mn-ea"/>
                <a:cs typeface="+mn-cs"/>
              </a:rPr>
              <a:t>Pycnodonte</a:t>
            </a:r>
            <a:r>
              <a:rPr lang="en-US" sz="1050" kern="1200" dirty="0">
                <a:solidFill>
                  <a:schemeClr val="tx1"/>
                </a:solidFill>
                <a:effectLst/>
                <a:latin typeface="+mn-lt"/>
                <a:ea typeface="+mn-ea"/>
                <a:cs typeface="+mn-cs"/>
              </a:rPr>
              <a:t>, along with other oysters that have highly </a:t>
            </a:r>
            <a:r>
              <a:rPr lang="en-US" sz="1050" kern="1200" dirty="0" err="1">
                <a:solidFill>
                  <a:schemeClr val="tx1"/>
                </a:solidFill>
                <a:effectLst/>
                <a:latin typeface="+mn-lt"/>
                <a:ea typeface="+mn-ea"/>
                <a:cs typeface="+mn-cs"/>
              </a:rPr>
              <a:t>convexed</a:t>
            </a:r>
            <a:r>
              <a:rPr lang="en-US" sz="1050" kern="1200" dirty="0">
                <a:solidFill>
                  <a:schemeClr val="tx1"/>
                </a:solidFill>
                <a:effectLst/>
                <a:latin typeface="+mn-lt"/>
                <a:ea typeface="+mn-ea"/>
                <a:cs typeface="+mn-cs"/>
              </a:rPr>
              <a:t> shells such as </a:t>
            </a:r>
            <a:r>
              <a:rPr lang="en-US" sz="1050" i="1" kern="1200" dirty="0" err="1">
                <a:solidFill>
                  <a:schemeClr val="tx1"/>
                </a:solidFill>
                <a:effectLst/>
                <a:latin typeface="+mn-lt"/>
                <a:ea typeface="+mn-ea"/>
                <a:cs typeface="+mn-cs"/>
              </a:rPr>
              <a:t>Exogyra</a:t>
            </a:r>
            <a:r>
              <a:rPr lang="en-US" sz="1050" kern="1200" dirty="0">
                <a:solidFill>
                  <a:schemeClr val="tx1"/>
                </a:solidFill>
                <a:effectLst/>
                <a:latin typeface="+mn-lt"/>
                <a:ea typeface="+mn-ea"/>
                <a:cs typeface="+mn-cs"/>
              </a:rPr>
              <a:t>, might have become extinct at the end of the Cretaceous because of their inability to effectively flap their upper valve to remove the accumulation of sand in the bottom valve.  If this were so, then the genius would not have lasted as long as they did and would not be as prolific.</a:t>
            </a:r>
            <a:br>
              <a:rPr lang="en-US" sz="1050" kern="1200" dirty="0">
                <a:solidFill>
                  <a:schemeClr val="tx1"/>
                </a:solidFill>
                <a:effectLst/>
                <a:latin typeface="+mn-lt"/>
                <a:ea typeface="+mn-ea"/>
                <a:cs typeface="+mn-cs"/>
              </a:rPr>
            </a:br>
            <a:br>
              <a:rPr lang="en-US" sz="1050" kern="1200" dirty="0">
                <a:solidFill>
                  <a:schemeClr val="tx1"/>
                </a:solidFill>
                <a:effectLst/>
                <a:latin typeface="+mn-lt"/>
                <a:ea typeface="+mn-ea"/>
                <a:cs typeface="+mn-cs"/>
              </a:rPr>
            </a:br>
            <a:r>
              <a:rPr lang="en-US" sz="1050" kern="1200" dirty="0">
                <a:solidFill>
                  <a:schemeClr val="tx1"/>
                </a:solidFill>
                <a:effectLst/>
                <a:latin typeface="+mn-lt"/>
                <a:ea typeface="+mn-ea"/>
                <a:cs typeface="+mn-cs"/>
              </a:rPr>
              <a:t>Interestingly, this oyster lasts through to the end of the Cretaceous and is fairly prolific in the early Tertiary. </a:t>
            </a:r>
            <a:r>
              <a:rPr lang="en-US" sz="1050" i="1" kern="1200" dirty="0" err="1">
                <a:solidFill>
                  <a:schemeClr val="tx1"/>
                </a:solidFill>
                <a:effectLst/>
                <a:latin typeface="+mn-lt"/>
                <a:ea typeface="+mn-ea"/>
                <a:cs typeface="+mn-cs"/>
              </a:rPr>
              <a:t>Exogyra</a:t>
            </a:r>
            <a:r>
              <a:rPr lang="en-US" sz="1050" kern="1200" dirty="0">
                <a:solidFill>
                  <a:schemeClr val="tx1"/>
                </a:solidFill>
                <a:effectLst/>
                <a:latin typeface="+mn-lt"/>
                <a:ea typeface="+mn-ea"/>
                <a:cs typeface="+mn-cs"/>
              </a:rPr>
              <a:t> apparently becomes extinct at the end of the Cretaceous. They may be found articulated when found in situ.</a:t>
            </a:r>
            <a:br>
              <a:rPr lang="en-US" sz="1050" kern="1200" dirty="0">
                <a:solidFill>
                  <a:schemeClr val="tx1"/>
                </a:solidFill>
                <a:effectLst/>
                <a:latin typeface="+mn-lt"/>
                <a:ea typeface="+mn-ea"/>
                <a:cs typeface="+mn-cs"/>
              </a:rPr>
            </a:br>
            <a:br>
              <a:rPr lang="en-US" sz="1050" kern="1200" dirty="0">
                <a:solidFill>
                  <a:schemeClr val="tx1"/>
                </a:solidFill>
                <a:effectLst/>
                <a:latin typeface="+mn-lt"/>
                <a:ea typeface="+mn-ea"/>
                <a:cs typeface="+mn-cs"/>
              </a:rPr>
            </a:br>
            <a:r>
              <a:rPr lang="en-US" sz="1050" kern="1200" dirty="0">
                <a:solidFill>
                  <a:schemeClr val="tx1"/>
                </a:solidFill>
                <a:effectLst/>
                <a:latin typeface="+mn-lt"/>
                <a:ea typeface="+mn-ea"/>
                <a:cs typeface="+mn-cs"/>
              </a:rPr>
              <a:t>Some older sources label the genera of this oyster as </a:t>
            </a:r>
            <a:r>
              <a:rPr lang="en-US" sz="1050" i="1" kern="1200" dirty="0">
                <a:solidFill>
                  <a:schemeClr val="tx1"/>
                </a:solidFill>
                <a:effectLst/>
                <a:latin typeface="+mn-lt"/>
                <a:ea typeface="+mn-ea"/>
                <a:cs typeface="+mn-cs"/>
              </a:rPr>
              <a:t>Gryphaea</a:t>
            </a:r>
            <a:r>
              <a:rPr lang="en-US" sz="1050" kern="1200" dirty="0">
                <a:solidFill>
                  <a:schemeClr val="tx1"/>
                </a:solidFill>
                <a:effectLst/>
                <a:latin typeface="+mn-lt"/>
                <a:ea typeface="+mn-ea"/>
                <a:cs typeface="+mn-cs"/>
              </a:rPr>
              <a:t>.  This is an older assignment and can be disregarded.</a:t>
            </a:r>
          </a:p>
          <a:p>
            <a:endParaRPr lang="en-US" sz="1050" kern="1200" dirty="0">
              <a:solidFill>
                <a:schemeClr val="tx1"/>
              </a:solidFill>
              <a:effectLst/>
              <a:latin typeface="+mn-lt"/>
              <a:ea typeface="+mn-ea"/>
              <a:cs typeface="+mn-cs"/>
            </a:endParaRPr>
          </a:p>
          <a:p>
            <a:pPr rtl="0"/>
            <a:r>
              <a:rPr lang="en-US" sz="1050" b="1" dirty="0">
                <a:effectLst/>
              </a:rPr>
              <a:t>Bivalvia</a:t>
            </a:r>
            <a:r>
              <a:rPr lang="en-US" sz="1050" dirty="0">
                <a:effectLst/>
              </a:rPr>
              <a:t> (</a:t>
            </a:r>
            <a:r>
              <a:rPr lang="en-US" sz="1050" dirty="0">
                <a:effectLst/>
                <a:hlinkClick r:id="rId15" tooltip="Help:IPA/English"/>
              </a:rPr>
              <a:t>/ˈ</a:t>
            </a:r>
            <a:r>
              <a:rPr lang="en-US" sz="1050" dirty="0" err="1">
                <a:effectLst/>
                <a:hlinkClick r:id="rId15" tooltip="Help:IPA/English"/>
              </a:rPr>
              <a:t>baɪvælviə</a:t>
            </a:r>
            <a:r>
              <a:rPr lang="en-US" sz="1050" dirty="0">
                <a:effectLst/>
                <a:hlinkClick r:id="rId15" tooltip="Help:IPA/English"/>
              </a:rPr>
              <a:t>/</a:t>
            </a:r>
            <a:r>
              <a:rPr lang="en-US" sz="1050" dirty="0">
                <a:effectLst/>
              </a:rPr>
              <a:t>), in previous centuries referred to as the </a:t>
            </a:r>
            <a:r>
              <a:rPr lang="en-US" sz="1050" b="1" dirty="0" err="1">
                <a:effectLst/>
              </a:rPr>
              <a:t>Lamellibranchiata</a:t>
            </a:r>
            <a:r>
              <a:rPr lang="en-US" sz="1050" dirty="0">
                <a:effectLst/>
              </a:rPr>
              <a:t> and </a:t>
            </a:r>
            <a:r>
              <a:rPr lang="en-US" sz="1050" b="1" dirty="0" err="1">
                <a:effectLst/>
              </a:rPr>
              <a:t>Pelecypoda</a:t>
            </a:r>
            <a:r>
              <a:rPr lang="en-US" sz="1050" dirty="0">
                <a:effectLst/>
              </a:rPr>
              <a:t>, is a </a:t>
            </a:r>
            <a:r>
              <a:rPr lang="en-US" sz="1050" dirty="0">
                <a:effectLst/>
                <a:hlinkClick r:id="rId16" tooltip="Class (biology)"/>
              </a:rPr>
              <a:t>class</a:t>
            </a:r>
            <a:r>
              <a:rPr lang="en-US" sz="1050" dirty="0">
                <a:effectLst/>
              </a:rPr>
              <a:t> of marine and freshwater </a:t>
            </a:r>
            <a:r>
              <a:rPr lang="en-US" sz="1050" dirty="0" err="1">
                <a:effectLst/>
                <a:hlinkClick r:id="rId17" tooltip="Mollusca"/>
              </a:rPr>
              <a:t>molluscs</a:t>
            </a:r>
            <a:r>
              <a:rPr lang="en-US" sz="1050" dirty="0">
                <a:effectLst/>
              </a:rPr>
              <a:t> that have laterally compressed bodies enclosed by a shell consisting of two hinged parts. </a:t>
            </a:r>
          </a:p>
          <a:p>
            <a:pPr rtl="0"/>
            <a:endParaRPr lang="en-US" sz="1050" b="1" dirty="0">
              <a:effectLst/>
            </a:endParaRPr>
          </a:p>
          <a:p>
            <a:pPr rtl="0"/>
            <a:r>
              <a:rPr lang="en-US" sz="1050" b="1" dirty="0">
                <a:effectLst/>
              </a:rPr>
              <a:t>Bivalves</a:t>
            </a:r>
            <a:r>
              <a:rPr lang="en-US" sz="1050" dirty="0">
                <a:effectLst/>
              </a:rPr>
              <a:t> as a group have no head and they lack some usual molluscan organs like the </a:t>
            </a:r>
            <a:r>
              <a:rPr lang="en-US" sz="1050" dirty="0">
                <a:effectLst/>
                <a:hlinkClick r:id="rId18" tooltip="Radula"/>
              </a:rPr>
              <a:t>radula</a:t>
            </a:r>
            <a:r>
              <a:rPr lang="en-US" sz="1050" dirty="0">
                <a:effectLst/>
              </a:rPr>
              <a:t> and the </a:t>
            </a:r>
            <a:r>
              <a:rPr lang="en-US" sz="1050" dirty="0">
                <a:effectLst/>
                <a:hlinkClick r:id="rId19" tooltip="Odontophore"/>
              </a:rPr>
              <a:t>odontophore</a:t>
            </a:r>
            <a:r>
              <a:rPr lang="en-US" sz="1050" dirty="0">
                <a:effectLst/>
              </a:rPr>
              <a:t>. They include the </a:t>
            </a:r>
            <a:r>
              <a:rPr lang="en-US" sz="1050" dirty="0">
                <a:effectLst/>
                <a:hlinkClick r:id="rId20" tooltip="Clam"/>
              </a:rPr>
              <a:t>clams</a:t>
            </a:r>
            <a:r>
              <a:rPr lang="en-US" sz="1050" dirty="0">
                <a:effectLst/>
              </a:rPr>
              <a:t>, </a:t>
            </a:r>
            <a:r>
              <a:rPr lang="en-US" sz="1050" dirty="0">
                <a:effectLst/>
                <a:hlinkClick r:id="rId21" tooltip="Oyster"/>
              </a:rPr>
              <a:t>oysters</a:t>
            </a:r>
            <a:r>
              <a:rPr lang="en-US" sz="1050" dirty="0">
                <a:effectLst/>
              </a:rPr>
              <a:t>, </a:t>
            </a:r>
            <a:r>
              <a:rPr lang="en-US" sz="1050" dirty="0">
                <a:effectLst/>
                <a:hlinkClick r:id="rId22" tooltip="Cockle (bivalve)"/>
              </a:rPr>
              <a:t>cockles</a:t>
            </a:r>
            <a:r>
              <a:rPr lang="en-US" sz="1050" dirty="0">
                <a:effectLst/>
              </a:rPr>
              <a:t>, </a:t>
            </a:r>
            <a:r>
              <a:rPr lang="en-US" sz="1050" dirty="0">
                <a:effectLst/>
                <a:hlinkClick r:id="rId23" tooltip="Mussel"/>
              </a:rPr>
              <a:t>mussels</a:t>
            </a:r>
            <a:r>
              <a:rPr lang="en-US" sz="1050" dirty="0">
                <a:effectLst/>
              </a:rPr>
              <a:t>, </a:t>
            </a:r>
            <a:r>
              <a:rPr lang="en-US" sz="1050" dirty="0">
                <a:effectLst/>
                <a:hlinkClick r:id="rId24" tooltip="Scallop"/>
              </a:rPr>
              <a:t>scallops</a:t>
            </a:r>
            <a:r>
              <a:rPr lang="en-US" sz="1050" dirty="0">
                <a:effectLst/>
              </a:rPr>
              <a:t>, and numerous other </a:t>
            </a:r>
            <a:r>
              <a:rPr lang="en-US" sz="1050" dirty="0">
                <a:effectLst/>
                <a:hlinkClick r:id="rId25" tooltip="Family (biology)"/>
              </a:rPr>
              <a:t>families</a:t>
            </a:r>
            <a:r>
              <a:rPr lang="en-US" sz="1050" dirty="0">
                <a:effectLst/>
              </a:rPr>
              <a:t> that live in saltwater, as well as a number of families that live in freshwater. The majority are </a:t>
            </a:r>
            <a:r>
              <a:rPr lang="en-US" sz="1050" dirty="0">
                <a:effectLst/>
                <a:hlinkClick r:id="rId26" tooltip="Filter feeder"/>
              </a:rPr>
              <a:t>filter feeders</a:t>
            </a:r>
            <a:r>
              <a:rPr lang="en-US" sz="1050" dirty="0">
                <a:effectLst/>
              </a:rPr>
              <a:t>. The </a:t>
            </a:r>
            <a:r>
              <a:rPr lang="en-US" sz="1050" dirty="0">
                <a:effectLst/>
                <a:hlinkClick r:id="rId27" tooltip="Gill"/>
              </a:rPr>
              <a:t>gills</a:t>
            </a:r>
            <a:r>
              <a:rPr lang="en-US" sz="1050" dirty="0">
                <a:effectLst/>
              </a:rPr>
              <a:t> have evolved into </a:t>
            </a:r>
            <a:r>
              <a:rPr lang="en-US" sz="1050" dirty="0">
                <a:effectLst/>
                <a:hlinkClick r:id="rId28" tooltip="Ctenidium (mollusc)"/>
              </a:rPr>
              <a:t>ctenidia</a:t>
            </a:r>
            <a:r>
              <a:rPr lang="en-US" sz="1050" dirty="0">
                <a:effectLst/>
              </a:rPr>
              <a:t>, </a:t>
            </a:r>
            <a:r>
              <a:rPr lang="en-US" sz="1050" dirty="0" err="1">
                <a:effectLst/>
              </a:rPr>
              <a:t>specialised</a:t>
            </a:r>
            <a:r>
              <a:rPr lang="en-US" sz="1050" dirty="0">
                <a:effectLst/>
              </a:rPr>
              <a:t> organs for feeding and breathing. Most bivalves bury themselves in sediment where they are relatively safe from </a:t>
            </a:r>
            <a:r>
              <a:rPr lang="en-US" sz="1050" dirty="0">
                <a:effectLst/>
                <a:hlinkClick r:id="rId29" tooltip="Predation"/>
              </a:rPr>
              <a:t>predation</a:t>
            </a:r>
            <a:r>
              <a:rPr lang="en-US" sz="1050" dirty="0">
                <a:effectLst/>
              </a:rPr>
              <a:t>. Others lie on the sea floor or attach themselves to rocks or other hard surfaces. Some bivalves, such as the scallops and </a:t>
            </a:r>
            <a:r>
              <a:rPr lang="en-US" sz="1050" dirty="0">
                <a:effectLst/>
                <a:hlinkClick r:id="rId30" tooltip="File shell"/>
              </a:rPr>
              <a:t>file shells</a:t>
            </a:r>
            <a:r>
              <a:rPr lang="en-US" sz="1050" dirty="0">
                <a:effectLst/>
              </a:rPr>
              <a:t>, can </a:t>
            </a:r>
            <a:r>
              <a:rPr lang="en-US" sz="1050" dirty="0">
                <a:effectLst/>
                <a:hlinkClick r:id="rId31" tooltip="Nekton"/>
              </a:rPr>
              <a:t>swim</a:t>
            </a:r>
            <a:r>
              <a:rPr lang="en-US" sz="1050" dirty="0">
                <a:effectLst/>
              </a:rPr>
              <a:t>. The </a:t>
            </a:r>
            <a:r>
              <a:rPr lang="en-US" sz="1050" dirty="0">
                <a:effectLst/>
                <a:hlinkClick r:id="rId32" tooltip="Shipworms"/>
              </a:rPr>
              <a:t>shipworms</a:t>
            </a:r>
            <a:r>
              <a:rPr lang="en-US" sz="1050" dirty="0">
                <a:effectLst/>
              </a:rPr>
              <a:t> bore into wood, clay, or stone and live inside these substances. </a:t>
            </a:r>
          </a:p>
          <a:p>
            <a:pPr rtl="0"/>
            <a:endParaRPr lang="en-US" sz="1050" dirty="0">
              <a:effectLst/>
            </a:endParaRPr>
          </a:p>
          <a:p>
            <a:pPr rtl="0"/>
            <a:r>
              <a:rPr lang="en-US" sz="1050" dirty="0">
                <a:effectLst/>
              </a:rPr>
              <a:t>The </a:t>
            </a:r>
            <a:r>
              <a:rPr lang="en-US" sz="1050" dirty="0">
                <a:effectLst/>
                <a:hlinkClick r:id="rId33" tooltip="Animal shell"/>
              </a:rPr>
              <a:t>shell</a:t>
            </a:r>
            <a:r>
              <a:rPr lang="en-US" sz="1050" dirty="0">
                <a:effectLst/>
              </a:rPr>
              <a:t> of a bivalve is composed of </a:t>
            </a:r>
            <a:r>
              <a:rPr lang="en-US" sz="1050" dirty="0">
                <a:effectLst/>
                <a:hlinkClick r:id="rId34" tooltip="Calcium carbonate"/>
              </a:rPr>
              <a:t>calcium carbonate</a:t>
            </a:r>
            <a:r>
              <a:rPr lang="en-US" sz="1050" dirty="0">
                <a:effectLst/>
              </a:rPr>
              <a:t>, and consists of two, usually similar, parts called </a:t>
            </a:r>
            <a:r>
              <a:rPr lang="en-US" sz="1050" dirty="0">
                <a:effectLst/>
                <a:hlinkClick r:id="rId35" tooltip="Valve (mollusc)"/>
              </a:rPr>
              <a:t>valves</a:t>
            </a:r>
            <a:r>
              <a:rPr lang="en-US" sz="1050" dirty="0">
                <a:effectLst/>
              </a:rPr>
              <a:t>. These are joined together along one edge (the </a:t>
            </a:r>
            <a:r>
              <a:rPr lang="en-US" sz="1050" dirty="0">
                <a:effectLst/>
                <a:hlinkClick r:id="rId36" tooltip="Hinge line"/>
              </a:rPr>
              <a:t>hinge line</a:t>
            </a:r>
            <a:r>
              <a:rPr lang="en-US" sz="1050" dirty="0">
                <a:effectLst/>
              </a:rPr>
              <a:t>) by a flexible </a:t>
            </a:r>
            <a:r>
              <a:rPr lang="en-US" sz="1050" dirty="0">
                <a:effectLst/>
                <a:hlinkClick r:id="rId37" tooltip="Ligament (bivalve)"/>
              </a:rPr>
              <a:t>ligament</a:t>
            </a:r>
            <a:r>
              <a:rPr lang="en-US" sz="1050" dirty="0">
                <a:effectLst/>
              </a:rPr>
              <a:t> that, usually in conjunction with interlocking </a:t>
            </a:r>
          </a:p>
          <a:p>
            <a:pPr rtl="0"/>
            <a:r>
              <a:rPr lang="en-US" sz="1050" dirty="0">
                <a:effectLst/>
              </a:rPr>
              <a:t>"teeth" on each of the valves, forms the </a:t>
            </a:r>
            <a:r>
              <a:rPr lang="en-US" sz="1050" dirty="0">
                <a:effectLst/>
                <a:hlinkClick r:id="rId38" tooltip="Hinge"/>
              </a:rPr>
              <a:t>hinge</a:t>
            </a:r>
            <a:r>
              <a:rPr lang="en-US" sz="1050" dirty="0">
                <a:effectLst/>
              </a:rPr>
              <a:t>. This arrangement allows the shell to be opened and closed without the two halves detaching. The shell is typically </a:t>
            </a:r>
            <a:r>
              <a:rPr lang="en-US" sz="1050" dirty="0">
                <a:effectLst/>
                <a:hlinkClick r:id="rId39" tooltip="Symmetry (biology)"/>
              </a:rPr>
              <a:t>bilaterally symmetrical</a:t>
            </a:r>
            <a:r>
              <a:rPr lang="en-US" sz="1050" dirty="0">
                <a:effectLst/>
              </a:rPr>
              <a:t>, with the hinge lying in the </a:t>
            </a:r>
            <a:r>
              <a:rPr lang="en-US" sz="1050" dirty="0">
                <a:effectLst/>
                <a:hlinkClick r:id="rId40" tooltip="Sagittal plane"/>
              </a:rPr>
              <a:t>sagittal plane</a:t>
            </a:r>
            <a:r>
              <a:rPr lang="en-US" sz="1050" dirty="0">
                <a:effectLst/>
              </a:rPr>
              <a:t>. Adult shell sizes of bivalves vary from fractions of a </a:t>
            </a:r>
            <a:r>
              <a:rPr lang="en-US" sz="1050" dirty="0" err="1">
                <a:effectLst/>
              </a:rPr>
              <a:t>millimetre</a:t>
            </a:r>
            <a:r>
              <a:rPr lang="en-US" sz="1050" dirty="0">
                <a:effectLst/>
              </a:rPr>
              <a:t> to over a </a:t>
            </a:r>
            <a:r>
              <a:rPr lang="en-US" sz="1050" dirty="0" err="1">
                <a:effectLst/>
              </a:rPr>
              <a:t>metre</a:t>
            </a:r>
            <a:r>
              <a:rPr lang="en-US" sz="1050" dirty="0">
                <a:effectLst/>
              </a:rPr>
              <a:t> in length, but the majority of species do not exceed 10 cm (4 in). </a:t>
            </a:r>
          </a:p>
          <a:p>
            <a:pPr rtl="0"/>
            <a:endParaRPr lang="en-US" sz="1050" dirty="0">
              <a:effectLst/>
            </a:endParaRPr>
          </a:p>
          <a:p>
            <a:pPr rtl="0"/>
            <a:r>
              <a:rPr lang="en-US" sz="1050" dirty="0">
                <a:effectLst/>
              </a:rPr>
              <a:t>Bivalves have long been a part of the diet of coastal and riparian human populations. Oysters were </a:t>
            </a:r>
            <a:r>
              <a:rPr lang="en-US" sz="1050" dirty="0">
                <a:effectLst/>
                <a:hlinkClick r:id="rId41" tooltip="Oyster farming"/>
              </a:rPr>
              <a:t>cultured</a:t>
            </a:r>
            <a:r>
              <a:rPr lang="en-US" sz="1050" dirty="0">
                <a:effectLst/>
              </a:rPr>
              <a:t> in ponds by the Romans, and </a:t>
            </a:r>
            <a:r>
              <a:rPr lang="en-US" sz="1050" dirty="0" err="1">
                <a:effectLst/>
                <a:hlinkClick r:id="rId42" tooltip="Mariculture"/>
              </a:rPr>
              <a:t>mariculture</a:t>
            </a:r>
            <a:r>
              <a:rPr lang="en-US" sz="1050" dirty="0">
                <a:effectLst/>
              </a:rPr>
              <a:t> has more recently become an important source of bivalves for food. Modern knowledge of molluscan reproductive cycles has led to the development of hatcheries and new culture techniques. A better understanding of the potential </a:t>
            </a:r>
            <a:r>
              <a:rPr lang="en-US" sz="1050" dirty="0">
                <a:effectLst/>
                <a:hlinkClick r:id="rId43" tooltip="Shellfish poisoning"/>
              </a:rPr>
              <a:t>hazards</a:t>
            </a:r>
            <a:r>
              <a:rPr lang="en-US" sz="1050" dirty="0">
                <a:effectLst/>
              </a:rPr>
              <a:t> of eating raw or undercooked </a:t>
            </a:r>
            <a:r>
              <a:rPr lang="en-US" sz="1050" dirty="0">
                <a:effectLst/>
                <a:hlinkClick r:id="rId44" tooltip="Shellfish"/>
              </a:rPr>
              <a:t>shellfish</a:t>
            </a:r>
            <a:r>
              <a:rPr lang="en-US" sz="1050" dirty="0">
                <a:effectLst/>
              </a:rPr>
              <a:t> has led to improved storage and processing. Pearl oysters (the common name of two very different families in salt water and fresh water) are the most common source of natural </a:t>
            </a:r>
            <a:r>
              <a:rPr lang="en-US" sz="1050" dirty="0">
                <a:effectLst/>
                <a:hlinkClick r:id="rId45" tooltip="Pearls"/>
              </a:rPr>
              <a:t>pearls</a:t>
            </a:r>
            <a:r>
              <a:rPr lang="en-US" sz="1050" dirty="0">
                <a:effectLst/>
              </a:rPr>
              <a:t>. The shells of bivalves are used in craftwork, and the manufacture of </a:t>
            </a:r>
            <a:r>
              <a:rPr lang="en-US" sz="1050" dirty="0" err="1">
                <a:effectLst/>
              </a:rPr>
              <a:t>jewellery</a:t>
            </a:r>
            <a:r>
              <a:rPr lang="en-US" sz="1050" dirty="0">
                <a:effectLst/>
              </a:rPr>
              <a:t> and buttons. Bivalves have also been used in the biocontrol of pollution. </a:t>
            </a:r>
          </a:p>
          <a:p>
            <a:pPr rtl="0"/>
            <a:endParaRPr lang="en-US" sz="1050" dirty="0">
              <a:effectLst/>
            </a:endParaRPr>
          </a:p>
          <a:p>
            <a:pPr rtl="0"/>
            <a:r>
              <a:rPr lang="en-US" sz="1050" dirty="0">
                <a:effectLst/>
              </a:rPr>
              <a:t>Bivalves appear in the </a:t>
            </a:r>
            <a:r>
              <a:rPr lang="en-US" sz="1050" dirty="0">
                <a:effectLst/>
                <a:hlinkClick r:id="rId46" tooltip="Fossil record"/>
              </a:rPr>
              <a:t>fossil record</a:t>
            </a:r>
            <a:r>
              <a:rPr lang="en-US" sz="1050" dirty="0">
                <a:effectLst/>
              </a:rPr>
              <a:t> first in the early </a:t>
            </a:r>
            <a:r>
              <a:rPr lang="en-US" sz="1050" dirty="0">
                <a:effectLst/>
                <a:hlinkClick r:id="rId47" tooltip="Cambrian"/>
              </a:rPr>
              <a:t>Cambrian</a:t>
            </a:r>
            <a:r>
              <a:rPr lang="en-US" sz="1050" dirty="0">
                <a:effectLst/>
              </a:rPr>
              <a:t> more than 500 million years ago. The total number of living </a:t>
            </a:r>
            <a:r>
              <a:rPr lang="en-US" sz="1050" dirty="0">
                <a:effectLst/>
                <a:hlinkClick r:id="rId48" tooltip="Species"/>
              </a:rPr>
              <a:t>species</a:t>
            </a:r>
            <a:r>
              <a:rPr lang="en-US" sz="1050" dirty="0">
                <a:effectLst/>
              </a:rPr>
              <a:t> is about 9,200. These species are placed within 1,260 genera and 106 families. Marine bivalves (including </a:t>
            </a:r>
            <a:r>
              <a:rPr lang="en-US" sz="1050" dirty="0">
                <a:effectLst/>
                <a:hlinkClick r:id="rId8" tooltip="Brackish water"/>
              </a:rPr>
              <a:t>brackish water</a:t>
            </a:r>
            <a:r>
              <a:rPr lang="en-US" sz="1050" dirty="0">
                <a:effectLst/>
              </a:rPr>
              <a:t> and </a:t>
            </a:r>
            <a:r>
              <a:rPr lang="en-US" sz="1050" dirty="0">
                <a:effectLst/>
                <a:hlinkClick r:id="rId49" tooltip="Estuarine"/>
              </a:rPr>
              <a:t>estuarine</a:t>
            </a:r>
            <a:r>
              <a:rPr lang="en-US" sz="1050" dirty="0">
                <a:effectLst/>
              </a:rPr>
              <a:t> species) represent about 8,000 species, combined in four subclasses and 99 families with 1,100 genera. The largest </a:t>
            </a:r>
            <a:r>
              <a:rPr lang="en-US" sz="1050" dirty="0">
                <a:effectLst/>
                <a:hlinkClick r:id="rId50" tooltip="Holocene"/>
              </a:rPr>
              <a:t>recent</a:t>
            </a:r>
            <a:r>
              <a:rPr lang="en-US" sz="1050" dirty="0">
                <a:effectLst/>
              </a:rPr>
              <a:t> marine families are the </a:t>
            </a:r>
            <a:r>
              <a:rPr lang="en-US" sz="1050" dirty="0" err="1">
                <a:effectLst/>
                <a:hlinkClick r:id="rId51" tooltip="Veneridae"/>
              </a:rPr>
              <a:t>Veneridae</a:t>
            </a:r>
            <a:r>
              <a:rPr lang="en-US" sz="1050" dirty="0">
                <a:effectLst/>
              </a:rPr>
              <a:t>, with more than 680 species and the </a:t>
            </a:r>
            <a:r>
              <a:rPr lang="en-US" sz="1050" dirty="0" err="1">
                <a:effectLst/>
                <a:hlinkClick r:id="rId52" tooltip="Tellinidae"/>
              </a:rPr>
              <a:t>Tellinidae</a:t>
            </a:r>
            <a:r>
              <a:rPr lang="en-US" sz="1050" dirty="0">
                <a:effectLst/>
              </a:rPr>
              <a:t> and </a:t>
            </a:r>
            <a:r>
              <a:rPr lang="en-US" sz="1050" dirty="0" err="1">
                <a:effectLst/>
                <a:hlinkClick r:id="rId53" tooltip="Lucinidae"/>
              </a:rPr>
              <a:t>Lucinidae</a:t>
            </a:r>
            <a:r>
              <a:rPr lang="en-US" sz="1050" dirty="0">
                <a:effectLst/>
              </a:rPr>
              <a:t>, each with over 500 species. The freshwater bivalves include seven families, the largest of which are the </a:t>
            </a:r>
            <a:r>
              <a:rPr lang="en-US" sz="1050" dirty="0" err="1">
                <a:effectLst/>
                <a:hlinkClick r:id="rId54" tooltip="Unionidae"/>
              </a:rPr>
              <a:t>Unionidae</a:t>
            </a:r>
            <a:r>
              <a:rPr lang="en-US" sz="1050" dirty="0">
                <a:effectLst/>
              </a:rPr>
              <a:t>, with about 700 species. </a:t>
            </a:r>
          </a:p>
          <a:p>
            <a:endParaRPr lang="en-US" sz="1050" kern="1200" dirty="0">
              <a:solidFill>
                <a:schemeClr val="tx1"/>
              </a:solidFill>
              <a:effectLst/>
              <a:latin typeface="+mn-lt"/>
              <a:ea typeface="+mn-ea"/>
              <a:cs typeface="+mn-cs"/>
            </a:endParaRPr>
          </a:p>
          <a:p>
            <a:pPr rtl="0"/>
            <a:r>
              <a:rPr lang="en-US" sz="1050" b="1" dirty="0">
                <a:effectLst/>
              </a:rPr>
              <a:t>Evolutionary history</a:t>
            </a:r>
          </a:p>
          <a:p>
            <a:pPr rtl="0"/>
            <a:r>
              <a:rPr lang="en-US" sz="1050" dirty="0">
                <a:effectLst/>
              </a:rPr>
              <a:t>The </a:t>
            </a:r>
            <a:r>
              <a:rPr lang="en-US" sz="1050" dirty="0">
                <a:effectLst/>
                <a:hlinkClick r:id="rId55" tooltip="Cambrian explosion"/>
              </a:rPr>
              <a:t>Cambrian explosion</a:t>
            </a:r>
            <a:r>
              <a:rPr lang="en-US" sz="1050" dirty="0">
                <a:effectLst/>
              </a:rPr>
              <a:t> took place around 540 to 520 million years ago (Mya). In this geologically brief period, all the major animal </a:t>
            </a:r>
            <a:r>
              <a:rPr lang="en-US" sz="1050" dirty="0">
                <a:effectLst/>
                <a:hlinkClick r:id="rId56" tooltip="Phylum"/>
              </a:rPr>
              <a:t>phyla</a:t>
            </a:r>
            <a:r>
              <a:rPr lang="en-US" sz="1050" dirty="0">
                <a:effectLst/>
              </a:rPr>
              <a:t> diverged and these included the first creatures with mineralized skeletons. Brachiopods and bivalves made their appearance at this time, and left their fossilized remains behind in the rocks.</a:t>
            </a:r>
            <a:r>
              <a:rPr lang="en-US" sz="1050" baseline="30000" dirty="0">
                <a:effectLst/>
                <a:hlinkClick r:id="rId57"/>
              </a:rPr>
              <a:t>[41]</a:t>
            </a:r>
            <a:r>
              <a:rPr lang="en-US" sz="1050" dirty="0">
                <a:effectLst/>
              </a:rPr>
              <a:t> </a:t>
            </a:r>
          </a:p>
          <a:p>
            <a:pPr rtl="0"/>
            <a:endParaRPr lang="en-US" sz="1050" dirty="0">
              <a:effectLst/>
            </a:endParaRPr>
          </a:p>
          <a:p>
            <a:pPr rtl="0"/>
            <a:r>
              <a:rPr lang="en-US" sz="1050" dirty="0">
                <a:effectLst/>
              </a:rPr>
              <a:t>Possible early bivalves include </a:t>
            </a:r>
            <a:r>
              <a:rPr lang="en-US" sz="1050" i="1" dirty="0" err="1">
                <a:effectLst/>
                <a:hlinkClick r:id="rId58" tooltip="Pojetaia"/>
              </a:rPr>
              <a:t>Pojetaia</a:t>
            </a:r>
            <a:r>
              <a:rPr lang="en-US" sz="1050" dirty="0">
                <a:effectLst/>
              </a:rPr>
              <a:t> and </a:t>
            </a:r>
            <a:r>
              <a:rPr lang="en-US" sz="1050" i="1" dirty="0" err="1">
                <a:effectLst/>
                <a:hlinkClick r:id="rId59" tooltip="Fordilla"/>
              </a:rPr>
              <a:t>Fordilla</a:t>
            </a:r>
            <a:r>
              <a:rPr lang="en-US" sz="1050" dirty="0">
                <a:effectLst/>
              </a:rPr>
              <a:t>; these probably lie in the stem rather than crown group. </a:t>
            </a:r>
            <a:r>
              <a:rPr lang="en-US" sz="1050" i="1" dirty="0" err="1">
                <a:effectLst/>
              </a:rPr>
              <a:t>Watsonella</a:t>
            </a:r>
            <a:r>
              <a:rPr lang="en-US" sz="1050" dirty="0">
                <a:effectLst/>
              </a:rPr>
              <a:t> and </a:t>
            </a:r>
            <a:r>
              <a:rPr lang="en-US" sz="1050" i="1" dirty="0" err="1">
                <a:effectLst/>
              </a:rPr>
              <a:t>Anabarella</a:t>
            </a:r>
            <a:r>
              <a:rPr lang="en-US" sz="1050" dirty="0">
                <a:effectLst/>
              </a:rPr>
              <a:t> are perceived to be (earlier) close relatives of these taxa.</a:t>
            </a:r>
            <a:r>
              <a:rPr lang="en-US" sz="1050" baseline="30000" dirty="0">
                <a:effectLst/>
                <a:hlinkClick r:id="rId60"/>
              </a:rPr>
              <a:t>[42]</a:t>
            </a:r>
            <a:r>
              <a:rPr lang="en-US" sz="1050" dirty="0">
                <a:effectLst/>
              </a:rPr>
              <a:t> Only five genera of supposed Cambrian "bivalves" exist, the others being </a:t>
            </a:r>
            <a:r>
              <a:rPr lang="en-US" sz="1050" i="1" dirty="0" err="1">
                <a:effectLst/>
                <a:hlinkClick r:id="rId61" tooltip="Tuarangia"/>
              </a:rPr>
              <a:t>Tuarangia</a:t>
            </a:r>
            <a:r>
              <a:rPr lang="en-US" sz="1050" dirty="0">
                <a:effectLst/>
              </a:rPr>
              <a:t>, </a:t>
            </a:r>
            <a:r>
              <a:rPr lang="en-US" sz="1050" i="1" dirty="0" err="1">
                <a:effectLst/>
                <a:hlinkClick r:id="rId62" tooltip="Camya"/>
              </a:rPr>
              <a:t>Camya</a:t>
            </a:r>
            <a:r>
              <a:rPr lang="en-US" sz="1050" dirty="0">
                <a:effectLst/>
              </a:rPr>
              <a:t> and </a:t>
            </a:r>
            <a:r>
              <a:rPr lang="en-US" sz="1050" i="1" dirty="0" err="1">
                <a:effectLst/>
                <a:hlinkClick r:id="rId63" tooltip="Arhouriella"/>
              </a:rPr>
              <a:t>Arhouriella</a:t>
            </a:r>
            <a:r>
              <a:rPr lang="en-US" sz="1050" dirty="0">
                <a:effectLst/>
              </a:rPr>
              <a:t> and potentially </a:t>
            </a:r>
            <a:r>
              <a:rPr lang="en-US" sz="1050" i="1" dirty="0" err="1">
                <a:effectLst/>
                <a:hlinkClick r:id="rId64" tooltip="Buluniella"/>
              </a:rPr>
              <a:t>Buluniella</a:t>
            </a:r>
            <a:r>
              <a:rPr lang="en-US" sz="1050" dirty="0">
                <a:effectLst/>
              </a:rPr>
              <a:t>.</a:t>
            </a:r>
            <a:r>
              <a:rPr lang="en-US" sz="1050" baseline="30000" dirty="0">
                <a:effectLst/>
                <a:hlinkClick r:id="rId65"/>
              </a:rPr>
              <a:t>[43]</a:t>
            </a:r>
            <a:r>
              <a:rPr lang="en-US" sz="1050" dirty="0">
                <a:effectLst/>
              </a:rPr>
              <a:t> Bivalves have also been proposed to have evolved from the </a:t>
            </a:r>
            <a:r>
              <a:rPr lang="en-US" sz="1050" dirty="0" err="1">
                <a:effectLst/>
                <a:hlinkClick r:id="rId66" tooltip="Rostroconch"/>
              </a:rPr>
              <a:t>rostroconchs</a:t>
            </a:r>
            <a:r>
              <a:rPr lang="en-US" sz="1050" dirty="0">
                <a:effectLst/>
              </a:rPr>
              <a:t>. </a:t>
            </a:r>
          </a:p>
          <a:p>
            <a:pPr rtl="0"/>
            <a:endParaRPr lang="en-US" sz="1050" dirty="0">
              <a:effectLst/>
            </a:endParaRPr>
          </a:p>
          <a:p>
            <a:pPr rtl="0"/>
            <a:r>
              <a:rPr lang="en-US" sz="1050" dirty="0">
                <a:effectLst/>
              </a:rPr>
              <a:t>Bivalve fossils can be formed when the sediment in which the shells are buried hardens into rock. Often, the impression made by the valves remains as the fossil rather than the valves. During the </a:t>
            </a:r>
            <a:r>
              <a:rPr lang="en-US" sz="1050" dirty="0">
                <a:effectLst/>
                <a:hlinkClick r:id="rId67" tooltip="Early Ordovician"/>
              </a:rPr>
              <a:t>Early Ordovician</a:t>
            </a:r>
            <a:r>
              <a:rPr lang="en-US" sz="1050" dirty="0">
                <a:effectLst/>
              </a:rPr>
              <a:t>, a great increase in the diversity of bivalve species occurred, and the </a:t>
            </a:r>
            <a:r>
              <a:rPr lang="en-US" sz="1050" dirty="0" err="1">
                <a:effectLst/>
              </a:rPr>
              <a:t>dysodont</a:t>
            </a:r>
            <a:r>
              <a:rPr lang="en-US" sz="1050" dirty="0">
                <a:effectLst/>
              </a:rPr>
              <a:t>, heterodont, and taxodont dentitions evolved. By the early </a:t>
            </a:r>
            <a:r>
              <a:rPr lang="en-US" sz="1050" dirty="0">
                <a:effectLst/>
                <a:hlinkClick r:id="rId68" tooltip="Silurian"/>
              </a:rPr>
              <a:t>Silurian</a:t>
            </a:r>
            <a:r>
              <a:rPr lang="en-US" sz="1050" dirty="0">
                <a:effectLst/>
              </a:rPr>
              <a:t>, the gills were becoming adapted for filter feeding, and during the </a:t>
            </a:r>
            <a:r>
              <a:rPr lang="en-US" sz="1050" dirty="0">
                <a:effectLst/>
                <a:hlinkClick r:id="rId69" tooltip="Devonian"/>
              </a:rPr>
              <a:t>Devonian</a:t>
            </a:r>
            <a:r>
              <a:rPr lang="en-US" sz="1050" dirty="0">
                <a:effectLst/>
              </a:rPr>
              <a:t> and </a:t>
            </a:r>
            <a:r>
              <a:rPr lang="en-US" sz="1050" dirty="0">
                <a:effectLst/>
                <a:hlinkClick r:id="rId70" tooltip="Carboniferous"/>
              </a:rPr>
              <a:t>Carboniferous</a:t>
            </a:r>
            <a:r>
              <a:rPr lang="en-US" sz="1050" dirty="0">
                <a:effectLst/>
              </a:rPr>
              <a:t> periods, siphons first appeared, which, with the newly developed muscular foot, allowed the animals to bury themselves deep in the sediment.</a:t>
            </a:r>
            <a:r>
              <a:rPr lang="en-US" sz="1050" baseline="30000" dirty="0">
                <a:effectLst/>
                <a:hlinkClick r:id="rId71"/>
              </a:rPr>
              <a:t>[44]</a:t>
            </a:r>
            <a:r>
              <a:rPr lang="en-US" sz="1050" dirty="0">
                <a:effectLst/>
              </a:rPr>
              <a:t> </a:t>
            </a:r>
          </a:p>
          <a:p>
            <a:pPr rtl="0"/>
            <a:endParaRPr lang="en-US" sz="1050" dirty="0">
              <a:effectLst/>
            </a:endParaRPr>
          </a:p>
          <a:p>
            <a:pPr rtl="0"/>
            <a:r>
              <a:rPr lang="en-US" sz="1050" dirty="0">
                <a:effectLst/>
              </a:rPr>
              <a:t>By the middle of the </a:t>
            </a:r>
            <a:r>
              <a:rPr lang="en-US" sz="1050" dirty="0">
                <a:effectLst/>
                <a:hlinkClick r:id="rId72" tooltip="Paleozoic"/>
              </a:rPr>
              <a:t>Paleozoic</a:t>
            </a:r>
            <a:r>
              <a:rPr lang="en-US" sz="1050" dirty="0">
                <a:effectLst/>
              </a:rPr>
              <a:t>, around 400 Mya, the brachiopods were among the most abundant filter feeders in the ocean, and over 12,000 fossil species are recognized.</a:t>
            </a:r>
            <a:r>
              <a:rPr lang="en-US" sz="1050" baseline="30000" dirty="0">
                <a:effectLst/>
                <a:hlinkClick r:id="rId73"/>
              </a:rPr>
              <a:t>[45]</a:t>
            </a:r>
            <a:r>
              <a:rPr lang="en-US" sz="1050" dirty="0">
                <a:effectLst/>
              </a:rPr>
              <a:t> By the </a:t>
            </a:r>
            <a:r>
              <a:rPr lang="en-US" sz="1050" dirty="0">
                <a:effectLst/>
                <a:hlinkClick r:id="rId74" tooltip="Permian–Triassic extinction event"/>
              </a:rPr>
              <a:t>Permian–Triassic extinction event</a:t>
            </a:r>
            <a:r>
              <a:rPr lang="en-US" sz="1050" dirty="0">
                <a:effectLst/>
              </a:rPr>
              <a:t> 250 Mya, bivalves were undergoing a huge </a:t>
            </a:r>
            <a:r>
              <a:rPr lang="en-US" sz="1050" dirty="0">
                <a:effectLst/>
                <a:hlinkClick r:id="rId75" tooltip="Radiation"/>
              </a:rPr>
              <a:t>radiation</a:t>
            </a:r>
            <a:r>
              <a:rPr lang="en-US" sz="1050" dirty="0">
                <a:effectLst/>
              </a:rPr>
              <a:t> of diversity. The bivalves were hard hit by this event, but re-established themselves and thrived during the </a:t>
            </a:r>
            <a:r>
              <a:rPr lang="en-US" sz="1050" dirty="0">
                <a:effectLst/>
                <a:hlinkClick r:id="rId76" tooltip="Triassic"/>
              </a:rPr>
              <a:t>Triassic</a:t>
            </a:r>
            <a:r>
              <a:rPr lang="en-US" sz="1050" dirty="0">
                <a:effectLst/>
              </a:rPr>
              <a:t> period that followed. In contrast, the brachiopods lost 95% of their </a:t>
            </a:r>
            <a:r>
              <a:rPr lang="en-US" sz="1050" dirty="0">
                <a:effectLst/>
                <a:hlinkClick r:id="rId77" tooltip="Species diversity"/>
              </a:rPr>
              <a:t>species diversity</a:t>
            </a:r>
            <a:r>
              <a:rPr lang="en-US" sz="1050" dirty="0">
                <a:effectLst/>
              </a:rPr>
              <a:t>.</a:t>
            </a:r>
            <a:r>
              <a:rPr lang="en-US" sz="1050" baseline="30000" dirty="0">
                <a:effectLst/>
                <a:hlinkClick r:id="rId78"/>
              </a:rPr>
              <a:t>[40]</a:t>
            </a:r>
            <a:r>
              <a:rPr lang="en-US" sz="1050" dirty="0">
                <a:effectLst/>
              </a:rPr>
              <a:t> The ability of some bivalves to burrow and thus avoid predators may have been a major factor in their success. Other new adaptations within various families allowed species to occupy previously unused evolutionary niches. These included increasing relative </a:t>
            </a:r>
            <a:r>
              <a:rPr lang="en-US" sz="1050" dirty="0">
                <a:effectLst/>
                <a:hlinkClick r:id="rId79" tooltip="Buoyancy"/>
              </a:rPr>
              <a:t>buoyancy</a:t>
            </a:r>
            <a:r>
              <a:rPr lang="en-US" sz="1050" dirty="0">
                <a:effectLst/>
              </a:rPr>
              <a:t> in soft sediments by developing spines on the shell, gaining the ability to swim, and in a few cases, adopting predatory habits.</a:t>
            </a:r>
            <a:r>
              <a:rPr lang="en-US" sz="1050" baseline="30000" dirty="0">
                <a:effectLst/>
                <a:hlinkClick r:id="rId71"/>
              </a:rPr>
              <a:t>[44]</a:t>
            </a:r>
            <a:r>
              <a:rPr lang="en-US" sz="1050" dirty="0">
                <a:effectLst/>
              </a:rPr>
              <a:t> </a:t>
            </a:r>
          </a:p>
          <a:p>
            <a:pPr rtl="0"/>
            <a:endParaRPr lang="en-US" sz="1050" dirty="0">
              <a:effectLst/>
            </a:endParaRPr>
          </a:p>
          <a:p>
            <a:pPr rtl="0"/>
            <a:r>
              <a:rPr lang="en-US" sz="1050" dirty="0">
                <a:effectLst/>
              </a:rPr>
              <a:t>For a long time, bivalves were thought to be better adapted to aquatic life than brachiopods were, </a:t>
            </a:r>
            <a:r>
              <a:rPr lang="en-US" sz="1050" dirty="0">
                <a:effectLst/>
                <a:hlinkClick r:id="rId80" tooltip="Competition (biology)"/>
              </a:rPr>
              <a:t>outcompeting</a:t>
            </a:r>
            <a:r>
              <a:rPr lang="en-US" sz="1050" dirty="0">
                <a:effectLst/>
              </a:rPr>
              <a:t> and relegating them to minor </a:t>
            </a:r>
            <a:r>
              <a:rPr lang="en-US" sz="1050" dirty="0">
                <a:effectLst/>
                <a:hlinkClick r:id="rId81" tooltip="Ecological niche"/>
              </a:rPr>
              <a:t>niches</a:t>
            </a:r>
            <a:r>
              <a:rPr lang="en-US" sz="1050" dirty="0">
                <a:effectLst/>
              </a:rPr>
              <a:t> in later ages. These two taxa appeared in textbooks as an example of replacement by competition. Evidence given for this included the fact that bivalves needed less food to subsist because of their energetically efficient ligament-muscle system for opening and closing valves. All this has been broadly disproven, though; rather, the prominence of modern bivalves over brachiopods seems due to chance disparities in their response to </a:t>
            </a:r>
            <a:r>
              <a:rPr lang="en-US" sz="1050" dirty="0">
                <a:effectLst/>
                <a:hlinkClick r:id="rId82" tooltip="Extinction event"/>
              </a:rPr>
              <a:t>extinction events</a:t>
            </a:r>
            <a:r>
              <a:rPr lang="en-US" sz="1050" dirty="0">
                <a:effectLst/>
              </a:rPr>
              <a:t>.</a:t>
            </a:r>
            <a:r>
              <a:rPr lang="en-US" sz="1050" baseline="30000" dirty="0">
                <a:effectLst/>
                <a:hlinkClick r:id="rId83"/>
              </a:rPr>
              <a:t>[46]</a:t>
            </a:r>
            <a:r>
              <a:rPr lang="en-US" sz="1050" dirty="0">
                <a:effectLst/>
              </a:rPr>
              <a:t> </a:t>
            </a:r>
          </a:p>
          <a:p>
            <a:pPr rtl="0"/>
            <a:endParaRPr lang="en-US" sz="1050" b="1" dirty="0">
              <a:effectLst/>
            </a:endParaRPr>
          </a:p>
          <a:p>
            <a:pPr rtl="0"/>
            <a:r>
              <a:rPr lang="en-US" sz="1050" b="1" dirty="0">
                <a:effectLst/>
              </a:rPr>
              <a:t>Diversity of extant bivalves</a:t>
            </a:r>
          </a:p>
          <a:p>
            <a:pPr rtl="0"/>
            <a:r>
              <a:rPr lang="en-US" sz="1050" dirty="0">
                <a:effectLst/>
              </a:rPr>
              <a:t>The adult maximum size of </a:t>
            </a:r>
            <a:r>
              <a:rPr lang="en-US" sz="1050" dirty="0">
                <a:effectLst/>
                <a:hlinkClick r:id="rId84" tooltip="Extant taxon"/>
              </a:rPr>
              <a:t>living</a:t>
            </a:r>
            <a:r>
              <a:rPr lang="en-US" sz="1050" dirty="0">
                <a:effectLst/>
              </a:rPr>
              <a:t> species of bivalve ranges from 0.52 mm (0.02 in) in </a:t>
            </a:r>
            <a:r>
              <a:rPr lang="en-US" sz="1050" i="1" dirty="0" err="1">
                <a:effectLst/>
                <a:hlinkClick r:id="rId85" tooltip="Condylonucula maya"/>
              </a:rPr>
              <a:t>Condylonucula</a:t>
            </a:r>
            <a:r>
              <a:rPr lang="en-US" sz="1050" i="1" dirty="0">
                <a:effectLst/>
                <a:hlinkClick r:id="rId85" tooltip="Condylonucula maya"/>
              </a:rPr>
              <a:t> </a:t>
            </a:r>
            <a:r>
              <a:rPr lang="en-US" sz="1050" i="1" dirty="0" err="1">
                <a:effectLst/>
                <a:hlinkClick r:id="rId85" tooltip="Condylonucula maya"/>
              </a:rPr>
              <a:t>maya</a:t>
            </a:r>
            <a:r>
              <a:rPr lang="en-US" sz="1050" dirty="0">
                <a:effectLst/>
              </a:rPr>
              <a:t>,</a:t>
            </a:r>
            <a:r>
              <a:rPr lang="en-US" sz="1050" baseline="30000" dirty="0">
                <a:effectLst/>
                <a:hlinkClick r:id="rId86"/>
              </a:rPr>
              <a:t>[47]</a:t>
            </a:r>
            <a:r>
              <a:rPr lang="en-US" sz="1050" dirty="0">
                <a:effectLst/>
              </a:rPr>
              <a:t> a nut clam, to a length of 1,532 </a:t>
            </a:r>
            <a:r>
              <a:rPr lang="en-US" sz="1050" dirty="0" err="1">
                <a:effectLst/>
              </a:rPr>
              <a:t>millimetres</a:t>
            </a:r>
            <a:r>
              <a:rPr lang="en-US" sz="1050" dirty="0">
                <a:effectLst/>
              </a:rPr>
              <a:t> (60.3 in) in </a:t>
            </a:r>
            <a:r>
              <a:rPr lang="en-US" sz="1050" i="1" dirty="0" err="1">
                <a:effectLst/>
                <a:hlinkClick r:id="rId87" tooltip="Kuphus"/>
              </a:rPr>
              <a:t>Kuphus</a:t>
            </a:r>
            <a:r>
              <a:rPr lang="en-US" sz="1050" i="1" dirty="0">
                <a:effectLst/>
                <a:hlinkClick r:id="rId87" tooltip="Kuphus"/>
              </a:rPr>
              <a:t> </a:t>
            </a:r>
            <a:r>
              <a:rPr lang="en-US" sz="1050" i="1" dirty="0" err="1">
                <a:effectLst/>
                <a:hlinkClick r:id="rId87" tooltip="Kuphus"/>
              </a:rPr>
              <a:t>polythalamia</a:t>
            </a:r>
            <a:r>
              <a:rPr lang="en-US" sz="1050" dirty="0">
                <a:effectLst/>
              </a:rPr>
              <a:t>, an elongated, burrowing shipworm.</a:t>
            </a:r>
            <a:r>
              <a:rPr lang="en-US" sz="1050" baseline="30000" dirty="0">
                <a:effectLst/>
                <a:hlinkClick r:id="rId88"/>
              </a:rPr>
              <a:t>[48]</a:t>
            </a:r>
            <a:r>
              <a:rPr lang="en-US" sz="1050" dirty="0">
                <a:effectLst/>
              </a:rPr>
              <a:t> However, the species generally regarded as the largest living bivalve is the giant clam </a:t>
            </a:r>
            <a:r>
              <a:rPr lang="en-US" sz="1050" i="1" dirty="0">
                <a:effectLst/>
                <a:hlinkClick r:id="rId89" tooltip="Giant clam"/>
              </a:rPr>
              <a:t>Tridacna </a:t>
            </a:r>
            <a:r>
              <a:rPr lang="en-US" sz="1050" i="1" dirty="0" err="1">
                <a:effectLst/>
                <a:hlinkClick r:id="rId89" tooltip="Giant clam"/>
              </a:rPr>
              <a:t>gigas</a:t>
            </a:r>
            <a:r>
              <a:rPr lang="en-US" sz="1050" dirty="0">
                <a:effectLst/>
              </a:rPr>
              <a:t>, which can grow to a length of 1,200 mm (47 in) and a weight of more than 200 kg (441 </a:t>
            </a:r>
            <a:r>
              <a:rPr lang="en-US" sz="1050" dirty="0" err="1">
                <a:effectLst/>
              </a:rPr>
              <a:t>lb</a:t>
            </a:r>
            <a:r>
              <a:rPr lang="en-US" sz="1050" dirty="0">
                <a:effectLst/>
              </a:rPr>
              <a:t>).</a:t>
            </a:r>
            <a:r>
              <a:rPr lang="en-US" sz="1050" baseline="30000" dirty="0">
                <a:effectLst/>
                <a:hlinkClick r:id="rId90"/>
              </a:rPr>
              <a:t>[49]</a:t>
            </a:r>
            <a:r>
              <a:rPr lang="en-US" sz="1050" dirty="0">
                <a:effectLst/>
              </a:rPr>
              <a:t> The largest known </a:t>
            </a:r>
            <a:r>
              <a:rPr lang="en-US" sz="1050" dirty="0">
                <a:effectLst/>
                <a:hlinkClick r:id="rId91" tooltip="Extinction"/>
              </a:rPr>
              <a:t>extinct</a:t>
            </a:r>
            <a:r>
              <a:rPr lang="en-US" sz="1050" dirty="0">
                <a:effectLst/>
              </a:rPr>
              <a:t> bivalve is a species of </a:t>
            </a:r>
            <a:r>
              <a:rPr lang="en-US" sz="1050" i="1" dirty="0" err="1">
                <a:effectLst/>
                <a:hlinkClick r:id="rId92" tooltip="Platyceramus"/>
              </a:rPr>
              <a:t>Platyceramus</a:t>
            </a:r>
            <a:r>
              <a:rPr lang="en-US" sz="1050" dirty="0">
                <a:effectLst/>
              </a:rPr>
              <a:t> whose fossils measure up to 3,000 mm (118 in) in length.</a:t>
            </a:r>
            <a:r>
              <a:rPr lang="en-US" sz="1050" baseline="30000" dirty="0">
                <a:effectLst/>
                <a:hlinkClick r:id="rId93"/>
              </a:rPr>
              <a:t>[50]</a:t>
            </a:r>
            <a:r>
              <a:rPr lang="en-US" sz="1050" dirty="0">
                <a:effectLst/>
              </a:rPr>
              <a:t> </a:t>
            </a:r>
          </a:p>
          <a:p>
            <a:pPr rtl="0"/>
            <a:endParaRPr lang="en-US" sz="1050" dirty="0">
              <a:effectLst/>
            </a:endParaRPr>
          </a:p>
          <a:p>
            <a:pPr rtl="0"/>
            <a:r>
              <a:rPr lang="en-US" sz="1050" dirty="0">
                <a:effectLst/>
              </a:rPr>
              <a:t>In his 2010 treatise, </a:t>
            </a:r>
            <a:r>
              <a:rPr lang="en-US" sz="1050" i="1" dirty="0">
                <a:effectLst/>
              </a:rPr>
              <a:t>Compendium of Bivalves</a:t>
            </a:r>
            <a:r>
              <a:rPr lang="en-US" sz="1050" dirty="0">
                <a:effectLst/>
              </a:rPr>
              <a:t>, Markus Huber gives the total number of living bivalve species as about 9,200 combined in 106 families.</a:t>
            </a:r>
            <a:r>
              <a:rPr lang="en-US" sz="1050" baseline="30000" dirty="0">
                <a:effectLst/>
                <a:hlinkClick r:id="rId94"/>
              </a:rPr>
              <a:t>[51]</a:t>
            </a:r>
            <a:r>
              <a:rPr lang="en-US" sz="1050" dirty="0">
                <a:effectLst/>
              </a:rPr>
              <a:t> Huber states that the number of 20,000 living species, often encountered in literature, could not be verified and presents the following table to illustrate the known diversity: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rtl="0"/>
            <a:endParaRPr lang="en-US" dirty="0">
              <a:effectLst/>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54</a:t>
            </a:fld>
            <a:endParaRPr lang="en-US"/>
          </a:p>
        </p:txBody>
      </p:sp>
    </p:spTree>
    <p:extLst>
      <p:ext uri="{BB962C8B-B14F-4D97-AF65-F5344CB8AC3E}">
        <p14:creationId xmlns:p14="http://schemas.microsoft.com/office/powerpoint/2010/main" val="17331937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i="1" dirty="0" err="1">
                <a:effectLst/>
              </a:rPr>
              <a:t>Lamna</a:t>
            </a:r>
            <a:r>
              <a:rPr lang="en-US" sz="1050" dirty="0">
                <a:effectLst/>
              </a:rPr>
              <a:t> is a </a:t>
            </a:r>
            <a:r>
              <a:rPr lang="en-US" sz="1050" dirty="0">
                <a:effectLst/>
                <a:hlinkClick r:id="rId3" tooltip="Genus"/>
              </a:rPr>
              <a:t>genus</a:t>
            </a:r>
            <a:r>
              <a:rPr lang="en-US" sz="1050" dirty="0">
                <a:effectLst/>
              </a:rPr>
              <a:t> of </a:t>
            </a:r>
            <a:r>
              <a:rPr lang="en-US" sz="1050" dirty="0">
                <a:effectLst/>
                <a:hlinkClick r:id="rId4" tooltip="Lamniformes"/>
              </a:rPr>
              <a:t>mackerel sharks</a:t>
            </a:r>
            <a:r>
              <a:rPr lang="en-US" sz="1050" dirty="0">
                <a:effectLst/>
              </a:rPr>
              <a:t> in the family </a:t>
            </a:r>
            <a:r>
              <a:rPr lang="en-US" sz="1050" dirty="0" err="1">
                <a:effectLst/>
                <a:hlinkClick r:id="rId5" tooltip="Lamnidae"/>
              </a:rPr>
              <a:t>Lamnidae</a:t>
            </a:r>
            <a:r>
              <a:rPr lang="en-US" sz="1050" dirty="0">
                <a:effectLst/>
              </a:rPr>
              <a:t>, containing two extant species: the </a:t>
            </a:r>
            <a:r>
              <a:rPr lang="en-US" sz="1050" dirty="0">
                <a:effectLst/>
                <a:hlinkClick r:id="rId6" tooltip="Porbeagle"/>
              </a:rPr>
              <a:t>porbeagle</a:t>
            </a:r>
            <a:r>
              <a:rPr lang="en-US" sz="1050" dirty="0">
                <a:effectLst/>
              </a:rPr>
              <a:t> (</a:t>
            </a:r>
            <a:r>
              <a:rPr lang="en-US" sz="1050" i="1" dirty="0">
                <a:effectLst/>
              </a:rPr>
              <a:t>L. </a:t>
            </a:r>
            <a:r>
              <a:rPr lang="en-US" sz="1050" i="1" dirty="0" err="1">
                <a:effectLst/>
              </a:rPr>
              <a:t>nasus</a:t>
            </a:r>
            <a:r>
              <a:rPr lang="en-US" sz="1050" dirty="0">
                <a:effectLst/>
              </a:rPr>
              <a:t>) of the </a:t>
            </a:r>
            <a:r>
              <a:rPr lang="en-US" sz="1050" dirty="0">
                <a:effectLst/>
                <a:hlinkClick r:id="rId7" tooltip="North Atlantic"/>
              </a:rPr>
              <a:t>North Atlantic</a:t>
            </a:r>
            <a:r>
              <a:rPr lang="en-US" sz="1050" dirty="0">
                <a:effectLst/>
              </a:rPr>
              <a:t> and </a:t>
            </a:r>
            <a:r>
              <a:rPr lang="en-US" sz="1050" dirty="0">
                <a:effectLst/>
                <a:hlinkClick r:id="rId8" tooltip="Southern Hemisphere"/>
              </a:rPr>
              <a:t>Southern Hemisphere</a:t>
            </a:r>
            <a:r>
              <a:rPr lang="en-US" sz="1050" dirty="0">
                <a:effectLst/>
              </a:rPr>
              <a:t>, and the </a:t>
            </a:r>
            <a:r>
              <a:rPr lang="en-US" sz="1050" dirty="0">
                <a:effectLst/>
                <a:hlinkClick r:id="rId9" tooltip="Salmon shark"/>
              </a:rPr>
              <a:t>salmon shark</a:t>
            </a:r>
            <a:r>
              <a:rPr lang="en-US" sz="1050" dirty="0">
                <a:effectLst/>
              </a:rPr>
              <a:t> (</a:t>
            </a:r>
            <a:r>
              <a:rPr lang="en-US" sz="1050" i="1" dirty="0">
                <a:effectLst/>
              </a:rPr>
              <a:t>L. </a:t>
            </a:r>
            <a:r>
              <a:rPr lang="en-US" sz="1050" i="1" dirty="0" err="1">
                <a:effectLst/>
              </a:rPr>
              <a:t>ditropis</a:t>
            </a:r>
            <a:r>
              <a:rPr lang="en-US" sz="1050" dirty="0">
                <a:effectLst/>
              </a:rPr>
              <a:t>) of the </a:t>
            </a:r>
            <a:r>
              <a:rPr lang="en-US" sz="1050" dirty="0">
                <a:effectLst/>
                <a:hlinkClick r:id="rId10" tooltip="North Pacific"/>
              </a:rPr>
              <a:t>North Pacific</a:t>
            </a:r>
            <a:r>
              <a:rPr lang="en-US" sz="1050" dirty="0">
                <a:effectLst/>
              </a:rPr>
              <a:t>. </a:t>
            </a:r>
          </a:p>
          <a:p>
            <a:endParaRPr lang="en-US" sz="1050" dirty="0">
              <a:effectLst/>
            </a:endParaRPr>
          </a:p>
          <a:p>
            <a:pPr rtl="0"/>
            <a:r>
              <a:rPr lang="en-US" sz="1050" dirty="0">
                <a:effectLst/>
              </a:rPr>
              <a:t>The </a:t>
            </a:r>
            <a:r>
              <a:rPr lang="en-US" sz="1050" b="1" dirty="0" err="1">
                <a:effectLst/>
              </a:rPr>
              <a:t>Lamniformes</a:t>
            </a:r>
            <a:r>
              <a:rPr lang="en-US" sz="1050" dirty="0">
                <a:effectLst/>
              </a:rPr>
              <a:t> (from the Greek word, </a:t>
            </a:r>
            <a:r>
              <a:rPr lang="en-US" sz="1050" i="1" dirty="0" err="1">
                <a:effectLst/>
              </a:rPr>
              <a:t>Lamna</a:t>
            </a:r>
            <a:r>
              <a:rPr lang="en-US" sz="1050" dirty="0">
                <a:effectLst/>
              </a:rPr>
              <a:t> "fish of prey") are an </a:t>
            </a:r>
            <a:r>
              <a:rPr lang="en-US" sz="1050" dirty="0">
                <a:effectLst/>
                <a:hlinkClick r:id="rId11" tooltip="Order (biology)"/>
              </a:rPr>
              <a:t>order</a:t>
            </a:r>
            <a:r>
              <a:rPr lang="en-US" sz="1050" dirty="0">
                <a:effectLst/>
              </a:rPr>
              <a:t> of </a:t>
            </a:r>
            <a:r>
              <a:rPr lang="en-US" sz="1050" dirty="0">
                <a:effectLst/>
                <a:hlinkClick r:id="rId12" tooltip="Shark"/>
              </a:rPr>
              <a:t>sharks</a:t>
            </a:r>
            <a:r>
              <a:rPr lang="en-US" sz="1050" dirty="0">
                <a:effectLst/>
              </a:rPr>
              <a:t> commonly known as </a:t>
            </a:r>
            <a:r>
              <a:rPr lang="en-US" sz="1050" b="1" dirty="0">
                <a:effectLst/>
              </a:rPr>
              <a:t>mackerel sharks</a:t>
            </a:r>
            <a:r>
              <a:rPr lang="en-US" sz="1050" dirty="0">
                <a:effectLst/>
              </a:rPr>
              <a:t> (which may also refer specifically to the family </a:t>
            </a:r>
            <a:r>
              <a:rPr lang="en-US" sz="1050" dirty="0" err="1">
                <a:effectLst/>
                <a:hlinkClick r:id="rId5" tooltip="Lamnidae"/>
              </a:rPr>
              <a:t>Lamnidae</a:t>
            </a:r>
            <a:r>
              <a:rPr lang="en-US" sz="1050" dirty="0">
                <a:effectLst/>
              </a:rPr>
              <a:t>). It includes some of the most familiar species of sharks, such as the </a:t>
            </a:r>
            <a:r>
              <a:rPr lang="en-US" sz="1050" dirty="0">
                <a:effectLst/>
                <a:hlinkClick r:id="rId13" tooltip="Great white shark"/>
              </a:rPr>
              <a:t>great white</a:t>
            </a:r>
            <a:r>
              <a:rPr lang="en-US" sz="1050" dirty="0">
                <a:effectLst/>
              </a:rPr>
              <a:t> and extinct </a:t>
            </a:r>
            <a:r>
              <a:rPr lang="en-US" sz="1050" dirty="0">
                <a:effectLst/>
                <a:hlinkClick r:id="rId14" tooltip="Megalodon"/>
              </a:rPr>
              <a:t>megalodon</a:t>
            </a:r>
            <a:r>
              <a:rPr lang="en-US" sz="1050" dirty="0">
                <a:effectLst/>
              </a:rPr>
              <a:t>, as well as more unusual representatives, such as the </a:t>
            </a:r>
            <a:r>
              <a:rPr lang="en-US" sz="1050" dirty="0">
                <a:effectLst/>
                <a:hlinkClick r:id="rId15" tooltip="Goblin shark"/>
              </a:rPr>
              <a:t>goblin shark</a:t>
            </a:r>
            <a:r>
              <a:rPr lang="en-US" sz="1050" dirty="0">
                <a:effectLst/>
              </a:rPr>
              <a:t> and </a:t>
            </a:r>
            <a:r>
              <a:rPr lang="en-US" sz="1050" dirty="0">
                <a:effectLst/>
                <a:hlinkClick r:id="rId16" tooltip="Megamouth shark"/>
              </a:rPr>
              <a:t>megamouth shark</a:t>
            </a:r>
            <a:r>
              <a:rPr lang="en-US" sz="1050" dirty="0">
                <a:effectLst/>
              </a:rPr>
              <a:t>. </a:t>
            </a:r>
          </a:p>
          <a:p>
            <a:pPr rtl="0"/>
            <a:endParaRPr lang="en-US" sz="1050" dirty="0">
              <a:effectLst/>
            </a:endParaRPr>
          </a:p>
          <a:p>
            <a:pPr rtl="0"/>
            <a:r>
              <a:rPr lang="en-US" sz="1050" dirty="0">
                <a:effectLst/>
              </a:rPr>
              <a:t>Members of the order are distinguished by possessing two </a:t>
            </a:r>
            <a:r>
              <a:rPr lang="en-US" sz="1050" dirty="0">
                <a:effectLst/>
                <a:hlinkClick r:id="rId17" tooltip="Dorsal fin"/>
              </a:rPr>
              <a:t>dorsal fins</a:t>
            </a:r>
            <a:r>
              <a:rPr lang="en-US" sz="1050" dirty="0">
                <a:effectLst/>
              </a:rPr>
              <a:t>, an </a:t>
            </a:r>
            <a:r>
              <a:rPr lang="en-US" sz="1050" dirty="0">
                <a:effectLst/>
                <a:hlinkClick r:id="rId18" tooltip="Anal fin"/>
              </a:rPr>
              <a:t>anal fin</a:t>
            </a:r>
            <a:r>
              <a:rPr lang="en-US" sz="1050" dirty="0">
                <a:effectLst/>
              </a:rPr>
              <a:t>, five </a:t>
            </a:r>
            <a:r>
              <a:rPr lang="en-US" sz="1050" dirty="0">
                <a:effectLst/>
                <a:hlinkClick r:id="rId19" tooltip="Gill"/>
              </a:rPr>
              <a:t>gill slits</a:t>
            </a:r>
            <a:r>
              <a:rPr lang="en-US" sz="1050" dirty="0">
                <a:effectLst/>
              </a:rPr>
              <a:t>, eyes without </a:t>
            </a:r>
            <a:r>
              <a:rPr lang="en-US" sz="1050" dirty="0">
                <a:effectLst/>
                <a:hlinkClick r:id="rId20" tooltip="Nictitating membrane"/>
              </a:rPr>
              <a:t>nictitating membranes</a:t>
            </a:r>
            <a:r>
              <a:rPr lang="en-US" sz="1050" dirty="0">
                <a:effectLst/>
              </a:rPr>
              <a:t>, and a mouth extending behind the eyes. Also, unlike other sharks, they maintain a higher body temperature than the surrounding water.</a:t>
            </a:r>
            <a:r>
              <a:rPr lang="en-US" sz="1050" baseline="30000" dirty="0">
                <a:effectLst/>
                <a:hlinkClick r:id="rId21"/>
              </a:rPr>
              <a:t>[2]</a:t>
            </a:r>
            <a:r>
              <a:rPr lang="en-US" sz="1050" dirty="0">
                <a:effectLst/>
              </a:rPr>
              <a:t> </a:t>
            </a:r>
          </a:p>
          <a:p>
            <a:pPr rtl="0"/>
            <a:endParaRPr lang="en-US" sz="1050" dirty="0">
              <a:effectLst/>
            </a:endParaRPr>
          </a:p>
          <a:p>
            <a:pPr rtl="0"/>
            <a:r>
              <a:rPr lang="en-US" sz="1050" dirty="0">
                <a:effectLst/>
              </a:rPr>
              <a:t>Extinct, the </a:t>
            </a:r>
            <a:r>
              <a:rPr lang="en-US" sz="1050" dirty="0" err="1">
                <a:effectLst/>
                <a:hlinkClick r:id="rId22" tooltip="Otodontidae"/>
              </a:rPr>
              <a:t>Otodontidae</a:t>
            </a:r>
            <a:r>
              <a:rPr lang="en-US" sz="1050" dirty="0">
                <a:effectLst/>
              </a:rPr>
              <a:t> lived from the early-mid </a:t>
            </a:r>
            <a:r>
              <a:rPr lang="en-US" sz="1050" dirty="0">
                <a:effectLst/>
                <a:hlinkClick r:id="rId23" tooltip="Cretaceous"/>
              </a:rPr>
              <a:t>Cretaceous</a:t>
            </a:r>
            <a:r>
              <a:rPr lang="en-US" sz="1050" dirty="0">
                <a:effectLst/>
              </a:rPr>
              <a:t> to the </a:t>
            </a:r>
            <a:r>
              <a:rPr lang="en-US" sz="1050" dirty="0">
                <a:effectLst/>
                <a:hlinkClick r:id="rId24" tooltip="Pliocene"/>
              </a:rPr>
              <a:t>Pliocene</a:t>
            </a:r>
            <a:r>
              <a:rPr lang="en-US" sz="1050" dirty="0">
                <a:effectLst/>
              </a:rPr>
              <a:t>, and reached huge sizes. S disputed possibility exists that the </a:t>
            </a:r>
            <a:r>
              <a:rPr lang="en-US" sz="1050" i="1" dirty="0" err="1">
                <a:effectLst/>
                <a:hlinkClick r:id="rId25" tooltip="Carcharocles"/>
              </a:rPr>
              <a:t>Carcharocles</a:t>
            </a:r>
            <a:r>
              <a:rPr lang="en-US" sz="1050" dirty="0">
                <a:effectLst/>
              </a:rPr>
              <a:t> sharks derived from </a:t>
            </a:r>
            <a:r>
              <a:rPr lang="en-US" sz="1050" i="1" dirty="0" err="1">
                <a:effectLst/>
                <a:hlinkClick r:id="rId26" tooltip="Otodus"/>
              </a:rPr>
              <a:t>Otodus</a:t>
            </a:r>
            <a:r>
              <a:rPr lang="en-US" sz="1050" dirty="0">
                <a:effectLst/>
              </a:rPr>
              <a:t>, which would mean that </a:t>
            </a:r>
            <a:r>
              <a:rPr lang="en-US" sz="1050" i="1" dirty="0" err="1">
                <a:effectLst/>
                <a:hlinkClick r:id="rId27" tooltip="Cretolamna"/>
              </a:rPr>
              <a:t>Cretolamna</a:t>
            </a:r>
            <a:r>
              <a:rPr lang="en-US" sz="1050" dirty="0">
                <a:effectLst/>
              </a:rPr>
              <a:t> would belong in this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rtl="0"/>
            <a:endParaRPr lang="en-US" sz="1050" dirty="0"/>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55</a:t>
            </a:fld>
            <a:endParaRPr lang="en-US"/>
          </a:p>
        </p:txBody>
      </p:sp>
    </p:spTree>
    <p:extLst>
      <p:ext uri="{BB962C8B-B14F-4D97-AF65-F5344CB8AC3E}">
        <p14:creationId xmlns:p14="http://schemas.microsoft.com/office/powerpoint/2010/main" val="9909021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dirty="0">
                <a:effectLst/>
              </a:rPr>
              <a:t>A </a:t>
            </a:r>
            <a:r>
              <a:rPr lang="en-US" sz="1050" b="1" dirty="0">
                <a:effectLst/>
              </a:rPr>
              <a:t>peccary</a:t>
            </a:r>
            <a:r>
              <a:rPr lang="en-US" sz="1050" dirty="0">
                <a:effectLst/>
              </a:rPr>
              <a:t> (also </a:t>
            </a:r>
            <a:r>
              <a:rPr lang="en-US" sz="1050" b="1" dirty="0">
                <a:effectLst/>
              </a:rPr>
              <a:t>javelina</a:t>
            </a:r>
            <a:r>
              <a:rPr lang="en-US" sz="1050" dirty="0">
                <a:effectLst/>
              </a:rPr>
              <a:t> or </a:t>
            </a:r>
            <a:r>
              <a:rPr lang="en-US" sz="1050" b="1" dirty="0">
                <a:effectLst/>
              </a:rPr>
              <a:t>skunk pig</a:t>
            </a:r>
            <a:r>
              <a:rPr lang="en-US" sz="1050" dirty="0">
                <a:effectLst/>
              </a:rPr>
              <a:t>) is a medium-sized </a:t>
            </a:r>
            <a:r>
              <a:rPr lang="en-US" sz="1050" dirty="0">
                <a:effectLst/>
                <a:hlinkClick r:id="rId3" tooltip="Ungulate"/>
              </a:rPr>
              <a:t>hoofed mammal</a:t>
            </a:r>
            <a:r>
              <a:rPr lang="en-US" sz="1050" dirty="0">
                <a:effectLst/>
              </a:rPr>
              <a:t> of the </a:t>
            </a:r>
            <a:r>
              <a:rPr lang="en-US" sz="1050" dirty="0">
                <a:effectLst/>
                <a:hlinkClick r:id="rId4" tooltip="Family (biology)"/>
              </a:rPr>
              <a:t>family</a:t>
            </a:r>
            <a:r>
              <a:rPr lang="en-US" sz="1050" dirty="0">
                <a:effectLst/>
              </a:rPr>
              <a:t> </a:t>
            </a:r>
            <a:r>
              <a:rPr lang="en-US" sz="1050" b="1" dirty="0" err="1">
                <a:effectLst/>
              </a:rPr>
              <a:t>Tayassuidae</a:t>
            </a:r>
            <a:r>
              <a:rPr lang="en-US" sz="1050" dirty="0">
                <a:effectLst/>
              </a:rPr>
              <a:t> (New World pigs) in the suborder </a:t>
            </a:r>
            <a:r>
              <a:rPr lang="en-US" sz="1050" dirty="0">
                <a:effectLst/>
                <a:hlinkClick r:id="rId5" tooltip="Suina"/>
              </a:rPr>
              <a:t>Suina</a:t>
            </a:r>
            <a:r>
              <a:rPr lang="en-US" sz="1050" dirty="0">
                <a:effectLst/>
              </a:rPr>
              <a:t> along with the Old World pigs, </a:t>
            </a:r>
            <a:r>
              <a:rPr lang="en-US" sz="1050" dirty="0" err="1">
                <a:effectLst/>
                <a:hlinkClick r:id="rId6" tooltip="Suidae"/>
              </a:rPr>
              <a:t>Suidae</a:t>
            </a:r>
            <a:r>
              <a:rPr lang="en-US" sz="1050" dirty="0">
                <a:effectLst/>
              </a:rPr>
              <a:t>. They are found throughout </a:t>
            </a:r>
            <a:r>
              <a:rPr lang="en-US" sz="1050" dirty="0">
                <a:effectLst/>
                <a:hlinkClick r:id="rId7" tooltip="Central America"/>
              </a:rPr>
              <a:t>Central</a:t>
            </a:r>
            <a:r>
              <a:rPr lang="en-US" sz="1050" dirty="0">
                <a:effectLst/>
              </a:rPr>
              <a:t> and </a:t>
            </a:r>
            <a:r>
              <a:rPr lang="en-US" sz="1050" dirty="0">
                <a:effectLst/>
                <a:hlinkClick r:id="rId8" tooltip="South America"/>
              </a:rPr>
              <a:t>South America</a:t>
            </a:r>
            <a:r>
              <a:rPr lang="en-US" sz="1050" dirty="0">
                <a:effectLst/>
              </a:rPr>
              <a:t> and in the southwestern area of </a:t>
            </a:r>
            <a:r>
              <a:rPr lang="en-US" sz="1050" dirty="0">
                <a:effectLst/>
                <a:hlinkClick r:id="rId9" tooltip="North America"/>
              </a:rPr>
              <a:t>North America</a:t>
            </a:r>
            <a:r>
              <a:rPr lang="en-US" sz="1050" dirty="0">
                <a:effectLst/>
              </a:rPr>
              <a:t>. Peccaries usually measure between 90 and 130 cm (3.0 and 4.3 ft) in length, and a full-grown adult usually weighs about 20 to 40 kg (44 to 88 </a:t>
            </a:r>
            <a:r>
              <a:rPr lang="en-US" sz="1050" dirty="0" err="1">
                <a:effectLst/>
              </a:rPr>
              <a:t>lb</a:t>
            </a:r>
            <a:r>
              <a:rPr lang="en-US" sz="1050" dirty="0">
                <a:effectLst/>
              </a:rPr>
              <a:t>). </a:t>
            </a:r>
          </a:p>
          <a:p>
            <a:pPr rtl="0"/>
            <a:endParaRPr lang="en-US" sz="1050" dirty="0">
              <a:effectLst/>
            </a:endParaRPr>
          </a:p>
          <a:p>
            <a:pPr rtl="0"/>
            <a:r>
              <a:rPr lang="en-US" sz="1050" dirty="0">
                <a:effectLst/>
              </a:rPr>
              <a:t>Peccaries, which are native to the </a:t>
            </a:r>
            <a:r>
              <a:rPr lang="en-US" sz="1050" dirty="0">
                <a:effectLst/>
                <a:hlinkClick r:id="rId10" tooltip="Americas"/>
              </a:rPr>
              <a:t>Americas</a:t>
            </a:r>
            <a:r>
              <a:rPr lang="en-US" sz="1050" dirty="0">
                <a:effectLst/>
              </a:rPr>
              <a:t>, are often confused</a:t>
            </a:r>
            <a:r>
              <a:rPr lang="en-US" sz="1050" baseline="30000" dirty="0">
                <a:effectLst/>
                <a:hlinkClick r:id="rId11"/>
              </a:rPr>
              <a:t>[3]</a:t>
            </a:r>
            <a:r>
              <a:rPr lang="en-US" sz="1050" dirty="0">
                <a:effectLst/>
              </a:rPr>
              <a:t> with the pig family that originated in </a:t>
            </a:r>
            <a:r>
              <a:rPr lang="en-US" sz="1050" dirty="0">
                <a:effectLst/>
                <a:hlinkClick r:id="rId12" tooltip="Afro-Eurasia"/>
              </a:rPr>
              <a:t>Afro-Eurasia</a:t>
            </a:r>
            <a:r>
              <a:rPr lang="en-US" sz="1050" dirty="0">
                <a:effectLst/>
              </a:rPr>
              <a:t>, especially since some </a:t>
            </a:r>
            <a:r>
              <a:rPr lang="en-US" sz="1050" dirty="0">
                <a:effectLst/>
                <a:hlinkClick r:id="rId13" tooltip="Domestic pig"/>
              </a:rPr>
              <a:t>domestic pigs</a:t>
            </a:r>
            <a:r>
              <a:rPr lang="en-US" sz="1050" dirty="0">
                <a:effectLst/>
              </a:rPr>
              <a:t> brought by European settlers have escaped over the years and now run wild as "</a:t>
            </a:r>
            <a:r>
              <a:rPr lang="en-US" sz="1050" dirty="0">
                <a:effectLst/>
                <a:hlinkClick r:id="rId14" tooltip="Feral pig"/>
              </a:rPr>
              <a:t>razorback</a:t>
            </a:r>
            <a:r>
              <a:rPr lang="en-US" sz="1050" dirty="0">
                <a:effectLst/>
              </a:rPr>
              <a:t>" hogs in many parts of the United States.</a:t>
            </a:r>
            <a:r>
              <a:rPr lang="en-US" sz="1050" baseline="30000" dirty="0">
                <a:effectLst/>
                <a:hlinkClick r:id="rId15"/>
              </a:rPr>
              <a:t>[4]</a:t>
            </a:r>
            <a:r>
              <a:rPr lang="en-US" sz="1050" dirty="0">
                <a:effectLst/>
              </a:rPr>
              <a:t> </a:t>
            </a:r>
          </a:p>
          <a:p>
            <a:endParaRPr lang="en-US" sz="1050" dirty="0"/>
          </a:p>
          <a:p>
            <a:pPr rtl="0"/>
            <a:r>
              <a:rPr lang="en-US" sz="1050" b="1" dirty="0">
                <a:effectLst/>
              </a:rPr>
              <a:t>Evolution</a:t>
            </a:r>
          </a:p>
          <a:p>
            <a:pPr rtl="0"/>
            <a:r>
              <a:rPr lang="en-US" sz="1050" dirty="0">
                <a:effectLst/>
              </a:rPr>
              <a:t>Peccaries first appeared in the fossil records of the Late </a:t>
            </a:r>
            <a:r>
              <a:rPr lang="en-US" sz="1050" dirty="0">
                <a:effectLst/>
                <a:hlinkClick r:id="rId16" tooltip="Eocene"/>
              </a:rPr>
              <a:t>Eocene</a:t>
            </a:r>
            <a:r>
              <a:rPr lang="en-US" sz="1050" dirty="0">
                <a:effectLst/>
              </a:rPr>
              <a:t> or Early </a:t>
            </a:r>
            <a:r>
              <a:rPr lang="en-US" sz="1050" dirty="0">
                <a:effectLst/>
                <a:hlinkClick r:id="rId17" tooltip="Oligocene"/>
              </a:rPr>
              <a:t>Oligocene</a:t>
            </a:r>
            <a:r>
              <a:rPr lang="en-US" sz="1050" dirty="0">
                <a:effectLst/>
              </a:rPr>
              <a:t> periods in </a:t>
            </a:r>
            <a:r>
              <a:rPr lang="en-US" sz="1050" dirty="0">
                <a:effectLst/>
                <a:hlinkClick r:id="rId18" tooltip="Europe"/>
              </a:rPr>
              <a:t>Europe</a:t>
            </a:r>
            <a:r>
              <a:rPr lang="en-US" sz="1050" dirty="0">
                <a:effectLst/>
              </a:rPr>
              <a:t>. Fossils have later been found in all continents except </a:t>
            </a:r>
            <a:r>
              <a:rPr lang="en-US" sz="1050" dirty="0">
                <a:effectLst/>
                <a:hlinkClick r:id="rId19" tooltip="Australia"/>
              </a:rPr>
              <a:t>Australia</a:t>
            </a:r>
            <a:r>
              <a:rPr lang="en-US" sz="1050" dirty="0">
                <a:effectLst/>
              </a:rPr>
              <a:t> and </a:t>
            </a:r>
            <a:r>
              <a:rPr lang="en-US" sz="1050" dirty="0">
                <a:effectLst/>
                <a:hlinkClick r:id="rId20" tooltip="Antarctica"/>
              </a:rPr>
              <a:t>Antarctica</a:t>
            </a:r>
            <a:r>
              <a:rPr lang="en-US" sz="1050" dirty="0">
                <a:effectLst/>
              </a:rPr>
              <a:t>. It became extinct in the </a:t>
            </a:r>
            <a:r>
              <a:rPr lang="en-US" sz="1050" dirty="0">
                <a:effectLst/>
                <a:hlinkClick r:id="rId21" tooltip="Old World"/>
              </a:rPr>
              <a:t>Old World</a:t>
            </a:r>
            <a:r>
              <a:rPr lang="en-US" sz="1050" dirty="0">
                <a:effectLst/>
              </a:rPr>
              <a:t> sometime after the </a:t>
            </a:r>
            <a:r>
              <a:rPr lang="en-US" sz="1050" dirty="0">
                <a:effectLst/>
                <a:hlinkClick r:id="rId22" tooltip="Miocene"/>
              </a:rPr>
              <a:t>Miocene</a:t>
            </a:r>
            <a:r>
              <a:rPr lang="en-US" sz="1050" dirty="0">
                <a:effectLst/>
              </a:rPr>
              <a:t> period, possibly because of competition from evolving </a:t>
            </a:r>
            <a:r>
              <a:rPr lang="en-US" sz="1050" dirty="0">
                <a:effectLst/>
                <a:hlinkClick r:id="rId6" tooltip="Suidae"/>
              </a:rPr>
              <a:t>pigs</a:t>
            </a:r>
            <a:r>
              <a:rPr lang="en-US" sz="1050" dirty="0">
                <a:effectLst/>
              </a:rPr>
              <a:t>. Extinct genera include the </a:t>
            </a:r>
            <a:r>
              <a:rPr lang="en-US" sz="1050" dirty="0">
                <a:effectLst/>
                <a:hlinkClick r:id="rId22" tooltip="Miocene"/>
              </a:rPr>
              <a:t>Miocene</a:t>
            </a:r>
            <a:r>
              <a:rPr lang="en-US" sz="1050" dirty="0">
                <a:effectLst/>
              </a:rPr>
              <a:t>-aged </a:t>
            </a:r>
            <a:r>
              <a:rPr lang="en-US" sz="1050" i="1" dirty="0" err="1">
                <a:effectLst/>
                <a:hlinkClick r:id="rId23" tooltip="Macrogenis (page does not exist)"/>
              </a:rPr>
              <a:t>Macrogenis</a:t>
            </a:r>
            <a:r>
              <a:rPr lang="en-US" sz="1050" dirty="0">
                <a:effectLst/>
              </a:rPr>
              <a:t> and </a:t>
            </a:r>
            <a:r>
              <a:rPr lang="en-US" sz="1050" i="1" dirty="0" err="1">
                <a:effectLst/>
                <a:hlinkClick r:id="rId24" tooltip="Floridachoerus"/>
              </a:rPr>
              <a:t>Floridachoerus</a:t>
            </a:r>
            <a:r>
              <a:rPr lang="en-US" sz="1050" dirty="0">
                <a:effectLst/>
              </a:rPr>
              <a:t>.</a:t>
            </a:r>
            <a:r>
              <a:rPr lang="en-US" sz="1050" baseline="30000" dirty="0">
                <a:effectLst/>
                <a:hlinkClick r:id="rId25"/>
              </a:rPr>
              <a:t>[22]</a:t>
            </a:r>
            <a:r>
              <a:rPr lang="en-US" sz="1050" dirty="0">
                <a:effectLst/>
              </a:rPr>
              <a:t> </a:t>
            </a:r>
            <a:r>
              <a:rPr lang="en-US" sz="1050" i="1" dirty="0" err="1">
                <a:effectLst/>
                <a:hlinkClick r:id="rId26" tooltip="Simojovelhyus (page does not exist)"/>
              </a:rPr>
              <a:t>Simojovelhyus</a:t>
            </a:r>
            <a:r>
              <a:rPr lang="en-US" sz="1050" dirty="0">
                <a:effectLst/>
              </a:rPr>
              <a:t>, known from a lower partial mandible with three molars from late </a:t>
            </a:r>
            <a:r>
              <a:rPr lang="en-US" sz="1050" dirty="0">
                <a:effectLst/>
                <a:hlinkClick r:id="rId17" tooltip="Oligocene"/>
              </a:rPr>
              <a:t>Oligocene</a:t>
            </a:r>
            <a:r>
              <a:rPr lang="en-US" sz="1050" dirty="0">
                <a:effectLst/>
              </a:rPr>
              <a:t> strata near the town of </a:t>
            </a:r>
            <a:r>
              <a:rPr lang="en-US" sz="1050" dirty="0" err="1">
                <a:effectLst/>
                <a:hlinkClick r:id="rId27" tooltip="Simojovel"/>
              </a:rPr>
              <a:t>Simojovel</a:t>
            </a:r>
            <a:r>
              <a:rPr lang="en-US" sz="1050" dirty="0">
                <a:effectLst/>
              </a:rPr>
              <a:t> in </a:t>
            </a:r>
            <a:r>
              <a:rPr lang="en-US" sz="1050" dirty="0">
                <a:effectLst/>
                <a:hlinkClick r:id="rId28" tooltip="Chiapas"/>
              </a:rPr>
              <a:t>Chiapas</a:t>
            </a:r>
            <a:r>
              <a:rPr lang="en-US" sz="1050" dirty="0">
                <a:effectLst/>
              </a:rPr>
              <a:t>, Mexico, was originally described as a </a:t>
            </a:r>
            <a:r>
              <a:rPr lang="en-US" sz="1050" dirty="0" err="1">
                <a:effectLst/>
                <a:hlinkClick r:id="rId29" tooltip="Helohyidae (page does not exist)"/>
              </a:rPr>
              <a:t>helohyid</a:t>
            </a:r>
            <a:r>
              <a:rPr lang="en-US" sz="1050" dirty="0">
                <a:effectLst/>
              </a:rPr>
              <a:t>.</a:t>
            </a:r>
            <a:r>
              <a:rPr lang="en-US" sz="1050" baseline="30000" dirty="0">
                <a:effectLst/>
                <a:hlinkClick r:id="rId30"/>
              </a:rPr>
              <a:t>[2]</a:t>
            </a:r>
            <a:r>
              <a:rPr lang="en-US" sz="1050" dirty="0">
                <a:effectLst/>
              </a:rPr>
              <a:t> </a:t>
            </a:r>
          </a:p>
          <a:p>
            <a:pPr rtl="0"/>
            <a:endParaRPr lang="en-US" sz="1050" dirty="0">
              <a:effectLst/>
            </a:endParaRPr>
          </a:p>
          <a:p>
            <a:pPr rtl="0"/>
            <a:r>
              <a:rPr lang="en-US" sz="1050" dirty="0">
                <a:effectLst/>
              </a:rPr>
              <a:t>Although they are common in South America today, peccaries did not reach that continent until about three million years ago during the </a:t>
            </a:r>
            <a:r>
              <a:rPr lang="en-US" sz="1050" dirty="0">
                <a:effectLst/>
                <a:hlinkClick r:id="rId31" tooltip="Great American Interchange"/>
              </a:rPr>
              <a:t>Great American Interchange</a:t>
            </a:r>
            <a:r>
              <a:rPr lang="en-US" sz="1050" dirty="0">
                <a:effectLst/>
              </a:rPr>
              <a:t>, when the </a:t>
            </a:r>
            <a:r>
              <a:rPr lang="en-US" sz="1050" dirty="0">
                <a:effectLst/>
                <a:hlinkClick r:id="rId32" tooltip="Isthmus of Panama"/>
              </a:rPr>
              <a:t>Isthmus of Panama</a:t>
            </a:r>
            <a:r>
              <a:rPr lang="en-US" sz="1050" dirty="0">
                <a:effectLst/>
              </a:rPr>
              <a:t> formed, connecting North America and South America. At that time, many North American animals—including peccaries, </a:t>
            </a:r>
            <a:r>
              <a:rPr lang="en-US" sz="1050" dirty="0">
                <a:effectLst/>
                <a:hlinkClick r:id="rId33" tooltip="Llama"/>
              </a:rPr>
              <a:t>llamas</a:t>
            </a:r>
            <a:r>
              <a:rPr lang="en-US" sz="1050" dirty="0">
                <a:effectLst/>
              </a:rPr>
              <a:t> and </a:t>
            </a:r>
            <a:r>
              <a:rPr lang="en-US" sz="1050" dirty="0">
                <a:effectLst/>
                <a:hlinkClick r:id="rId34" tooltip="Tapir"/>
              </a:rPr>
              <a:t>tapirs</a:t>
            </a:r>
            <a:r>
              <a:rPr lang="en-US" sz="1050" dirty="0">
                <a:effectLst/>
              </a:rPr>
              <a:t>—entered South America, while some South American species, such as the </a:t>
            </a:r>
            <a:r>
              <a:rPr lang="en-US" sz="1050" dirty="0">
                <a:effectLst/>
                <a:hlinkClick r:id="rId35" tooltip="Ground sloth"/>
              </a:rPr>
              <a:t>ground sloths</a:t>
            </a:r>
            <a:r>
              <a:rPr lang="en-US" sz="1050" dirty="0">
                <a:effectLst/>
              </a:rPr>
              <a:t>, and </a:t>
            </a:r>
            <a:r>
              <a:rPr lang="en-US" sz="1050" dirty="0">
                <a:effectLst/>
                <a:hlinkClick r:id="rId36" tooltip="Opossum"/>
              </a:rPr>
              <a:t>opossums</a:t>
            </a:r>
            <a:r>
              <a:rPr lang="en-US" sz="1050" dirty="0">
                <a:effectLst/>
              </a:rPr>
              <a:t>, migrated north.</a:t>
            </a:r>
            <a:r>
              <a:rPr lang="en-US" sz="1050" baseline="30000" dirty="0">
                <a:effectLst/>
                <a:hlinkClick r:id="rId37"/>
              </a:rPr>
              <a:t>[23]</a:t>
            </a:r>
            <a:r>
              <a:rPr lang="en-US" sz="105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rtl="0"/>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56</a:t>
            </a:fld>
            <a:endParaRPr lang="en-US"/>
          </a:p>
        </p:txBody>
      </p:sp>
    </p:spTree>
    <p:extLst>
      <p:ext uri="{BB962C8B-B14F-4D97-AF65-F5344CB8AC3E}">
        <p14:creationId xmlns:p14="http://schemas.microsoft.com/office/powerpoint/2010/main" val="31938403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Starting in the mid-19th century, in </a:t>
            </a:r>
            <a:r>
              <a:rPr lang="en-US" sz="1050" dirty="0" err="1"/>
              <a:t>Greendell</a:t>
            </a:r>
            <a:r>
              <a:rPr lang="en-US" sz="1050" dirty="0"/>
              <a:t>, </a:t>
            </a:r>
            <a:r>
              <a:rPr lang="en-US" sz="1050" dirty="0">
                <a:hlinkClick r:id="rId3"/>
              </a:rPr>
              <a:t>American Mastodon</a:t>
            </a:r>
            <a:r>
              <a:rPr lang="en-US" sz="1050" dirty="0"/>
              <a:t> remains have been periodically recovered from various New Jersey townships, often in the wake of construction projects. These specimens date from the late </a:t>
            </a:r>
            <a:r>
              <a:rPr lang="en-US" sz="1050" dirty="0">
                <a:hlinkClick r:id="rId4"/>
              </a:rPr>
              <a:t>Pleistocene</a:t>
            </a:r>
            <a:r>
              <a:rPr lang="en-US" sz="1050" dirty="0"/>
              <a:t> epoch, when Mastodons (and, to a lesser extent, their </a:t>
            </a:r>
            <a:r>
              <a:rPr lang="en-US" sz="1050" dirty="0">
                <a:hlinkClick r:id="rId5"/>
              </a:rPr>
              <a:t>Woolly Mammoth</a:t>
            </a:r>
            <a:r>
              <a:rPr lang="en-US" sz="1050" dirty="0"/>
              <a:t> cousins) tramped across the swamps and woodlands of the Garden State--which was much colder tens of thousands of years ago than it is today! </a:t>
            </a:r>
          </a:p>
          <a:p>
            <a:endParaRPr lang="en-US" sz="1050" dirty="0"/>
          </a:p>
          <a:p>
            <a:pPr rtl="0"/>
            <a:r>
              <a:rPr lang="en-US" sz="1050" b="1" dirty="0">
                <a:effectLst/>
              </a:rPr>
              <a:t>Mastodons</a:t>
            </a:r>
            <a:r>
              <a:rPr lang="en-US" sz="1050" dirty="0">
                <a:effectLst/>
              </a:rPr>
              <a:t> (</a:t>
            </a:r>
            <a:r>
              <a:rPr lang="en-US" sz="1050" dirty="0">
                <a:effectLst/>
                <a:hlinkClick r:id="rId6" tooltip="Greek language"/>
              </a:rPr>
              <a:t>Greek</a:t>
            </a:r>
            <a:r>
              <a:rPr lang="en-US" sz="1050" dirty="0">
                <a:effectLst/>
              </a:rPr>
              <a:t>: μα</a:t>
            </a:r>
            <a:r>
              <a:rPr lang="en-US" sz="1050" dirty="0" err="1">
                <a:effectLst/>
              </a:rPr>
              <a:t>στός</a:t>
            </a:r>
            <a:r>
              <a:rPr lang="en-US" sz="1050" dirty="0">
                <a:effectLst/>
              </a:rPr>
              <a:t> "breast" and </a:t>
            </a:r>
            <a:r>
              <a:rPr lang="en-US" sz="1050" dirty="0" err="1">
                <a:effectLst/>
              </a:rPr>
              <a:t>ὀδούς</a:t>
            </a:r>
            <a:r>
              <a:rPr lang="en-US" sz="1050" dirty="0">
                <a:effectLst/>
              </a:rPr>
              <a:t>, "tooth") are any species of extinct </a:t>
            </a:r>
            <a:r>
              <a:rPr lang="en-US" sz="1050" dirty="0">
                <a:effectLst/>
                <a:hlinkClick r:id="rId7" tooltip="Proboscidea"/>
              </a:rPr>
              <a:t>proboscideans</a:t>
            </a:r>
            <a:r>
              <a:rPr lang="en-US" sz="1050" dirty="0">
                <a:effectLst/>
              </a:rPr>
              <a:t> in the genus </a:t>
            </a:r>
            <a:r>
              <a:rPr lang="en-US" sz="1050" b="1" i="1" dirty="0" err="1">
                <a:effectLst/>
              </a:rPr>
              <a:t>Mammut</a:t>
            </a:r>
            <a:r>
              <a:rPr lang="en-US" sz="1050" dirty="0">
                <a:effectLst/>
              </a:rPr>
              <a:t> (family </a:t>
            </a:r>
            <a:r>
              <a:rPr lang="en-US" sz="1050" dirty="0" err="1">
                <a:effectLst/>
                <a:hlinkClick r:id="rId8" tooltip="Mammutidae"/>
              </a:rPr>
              <a:t>Mammutidae</a:t>
            </a:r>
            <a:r>
              <a:rPr lang="en-US" sz="1050" dirty="0">
                <a:effectLst/>
              </a:rPr>
              <a:t>), distantly related to </a:t>
            </a:r>
            <a:r>
              <a:rPr lang="en-US" sz="1050" dirty="0">
                <a:effectLst/>
                <a:hlinkClick r:id="rId9" tooltip="Elephant"/>
              </a:rPr>
              <a:t>elephants</a:t>
            </a:r>
            <a:r>
              <a:rPr lang="en-US" sz="1050" dirty="0">
                <a:effectLst/>
              </a:rPr>
              <a:t>, that inhabited </a:t>
            </a:r>
            <a:r>
              <a:rPr lang="en-US" sz="1050" dirty="0">
                <a:effectLst/>
                <a:hlinkClick r:id="rId10" tooltip="North America"/>
              </a:rPr>
              <a:t>North</a:t>
            </a:r>
            <a:r>
              <a:rPr lang="en-US" sz="1050" dirty="0">
                <a:effectLst/>
              </a:rPr>
              <a:t> and </a:t>
            </a:r>
            <a:r>
              <a:rPr lang="en-US" sz="1050" dirty="0">
                <a:effectLst/>
                <a:hlinkClick r:id="rId11" tooltip="Central America"/>
              </a:rPr>
              <a:t>Central America</a:t>
            </a:r>
            <a:r>
              <a:rPr lang="en-US" sz="1050" dirty="0">
                <a:effectLst/>
              </a:rPr>
              <a:t> during the late </a:t>
            </a:r>
            <a:r>
              <a:rPr lang="en-US" sz="1050" dirty="0">
                <a:effectLst/>
                <a:hlinkClick r:id="rId12" tooltip="Miocene"/>
              </a:rPr>
              <a:t>Miocene</a:t>
            </a:r>
            <a:r>
              <a:rPr lang="en-US" sz="1050" dirty="0">
                <a:effectLst/>
              </a:rPr>
              <a:t> or late </a:t>
            </a:r>
            <a:r>
              <a:rPr lang="en-US" sz="1050" dirty="0">
                <a:effectLst/>
                <a:hlinkClick r:id="rId13" tooltip="Pliocene"/>
              </a:rPr>
              <a:t>Pliocene</a:t>
            </a:r>
            <a:r>
              <a:rPr lang="en-US" sz="1050" dirty="0">
                <a:effectLst/>
              </a:rPr>
              <a:t> up to their extinction at the end of the </a:t>
            </a:r>
            <a:r>
              <a:rPr lang="en-US" sz="1050" dirty="0">
                <a:effectLst/>
                <a:hlinkClick r:id="rId14" tooltip="Pleistocene"/>
              </a:rPr>
              <a:t>Pleistocene</a:t>
            </a:r>
            <a:r>
              <a:rPr lang="en-US" sz="1050" dirty="0">
                <a:effectLst/>
              </a:rPr>
              <a:t> 10,000 to 11,000 years ago.</a:t>
            </a:r>
            <a:r>
              <a:rPr lang="en-US" sz="1050" baseline="30000" dirty="0">
                <a:effectLst/>
                <a:hlinkClick r:id="rId15"/>
              </a:rPr>
              <a:t>[1]</a:t>
            </a:r>
            <a:r>
              <a:rPr lang="en-US" sz="1050" dirty="0">
                <a:effectLst/>
              </a:rPr>
              <a:t> Mastodons lived in herds and were predominantly forest dwelling animals that fed on a mixed diet obtained by </a:t>
            </a:r>
            <a:r>
              <a:rPr lang="en-US" sz="1050" dirty="0">
                <a:effectLst/>
                <a:hlinkClick r:id="rId16" tooltip="Browsing (herbivory)"/>
              </a:rPr>
              <a:t>browsing</a:t>
            </a:r>
            <a:r>
              <a:rPr lang="en-US" sz="1050" dirty="0">
                <a:effectLst/>
              </a:rPr>
              <a:t> and </a:t>
            </a:r>
            <a:r>
              <a:rPr lang="en-US" sz="1050" dirty="0">
                <a:effectLst/>
                <a:hlinkClick r:id="rId17" tooltip="Grazing"/>
              </a:rPr>
              <a:t>grazing</a:t>
            </a:r>
            <a:r>
              <a:rPr lang="en-US" sz="1050" dirty="0">
                <a:effectLst/>
              </a:rPr>
              <a:t> with a seasonal preference for browsing, similar to living elephants. </a:t>
            </a:r>
          </a:p>
          <a:p>
            <a:pPr rtl="0"/>
            <a:endParaRPr lang="en-US" sz="1050" i="1" dirty="0">
              <a:effectLst/>
            </a:endParaRPr>
          </a:p>
          <a:p>
            <a:pPr rtl="0"/>
            <a:r>
              <a:rPr lang="en-US" sz="1050" i="1" dirty="0">
                <a:effectLst/>
              </a:rPr>
              <a:t>M. </a:t>
            </a:r>
            <a:r>
              <a:rPr lang="en-US" sz="1050" i="1" dirty="0" err="1">
                <a:effectLst/>
              </a:rPr>
              <a:t>americanum</a:t>
            </a:r>
            <a:r>
              <a:rPr lang="en-US" sz="1050" dirty="0">
                <a:effectLst/>
              </a:rPr>
              <a:t>, the American mastodon, is the youngest and best-known species of the genus. They disappeared from North America as part of a </a:t>
            </a:r>
            <a:r>
              <a:rPr lang="en-US" sz="1050" dirty="0">
                <a:effectLst/>
                <a:hlinkClick r:id="rId18" tooltip="Quaternary extinction event"/>
              </a:rPr>
              <a:t>mass extinction</a:t>
            </a:r>
            <a:r>
              <a:rPr lang="en-US" sz="1050" dirty="0">
                <a:effectLst/>
              </a:rPr>
              <a:t> of most of the </a:t>
            </a:r>
            <a:r>
              <a:rPr lang="en-US" sz="1050" dirty="0">
                <a:effectLst/>
                <a:hlinkClick r:id="rId19" tooltip="Pleistocene megafauna"/>
              </a:rPr>
              <a:t>Pleistocene megafauna</a:t>
            </a:r>
            <a:r>
              <a:rPr lang="en-US" sz="1050" dirty="0">
                <a:effectLst/>
              </a:rPr>
              <a:t>, widely believed to have been related to </a:t>
            </a:r>
            <a:r>
              <a:rPr lang="en-US" sz="1050" dirty="0">
                <a:effectLst/>
                <a:hlinkClick r:id="rId20" tooltip="Overexploitation"/>
              </a:rPr>
              <a:t>overexploitation</a:t>
            </a:r>
            <a:r>
              <a:rPr lang="en-US" sz="1050" dirty="0">
                <a:effectLst/>
              </a:rPr>
              <a:t> by </a:t>
            </a:r>
            <a:r>
              <a:rPr lang="en-US" sz="1050" dirty="0">
                <a:effectLst/>
                <a:hlinkClick r:id="rId21" tooltip="Clovis culture"/>
              </a:rPr>
              <a:t>Clovis hunters</a:t>
            </a:r>
            <a:r>
              <a:rPr lang="en-US" sz="1050" dirty="0">
                <a:effectLst/>
              </a:rPr>
              <a:t>, and possibly also to climate change</a:t>
            </a:r>
          </a:p>
          <a:p>
            <a:endParaRPr lang="en-US" sz="1050" dirty="0"/>
          </a:p>
          <a:p>
            <a:pPr rtl="0"/>
            <a:r>
              <a:rPr lang="en-US" sz="1050" b="1" dirty="0">
                <a:effectLst/>
              </a:rPr>
              <a:t>Taxonomy</a:t>
            </a:r>
          </a:p>
          <a:p>
            <a:pPr rtl="0"/>
            <a:r>
              <a:rPr lang="en-US" sz="1050" dirty="0">
                <a:effectLst/>
              </a:rPr>
              <a:t>The first remnant of </a:t>
            </a:r>
            <a:r>
              <a:rPr lang="en-US" sz="1050" i="1" dirty="0" err="1">
                <a:effectLst/>
              </a:rPr>
              <a:t>Mammut</a:t>
            </a:r>
            <a:r>
              <a:rPr lang="en-US" sz="1050" dirty="0">
                <a:effectLst/>
              </a:rPr>
              <a:t>, a tooth some 2.2 kg (5 </a:t>
            </a:r>
            <a:r>
              <a:rPr lang="en-US" sz="1050" dirty="0" err="1">
                <a:effectLst/>
              </a:rPr>
              <a:t>lb</a:t>
            </a:r>
            <a:r>
              <a:rPr lang="en-US" sz="1050" dirty="0">
                <a:effectLst/>
              </a:rPr>
              <a:t>) in weight, was discovered in the village of </a:t>
            </a:r>
            <a:r>
              <a:rPr lang="en-US" sz="1050" dirty="0">
                <a:effectLst/>
                <a:hlinkClick r:id="rId22" tooltip="Claverack, New York"/>
              </a:rPr>
              <a:t>Claverack, New York</a:t>
            </a:r>
            <a:r>
              <a:rPr lang="en-US" sz="1050" dirty="0">
                <a:effectLst/>
              </a:rPr>
              <a:t>, in 1705. The mystery animal became known as the "</a:t>
            </a:r>
            <a:r>
              <a:rPr lang="en-US" sz="1050" dirty="0" err="1">
                <a:effectLst/>
              </a:rPr>
              <a:t>incognitum</a:t>
            </a:r>
            <a:r>
              <a:rPr lang="en-US" sz="1050" dirty="0">
                <a:effectLst/>
              </a:rPr>
              <a:t>".</a:t>
            </a:r>
            <a:r>
              <a:rPr lang="en-US" sz="1050" baseline="30000" dirty="0">
                <a:effectLst/>
                <a:hlinkClick r:id="rId23"/>
              </a:rPr>
              <a:t>[2]</a:t>
            </a:r>
            <a:r>
              <a:rPr lang="en-US" sz="1050" dirty="0">
                <a:effectLst/>
              </a:rPr>
              <a:t> The first bones to be collected and studied scientifically were found in 1739 at </a:t>
            </a:r>
            <a:r>
              <a:rPr lang="en-US" sz="1050" dirty="0">
                <a:effectLst/>
                <a:hlinkClick r:id="rId24" tooltip="Big Bone Lick State Park"/>
              </a:rPr>
              <a:t>Big Bone Lick State Park</a:t>
            </a:r>
            <a:r>
              <a:rPr lang="en-US" sz="1050" dirty="0">
                <a:effectLst/>
              </a:rPr>
              <a:t>, Kentucky, by French soldiers, who carried them to the </a:t>
            </a:r>
            <a:r>
              <a:rPr lang="en-US" sz="1050" dirty="0">
                <a:effectLst/>
                <a:hlinkClick r:id="rId25" tooltip="Mississippi River"/>
              </a:rPr>
              <a:t>Mississippi River</a:t>
            </a:r>
            <a:r>
              <a:rPr lang="en-US" sz="1050" dirty="0">
                <a:effectLst/>
              </a:rPr>
              <a:t>, from where they were transported to the </a:t>
            </a:r>
            <a:r>
              <a:rPr lang="en-US" sz="1050" dirty="0">
                <a:effectLst/>
                <a:hlinkClick r:id="rId26" tooltip="National Museum of Natural History (France)"/>
              </a:rPr>
              <a:t>National Museum of Natural History</a:t>
            </a:r>
            <a:r>
              <a:rPr lang="en-US" sz="1050" dirty="0">
                <a:effectLst/>
              </a:rPr>
              <a:t> in </a:t>
            </a:r>
            <a:r>
              <a:rPr lang="en-US" sz="1050" dirty="0">
                <a:effectLst/>
                <a:hlinkClick r:id="rId27" tooltip="Paris"/>
              </a:rPr>
              <a:t>Paris</a:t>
            </a:r>
            <a:r>
              <a:rPr lang="en-US" sz="1050" dirty="0">
                <a:effectLst/>
              </a:rPr>
              <a:t>.</a:t>
            </a:r>
            <a:r>
              <a:rPr lang="en-US" sz="1050" baseline="30000" dirty="0">
                <a:effectLst/>
                <a:hlinkClick r:id="rId28"/>
              </a:rPr>
              <a:t>[3]</a:t>
            </a:r>
            <a:r>
              <a:rPr lang="en-US" sz="1050" dirty="0">
                <a:effectLst/>
              </a:rPr>
              <a:t> Some time later, similar teeth were found in South Carolina, which, according to the slaves, looked remarkably similar to those of </a:t>
            </a:r>
            <a:r>
              <a:rPr lang="en-US" sz="1050" dirty="0">
                <a:effectLst/>
                <a:hlinkClick r:id="rId29" tooltip="African elephant"/>
              </a:rPr>
              <a:t>African elephants</a:t>
            </a:r>
            <a:r>
              <a:rPr lang="en-US" sz="1050" dirty="0">
                <a:effectLst/>
              </a:rPr>
              <a:t>. This was soon followed by discoveries of complete bones and tusks in Ohio; people started referring to the "</a:t>
            </a:r>
            <a:r>
              <a:rPr lang="en-US" sz="1050" dirty="0" err="1">
                <a:effectLst/>
              </a:rPr>
              <a:t>incognitum</a:t>
            </a:r>
            <a:r>
              <a:rPr lang="en-US" sz="1050" dirty="0">
                <a:effectLst/>
              </a:rPr>
              <a:t>" as a mammoth, like the ones that were being dug out in Siberia.</a:t>
            </a:r>
            <a:r>
              <a:rPr lang="en-US" sz="1050" baseline="30000" dirty="0">
                <a:effectLst/>
                <a:hlinkClick r:id="rId23"/>
              </a:rPr>
              <a:t>[2]</a:t>
            </a:r>
            <a:r>
              <a:rPr lang="en-US" sz="1050" dirty="0">
                <a:effectLst/>
              </a:rPr>
              <a:t> Anatomists noted that the teeth of mammoth and elephants were different from those of the "</a:t>
            </a:r>
            <a:r>
              <a:rPr lang="en-US" sz="1050" dirty="0" err="1">
                <a:effectLst/>
              </a:rPr>
              <a:t>incognitum</a:t>
            </a:r>
            <a:r>
              <a:rPr lang="en-US" sz="1050" dirty="0">
                <a:effectLst/>
              </a:rPr>
              <a:t>", which possessed rows of large conical cusps, indicating that they were dealing with a distinct species. In 1806 the French anatomist Georges Cuvier named the </a:t>
            </a:r>
            <a:r>
              <a:rPr lang="en-US" sz="1050" dirty="0" err="1">
                <a:effectLst/>
              </a:rPr>
              <a:t>incognitum</a:t>
            </a:r>
            <a:r>
              <a:rPr lang="en-US" sz="1050" dirty="0">
                <a:effectLst/>
              </a:rPr>
              <a:t> "mastodon".</a:t>
            </a:r>
            <a:r>
              <a:rPr lang="en-US" sz="1050" baseline="30000" dirty="0">
                <a:effectLst/>
                <a:hlinkClick r:id="rId23"/>
              </a:rPr>
              <a:t>[2]</a:t>
            </a:r>
            <a:r>
              <a:rPr lang="en-US" sz="1050" dirty="0">
                <a:effectLst/>
              </a:rPr>
              <a:t> </a:t>
            </a:r>
          </a:p>
          <a:p>
            <a:pPr rtl="0"/>
            <a:endParaRPr lang="en-US" sz="1050" dirty="0">
              <a:effectLst/>
            </a:endParaRPr>
          </a:p>
          <a:p>
            <a:pPr rtl="0"/>
            <a:r>
              <a:rPr lang="en-US" sz="1050" dirty="0">
                <a:effectLst/>
              </a:rPr>
              <a:t>The name </a:t>
            </a:r>
            <a:r>
              <a:rPr lang="en-US" sz="1050" i="1" dirty="0">
                <a:effectLst/>
              </a:rPr>
              <a:t>mastodon</a:t>
            </a:r>
            <a:r>
              <a:rPr lang="en-US" sz="1050" dirty="0">
                <a:effectLst/>
              </a:rPr>
              <a:t> (or </a:t>
            </a:r>
            <a:r>
              <a:rPr lang="en-US" sz="1050" i="1" dirty="0" err="1">
                <a:effectLst/>
              </a:rPr>
              <a:t>mastodont</a:t>
            </a:r>
            <a:r>
              <a:rPr lang="en-US" sz="1050" dirty="0">
                <a:effectLst/>
              </a:rPr>
              <a:t>) means "breast tooth" (</a:t>
            </a:r>
            <a:r>
              <a:rPr lang="en-US" sz="1050" dirty="0">
                <a:effectLst/>
                <a:hlinkClick r:id="rId30" tooltip="Ancient Greek"/>
              </a:rPr>
              <a:t>Ancient Greek</a:t>
            </a:r>
            <a:r>
              <a:rPr lang="en-US" sz="1050" dirty="0">
                <a:effectLst/>
              </a:rPr>
              <a:t>: μα</a:t>
            </a:r>
            <a:r>
              <a:rPr lang="en-US" sz="1050" dirty="0" err="1">
                <a:effectLst/>
              </a:rPr>
              <a:t>στός</a:t>
            </a:r>
            <a:r>
              <a:rPr lang="en-US" sz="1050" dirty="0">
                <a:effectLst/>
              </a:rPr>
              <a:t> "breast" and </a:t>
            </a:r>
            <a:r>
              <a:rPr lang="en-US" sz="1050" dirty="0" err="1">
                <a:effectLst/>
              </a:rPr>
              <a:t>ὀδούς</a:t>
            </a:r>
            <a:r>
              <a:rPr lang="en-US" sz="1050" dirty="0">
                <a:effectLst/>
              </a:rPr>
              <a:t>, "tooth"),</a:t>
            </a:r>
            <a:r>
              <a:rPr lang="en-US" sz="1050" baseline="30000" dirty="0">
                <a:effectLst/>
                <a:hlinkClick r:id="rId31"/>
              </a:rPr>
              <a:t>[4]</a:t>
            </a:r>
            <a:r>
              <a:rPr lang="en-US" sz="1050" baseline="30000" dirty="0">
                <a:effectLst/>
                <a:hlinkClick r:id="rId32"/>
              </a:rPr>
              <a:t>[5]</a:t>
            </a:r>
            <a:r>
              <a:rPr lang="en-US" sz="1050" dirty="0">
                <a:effectLst/>
              </a:rPr>
              <a:t> and was assigned by the French naturalist </a:t>
            </a:r>
            <a:r>
              <a:rPr lang="en-US" sz="1050" dirty="0">
                <a:effectLst/>
                <a:hlinkClick r:id="rId33" tooltip="Georges Cuvier"/>
              </a:rPr>
              <a:t>Georges Cuvier</a:t>
            </a:r>
            <a:r>
              <a:rPr lang="en-US" sz="1050" dirty="0">
                <a:effectLst/>
              </a:rPr>
              <a:t> in 1817, for the nipple-like projections on the crowns of its molars. </a:t>
            </a:r>
          </a:p>
          <a:p>
            <a:pPr rtl="0"/>
            <a:endParaRPr lang="en-US" sz="1050" dirty="0">
              <a:effectLst/>
            </a:endParaRPr>
          </a:p>
          <a:p>
            <a:pPr rtl="0"/>
            <a:r>
              <a:rPr lang="en-US" sz="1050" i="1" dirty="0">
                <a:effectLst/>
              </a:rPr>
              <a:t>Mastodon</a:t>
            </a:r>
            <a:r>
              <a:rPr lang="en-US" sz="1050" dirty="0">
                <a:effectLst/>
              </a:rPr>
              <a:t> as a genus name is obsolete;</a:t>
            </a:r>
            <a:r>
              <a:rPr lang="en-US" sz="1050" baseline="30000" dirty="0">
                <a:effectLst/>
                <a:hlinkClick r:id="rId34"/>
              </a:rPr>
              <a:t>[6]</a:t>
            </a:r>
            <a:r>
              <a:rPr lang="en-US" sz="1050" dirty="0">
                <a:effectLst/>
              </a:rPr>
              <a:t> the </a:t>
            </a:r>
            <a:r>
              <a:rPr lang="en-US" sz="1050" dirty="0">
                <a:effectLst/>
                <a:hlinkClick r:id="rId35" tooltip="Valid name (zoology)"/>
              </a:rPr>
              <a:t>valid name</a:t>
            </a:r>
            <a:r>
              <a:rPr lang="en-US" sz="1050" dirty="0">
                <a:effectLst/>
              </a:rPr>
              <a:t> is </a:t>
            </a:r>
            <a:r>
              <a:rPr lang="en-US" sz="1050" i="1" dirty="0" err="1">
                <a:effectLst/>
              </a:rPr>
              <a:t>Mammut</a:t>
            </a:r>
            <a:r>
              <a:rPr lang="en-US" sz="1050" dirty="0">
                <a:effectLst/>
              </a:rPr>
              <a:t>, a name that preceded Cuvier's description, making </a:t>
            </a:r>
            <a:r>
              <a:rPr lang="en-US" sz="1050" i="1" dirty="0">
                <a:effectLst/>
              </a:rPr>
              <a:t>Mastodon</a:t>
            </a:r>
            <a:r>
              <a:rPr lang="en-US" sz="1050" dirty="0">
                <a:effectLst/>
              </a:rPr>
              <a:t> a </a:t>
            </a:r>
            <a:r>
              <a:rPr lang="en-US" sz="1050" dirty="0">
                <a:effectLst/>
                <a:hlinkClick r:id="rId36" tooltip="Synonym (taxonomy)"/>
              </a:rPr>
              <a:t>junior synonym</a:t>
            </a:r>
            <a:r>
              <a:rPr lang="en-US" sz="1050" dirty="0">
                <a:effectLst/>
              </a:rPr>
              <a:t>. The change was met with resistance, and authors sometimes applied </a:t>
            </a:r>
            <a:r>
              <a:rPr lang="en-US" sz="1050" i="1" dirty="0">
                <a:effectLst/>
              </a:rPr>
              <a:t>"Mastodon"</a:t>
            </a:r>
            <a:r>
              <a:rPr lang="en-US" sz="1050" dirty="0">
                <a:effectLst/>
              </a:rPr>
              <a:t> as an informal name; consequently it became the common term for members of the genus. </a:t>
            </a:r>
          </a:p>
          <a:p>
            <a:pPr rtl="0"/>
            <a:endParaRPr lang="en-US" sz="1050" i="1" dirty="0">
              <a:effectLst/>
            </a:endParaRPr>
          </a:p>
          <a:p>
            <a:pPr rtl="0"/>
            <a:r>
              <a:rPr lang="en-US" sz="1050" i="1" dirty="0">
                <a:effectLst/>
              </a:rPr>
              <a:t>M. </a:t>
            </a:r>
            <a:r>
              <a:rPr lang="en-US" sz="1050" i="1" dirty="0" err="1">
                <a:effectLst/>
              </a:rPr>
              <a:t>americanum</a:t>
            </a:r>
            <a:r>
              <a:rPr lang="en-US" sz="1050" dirty="0">
                <a:effectLst/>
              </a:rPr>
              <a:t>, the American mastodon, the best known and the last species of </a:t>
            </a:r>
            <a:r>
              <a:rPr lang="en-US" sz="1050" i="1" dirty="0" err="1">
                <a:effectLst/>
              </a:rPr>
              <a:t>Mammut</a:t>
            </a:r>
            <a:r>
              <a:rPr lang="en-US" sz="1050" dirty="0">
                <a:effectLst/>
              </a:rPr>
              <a:t>. Its earliest occurrences date from the early-middle Pliocene (early </a:t>
            </a:r>
            <a:r>
              <a:rPr lang="en-US" sz="1050" dirty="0" err="1">
                <a:effectLst/>
              </a:rPr>
              <a:t>Blancan</a:t>
            </a:r>
            <a:r>
              <a:rPr lang="en-US" sz="1050" dirty="0">
                <a:effectLst/>
              </a:rPr>
              <a:t> stage). It had a continent-wide distribution, especially during the Pleistocene epoch,</a:t>
            </a:r>
            <a:r>
              <a:rPr lang="en-US" sz="1050" baseline="30000" dirty="0">
                <a:effectLst/>
                <a:hlinkClick r:id="rId37"/>
              </a:rPr>
              <a:t>[7]</a:t>
            </a:r>
            <a:r>
              <a:rPr lang="en-US" sz="1050" dirty="0">
                <a:effectLst/>
              </a:rPr>
              <a:t> known from fossil sites ranging from present-day </a:t>
            </a:r>
            <a:r>
              <a:rPr lang="en-US" sz="1050" dirty="0">
                <a:effectLst/>
                <a:hlinkClick r:id="rId38" tooltip="Alaska"/>
              </a:rPr>
              <a:t>Alaska</a:t>
            </a:r>
            <a:r>
              <a:rPr lang="en-US" sz="1050" dirty="0">
                <a:effectLst/>
              </a:rPr>
              <a:t> and </a:t>
            </a:r>
            <a:r>
              <a:rPr lang="en-US" sz="1050" dirty="0">
                <a:effectLst/>
                <a:hlinkClick r:id="rId39" tooltip="New England"/>
              </a:rPr>
              <a:t>New England</a:t>
            </a:r>
            <a:r>
              <a:rPr lang="en-US" sz="1050" dirty="0">
                <a:effectLst/>
              </a:rPr>
              <a:t> in the north, to </a:t>
            </a:r>
            <a:r>
              <a:rPr lang="en-US" sz="1050" dirty="0">
                <a:effectLst/>
                <a:hlinkClick r:id="rId40" tooltip="Florida"/>
              </a:rPr>
              <a:t>Florida</a:t>
            </a:r>
            <a:r>
              <a:rPr lang="en-US" sz="1050" dirty="0">
                <a:effectLst/>
              </a:rPr>
              <a:t>, southern </a:t>
            </a:r>
            <a:r>
              <a:rPr lang="en-US" sz="1050" dirty="0">
                <a:effectLst/>
                <a:hlinkClick r:id="rId41" tooltip="California"/>
              </a:rPr>
              <a:t>California</a:t>
            </a:r>
            <a:r>
              <a:rPr lang="en-US" sz="1050" dirty="0">
                <a:effectLst/>
              </a:rPr>
              <a:t>, and as far south as </a:t>
            </a:r>
            <a:r>
              <a:rPr lang="en-US" sz="1050" dirty="0">
                <a:effectLst/>
                <a:hlinkClick r:id="rId42" tooltip="Honduras"/>
              </a:rPr>
              <a:t>Honduras</a:t>
            </a:r>
            <a:r>
              <a:rPr lang="en-US" sz="1050" dirty="0">
                <a:effectLst/>
              </a:rPr>
              <a:t>.</a:t>
            </a:r>
            <a:r>
              <a:rPr lang="en-US" sz="1050" baseline="30000" dirty="0">
                <a:effectLst/>
                <a:hlinkClick r:id="rId43"/>
              </a:rPr>
              <a:t>[8]</a:t>
            </a:r>
            <a:r>
              <a:rPr lang="en-US" sz="1050" dirty="0">
                <a:effectLst/>
              </a:rPr>
              <a:t> The American mastodon resembled a </a:t>
            </a:r>
            <a:r>
              <a:rPr lang="en-US" sz="1050" dirty="0">
                <a:effectLst/>
                <a:hlinkClick r:id="rId44" tooltip="Woolly mammoth"/>
              </a:rPr>
              <a:t>woolly mammoth</a:t>
            </a:r>
            <a:r>
              <a:rPr lang="en-US" sz="1050" dirty="0">
                <a:effectLst/>
              </a:rPr>
              <a:t> in appearance, with a thick coat of shaggy hair.</a:t>
            </a:r>
            <a:r>
              <a:rPr lang="en-US" sz="1050" baseline="30000" dirty="0">
                <a:effectLst/>
                <a:hlinkClick r:id="rId45"/>
              </a:rPr>
              <a:t>[9]</a:t>
            </a:r>
            <a:r>
              <a:rPr lang="en-US" sz="1050" dirty="0">
                <a:effectLst/>
              </a:rPr>
              <a:t> It had </a:t>
            </a:r>
            <a:r>
              <a:rPr lang="en-US" sz="1050" dirty="0">
                <a:effectLst/>
                <a:hlinkClick r:id="rId46" tooltip="Tusk"/>
              </a:rPr>
              <a:t>tusks</a:t>
            </a:r>
            <a:r>
              <a:rPr lang="en-US" sz="1050" dirty="0">
                <a:effectLst/>
              </a:rPr>
              <a:t> that sometimes exceeded 5 meters (16 ft) in length; they curved upwards, but less dramatically than those of the woolly mammoth.</a:t>
            </a:r>
            <a:r>
              <a:rPr lang="en-US" sz="1050" baseline="30000" dirty="0">
                <a:effectLst/>
                <a:hlinkClick r:id="rId47"/>
              </a:rPr>
              <a:t>[10]</a:t>
            </a:r>
            <a:r>
              <a:rPr lang="en-US" sz="1050" dirty="0">
                <a:effectLst/>
              </a:rPr>
              <a:t> Its main habitat was cold </a:t>
            </a:r>
            <a:r>
              <a:rPr lang="en-US" sz="1050" dirty="0">
                <a:effectLst/>
                <a:hlinkClick r:id="rId48" tooltip="Spruce"/>
              </a:rPr>
              <a:t>spruce</a:t>
            </a:r>
            <a:r>
              <a:rPr lang="en-US" sz="1050" dirty="0">
                <a:effectLst/>
              </a:rPr>
              <a:t> woodlands, and it is believed to have browsed in herds.</a:t>
            </a:r>
            <a:r>
              <a:rPr lang="en-US" sz="1050" baseline="30000" dirty="0">
                <a:effectLst/>
                <a:hlinkClick r:id="rId45"/>
              </a:rPr>
              <a:t>[9]</a:t>
            </a:r>
            <a:r>
              <a:rPr lang="en-US" sz="1050" dirty="0">
                <a:effectLst/>
              </a:rPr>
              <a:t> It became extinct at the end of the Pleistocene approximately 11,000 years ago.</a:t>
            </a:r>
          </a:p>
          <a:p>
            <a:endParaRPr lang="en-US" sz="1050" dirty="0"/>
          </a:p>
          <a:p>
            <a:pPr rtl="0"/>
            <a:r>
              <a:rPr lang="en-US" sz="1050" b="1" dirty="0">
                <a:effectLst/>
              </a:rPr>
              <a:t>Extinction</a:t>
            </a:r>
          </a:p>
          <a:p>
            <a:pPr rtl="0"/>
            <a:r>
              <a:rPr lang="en-US" sz="1050" dirty="0">
                <a:effectLst/>
              </a:rPr>
              <a:t>Fossil evidence indicates that mastodons probably disappeared from North America about 10,500 years ago</a:t>
            </a:r>
            <a:r>
              <a:rPr lang="en-US" sz="1050" baseline="30000" dirty="0">
                <a:effectLst/>
                <a:hlinkClick r:id="rId15"/>
              </a:rPr>
              <a:t>[1]</a:t>
            </a:r>
            <a:r>
              <a:rPr lang="en-US" sz="1050" dirty="0">
                <a:effectLst/>
              </a:rPr>
              <a:t> as part of a </a:t>
            </a:r>
            <a:r>
              <a:rPr lang="en-US" sz="1050" dirty="0">
                <a:effectLst/>
                <a:hlinkClick r:id="rId18" tooltip="Quaternary extinction event"/>
              </a:rPr>
              <a:t>mass extinction</a:t>
            </a:r>
            <a:r>
              <a:rPr lang="en-US" sz="1050" dirty="0">
                <a:effectLst/>
              </a:rPr>
              <a:t> of most of the </a:t>
            </a:r>
            <a:r>
              <a:rPr lang="en-US" sz="1050" dirty="0">
                <a:effectLst/>
                <a:hlinkClick r:id="rId19" tooltip="Pleistocene megafauna"/>
              </a:rPr>
              <a:t>Pleistocene megafauna</a:t>
            </a:r>
            <a:r>
              <a:rPr lang="en-US" sz="1050" dirty="0">
                <a:effectLst/>
              </a:rPr>
              <a:t> that is widely believed to have been a result of human hunting pressure.</a:t>
            </a:r>
            <a:r>
              <a:rPr lang="en-US" sz="1050" baseline="30000" dirty="0">
                <a:effectLst/>
                <a:hlinkClick r:id="rId49"/>
              </a:rPr>
              <a:t>[42]</a:t>
            </a:r>
            <a:r>
              <a:rPr lang="en-US" sz="1050" baseline="30000" dirty="0">
                <a:effectLst/>
                <a:hlinkClick r:id="rId50"/>
              </a:rPr>
              <a:t>[43]</a:t>
            </a:r>
            <a:r>
              <a:rPr lang="en-US" sz="1050" dirty="0">
                <a:effectLst/>
              </a:rPr>
              <a:t> The latest </a:t>
            </a:r>
            <a:r>
              <a:rPr lang="en-US" sz="1050" dirty="0">
                <a:effectLst/>
                <a:hlinkClick r:id="rId51" tooltip="Paleo-Indians"/>
              </a:rPr>
              <a:t>Paleo-Indians</a:t>
            </a:r>
            <a:r>
              <a:rPr lang="en-US" sz="1050" dirty="0">
                <a:effectLst/>
              </a:rPr>
              <a:t> entered the Americas and expanded to relatively large numbers 13,000 years ago,</a:t>
            </a:r>
            <a:r>
              <a:rPr lang="en-US" sz="1050" baseline="30000" dirty="0">
                <a:effectLst/>
                <a:hlinkClick r:id="rId52"/>
              </a:rPr>
              <a:t>[44]</a:t>
            </a:r>
            <a:r>
              <a:rPr lang="en-US" sz="1050" dirty="0">
                <a:effectLst/>
              </a:rPr>
              <a:t> and their hunting may have caused a gradual attrition of the mastodon population.</a:t>
            </a:r>
            <a:r>
              <a:rPr lang="en-US" sz="1050" baseline="30000" dirty="0">
                <a:effectLst/>
                <a:hlinkClick r:id="rId53"/>
              </a:rPr>
              <a:t>[45]</a:t>
            </a:r>
            <a:r>
              <a:rPr lang="en-US" sz="1050" baseline="30000" dirty="0">
                <a:effectLst/>
                <a:hlinkClick r:id="rId54"/>
              </a:rPr>
              <a:t>[46]</a:t>
            </a:r>
            <a:r>
              <a:rPr lang="en-US" sz="1050" dirty="0">
                <a:effectLst/>
              </a:rPr>
              <a:t> Analysis of tusks of mastodons from the </a:t>
            </a:r>
            <a:r>
              <a:rPr lang="en-US" sz="1050" dirty="0">
                <a:effectLst/>
                <a:hlinkClick r:id="rId55" tooltip="Great Lakes region (North America)"/>
              </a:rPr>
              <a:t>American Great Lakes region</a:t>
            </a:r>
            <a:r>
              <a:rPr lang="en-US" sz="1050" dirty="0">
                <a:effectLst/>
              </a:rPr>
              <a:t> over a span of several thousand years prior to their extinction in the area shows a trend of declining age at maturation; this is contrary to what one would expect if they were experiencing stresses from an unfavorable environment, but is consistent with a reduction in intraspecific competition that would result from a population being reduced by human hunting.</a:t>
            </a:r>
            <a:r>
              <a:rPr lang="en-US" sz="1050" baseline="30000" dirty="0">
                <a:effectLst/>
                <a:hlinkClick r:id="rId54"/>
              </a:rPr>
              <a:t>[46]</a:t>
            </a:r>
            <a:r>
              <a:rPr lang="en-US" sz="105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rtl="0"/>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57</a:t>
            </a:fld>
            <a:endParaRPr lang="en-US"/>
          </a:p>
        </p:txBody>
      </p:sp>
    </p:spTree>
    <p:extLst>
      <p:ext uri="{BB962C8B-B14F-4D97-AF65-F5344CB8AC3E}">
        <p14:creationId xmlns:p14="http://schemas.microsoft.com/office/powerpoint/2010/main" val="30976460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dirty="0"/>
              <a:t>The </a:t>
            </a:r>
            <a:r>
              <a:rPr lang="en-US" sz="1050" b="1" dirty="0"/>
              <a:t>woolly mammoth</a:t>
            </a:r>
            <a:r>
              <a:rPr lang="en-US" sz="1050" dirty="0"/>
              <a:t> (</a:t>
            </a:r>
            <a:r>
              <a:rPr lang="en-US" sz="1050" i="1" dirty="0" err="1"/>
              <a:t>Mammuthus</a:t>
            </a:r>
            <a:r>
              <a:rPr lang="en-US" sz="1050" i="1" dirty="0"/>
              <a:t> </a:t>
            </a:r>
            <a:r>
              <a:rPr lang="en-US" sz="1050" i="1" dirty="0" err="1"/>
              <a:t>primigenius</a:t>
            </a:r>
            <a:r>
              <a:rPr lang="en-US" sz="1050" dirty="0"/>
              <a:t>) is an extinct species of </a:t>
            </a:r>
            <a:r>
              <a:rPr lang="en-US" sz="1050" dirty="0">
                <a:hlinkClick r:id="rId3" tooltip="Mammoth"/>
              </a:rPr>
              <a:t>mammoth</a:t>
            </a:r>
            <a:r>
              <a:rPr lang="en-US" sz="1050" dirty="0"/>
              <a:t> that lived during the </a:t>
            </a:r>
            <a:r>
              <a:rPr lang="en-US" sz="1050" dirty="0">
                <a:hlinkClick r:id="rId4" tooltip="Pleistocene"/>
              </a:rPr>
              <a:t>Pleistocene</a:t>
            </a:r>
            <a:r>
              <a:rPr lang="en-US" sz="1050" dirty="0"/>
              <a:t> until its extinction in the early </a:t>
            </a:r>
            <a:r>
              <a:rPr lang="en-US" sz="1050" dirty="0">
                <a:hlinkClick r:id="rId5" tooltip="Holocene"/>
              </a:rPr>
              <a:t>Holocene</a:t>
            </a:r>
            <a:r>
              <a:rPr lang="en-US" sz="1050" dirty="0"/>
              <a:t> epoch, and was one of the last in a line of mammoth species, beginning with </a:t>
            </a:r>
            <a:r>
              <a:rPr lang="en-US" sz="1050" i="1" dirty="0" err="1">
                <a:hlinkClick r:id="rId6" tooltip="Mammuthus subplanifrons"/>
              </a:rPr>
              <a:t>Mammuthus</a:t>
            </a:r>
            <a:r>
              <a:rPr lang="en-US" sz="1050" i="1" dirty="0">
                <a:hlinkClick r:id="rId6" tooltip="Mammuthus subplanifrons"/>
              </a:rPr>
              <a:t> </a:t>
            </a:r>
            <a:r>
              <a:rPr lang="en-US" sz="1050" i="1" dirty="0" err="1">
                <a:hlinkClick r:id="rId6" tooltip="Mammuthus subplanifrons"/>
              </a:rPr>
              <a:t>subplanifrons</a:t>
            </a:r>
            <a:r>
              <a:rPr lang="en-US" sz="1050" dirty="0"/>
              <a:t> in the early </a:t>
            </a:r>
            <a:r>
              <a:rPr lang="en-US" sz="1050" dirty="0">
                <a:hlinkClick r:id="rId7" tooltip="Pliocene"/>
              </a:rPr>
              <a:t>Pliocene</a:t>
            </a:r>
            <a:r>
              <a:rPr lang="en-US" sz="1050" dirty="0"/>
              <a:t>. The woolly mammoth diverged from the </a:t>
            </a:r>
            <a:r>
              <a:rPr lang="en-US" sz="1050" dirty="0">
                <a:hlinkClick r:id="rId8" tooltip="Steppe mammoth"/>
              </a:rPr>
              <a:t>steppe mammoth</a:t>
            </a:r>
            <a:r>
              <a:rPr lang="en-US" sz="1050" dirty="0"/>
              <a:t> about 400,000 years ago in East Asia. Its closest extant relative is the </a:t>
            </a:r>
            <a:r>
              <a:rPr lang="en-US" sz="1050" dirty="0">
                <a:hlinkClick r:id="rId9" tooltip="Asian elephant"/>
              </a:rPr>
              <a:t>Asian elephant</a:t>
            </a:r>
            <a:r>
              <a:rPr lang="en-US" sz="1050" dirty="0"/>
              <a:t>. The appearance and </a:t>
            </a:r>
            <a:r>
              <a:rPr lang="en-US" sz="1050" dirty="0" err="1"/>
              <a:t>behaviour</a:t>
            </a:r>
            <a:r>
              <a:rPr lang="en-US" sz="1050" dirty="0"/>
              <a:t> of this species are among the best studied of any </a:t>
            </a:r>
            <a:r>
              <a:rPr lang="en-US" sz="1050" dirty="0">
                <a:hlinkClick r:id="rId10" tooltip="Prehistory"/>
              </a:rPr>
              <a:t>prehistoric</a:t>
            </a:r>
            <a:r>
              <a:rPr lang="en-US" sz="1050" dirty="0"/>
              <a:t> animal because of the discovery of frozen carcasses in </a:t>
            </a:r>
            <a:r>
              <a:rPr lang="en-US" sz="1050" dirty="0">
                <a:hlinkClick r:id="rId11" tooltip="Siberia"/>
              </a:rPr>
              <a:t>Siberia</a:t>
            </a:r>
            <a:r>
              <a:rPr lang="en-US" sz="1050" dirty="0"/>
              <a:t> and </a:t>
            </a:r>
            <a:r>
              <a:rPr lang="en-US" sz="1050" dirty="0">
                <a:hlinkClick r:id="rId12" tooltip="Alaska"/>
              </a:rPr>
              <a:t>Alaska</a:t>
            </a:r>
            <a:r>
              <a:rPr lang="en-US" sz="1050" dirty="0"/>
              <a:t>, as well as skeletons, teeth, stomach contents, dung, and depiction from life in prehistoric </a:t>
            </a:r>
            <a:r>
              <a:rPr lang="en-US" sz="1050" dirty="0">
                <a:hlinkClick r:id="rId13" tooltip="Cave painting"/>
              </a:rPr>
              <a:t>cave paintings</a:t>
            </a:r>
            <a:r>
              <a:rPr lang="en-US" sz="1050" dirty="0"/>
              <a:t>. Mammoth remains had long been known in Asia before they became known to Europeans in the 17th century. The origin of these remains was long a matter of debate, and often explained as being remains of </a:t>
            </a:r>
            <a:r>
              <a:rPr lang="en-US" sz="1050" dirty="0">
                <a:hlinkClick r:id="rId14" tooltip="Legendary creature"/>
              </a:rPr>
              <a:t>legendary creatures</a:t>
            </a:r>
            <a:r>
              <a:rPr lang="en-US" sz="1050" dirty="0"/>
              <a:t>. The mammoth was identified as an extinct species of elephant by </a:t>
            </a:r>
            <a:r>
              <a:rPr lang="en-US" sz="1050" dirty="0">
                <a:hlinkClick r:id="rId15" tooltip="Georges Cuvier"/>
              </a:rPr>
              <a:t>Georges Cuvier</a:t>
            </a:r>
            <a:r>
              <a:rPr lang="en-US" sz="1050" dirty="0"/>
              <a:t> in 1796. </a:t>
            </a:r>
          </a:p>
          <a:p>
            <a:pPr rtl="0"/>
            <a:endParaRPr lang="en-US" sz="1050" dirty="0"/>
          </a:p>
          <a:p>
            <a:pPr rtl="0"/>
            <a:r>
              <a:rPr lang="en-US" sz="1050" dirty="0"/>
              <a:t>The woolly mammoth was roughly the same size as modern </a:t>
            </a:r>
            <a:r>
              <a:rPr lang="en-US" sz="1050" dirty="0">
                <a:hlinkClick r:id="rId16" tooltip="African elephant"/>
              </a:rPr>
              <a:t>African elephants</a:t>
            </a:r>
            <a:r>
              <a:rPr lang="en-US" sz="1050" dirty="0"/>
              <a:t>. Males reached shoulder heights between 2.7 and 3.4 m (8.9 and 11.2 ft) and weighed up to 6 metric tons (6.6 short tons). Females reached 2.6–2.9 m (8.5–9.5 ft) in shoulder heights and weighed up to 4 metric tons (4.4 short tons). A newborn calf weighed about 90 kilograms (200 </a:t>
            </a:r>
            <a:r>
              <a:rPr lang="en-US" sz="1050" dirty="0" err="1"/>
              <a:t>lb</a:t>
            </a:r>
            <a:r>
              <a:rPr lang="en-US" sz="1050" dirty="0"/>
              <a:t>). The woolly mammoth was well adapted to the cold environment during the </a:t>
            </a:r>
            <a:r>
              <a:rPr lang="en-US" sz="1050" dirty="0">
                <a:hlinkClick r:id="rId17" tooltip="Last glacial period"/>
              </a:rPr>
              <a:t>last ice age</a:t>
            </a:r>
            <a:r>
              <a:rPr lang="en-US" sz="1050" dirty="0"/>
              <a:t>. It was covered in fur, with an outer covering of long guard hairs and a shorter undercoat. The color of the </a:t>
            </a:r>
            <a:r>
              <a:rPr lang="en-US" sz="1050" dirty="0">
                <a:hlinkClick r:id="rId18" tooltip="Coat (animal)"/>
              </a:rPr>
              <a:t>coat</a:t>
            </a:r>
            <a:r>
              <a:rPr lang="en-US" sz="1050" dirty="0"/>
              <a:t> varied from dark to light. The ears and tail were short to minimize </a:t>
            </a:r>
            <a:r>
              <a:rPr lang="en-US" sz="1050" dirty="0">
                <a:hlinkClick r:id="rId19" tooltip="Frostbite"/>
              </a:rPr>
              <a:t>frostbite</a:t>
            </a:r>
            <a:r>
              <a:rPr lang="en-US" sz="1050" dirty="0"/>
              <a:t> and heat loss. It had long, curved </a:t>
            </a:r>
            <a:r>
              <a:rPr lang="en-US" sz="1050" dirty="0">
                <a:hlinkClick r:id="rId20" tooltip="Tusk"/>
              </a:rPr>
              <a:t>tusks</a:t>
            </a:r>
            <a:r>
              <a:rPr lang="en-US" sz="1050" dirty="0"/>
              <a:t> and four </a:t>
            </a:r>
            <a:r>
              <a:rPr lang="en-US" sz="1050" dirty="0">
                <a:hlinkClick r:id="rId21" tooltip="Molar (tooth)"/>
              </a:rPr>
              <a:t>molars</a:t>
            </a:r>
            <a:r>
              <a:rPr lang="en-US" sz="1050" dirty="0"/>
              <a:t>, which were replaced six times during the lifetime of an individual. Its behavior was similar to that of modern elephants, and it used its tusks and trunk for manipulating objects, fighting, and foraging. The diet of the woolly mammoth was mainly grass and </a:t>
            </a:r>
            <a:r>
              <a:rPr lang="en-US" sz="1050" dirty="0">
                <a:hlinkClick r:id="rId22" tooltip="Cyperaceae"/>
              </a:rPr>
              <a:t>sedges</a:t>
            </a:r>
            <a:r>
              <a:rPr lang="en-US" sz="1050" dirty="0"/>
              <a:t>. Individuals could probably reach the age of 60. Its habitat was the </a:t>
            </a:r>
            <a:r>
              <a:rPr lang="en-US" sz="1050" dirty="0">
                <a:hlinkClick r:id="rId23" tooltip="Mammoth steppe"/>
              </a:rPr>
              <a:t>mammoth steppe</a:t>
            </a:r>
            <a:r>
              <a:rPr lang="en-US" sz="1050" dirty="0"/>
              <a:t>, which stretched across northern Eurasia and North America. </a:t>
            </a:r>
          </a:p>
          <a:p>
            <a:pPr rtl="0"/>
            <a:endParaRPr lang="en-US" sz="1050" dirty="0"/>
          </a:p>
          <a:p>
            <a:pPr rtl="0"/>
            <a:r>
              <a:rPr lang="en-US" sz="1050" dirty="0"/>
              <a:t>The woolly mammoth coexisted with early humans, who used its bones and tusks for making art, tools, and dwellings, and the species was also hunted for food. It disappeared from its mainland range at the end of the Pleistocene 10,000 years ago, most likely through climate change and consequent shrinkage of its habitat, hunting by humans, or a combination of the two. Isolated populations survived on </a:t>
            </a:r>
            <a:r>
              <a:rPr lang="en-US" sz="1050" dirty="0">
                <a:hlinkClick r:id="rId24" tooltip="Saint Paul Island (Alaska)"/>
              </a:rPr>
              <a:t>St. Paul Island</a:t>
            </a:r>
            <a:r>
              <a:rPr lang="en-US" sz="1050" dirty="0"/>
              <a:t> until 5,600 years ago and on </a:t>
            </a:r>
            <a:r>
              <a:rPr lang="en-US" sz="1050" dirty="0">
                <a:hlinkClick r:id="rId25" tooltip="Wrangel Island"/>
              </a:rPr>
              <a:t>Wrangel Island</a:t>
            </a:r>
            <a:r>
              <a:rPr lang="en-US" sz="1050" dirty="0"/>
              <a:t> until 4,000 years ago. After its extinction, humans continued using its </a:t>
            </a:r>
            <a:r>
              <a:rPr lang="en-US" sz="1050" dirty="0">
                <a:hlinkClick r:id="rId26" tooltip="Ivory"/>
              </a:rPr>
              <a:t>ivory</a:t>
            </a:r>
            <a:r>
              <a:rPr lang="en-US" sz="1050" dirty="0"/>
              <a:t> as a raw material, a tradition that continues today. It has been proposed the species could be recreated through various means, but none of these are yet feasible. </a:t>
            </a:r>
          </a:p>
          <a:p>
            <a:endParaRPr lang="en-US" sz="1050" dirty="0"/>
          </a:p>
          <a:p>
            <a:pPr rtl="0"/>
            <a:r>
              <a:rPr lang="en-US" sz="1050" b="1" dirty="0"/>
              <a:t>Evolution</a:t>
            </a:r>
          </a:p>
          <a:p>
            <a:pPr rtl="0"/>
            <a:r>
              <a:rPr lang="en-US" sz="1050" dirty="0"/>
              <a:t>The earliest known members of </a:t>
            </a:r>
            <a:r>
              <a:rPr lang="en-US" sz="1050" dirty="0" err="1"/>
              <a:t>Proboscidea</a:t>
            </a:r>
            <a:r>
              <a:rPr lang="en-US" sz="1050" dirty="0"/>
              <a:t>, the </a:t>
            </a:r>
            <a:r>
              <a:rPr lang="en-US" sz="1050" dirty="0">
                <a:hlinkClick r:id="rId27" tooltip="Clade"/>
              </a:rPr>
              <a:t>clade</a:t>
            </a:r>
            <a:r>
              <a:rPr lang="en-US" sz="1050" dirty="0"/>
              <a:t> which contains modern elephants, existed about 55 million years ago around the </a:t>
            </a:r>
            <a:r>
              <a:rPr lang="en-US" sz="1050" dirty="0">
                <a:hlinkClick r:id="rId28" tooltip="Tethys Sea"/>
              </a:rPr>
              <a:t>Tethys Sea</a:t>
            </a:r>
            <a:r>
              <a:rPr lang="en-US" sz="1050" dirty="0"/>
              <a:t>. The closest known relatives of the </a:t>
            </a:r>
            <a:r>
              <a:rPr lang="en-US" sz="1050" dirty="0" err="1"/>
              <a:t>Proboscidea</a:t>
            </a:r>
            <a:r>
              <a:rPr lang="en-US" sz="1050" dirty="0"/>
              <a:t> are the </a:t>
            </a:r>
            <a:r>
              <a:rPr lang="en-US" sz="1050" dirty="0">
                <a:hlinkClick r:id="rId29" tooltip="Sirenians"/>
              </a:rPr>
              <a:t>sirenians</a:t>
            </a:r>
            <a:r>
              <a:rPr lang="en-US" sz="1050" dirty="0"/>
              <a:t> (dugongs and manatees) and the </a:t>
            </a:r>
            <a:r>
              <a:rPr lang="en-US" sz="1050" dirty="0">
                <a:hlinkClick r:id="rId30" tooltip="Hyraxes"/>
              </a:rPr>
              <a:t>hyraxes</a:t>
            </a:r>
            <a:r>
              <a:rPr lang="en-US" sz="1050" dirty="0"/>
              <a:t> (an order of small, herbivorous mammals). The family </a:t>
            </a:r>
            <a:r>
              <a:rPr lang="en-US" sz="1050" dirty="0" err="1">
                <a:hlinkClick r:id="rId31" tooltip="Elephantidae"/>
              </a:rPr>
              <a:t>Elephantidae</a:t>
            </a:r>
            <a:r>
              <a:rPr lang="en-US" sz="1050" dirty="0"/>
              <a:t> existed six million years ago in Africa and includes the modern elephants and the mammoths. Among many now extinct clades, the </a:t>
            </a:r>
            <a:r>
              <a:rPr lang="en-US" sz="1050" dirty="0">
                <a:hlinkClick r:id="rId32" tooltip="Mastodon"/>
              </a:rPr>
              <a:t>mastodon</a:t>
            </a:r>
            <a:r>
              <a:rPr lang="en-US" sz="1050" dirty="0"/>
              <a:t> (</a:t>
            </a:r>
            <a:r>
              <a:rPr lang="en-US" sz="1050" i="1" dirty="0" err="1"/>
              <a:t>Mammut</a:t>
            </a:r>
            <a:r>
              <a:rPr lang="en-US" sz="1050" dirty="0"/>
              <a:t>) is only a distant relative of the mammoths, and part of the separate family </a:t>
            </a:r>
            <a:r>
              <a:rPr lang="en-US" sz="1050" dirty="0" err="1">
                <a:hlinkClick r:id="rId33" tooltip="Mammutidae"/>
              </a:rPr>
              <a:t>Mammutidae</a:t>
            </a:r>
            <a:r>
              <a:rPr lang="en-US" sz="1050" dirty="0"/>
              <a:t>, which diverged 25 million years before the mammoths evolved.</a:t>
            </a:r>
            <a:r>
              <a:rPr lang="en-US" sz="1050" baseline="30000" dirty="0">
                <a:hlinkClick r:id="rId34"/>
              </a:rPr>
              <a:t>[16]</a:t>
            </a:r>
            <a:r>
              <a:rPr lang="en-US" sz="1050" dirty="0"/>
              <a:t> The following </a:t>
            </a:r>
            <a:r>
              <a:rPr lang="en-US" sz="1050" dirty="0">
                <a:hlinkClick r:id="rId35" tooltip="Cladogram"/>
              </a:rPr>
              <a:t>cladogram</a:t>
            </a:r>
            <a:r>
              <a:rPr lang="en-US" sz="1050" dirty="0"/>
              <a:t> shows the placement of the genus </a:t>
            </a:r>
            <a:r>
              <a:rPr lang="en-US" sz="1050" i="1" dirty="0" err="1"/>
              <a:t>Mammuthus</a:t>
            </a:r>
            <a:r>
              <a:rPr lang="en-US" sz="1050" dirty="0"/>
              <a:t> among other proboscideans, based on characteristics of the </a:t>
            </a:r>
            <a:r>
              <a:rPr lang="en-US" sz="1050" dirty="0">
                <a:hlinkClick r:id="rId36" tooltip="Hyoid bone"/>
              </a:rPr>
              <a:t>hyoid bone</a:t>
            </a:r>
            <a:r>
              <a:rPr lang="en-US" sz="1050" dirty="0"/>
              <a:t> in the neck:</a:t>
            </a:r>
            <a:r>
              <a:rPr lang="en-US" sz="1050" baseline="30000" dirty="0">
                <a:hlinkClick r:id="rId37"/>
              </a:rPr>
              <a:t>[17]</a:t>
            </a:r>
            <a:r>
              <a:rPr lang="en-US" sz="1050" dirty="0"/>
              <a:t> </a:t>
            </a:r>
          </a:p>
          <a:p>
            <a:endParaRPr lang="en-US" sz="1050" dirty="0"/>
          </a:p>
          <a:p>
            <a:pPr rtl="0"/>
            <a:r>
              <a:rPr lang="en-US" sz="1050" b="1" dirty="0"/>
              <a:t>Extinction</a:t>
            </a:r>
          </a:p>
          <a:p>
            <a:pPr rtl="0"/>
            <a:r>
              <a:rPr lang="en-US" sz="1050" dirty="0"/>
              <a:t>Most woolly mammoth populations disappeared during the late Pleistocene and early </a:t>
            </a:r>
            <a:r>
              <a:rPr lang="en-US" sz="1050" dirty="0">
                <a:hlinkClick r:id="rId5" tooltip="Holocene"/>
              </a:rPr>
              <a:t>Holocene</a:t>
            </a:r>
            <a:r>
              <a:rPr lang="en-US" sz="1050" dirty="0"/>
              <a:t>, alongside most of the </a:t>
            </a:r>
            <a:r>
              <a:rPr lang="en-US" sz="1050" dirty="0">
                <a:hlinkClick r:id="rId38" tooltip="Pleistocene megafauna"/>
              </a:rPr>
              <a:t>Pleistocene megafauna</a:t>
            </a:r>
            <a:r>
              <a:rPr lang="en-US" sz="1050" dirty="0"/>
              <a:t> (including the Columbian mammoth). This extinction formed part of the </a:t>
            </a:r>
            <a:r>
              <a:rPr lang="en-US" sz="1050" dirty="0">
                <a:hlinkClick r:id="rId39" tooltip="Quaternary extinction event"/>
              </a:rPr>
              <a:t>Quaternary extinction event</a:t>
            </a:r>
            <a:r>
              <a:rPr lang="en-US" sz="1050" dirty="0"/>
              <a:t>, which began 40,000 years ago and peaked between 14,000 and 11,500 years ago. Scientists are divided over whether hunting or climate change, which led to the shrinkage of its habitat, was the main factor that contributed to the extinction of the woolly mammoth, or whether it was due to a combination of the two. Whatever the cause, large mammals are generally more vulnerable than smaller ones due to their smaller population size and low reproduction rates. Different woolly mammoth populations did not die out simultaneously across their range, but gradually became extinct over time. Most populations disappeared between 14,000 and 10,000 years ago. The last mainland population existed in the </a:t>
            </a:r>
            <a:r>
              <a:rPr lang="en-US" sz="1050" dirty="0" err="1">
                <a:hlinkClick r:id="rId40" tooltip="Chaunsky District"/>
              </a:rPr>
              <a:t>Kyttyk</a:t>
            </a:r>
            <a:r>
              <a:rPr lang="en-US" sz="1050" dirty="0">
                <a:hlinkClick r:id="rId40" tooltip="Chaunsky District"/>
              </a:rPr>
              <a:t> Peninsula</a:t>
            </a:r>
            <a:r>
              <a:rPr lang="en-US" sz="1050" dirty="0"/>
              <a:t> of Siberia 9,650 years ago.</a:t>
            </a:r>
            <a:r>
              <a:rPr lang="en-US" sz="1050" baseline="30000" dirty="0">
                <a:hlinkClick r:id="rId41"/>
              </a:rPr>
              <a:t>[91]</a:t>
            </a:r>
            <a:r>
              <a:rPr lang="en-US" sz="1050" baseline="30000" dirty="0">
                <a:hlinkClick r:id="rId42"/>
              </a:rPr>
              <a:t>[92]</a:t>
            </a:r>
            <a:r>
              <a:rPr lang="en-US" sz="1050" dirty="0"/>
              <a:t> A small population of woolly mammoths survived on </a:t>
            </a:r>
            <a:r>
              <a:rPr lang="en-US" sz="1050" dirty="0">
                <a:hlinkClick r:id="rId24" tooltip="Saint Paul Island (Alaska)"/>
              </a:rPr>
              <a:t>St. Paul Island</a:t>
            </a:r>
            <a:r>
              <a:rPr lang="en-US" sz="1050" dirty="0"/>
              <a:t>, Alaska, well into the Holocene</a:t>
            </a:r>
            <a:r>
              <a:rPr lang="en-US" sz="1050" baseline="30000" dirty="0">
                <a:hlinkClick r:id="rId43"/>
              </a:rPr>
              <a:t>[93]</a:t>
            </a:r>
            <a:r>
              <a:rPr lang="en-US" sz="1050" baseline="30000" dirty="0">
                <a:hlinkClick r:id="rId44"/>
              </a:rPr>
              <a:t>[94]</a:t>
            </a:r>
            <a:r>
              <a:rPr lang="en-US" sz="1050" baseline="30000" dirty="0">
                <a:hlinkClick r:id="rId45"/>
              </a:rPr>
              <a:t>[95]</a:t>
            </a:r>
            <a:r>
              <a:rPr lang="en-US" sz="1050" dirty="0"/>
              <a:t> with the most recently published date of extinction being 5,600 years B.P.</a:t>
            </a:r>
            <a:r>
              <a:rPr lang="en-US" sz="1050" baseline="30000" dirty="0">
                <a:hlinkClick r:id="rId46"/>
              </a:rPr>
              <a:t>[96]</a:t>
            </a:r>
            <a:r>
              <a:rPr lang="en-US" sz="1050" dirty="0"/>
              <a:t> The last known population remained on </a:t>
            </a:r>
            <a:r>
              <a:rPr lang="en-US" sz="1050" dirty="0">
                <a:hlinkClick r:id="rId25" tooltip="Wrangel Island"/>
              </a:rPr>
              <a:t>Wrangel Island</a:t>
            </a:r>
            <a:r>
              <a:rPr lang="en-US" sz="1050" dirty="0"/>
              <a:t> in the </a:t>
            </a:r>
            <a:r>
              <a:rPr lang="en-US" sz="1050" dirty="0">
                <a:hlinkClick r:id="rId47" tooltip="Arctic Ocean"/>
              </a:rPr>
              <a:t>Arctic Ocean</a:t>
            </a:r>
            <a:r>
              <a:rPr lang="en-US" sz="1050" dirty="0"/>
              <a:t> until 4,000 years ago, well into the start of human </a:t>
            </a:r>
            <a:r>
              <a:rPr lang="en-US" sz="1050" dirty="0">
                <a:hlinkClick r:id="rId48" tooltip="Civilization"/>
              </a:rPr>
              <a:t>civilization</a:t>
            </a:r>
            <a:r>
              <a:rPr lang="en-US" sz="1050" dirty="0"/>
              <a:t> and concurrent with the construction of the </a:t>
            </a:r>
            <a:r>
              <a:rPr lang="en-US" sz="1050" dirty="0">
                <a:hlinkClick r:id="rId49" tooltip="Great Pyramid of Giza"/>
              </a:rPr>
              <a:t>Great Pyramid</a:t>
            </a:r>
            <a:r>
              <a:rPr lang="en-US" sz="1050" dirty="0"/>
              <a:t> of </a:t>
            </a:r>
            <a:r>
              <a:rPr lang="en-US" sz="1050" dirty="0">
                <a:hlinkClick r:id="rId50" tooltip="Ancient Egypt"/>
              </a:rPr>
              <a:t>ancient Egypt</a:t>
            </a:r>
            <a:r>
              <a:rPr lang="en-US" sz="1050" dirty="0"/>
              <a:t>.</a:t>
            </a:r>
            <a:r>
              <a:rPr lang="en-US" sz="1050" baseline="30000" dirty="0">
                <a:hlinkClick r:id="rId51"/>
              </a:rPr>
              <a:t>[97]</a:t>
            </a:r>
            <a:r>
              <a:rPr lang="en-US" sz="1050" baseline="30000" dirty="0">
                <a:hlinkClick r:id="rId52"/>
              </a:rPr>
              <a:t>[98]</a:t>
            </a:r>
            <a:r>
              <a:rPr lang="en-US" sz="1050" baseline="30000" dirty="0">
                <a:hlinkClick r:id="rId53"/>
              </a:rPr>
              <a:t>[99]</a:t>
            </a:r>
            <a:r>
              <a:rPr lang="en-US" sz="1050" baseline="30000" dirty="0">
                <a:hlinkClick r:id="rId54"/>
              </a:rPr>
              <a:t>[100]</a:t>
            </a:r>
            <a:r>
              <a:rPr lang="en-US" sz="1050" dirty="0"/>
              <a:t> </a:t>
            </a:r>
          </a:p>
          <a:p>
            <a:endParaRPr lang="en-US" sz="1050" dirty="0"/>
          </a:p>
          <a:p>
            <a:pPr rtl="0"/>
            <a:r>
              <a:rPr lang="en-US" sz="1050" dirty="0"/>
              <a:t>Changes in climate shrank suitable mammoth habitat from 7,700,000 km</a:t>
            </a:r>
            <a:r>
              <a:rPr lang="en-US" sz="1050" baseline="30000" dirty="0"/>
              <a:t>2</a:t>
            </a:r>
            <a:r>
              <a:rPr lang="en-US" sz="1050" dirty="0"/>
              <a:t> (3,000,000 </a:t>
            </a:r>
            <a:r>
              <a:rPr lang="en-US" sz="1050" dirty="0" err="1"/>
              <a:t>sq</a:t>
            </a:r>
            <a:r>
              <a:rPr lang="en-US" sz="1050" dirty="0"/>
              <a:t> mi) 42,000 years ago to 800,000 km</a:t>
            </a:r>
            <a:r>
              <a:rPr lang="en-US" sz="1050" baseline="30000" dirty="0"/>
              <a:t>2</a:t>
            </a:r>
            <a:r>
              <a:rPr lang="en-US" sz="1050" dirty="0"/>
              <a:t> (310,000 </a:t>
            </a:r>
            <a:r>
              <a:rPr lang="en-US" sz="1050" dirty="0" err="1"/>
              <a:t>sq</a:t>
            </a:r>
            <a:r>
              <a:rPr lang="en-US" sz="1050" dirty="0"/>
              <a:t> mi) 6,000 years ago.</a:t>
            </a:r>
            <a:r>
              <a:rPr lang="en-US" sz="1050" baseline="30000" dirty="0">
                <a:hlinkClick r:id="rId55"/>
              </a:rPr>
              <a:t>[109]</a:t>
            </a:r>
            <a:r>
              <a:rPr lang="en-US" sz="1050" baseline="30000" dirty="0">
                <a:hlinkClick r:id="rId56"/>
              </a:rPr>
              <a:t>[110]</a:t>
            </a:r>
            <a:r>
              <a:rPr lang="en-US" sz="1050" dirty="0"/>
              <a:t> Woolly mammoths survived an even greater loss of habitat at the end of the </a:t>
            </a:r>
            <a:r>
              <a:rPr lang="en-US" sz="1050" dirty="0">
                <a:hlinkClick r:id="rId57" tooltip="Saale glaciation"/>
              </a:rPr>
              <a:t>Saale glaciation</a:t>
            </a:r>
            <a:r>
              <a:rPr lang="en-US" sz="1050" dirty="0"/>
              <a:t> 125,000 years ago, and it is likely that humans hunted the remaining populations to extinction at the end of the </a:t>
            </a:r>
            <a:r>
              <a:rPr lang="en-US" sz="1050" dirty="0">
                <a:hlinkClick r:id="rId17" tooltip="Last glacial period"/>
              </a:rPr>
              <a:t>last glacial period</a:t>
            </a:r>
            <a:r>
              <a:rPr lang="en-US" sz="1050" dirty="0"/>
              <a:t>.</a:t>
            </a:r>
            <a:r>
              <a:rPr lang="en-US" sz="1050" baseline="30000" dirty="0">
                <a:hlinkClick r:id="rId58"/>
              </a:rPr>
              <a:t>[111]</a:t>
            </a:r>
            <a:r>
              <a:rPr lang="en-US" sz="1050" baseline="30000" dirty="0">
                <a:hlinkClick r:id="rId59"/>
              </a:rPr>
              <a:t>[112]</a:t>
            </a:r>
            <a:r>
              <a:rPr lang="en-US" sz="1050" dirty="0"/>
              <a:t> Studies of an 11,300–11,000-year-old </a:t>
            </a:r>
            <a:r>
              <a:rPr lang="en-US" sz="1050" dirty="0">
                <a:hlinkClick r:id="rId60" tooltip="Trackway"/>
              </a:rPr>
              <a:t>trackway</a:t>
            </a:r>
            <a:r>
              <a:rPr lang="en-US" sz="1050" dirty="0"/>
              <a:t> in south-western Canada showed that </a:t>
            </a:r>
            <a:r>
              <a:rPr lang="en-US" sz="1050" i="1" dirty="0"/>
              <a:t>M. </a:t>
            </a:r>
            <a:r>
              <a:rPr lang="en-US" sz="1050" i="1" dirty="0" err="1"/>
              <a:t>primigenius</a:t>
            </a:r>
            <a:r>
              <a:rPr lang="en-US" sz="1050" dirty="0"/>
              <a:t> was in decline while coexisting with humans, since far fewer tracks of juveniles were identified than would be expected in a normal herd.</a:t>
            </a:r>
            <a:r>
              <a:rPr lang="en-US" sz="1050" baseline="30000" dirty="0">
                <a:hlinkClick r:id="rId61"/>
              </a:rPr>
              <a:t>[51]</a:t>
            </a:r>
            <a:r>
              <a:rPr lang="en-US" sz="1050" dirty="0"/>
              <a:t> </a:t>
            </a:r>
          </a:p>
          <a:p>
            <a:pPr rtl="0"/>
            <a:endParaRPr lang="en-US" sz="1050" dirty="0"/>
          </a:p>
          <a:p>
            <a:pPr rtl="0"/>
            <a:r>
              <a:rPr lang="en-US" sz="1050" dirty="0"/>
              <a:t>The decline of the woolly mammoth could have increased temperatures by up to 0.2 °C (0.36 °F) at high latitudes in the northern hemisphere. Mammoths frequently ate birch trees, creating a grassland habitat. With the disappearance of mammoths, birch forests, which absorb more sunlight than grasslands, expanded, leading to regional warming.</a:t>
            </a:r>
            <a:r>
              <a:rPr lang="en-US" sz="1050" baseline="30000" dirty="0">
                <a:hlinkClick r:id="rId62"/>
              </a:rPr>
              <a:t>[113]</a:t>
            </a:r>
            <a:r>
              <a:rPr lang="en-US" sz="105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rtl="0"/>
            <a:endParaRPr lang="en-US" dirty="0"/>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58</a:t>
            </a:fld>
            <a:endParaRPr lang="en-US"/>
          </a:p>
        </p:txBody>
      </p:sp>
    </p:spTree>
    <p:extLst>
      <p:ext uri="{BB962C8B-B14F-4D97-AF65-F5344CB8AC3E}">
        <p14:creationId xmlns:p14="http://schemas.microsoft.com/office/powerpoint/2010/main" val="10668153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1" i="1" dirty="0">
                <a:effectLst/>
              </a:rPr>
              <a:t>Equus</a:t>
            </a:r>
            <a:r>
              <a:rPr lang="en-US" sz="1050" dirty="0">
                <a:effectLst/>
              </a:rPr>
              <a:t> is a </a:t>
            </a:r>
            <a:r>
              <a:rPr lang="en-US" sz="1050" dirty="0">
                <a:effectLst/>
                <a:hlinkClick r:id="rId3" tooltip="Genus"/>
              </a:rPr>
              <a:t>genus</a:t>
            </a:r>
            <a:r>
              <a:rPr lang="en-US" sz="1050" dirty="0">
                <a:effectLst/>
              </a:rPr>
              <a:t> of mammals in the </a:t>
            </a:r>
            <a:r>
              <a:rPr lang="en-US" sz="1050" dirty="0">
                <a:effectLst/>
                <a:hlinkClick r:id="rId4" tooltip="Family (biology)"/>
              </a:rPr>
              <a:t>family</a:t>
            </a:r>
            <a:r>
              <a:rPr lang="en-US" sz="1050" dirty="0">
                <a:effectLst/>
              </a:rPr>
              <a:t> </a:t>
            </a:r>
            <a:r>
              <a:rPr lang="en-US" sz="1050" dirty="0" err="1">
                <a:effectLst/>
                <a:hlinkClick r:id="rId5" tooltip="Equidae"/>
              </a:rPr>
              <a:t>Equidae</a:t>
            </a:r>
            <a:r>
              <a:rPr lang="en-US" sz="1050" dirty="0">
                <a:effectLst/>
              </a:rPr>
              <a:t>, which includes </a:t>
            </a:r>
            <a:r>
              <a:rPr lang="en-US" sz="1050" dirty="0">
                <a:effectLst/>
                <a:hlinkClick r:id="rId6" tooltip="Horse"/>
              </a:rPr>
              <a:t>horses</a:t>
            </a:r>
            <a:r>
              <a:rPr lang="en-US" sz="1050" dirty="0">
                <a:effectLst/>
              </a:rPr>
              <a:t>, </a:t>
            </a:r>
            <a:r>
              <a:rPr lang="en-US" sz="1050" dirty="0">
                <a:effectLst/>
                <a:hlinkClick r:id="rId7" tooltip="Donkeys"/>
              </a:rPr>
              <a:t>donkeys</a:t>
            </a:r>
            <a:r>
              <a:rPr lang="en-US" sz="1050" dirty="0">
                <a:effectLst/>
              </a:rPr>
              <a:t>, and </a:t>
            </a:r>
            <a:r>
              <a:rPr lang="en-US" sz="1050" dirty="0">
                <a:effectLst/>
                <a:hlinkClick r:id="rId8" tooltip="Zebras"/>
              </a:rPr>
              <a:t>zebras</a:t>
            </a:r>
            <a:r>
              <a:rPr lang="en-US" sz="1050" dirty="0">
                <a:effectLst/>
              </a:rPr>
              <a:t>. Within </a:t>
            </a:r>
            <a:r>
              <a:rPr lang="en-US" sz="1050" dirty="0" err="1">
                <a:effectLst/>
              </a:rPr>
              <a:t>Equidae</a:t>
            </a:r>
            <a:r>
              <a:rPr lang="en-US" sz="1050" dirty="0">
                <a:effectLst/>
              </a:rPr>
              <a:t>, </a:t>
            </a:r>
            <a:r>
              <a:rPr lang="en-US" sz="1050" i="1" dirty="0">
                <a:effectLst/>
              </a:rPr>
              <a:t>Equus</a:t>
            </a:r>
            <a:r>
              <a:rPr lang="en-US" sz="1050" dirty="0">
                <a:effectLst/>
              </a:rPr>
              <a:t> is the only recognized </a:t>
            </a:r>
            <a:r>
              <a:rPr lang="en-US" sz="1050" dirty="0">
                <a:effectLst/>
                <a:hlinkClick r:id="rId9" tooltip="Extant taxon"/>
              </a:rPr>
              <a:t>extant</a:t>
            </a:r>
            <a:r>
              <a:rPr lang="en-US" sz="1050" dirty="0">
                <a:effectLst/>
              </a:rPr>
              <a:t> genus, comprising seven living species. The term </a:t>
            </a:r>
            <a:r>
              <a:rPr lang="en-US" sz="1050" b="1" dirty="0">
                <a:effectLst/>
              </a:rPr>
              <a:t>equine</a:t>
            </a:r>
            <a:r>
              <a:rPr lang="en-US" sz="1050" dirty="0">
                <a:effectLst/>
              </a:rPr>
              <a:t> refers to any member of this genus, including horses. Like </a:t>
            </a:r>
            <a:r>
              <a:rPr lang="en-US" sz="1050" dirty="0" err="1">
                <a:effectLst/>
              </a:rPr>
              <a:t>Equidae</a:t>
            </a:r>
            <a:r>
              <a:rPr lang="en-US" sz="1050" dirty="0">
                <a:effectLst/>
              </a:rPr>
              <a:t> more broadly, </a:t>
            </a:r>
            <a:r>
              <a:rPr lang="en-US" sz="1050" i="1" dirty="0">
                <a:effectLst/>
              </a:rPr>
              <a:t>Equus</a:t>
            </a:r>
            <a:r>
              <a:rPr lang="en-US" sz="1050" dirty="0">
                <a:effectLst/>
              </a:rPr>
              <a:t> has numerous </a:t>
            </a:r>
            <a:r>
              <a:rPr lang="en-US" sz="1050" dirty="0">
                <a:effectLst/>
                <a:hlinkClick r:id="rId10" tooltip="Extinct"/>
              </a:rPr>
              <a:t>extinct</a:t>
            </a:r>
            <a:r>
              <a:rPr lang="en-US" sz="1050" dirty="0">
                <a:effectLst/>
              </a:rPr>
              <a:t> </a:t>
            </a:r>
            <a:r>
              <a:rPr lang="en-US" sz="1050" dirty="0">
                <a:effectLst/>
                <a:hlinkClick r:id="rId11" tooltip="Species"/>
              </a:rPr>
              <a:t>species</a:t>
            </a:r>
            <a:r>
              <a:rPr lang="en-US" sz="1050" dirty="0">
                <a:effectLst/>
              </a:rPr>
              <a:t> known only from </a:t>
            </a:r>
            <a:r>
              <a:rPr lang="en-US" sz="1050" dirty="0">
                <a:effectLst/>
                <a:hlinkClick r:id="rId12" tooltip="Fossil"/>
              </a:rPr>
              <a:t>fossils</a:t>
            </a:r>
            <a:r>
              <a:rPr lang="en-US" sz="1050" dirty="0">
                <a:effectLst/>
              </a:rPr>
              <a:t>. The genus most likely originated in North America and spread quickly to the Old World. Equines are </a:t>
            </a:r>
            <a:r>
              <a:rPr lang="en-US" sz="1050" dirty="0">
                <a:effectLst/>
                <a:hlinkClick r:id="rId13" tooltip="Odd-toed ungulate"/>
              </a:rPr>
              <a:t>odd-toed ungulates</a:t>
            </a:r>
            <a:r>
              <a:rPr lang="en-US" sz="1050" dirty="0">
                <a:effectLst/>
              </a:rPr>
              <a:t> with slender legs, long heads, relatively long necks, manes (erect in most subspecies), and long tails. All species are </a:t>
            </a:r>
            <a:r>
              <a:rPr lang="en-US" sz="1050" dirty="0">
                <a:effectLst/>
                <a:hlinkClick r:id="rId14" tooltip="Herbivorous"/>
              </a:rPr>
              <a:t>herbivorous</a:t>
            </a:r>
            <a:r>
              <a:rPr lang="en-US" sz="1050" dirty="0">
                <a:effectLst/>
              </a:rPr>
              <a:t>, and mostly </a:t>
            </a:r>
            <a:r>
              <a:rPr lang="en-US" sz="1050" dirty="0">
                <a:effectLst/>
                <a:hlinkClick r:id="rId15" tooltip="Grazing"/>
              </a:rPr>
              <a:t>grazers</a:t>
            </a:r>
            <a:r>
              <a:rPr lang="en-US" sz="1050" dirty="0">
                <a:effectLst/>
              </a:rPr>
              <a:t>, with simpler digestive systems than </a:t>
            </a:r>
            <a:r>
              <a:rPr lang="en-US" sz="1050" dirty="0">
                <a:effectLst/>
                <a:hlinkClick r:id="rId16" tooltip="Ruminantia"/>
              </a:rPr>
              <a:t>ruminants</a:t>
            </a:r>
            <a:r>
              <a:rPr lang="en-US" sz="1050" dirty="0">
                <a:effectLst/>
              </a:rPr>
              <a:t>, but able to subsist on lower-quality vegetation. </a:t>
            </a:r>
          </a:p>
          <a:p>
            <a:pPr rtl="0"/>
            <a:endParaRPr lang="en-US" sz="1050" dirty="0">
              <a:effectLst/>
            </a:endParaRPr>
          </a:p>
          <a:p>
            <a:pPr rtl="0"/>
            <a:r>
              <a:rPr lang="en-US" sz="1050" dirty="0">
                <a:effectLst/>
              </a:rPr>
              <a:t>The genus </a:t>
            </a:r>
            <a:r>
              <a:rPr lang="en-US" sz="1050" i="1" dirty="0">
                <a:effectLst/>
              </a:rPr>
              <a:t>Equus</a:t>
            </a:r>
            <a:r>
              <a:rPr lang="en-US" sz="1050" dirty="0">
                <a:effectLst/>
              </a:rPr>
              <a:t> was first </a:t>
            </a:r>
            <a:r>
              <a:rPr lang="en-US" sz="1050" dirty="0">
                <a:effectLst/>
                <a:hlinkClick r:id="rId17" tooltip="Species description"/>
              </a:rPr>
              <a:t>described</a:t>
            </a:r>
            <a:r>
              <a:rPr lang="en-US" sz="1050" dirty="0">
                <a:effectLst/>
              </a:rPr>
              <a:t> by </a:t>
            </a:r>
            <a:r>
              <a:rPr lang="en-US" sz="1050" dirty="0">
                <a:effectLst/>
                <a:hlinkClick r:id="rId18" tooltip="Carl Linnaeus"/>
              </a:rPr>
              <a:t>Carl Linnaeus</a:t>
            </a:r>
            <a:r>
              <a:rPr lang="en-US" sz="1050" dirty="0">
                <a:effectLst/>
              </a:rPr>
              <a:t> in </a:t>
            </a:r>
            <a:r>
              <a:rPr lang="en-US" sz="1050" dirty="0">
                <a:effectLst/>
                <a:hlinkClick r:id="rId19" tooltip="10th edition of Systema Naturae"/>
              </a:rPr>
              <a:t>1758</a:t>
            </a:r>
            <a:r>
              <a:rPr lang="en-US" sz="1050" dirty="0">
                <a:effectLst/>
              </a:rPr>
              <a:t>. It is the only recognized </a:t>
            </a:r>
            <a:r>
              <a:rPr lang="en-US" sz="1050" dirty="0">
                <a:effectLst/>
                <a:hlinkClick r:id="rId9" tooltip="Extant taxon"/>
              </a:rPr>
              <a:t>extant</a:t>
            </a:r>
            <a:r>
              <a:rPr lang="en-US" sz="1050" dirty="0">
                <a:effectLst/>
              </a:rPr>
              <a:t> genus in the family </a:t>
            </a:r>
            <a:r>
              <a:rPr lang="en-US" sz="1050" dirty="0" err="1">
                <a:effectLst/>
                <a:hlinkClick r:id="rId5" tooltip="Equidae"/>
              </a:rPr>
              <a:t>Equidae</a:t>
            </a:r>
            <a:r>
              <a:rPr lang="en-US" sz="1050" dirty="0">
                <a:effectLst/>
              </a:rPr>
              <a:t>.</a:t>
            </a:r>
            <a:r>
              <a:rPr lang="en-US" sz="1050" baseline="30000" dirty="0">
                <a:effectLst/>
                <a:hlinkClick r:id="rId20"/>
              </a:rPr>
              <a:t>[7]</a:t>
            </a:r>
            <a:r>
              <a:rPr lang="en-US" sz="1050" dirty="0">
                <a:effectLst/>
              </a:rPr>
              <a:t> The first equids were small, dog-sized mammals (e.g. </a:t>
            </a:r>
            <a:r>
              <a:rPr lang="en-US" sz="1050" i="1" dirty="0">
                <a:effectLst/>
                <a:hlinkClick r:id="rId21" tooltip="Eohippus"/>
              </a:rPr>
              <a:t>Eohippus</a:t>
            </a:r>
            <a:r>
              <a:rPr lang="en-US" sz="1050" dirty="0">
                <a:effectLst/>
              </a:rPr>
              <a:t>) adapted for browsing on shrubs during the </a:t>
            </a:r>
            <a:r>
              <a:rPr lang="en-US" sz="1050" dirty="0">
                <a:effectLst/>
                <a:hlinkClick r:id="rId22" tooltip="Eocene"/>
              </a:rPr>
              <a:t>Eocene</a:t>
            </a:r>
            <a:r>
              <a:rPr lang="en-US" sz="1050" dirty="0">
                <a:effectLst/>
              </a:rPr>
              <a:t>, around 54 million years ago (Mya). These animals had three toes on the hind feet and four on the front feet with small hooves in place of claws, but also had </a:t>
            </a:r>
            <a:r>
              <a:rPr lang="en-US" sz="1050" dirty="0">
                <a:effectLst/>
                <a:hlinkClick r:id="rId23" tooltip="Paw"/>
              </a:rPr>
              <a:t>soft pads</a:t>
            </a:r>
            <a:r>
              <a:rPr lang="en-US" sz="1050" dirty="0">
                <a:effectLst/>
              </a:rPr>
              <a:t>.</a:t>
            </a:r>
            <a:r>
              <a:rPr lang="en-US" sz="1050" baseline="30000" dirty="0">
                <a:effectLst/>
                <a:hlinkClick r:id="rId24"/>
              </a:rPr>
              <a:t>[8]</a:t>
            </a:r>
            <a:r>
              <a:rPr lang="en-US" sz="1050" dirty="0">
                <a:effectLst/>
              </a:rPr>
              <a:t> Equids developed into larger, three-toed animals (e.g. </a:t>
            </a:r>
            <a:r>
              <a:rPr lang="en-US" sz="1050" i="1" dirty="0" err="1">
                <a:effectLst/>
                <a:hlinkClick r:id="rId25" tooltip="Mesohippus"/>
              </a:rPr>
              <a:t>Mesohippus</a:t>
            </a:r>
            <a:r>
              <a:rPr lang="en-US" sz="1050" dirty="0">
                <a:effectLst/>
              </a:rPr>
              <a:t>) during the </a:t>
            </a:r>
            <a:r>
              <a:rPr lang="en-US" sz="1050" dirty="0">
                <a:effectLst/>
                <a:hlinkClick r:id="rId26" tooltip="Oligocene"/>
              </a:rPr>
              <a:t>Oligocene</a:t>
            </a:r>
            <a:r>
              <a:rPr lang="en-US" sz="1050" dirty="0">
                <a:effectLst/>
              </a:rPr>
              <a:t> and </a:t>
            </a:r>
            <a:r>
              <a:rPr lang="en-US" sz="1050" dirty="0">
                <a:effectLst/>
                <a:hlinkClick r:id="rId27" tooltip="Miocene"/>
              </a:rPr>
              <a:t>Miocene</a:t>
            </a:r>
            <a:r>
              <a:rPr lang="en-US" sz="1050" dirty="0">
                <a:effectLst/>
              </a:rPr>
              <a:t>.</a:t>
            </a:r>
            <a:r>
              <a:rPr lang="en-US" sz="1050" baseline="30000" dirty="0">
                <a:effectLst/>
                <a:hlinkClick r:id="rId20"/>
              </a:rPr>
              <a:t>[7]</a:t>
            </a:r>
            <a:r>
              <a:rPr lang="en-US" sz="1050" baseline="30000" dirty="0">
                <a:effectLst/>
                <a:hlinkClick r:id="rId24"/>
              </a:rPr>
              <a:t>[8]</a:t>
            </a:r>
            <a:r>
              <a:rPr lang="en-US" sz="1050" dirty="0">
                <a:effectLst/>
              </a:rPr>
              <a:t> From there, the side toes became progressively smaller through the </a:t>
            </a:r>
            <a:r>
              <a:rPr lang="en-US" sz="1050" dirty="0">
                <a:effectLst/>
                <a:hlinkClick r:id="rId28" tooltip="Pleistocene"/>
              </a:rPr>
              <a:t>Pleistocene</a:t>
            </a:r>
            <a:r>
              <a:rPr lang="en-US" sz="1050" dirty="0">
                <a:effectLst/>
              </a:rPr>
              <a:t> until the emergence of the single-toed </a:t>
            </a:r>
            <a:r>
              <a:rPr lang="en-US" sz="1050" i="1" dirty="0">
                <a:effectLst/>
              </a:rPr>
              <a:t>Equus</a:t>
            </a:r>
            <a:r>
              <a:rPr lang="en-US" sz="1050" dirty="0">
                <a:effectLst/>
              </a:rPr>
              <a:t>.</a:t>
            </a:r>
            <a:r>
              <a:rPr lang="en-US" sz="1050" baseline="30000" dirty="0">
                <a:effectLst/>
                <a:hlinkClick r:id="rId29"/>
              </a:rPr>
              <a:t>[9]</a:t>
            </a:r>
            <a:r>
              <a:rPr lang="en-US" sz="1050" dirty="0">
                <a:effectLst/>
              </a:rPr>
              <a:t> </a:t>
            </a:r>
          </a:p>
          <a:p>
            <a:pPr rtl="0"/>
            <a:endParaRPr lang="en-US" sz="1050" dirty="0">
              <a:effectLst/>
            </a:endParaRPr>
          </a:p>
          <a:p>
            <a:pPr rtl="0"/>
            <a:r>
              <a:rPr lang="en-US" sz="1050" dirty="0">
                <a:effectLst/>
              </a:rPr>
              <a:t>The genus </a:t>
            </a:r>
            <a:r>
              <a:rPr lang="en-US" sz="1050" i="1" dirty="0">
                <a:effectLst/>
              </a:rPr>
              <a:t>Equus</a:t>
            </a:r>
            <a:r>
              <a:rPr lang="en-US" sz="1050" dirty="0">
                <a:effectLst/>
              </a:rPr>
              <a:t>, which includes all extant equines, is believed to have evolved from </a:t>
            </a:r>
            <a:r>
              <a:rPr lang="en-US" sz="1050" i="1" dirty="0" err="1">
                <a:effectLst/>
                <a:hlinkClick r:id="rId30" tooltip="Dinohippus"/>
              </a:rPr>
              <a:t>Dinohippus</a:t>
            </a:r>
            <a:r>
              <a:rPr lang="en-US" sz="1050" dirty="0">
                <a:effectLst/>
              </a:rPr>
              <a:t>, via the intermediate form </a:t>
            </a:r>
            <a:r>
              <a:rPr lang="en-US" sz="1050" i="1" dirty="0" err="1">
                <a:effectLst/>
                <a:hlinkClick r:id="rId31" tooltip="Plesippus"/>
              </a:rPr>
              <a:t>Plesippus</a:t>
            </a:r>
            <a:r>
              <a:rPr lang="en-US" sz="1050" dirty="0">
                <a:effectLst/>
              </a:rPr>
              <a:t>. One of the oldest species is </a:t>
            </a:r>
            <a:r>
              <a:rPr lang="en-US" sz="1050" i="1" dirty="0">
                <a:effectLst/>
                <a:hlinkClick r:id="rId32" tooltip="Hagerman Horse"/>
              </a:rPr>
              <a:t>Equus </a:t>
            </a:r>
            <a:r>
              <a:rPr lang="en-US" sz="1050" i="1" dirty="0" err="1">
                <a:effectLst/>
                <a:hlinkClick r:id="rId32" tooltip="Hagerman Horse"/>
              </a:rPr>
              <a:t>simplicidens</a:t>
            </a:r>
            <a:r>
              <a:rPr lang="en-US" sz="1050" dirty="0">
                <a:effectLst/>
              </a:rPr>
              <a:t>, described as zebra-like with a donkey-like head shape. The oldest material to date was found in </a:t>
            </a:r>
            <a:r>
              <a:rPr lang="en-US" sz="1050" dirty="0">
                <a:effectLst/>
                <a:hlinkClick r:id="rId33" tooltip="Idaho"/>
              </a:rPr>
              <a:t>Idaho</a:t>
            </a:r>
            <a:r>
              <a:rPr lang="en-US" sz="1050" dirty="0">
                <a:effectLst/>
              </a:rPr>
              <a:t>, USA. The genus appears to have spread quickly into the Old World, with the similarly aged </a:t>
            </a:r>
            <a:r>
              <a:rPr lang="en-US" sz="1050" i="1" dirty="0">
                <a:effectLst/>
              </a:rPr>
              <a:t>E. </a:t>
            </a:r>
            <a:r>
              <a:rPr lang="en-US" sz="1050" i="1" dirty="0" err="1">
                <a:effectLst/>
              </a:rPr>
              <a:t>livenzovensis</a:t>
            </a:r>
            <a:r>
              <a:rPr lang="en-US" sz="1050" dirty="0">
                <a:effectLst/>
              </a:rPr>
              <a:t> documented from western Europe and Russia.</a:t>
            </a:r>
            <a:r>
              <a:rPr lang="en-US" sz="1050" baseline="30000" dirty="0">
                <a:effectLst/>
                <a:hlinkClick r:id="rId29"/>
              </a:rPr>
              <a:t>[9]</a:t>
            </a:r>
            <a:r>
              <a:rPr lang="en-US" sz="1050" dirty="0">
                <a:effectLst/>
              </a:rPr>
              <a:t> Molecular phylogenies indicate that the most recent common ancestor of all modern equines (members of the genus </a:t>
            </a:r>
            <a:r>
              <a:rPr lang="en-US" sz="1050" i="1" dirty="0">
                <a:effectLst/>
              </a:rPr>
              <a:t>Equus</a:t>
            </a:r>
            <a:r>
              <a:rPr lang="en-US" sz="1050" dirty="0">
                <a:effectLst/>
              </a:rPr>
              <a:t>) lived ~5.6 (3.9-7.8) Mya. Direct </a:t>
            </a:r>
            <a:r>
              <a:rPr lang="en-US" sz="1050" dirty="0" err="1">
                <a:effectLst/>
              </a:rPr>
              <a:t>paleogenomic</a:t>
            </a:r>
            <a:r>
              <a:rPr lang="en-US" sz="1050" dirty="0">
                <a:effectLst/>
              </a:rPr>
              <a:t> sequencing of a 700,000-year-old middle Pleistocene horse metapodial bone from Canada implies a more recent 4.07 Mya for the most </a:t>
            </a:r>
            <a:r>
              <a:rPr lang="en-US" sz="1050" dirty="0">
                <a:effectLst/>
                <a:hlinkClick r:id="rId34" tooltip="Recent common ancestor"/>
              </a:rPr>
              <a:t>recent common ancestor</a:t>
            </a:r>
            <a:r>
              <a:rPr lang="en-US" sz="1050" dirty="0">
                <a:effectLst/>
              </a:rPr>
              <a:t> within the range of 4.0 to 4.5 Mya.</a:t>
            </a:r>
            <a:r>
              <a:rPr lang="en-US" sz="1050" baseline="30000" dirty="0">
                <a:effectLst/>
                <a:hlinkClick r:id="rId35"/>
              </a:rPr>
              <a:t>[10]</a:t>
            </a:r>
            <a:r>
              <a:rPr lang="en-US" sz="1050" dirty="0">
                <a:effectLst/>
              </a:rPr>
              <a:t> </a:t>
            </a:r>
          </a:p>
          <a:p>
            <a:pPr rtl="0"/>
            <a:endParaRPr lang="en-US" sz="1050" dirty="0">
              <a:effectLst/>
            </a:endParaRPr>
          </a:p>
          <a:p>
            <a:pPr rtl="0"/>
            <a:r>
              <a:rPr lang="en-US" sz="1050" dirty="0">
                <a:effectLst/>
              </a:rPr>
              <a:t>Mitochondrial evidence supports the division of </a:t>
            </a:r>
            <a:r>
              <a:rPr lang="en-US" sz="1050" i="1" dirty="0">
                <a:effectLst/>
              </a:rPr>
              <a:t>Equus</a:t>
            </a:r>
            <a:r>
              <a:rPr lang="en-US" sz="1050" dirty="0">
                <a:effectLst/>
              </a:rPr>
              <a:t> species into </a:t>
            </a:r>
            <a:r>
              <a:rPr lang="en-US" sz="1050" dirty="0" err="1">
                <a:effectLst/>
              </a:rPr>
              <a:t>noncaballoid</a:t>
            </a:r>
            <a:r>
              <a:rPr lang="en-US" sz="1050" dirty="0">
                <a:effectLst/>
              </a:rPr>
              <a:t> (which includes zebras and asses) and </a:t>
            </a:r>
            <a:r>
              <a:rPr lang="en-US" sz="1050" dirty="0" err="1">
                <a:effectLst/>
              </a:rPr>
              <a:t>caballoids</a:t>
            </a:r>
            <a:r>
              <a:rPr lang="en-US" sz="1050" dirty="0">
                <a:effectLst/>
              </a:rPr>
              <a:t> or "true horses" (which includes </a:t>
            </a:r>
            <a:r>
              <a:rPr lang="en-US" sz="1050" i="1" dirty="0">
                <a:effectLst/>
                <a:hlinkClick r:id="rId36" tooltip="Equus ferus"/>
              </a:rPr>
              <a:t>E. </a:t>
            </a:r>
            <a:r>
              <a:rPr lang="en-US" sz="1050" i="1" dirty="0" err="1">
                <a:effectLst/>
                <a:hlinkClick r:id="rId36" tooltip="Equus ferus"/>
              </a:rPr>
              <a:t>ferus</a:t>
            </a:r>
            <a:r>
              <a:rPr lang="en-US" sz="1050" dirty="0">
                <a:effectLst/>
              </a:rPr>
              <a:t> and </a:t>
            </a:r>
            <a:r>
              <a:rPr lang="en-US" sz="1050" i="1" dirty="0">
                <a:effectLst/>
                <a:hlinkClick r:id="rId37" tooltip="Przewalski's horse"/>
              </a:rPr>
              <a:t>E. </a:t>
            </a:r>
            <a:r>
              <a:rPr lang="en-US" sz="1050" i="1" dirty="0" err="1">
                <a:effectLst/>
                <a:hlinkClick r:id="rId37" tooltip="Przewalski's horse"/>
              </a:rPr>
              <a:t>przewalskii</a:t>
            </a:r>
            <a:r>
              <a:rPr lang="en-US" sz="1050" dirty="0">
                <a:effectLst/>
              </a:rPr>
              <a:t>).</a:t>
            </a:r>
            <a:r>
              <a:rPr lang="en-US" sz="1050" baseline="30000" dirty="0">
                <a:effectLst/>
                <a:hlinkClick r:id="rId38"/>
              </a:rPr>
              <a:t>[11]</a:t>
            </a:r>
            <a:r>
              <a:rPr lang="en-US" sz="1050" baseline="30000" dirty="0">
                <a:effectLst/>
                <a:hlinkClick r:id="rId39"/>
              </a:rPr>
              <a:t>[12]</a:t>
            </a:r>
            <a:r>
              <a:rPr lang="en-US" sz="1050" dirty="0">
                <a:effectLst/>
              </a:rPr>
              <a:t> Of the extant equine species, the lineage of the asses may have diverged first,</a:t>
            </a:r>
            <a:r>
              <a:rPr lang="en-US" sz="1050" baseline="30000" dirty="0">
                <a:effectLst/>
                <a:hlinkClick r:id="rId20"/>
              </a:rPr>
              <a:t>[7]</a:t>
            </a:r>
            <a:r>
              <a:rPr lang="en-US" sz="1050" dirty="0">
                <a:effectLst/>
              </a:rPr>
              <a:t> possibly as soon as </a:t>
            </a:r>
            <a:r>
              <a:rPr lang="en-US" sz="1050" i="1" dirty="0">
                <a:effectLst/>
              </a:rPr>
              <a:t>Equus</a:t>
            </a:r>
            <a:r>
              <a:rPr lang="en-US" sz="1050" dirty="0">
                <a:effectLst/>
              </a:rPr>
              <a:t> reached the Old World.</a:t>
            </a:r>
            <a:r>
              <a:rPr lang="en-US" sz="1050" baseline="30000" dirty="0">
                <a:effectLst/>
                <a:hlinkClick r:id="rId39"/>
              </a:rPr>
              <a:t>[12]</a:t>
            </a:r>
            <a:r>
              <a:rPr lang="en-US" sz="1050" dirty="0">
                <a:effectLst/>
              </a:rPr>
              <a:t> Zebras appear to be </a:t>
            </a:r>
            <a:r>
              <a:rPr lang="en-US" sz="1050" dirty="0">
                <a:effectLst/>
                <a:hlinkClick r:id="rId40" tooltip="Monophyletic"/>
              </a:rPr>
              <a:t>monophyletic</a:t>
            </a:r>
            <a:r>
              <a:rPr lang="en-US" sz="1050" dirty="0">
                <a:effectLst/>
              </a:rPr>
              <a:t> and differentiated in Africa, where they are </a:t>
            </a:r>
            <a:r>
              <a:rPr lang="en-US" sz="1050" dirty="0">
                <a:effectLst/>
                <a:hlinkClick r:id="rId41" tooltip="Endemism"/>
              </a:rPr>
              <a:t>endemic</a:t>
            </a:r>
            <a:r>
              <a:rPr lang="en-US" sz="1050" dirty="0">
                <a:effectLst/>
              </a:rPr>
              <a:t>.</a:t>
            </a:r>
            <a:r>
              <a:rPr lang="en-US" sz="1050" baseline="30000" dirty="0">
                <a:effectLst/>
                <a:hlinkClick r:id="rId38"/>
              </a:rPr>
              <a:t>[11]</a:t>
            </a:r>
            <a:r>
              <a:rPr lang="en-US" sz="1050" dirty="0">
                <a:effectLst/>
              </a:rPr>
              <a:t> </a:t>
            </a:r>
          </a:p>
          <a:p>
            <a:pPr rtl="0"/>
            <a:endParaRPr lang="en-US" sz="1050" dirty="0">
              <a:effectLst/>
            </a:endParaRPr>
          </a:p>
          <a:p>
            <a:pPr rtl="0"/>
            <a:r>
              <a:rPr lang="en-US" sz="1050" dirty="0">
                <a:effectLst/>
              </a:rPr>
              <a:t>Molecular dating indicates the </a:t>
            </a:r>
            <a:r>
              <a:rPr lang="en-US" sz="1050" dirty="0" err="1">
                <a:effectLst/>
              </a:rPr>
              <a:t>caballoid</a:t>
            </a:r>
            <a:r>
              <a:rPr lang="en-US" sz="1050" dirty="0">
                <a:effectLst/>
              </a:rPr>
              <a:t> lineage diverged from the </a:t>
            </a:r>
            <a:r>
              <a:rPr lang="en-US" sz="1050" dirty="0" err="1">
                <a:effectLst/>
              </a:rPr>
              <a:t>noncaballoids</a:t>
            </a:r>
            <a:r>
              <a:rPr lang="en-US" sz="1050" dirty="0">
                <a:effectLst/>
              </a:rPr>
              <a:t> 4 Mya.</a:t>
            </a:r>
            <a:r>
              <a:rPr lang="en-US" sz="1050" baseline="30000" dirty="0">
                <a:effectLst/>
                <a:hlinkClick r:id="rId38"/>
              </a:rPr>
              <a:t>[11]</a:t>
            </a:r>
            <a:r>
              <a:rPr lang="en-US" sz="1050" dirty="0">
                <a:effectLst/>
              </a:rPr>
              <a:t> Genetic results suggest that all North American fossils of </a:t>
            </a:r>
            <a:r>
              <a:rPr lang="en-US" sz="1050" dirty="0" err="1">
                <a:effectLst/>
              </a:rPr>
              <a:t>caballine</a:t>
            </a:r>
            <a:r>
              <a:rPr lang="en-US" sz="1050" dirty="0">
                <a:effectLst/>
              </a:rPr>
              <a:t> equines, as well as South American fossils traditionally placed in the subgenus </a:t>
            </a:r>
            <a:r>
              <a:rPr lang="en-US" sz="1050" i="1" dirty="0">
                <a:effectLst/>
              </a:rPr>
              <a:t>E.</a:t>
            </a:r>
            <a:r>
              <a:rPr lang="en-US" sz="1050" dirty="0">
                <a:effectLst/>
              </a:rPr>
              <a:t> (</a:t>
            </a:r>
            <a:r>
              <a:rPr lang="en-US" sz="1050" i="1" dirty="0" err="1">
                <a:effectLst/>
                <a:hlinkClick r:id="rId42" tooltip="Amerhippus"/>
              </a:rPr>
              <a:t>Amerhippus</a:t>
            </a:r>
            <a:r>
              <a:rPr lang="en-US" sz="1050" dirty="0">
                <a:effectLst/>
              </a:rPr>
              <a:t>), belong to </a:t>
            </a:r>
            <a:r>
              <a:rPr lang="en-US" sz="1050" i="1" dirty="0">
                <a:effectLst/>
              </a:rPr>
              <a:t>E. </a:t>
            </a:r>
            <a:r>
              <a:rPr lang="en-US" sz="1050" i="1" dirty="0" err="1">
                <a:effectLst/>
              </a:rPr>
              <a:t>ferus</a:t>
            </a:r>
            <a:r>
              <a:rPr lang="en-US" sz="1050" dirty="0">
                <a:effectLst/>
              </a:rPr>
              <a:t>.</a:t>
            </a:r>
            <a:r>
              <a:rPr lang="en-US" sz="1050" baseline="30000" dirty="0">
                <a:effectLst/>
                <a:hlinkClick r:id="rId43"/>
              </a:rPr>
              <a:t>[13]</a:t>
            </a:r>
            <a:r>
              <a:rPr lang="en-US" sz="1050" dirty="0">
                <a:effectLst/>
              </a:rPr>
              <a:t> Remains attributed to a variety of species and lumped together as </a:t>
            </a:r>
            <a:r>
              <a:rPr lang="en-US" sz="1050" dirty="0">
                <a:effectLst/>
                <a:hlinkClick r:id="rId44" tooltip="New World stilt-legged horse"/>
              </a:rPr>
              <a:t>New World stilt-legged horses</a:t>
            </a:r>
            <a:r>
              <a:rPr lang="en-US" sz="1050" dirty="0">
                <a:effectLst/>
              </a:rPr>
              <a:t> (including </a:t>
            </a:r>
            <a:r>
              <a:rPr lang="en-US" sz="1050" i="1" dirty="0">
                <a:effectLst/>
              </a:rPr>
              <a:t>E. </a:t>
            </a:r>
            <a:r>
              <a:rPr lang="en-US" sz="1050" i="1" dirty="0" err="1">
                <a:effectLst/>
              </a:rPr>
              <a:t>francisci</a:t>
            </a:r>
            <a:r>
              <a:rPr lang="en-US" sz="1050" dirty="0">
                <a:effectLst/>
              </a:rPr>
              <a:t>, </a:t>
            </a:r>
            <a:r>
              <a:rPr lang="en-US" sz="1050" i="1" dirty="0">
                <a:effectLst/>
              </a:rPr>
              <a:t>E. tau</a:t>
            </a:r>
            <a:r>
              <a:rPr lang="en-US" sz="1050" dirty="0">
                <a:effectLst/>
              </a:rPr>
              <a:t>, and </a:t>
            </a:r>
            <a:r>
              <a:rPr lang="en-US" sz="1050" i="1" dirty="0">
                <a:effectLst/>
              </a:rPr>
              <a:t>E. </a:t>
            </a:r>
            <a:r>
              <a:rPr lang="en-US" sz="1050" i="1" dirty="0" err="1">
                <a:effectLst/>
              </a:rPr>
              <a:t>quinni</a:t>
            </a:r>
            <a:r>
              <a:rPr lang="en-US" sz="1050" dirty="0">
                <a:effectLst/>
              </a:rPr>
              <a:t>) probably all belong to a second species that was endemic to North America.</a:t>
            </a:r>
            <a:r>
              <a:rPr lang="en-US" sz="1050" baseline="30000" dirty="0">
                <a:effectLst/>
                <a:hlinkClick r:id="rId45"/>
              </a:rPr>
              <a:t>[14]</a:t>
            </a:r>
            <a:r>
              <a:rPr lang="en-US" sz="1050" dirty="0">
                <a:effectLst/>
              </a:rPr>
              <a:t> The possible causes of the extinction of horses in the Americas (about 12,000 years ago) have been a matter of debate. Hypotheses include </a:t>
            </a:r>
            <a:r>
              <a:rPr lang="en-US" sz="1050" dirty="0">
                <a:effectLst/>
                <a:hlinkClick r:id="rId46" tooltip="Climate change"/>
              </a:rPr>
              <a:t>climate change</a:t>
            </a:r>
            <a:r>
              <a:rPr lang="en-US" sz="1050" dirty="0">
                <a:effectLst/>
              </a:rPr>
              <a:t> and </a:t>
            </a:r>
            <a:r>
              <a:rPr lang="en-US" sz="1050" dirty="0">
                <a:effectLst/>
                <a:hlinkClick r:id="rId47" tooltip="Overexploitation"/>
              </a:rPr>
              <a:t>overexploitation</a:t>
            </a:r>
            <a:r>
              <a:rPr lang="en-US" sz="1050" dirty="0">
                <a:effectLst/>
              </a:rPr>
              <a:t> by newly arrived humans.</a:t>
            </a:r>
            <a:r>
              <a:rPr lang="en-US" sz="1050" baseline="30000" dirty="0">
                <a:effectLst/>
                <a:hlinkClick r:id="rId48"/>
              </a:rPr>
              <a:t>[15]</a:t>
            </a:r>
            <a:r>
              <a:rPr lang="en-US" sz="1050" baseline="30000" dirty="0">
                <a:effectLst/>
                <a:hlinkClick r:id="rId49"/>
              </a:rPr>
              <a:t>[16]</a:t>
            </a:r>
            <a:r>
              <a:rPr lang="en-US" sz="1050" dirty="0">
                <a:effectLst/>
              </a:rPr>
              <a:t> Horses only returned to the American mainland with the arrival of the </a:t>
            </a:r>
            <a:r>
              <a:rPr lang="en-US" sz="1050" i="1" dirty="0">
                <a:effectLst/>
                <a:hlinkClick r:id="rId50" tooltip="Conquistador"/>
              </a:rPr>
              <a:t>conquistadores</a:t>
            </a:r>
            <a:r>
              <a:rPr lang="en-US" sz="1050" dirty="0">
                <a:effectLst/>
              </a:rPr>
              <a:t> in 1519.</a:t>
            </a:r>
            <a:r>
              <a:rPr lang="en-US" sz="1050" baseline="30000" dirty="0">
                <a:effectLst/>
                <a:hlinkClick r:id="rId51"/>
              </a:rPr>
              <a:t>[17]</a:t>
            </a:r>
            <a:r>
              <a:rPr lang="en-US" sz="1050" dirty="0">
                <a:effectLst/>
              </a:rPr>
              <a:t> </a:t>
            </a:r>
          </a:p>
          <a:p>
            <a:endParaRPr lang="en-US" sz="1050" dirty="0"/>
          </a:p>
          <a:p>
            <a:pPr rtl="0"/>
            <a:r>
              <a:rPr lang="en-US" sz="1050" b="1" dirty="0">
                <a:effectLst/>
              </a:rPr>
              <a:t>Pleistocene extinctions</a:t>
            </a:r>
          </a:p>
          <a:p>
            <a:pPr rtl="0"/>
            <a:r>
              <a:rPr lang="en-US" sz="1050" dirty="0">
                <a:effectLst/>
              </a:rPr>
              <a:t>Digs in western Canada have unearthed clear evidence horses existed in North America until about 12,000 years ago.</a:t>
            </a:r>
            <a:r>
              <a:rPr lang="en-US" sz="1050" baseline="30000" dirty="0">
                <a:effectLst/>
                <a:hlinkClick r:id="rId52"/>
              </a:rPr>
              <a:t>[33]</a:t>
            </a:r>
            <a:r>
              <a:rPr lang="en-US" sz="1050" dirty="0">
                <a:effectLst/>
              </a:rPr>
              <a:t> However, all </a:t>
            </a:r>
            <a:r>
              <a:rPr lang="en-US" sz="1050" dirty="0" err="1">
                <a:effectLst/>
              </a:rPr>
              <a:t>Equidae</a:t>
            </a:r>
            <a:r>
              <a:rPr lang="en-US" sz="1050" dirty="0">
                <a:effectLst/>
              </a:rPr>
              <a:t> in North America ultimately became extinct. The causes of this extinction (simultaneous with the extinctions of a variety of other American </a:t>
            </a:r>
            <a:r>
              <a:rPr lang="en-US" sz="1050" dirty="0">
                <a:effectLst/>
                <a:hlinkClick r:id="rId53" tooltip="Megafauna"/>
              </a:rPr>
              <a:t>megafauna</a:t>
            </a:r>
            <a:r>
              <a:rPr lang="en-US" sz="1050" dirty="0">
                <a:effectLst/>
              </a:rPr>
              <a:t>) have been a matter of debate. Given the suddenness of the event and because these mammals had been flourishing for millions of years previously, something quite unusual must have happened. The first main hypothesis attributes extinction to </a:t>
            </a:r>
            <a:r>
              <a:rPr lang="en-US" sz="1050" dirty="0">
                <a:effectLst/>
                <a:hlinkClick r:id="rId46" tooltip="Climate change"/>
              </a:rPr>
              <a:t>climate change</a:t>
            </a:r>
            <a:r>
              <a:rPr lang="en-US" sz="1050" dirty="0">
                <a:effectLst/>
              </a:rPr>
              <a:t>. For example, in </a:t>
            </a:r>
            <a:r>
              <a:rPr lang="en-US" sz="1050" dirty="0">
                <a:effectLst/>
                <a:hlinkClick r:id="rId54" tooltip="Alaska"/>
              </a:rPr>
              <a:t>Alaska</a:t>
            </a:r>
            <a:r>
              <a:rPr lang="en-US" sz="1050" dirty="0">
                <a:effectLst/>
              </a:rPr>
              <a:t>, beginning approximately 12,500 years ago, the grasses characteristic of a </a:t>
            </a:r>
            <a:r>
              <a:rPr lang="en-US" sz="1050" dirty="0">
                <a:effectLst/>
                <a:hlinkClick r:id="rId55" tooltip="Steppe"/>
              </a:rPr>
              <a:t>steppe</a:t>
            </a:r>
            <a:r>
              <a:rPr lang="en-US" sz="1050" dirty="0">
                <a:effectLst/>
              </a:rPr>
              <a:t> ecosystem gave way to shrub </a:t>
            </a:r>
            <a:r>
              <a:rPr lang="en-US" sz="1050" dirty="0">
                <a:effectLst/>
                <a:hlinkClick r:id="rId56" tooltip="Tundra"/>
              </a:rPr>
              <a:t>tundra</a:t>
            </a:r>
            <a:r>
              <a:rPr lang="en-US" sz="1050" dirty="0">
                <a:effectLst/>
              </a:rPr>
              <a:t>, which was covered with unpalatable plants.</a:t>
            </a:r>
            <a:r>
              <a:rPr lang="en-US" sz="1050" baseline="30000" dirty="0">
                <a:effectLst/>
                <a:hlinkClick r:id="rId57"/>
              </a:rPr>
              <a:t>[34]</a:t>
            </a:r>
            <a:r>
              <a:rPr lang="en-US" sz="1050" baseline="30000" dirty="0">
                <a:effectLst/>
                <a:hlinkClick r:id="rId58"/>
              </a:rPr>
              <a:t>[35]</a:t>
            </a:r>
            <a:r>
              <a:rPr lang="en-US" sz="1050" dirty="0">
                <a:effectLst/>
              </a:rPr>
              <a:t> The other hypothesis suggests extinction was linked to </a:t>
            </a:r>
            <a:r>
              <a:rPr lang="en-US" sz="1050" dirty="0">
                <a:effectLst/>
                <a:hlinkClick r:id="rId47" tooltip="Overexploitation"/>
              </a:rPr>
              <a:t>overexploitation</a:t>
            </a:r>
            <a:r>
              <a:rPr lang="en-US" sz="1050" dirty="0">
                <a:effectLst/>
              </a:rPr>
              <a:t> by newly arrived humans of naive prey that were not habituated to their hunting methods. The extinctions were roughly simultaneous with the end of the most recent glacial advance and the appearance of the big game-hunting </a:t>
            </a:r>
            <a:r>
              <a:rPr lang="en-US" sz="1050" dirty="0">
                <a:effectLst/>
                <a:hlinkClick r:id="rId59" tooltip="Clovis culture"/>
              </a:rPr>
              <a:t>Clovis culture</a:t>
            </a:r>
            <a:r>
              <a:rPr lang="en-US" sz="1050" dirty="0">
                <a:effectLst/>
              </a:rPr>
              <a:t>.</a:t>
            </a:r>
            <a:r>
              <a:rPr lang="en-US" sz="1050" baseline="30000" dirty="0">
                <a:effectLst/>
                <a:hlinkClick r:id="rId60"/>
              </a:rPr>
              <a:t>[36]</a:t>
            </a:r>
            <a:r>
              <a:rPr lang="en-US" sz="1050" baseline="30000" dirty="0">
                <a:effectLst/>
                <a:hlinkClick r:id="rId61"/>
              </a:rPr>
              <a:t>[37]</a:t>
            </a:r>
            <a:r>
              <a:rPr lang="en-US" sz="1050" dirty="0">
                <a:effectLst/>
              </a:rPr>
              <a:t> Several studies have indicated humans probably arrived in Alaska at the same time or shortly before the local extinction of horses.</a:t>
            </a:r>
            <a:r>
              <a:rPr lang="en-US" sz="1050" baseline="30000" dirty="0">
                <a:effectLst/>
                <a:hlinkClick r:id="rId61"/>
              </a:rPr>
              <a:t>[37]</a:t>
            </a:r>
            <a:r>
              <a:rPr lang="en-US" sz="1050" baseline="30000" dirty="0">
                <a:effectLst/>
                <a:hlinkClick r:id="rId62"/>
              </a:rPr>
              <a:t>[38]</a:t>
            </a:r>
            <a:r>
              <a:rPr lang="en-US" sz="1050" baseline="30000" dirty="0">
                <a:effectLst/>
                <a:hlinkClick r:id="rId63"/>
              </a:rPr>
              <a:t>[39]</a:t>
            </a:r>
            <a:r>
              <a:rPr lang="en-US" sz="1050" dirty="0">
                <a:effectLst/>
              </a:rPr>
              <a:t> Additionally, it has been proposed that the steppe-tundra vegetation transition in </a:t>
            </a:r>
            <a:r>
              <a:rPr lang="en-US" sz="1050" dirty="0">
                <a:effectLst/>
                <a:hlinkClick r:id="rId64" tooltip="Beringia"/>
              </a:rPr>
              <a:t>Beringia</a:t>
            </a:r>
            <a:r>
              <a:rPr lang="en-US" sz="1050" dirty="0">
                <a:effectLst/>
              </a:rPr>
              <a:t> may have been a consequence, rather than a cause, of the extinction of megafaunal grazers.</a:t>
            </a:r>
            <a:r>
              <a:rPr lang="en-US" sz="1050" baseline="30000" dirty="0">
                <a:effectLst/>
                <a:hlinkClick r:id="rId65"/>
              </a:rPr>
              <a:t>[40]</a:t>
            </a:r>
            <a:r>
              <a:rPr lang="en-US" sz="1050" dirty="0">
                <a:effectLst/>
              </a:rPr>
              <a:t> </a:t>
            </a:r>
          </a:p>
          <a:p>
            <a:pPr rtl="0"/>
            <a:endParaRPr lang="en-US" sz="1050" dirty="0">
              <a:effectLst/>
            </a:endParaRPr>
          </a:p>
          <a:p>
            <a:pPr rtl="0"/>
            <a:r>
              <a:rPr lang="en-US" sz="1050" dirty="0">
                <a:effectLst/>
              </a:rPr>
              <a:t>In Eurasia, horse fossils began occurring frequently again in archaeological sites in </a:t>
            </a:r>
            <a:r>
              <a:rPr lang="en-US" sz="1050" dirty="0">
                <a:effectLst/>
                <a:hlinkClick r:id="rId66" tooltip="Kazakhstan"/>
              </a:rPr>
              <a:t>Kazakhstan</a:t>
            </a:r>
            <a:r>
              <a:rPr lang="en-US" sz="1050" dirty="0">
                <a:effectLst/>
              </a:rPr>
              <a:t> and the southern </a:t>
            </a:r>
            <a:r>
              <a:rPr lang="en-US" sz="1050" dirty="0">
                <a:effectLst/>
                <a:hlinkClick r:id="rId67" tooltip="Ukraine"/>
              </a:rPr>
              <a:t>Ukraine</a:t>
            </a:r>
            <a:r>
              <a:rPr lang="en-US" sz="1050" dirty="0">
                <a:effectLst/>
              </a:rPr>
              <a:t> about 6,000 years ago.</a:t>
            </a:r>
            <a:r>
              <a:rPr lang="en-US" sz="1050" baseline="30000" dirty="0">
                <a:effectLst/>
                <a:hlinkClick r:id="rId68"/>
              </a:rPr>
              <a:t>[29]</a:t>
            </a:r>
            <a:r>
              <a:rPr lang="en-US" sz="1050" dirty="0">
                <a:effectLst/>
              </a:rPr>
              <a:t> From then on, </a:t>
            </a:r>
            <a:r>
              <a:rPr lang="en-US" sz="1050" dirty="0">
                <a:effectLst/>
                <a:hlinkClick r:id="rId69" tooltip="Domestication of the horse"/>
              </a:rPr>
              <a:t>domesticated horses</a:t>
            </a:r>
            <a:r>
              <a:rPr lang="en-US" sz="1050" dirty="0">
                <a:effectLst/>
              </a:rPr>
              <a:t>, as well as the knowledge of capturing, taming, and rearing horses, probably spread relatively quickly, with wild mares from several wild populations being incorporated </a:t>
            </a:r>
            <a:r>
              <a:rPr lang="en-US" sz="1050" dirty="0" err="1">
                <a:effectLst/>
              </a:rPr>
              <a:t>en</a:t>
            </a:r>
            <a:r>
              <a:rPr lang="en-US" sz="1050" dirty="0">
                <a:effectLst/>
              </a:rPr>
              <a:t> route.</a:t>
            </a:r>
            <a:r>
              <a:rPr lang="en-US" sz="1050" baseline="30000" dirty="0">
                <a:effectLst/>
                <a:hlinkClick r:id="rId70"/>
              </a:rPr>
              <a:t>[30]</a:t>
            </a:r>
            <a:r>
              <a:rPr lang="en-US" sz="1050" baseline="30000" dirty="0">
                <a:effectLst/>
                <a:hlinkClick r:id="rId71"/>
              </a:rPr>
              <a:t>[41]</a:t>
            </a:r>
            <a:r>
              <a:rPr lang="en-US" sz="105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rtl="0"/>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59</a:t>
            </a:fld>
            <a:endParaRPr lang="en-US"/>
          </a:p>
        </p:txBody>
      </p:sp>
    </p:spTree>
    <p:extLst>
      <p:ext uri="{BB962C8B-B14F-4D97-AF65-F5344CB8AC3E}">
        <p14:creationId xmlns:p14="http://schemas.microsoft.com/office/powerpoint/2010/main" val="3103487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Southern NJ  </a:t>
            </a:r>
          </a:p>
          <a:p>
            <a:endParaRPr lang="en-US" sz="1050" dirty="0"/>
          </a:p>
          <a:p>
            <a:r>
              <a:rPr lang="en-US" sz="1050" dirty="0"/>
              <a:t>Click on an organism to go to its descriptive page.</a:t>
            </a:r>
          </a:p>
          <a:p>
            <a:endParaRPr lang="en-US" sz="1050" dirty="0"/>
          </a:p>
          <a:p>
            <a:r>
              <a:rPr lang="en-US" sz="1050" dirty="0"/>
              <a:t>Note the lack of fossils throughout much of the Pinelands region of the state.  </a:t>
            </a:r>
          </a:p>
          <a:p>
            <a:r>
              <a:rPr lang="en-US" sz="1050" dirty="0"/>
              <a:t>This is due to the area being washed out at the end of the last ice age and most material was eroded.  Also, this area is sparsely populated and little construction has occurred.  It is also protected by federal law. </a:t>
            </a:r>
          </a:p>
          <a:p>
            <a:endParaRPr lang="en-US" sz="1050" dirty="0"/>
          </a:p>
        </p:txBody>
      </p:sp>
      <p:sp>
        <p:nvSpPr>
          <p:cNvPr id="4" name="Slide Number Placeholder 3"/>
          <p:cNvSpPr>
            <a:spLocks noGrp="1"/>
          </p:cNvSpPr>
          <p:nvPr>
            <p:ph type="sldNum" sz="quarter" idx="10"/>
          </p:nvPr>
        </p:nvSpPr>
        <p:spPr/>
        <p:txBody>
          <a:bodyPr/>
          <a:lstStyle/>
          <a:p>
            <a:fld id="{7DD80358-FE5E-4653-A92F-16C9C650555C}" type="slidenum">
              <a:rPr lang="en-US" smtClean="0"/>
              <a:t>6</a:t>
            </a:fld>
            <a:endParaRPr lang="en-US"/>
          </a:p>
        </p:txBody>
      </p:sp>
    </p:spTree>
    <p:extLst>
      <p:ext uri="{BB962C8B-B14F-4D97-AF65-F5344CB8AC3E}">
        <p14:creationId xmlns:p14="http://schemas.microsoft.com/office/powerpoint/2010/main" val="491235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i="1" dirty="0" err="1"/>
              <a:t>Bootherium</a:t>
            </a:r>
            <a:r>
              <a:rPr lang="en-US" sz="1050" i="1" dirty="0"/>
              <a:t> </a:t>
            </a:r>
            <a:r>
              <a:rPr lang="en-US" sz="1050" i="1" dirty="0" err="1"/>
              <a:t>bombifrons</a:t>
            </a:r>
            <a:r>
              <a:rPr lang="en-US" sz="1050" i="1" dirty="0"/>
              <a:t> - </a:t>
            </a:r>
            <a:r>
              <a:rPr lang="en-US" sz="1050" dirty="0"/>
              <a:t>Known variously as Harlan's musk ox, helmeted musk ox and woodland musk ox, appears to have been the most abundant and widely distributed musk ox in North America. Its fossils have been collected from Alaska to Texas and from California to the continental shelf off New Jersey. Remains date from about 500,000 to 11,100 years ago. </a:t>
            </a:r>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60</a:t>
            </a:fld>
            <a:endParaRPr lang="en-US"/>
          </a:p>
        </p:txBody>
      </p:sp>
    </p:spTree>
    <p:extLst>
      <p:ext uri="{BB962C8B-B14F-4D97-AF65-F5344CB8AC3E}">
        <p14:creationId xmlns:p14="http://schemas.microsoft.com/office/powerpoint/2010/main" val="21718895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9 of the animals listed within this site can also be seen at </a:t>
            </a:r>
            <a:r>
              <a:rPr lang="en-US" sz="1050" dirty="0">
                <a:hlinkClick r:id="rId3"/>
              </a:rPr>
              <a:t>https://www.thoughtco.com/dinosaurs-and-prehistoric-animals-new-jersey-1092088</a:t>
            </a:r>
            <a:endParaRPr lang="en-US" sz="1050" dirty="0"/>
          </a:p>
          <a:p>
            <a:endParaRPr lang="en-US" sz="1050" dirty="0"/>
          </a:p>
          <a:p>
            <a:r>
              <a:rPr lang="en-US" sz="1050" dirty="0"/>
              <a:t>“Dig It!” is a classroom workshop that comes to your school.  The program includes the stories and samples of many of the fossil organisms featured in this presentation* as well as the opportunity to look through Miocene sediments and find fossils (pictured above) that the participants can keep.  </a:t>
            </a:r>
          </a:p>
          <a:p>
            <a:endParaRPr lang="en-US" sz="1050" dirty="0"/>
          </a:p>
          <a:p>
            <a:r>
              <a:rPr lang="en-US" sz="1050" dirty="0"/>
              <a:t>Go to </a:t>
            </a:r>
            <a:r>
              <a:rPr lang="en-US" sz="1050" dirty="0">
                <a:hlinkClick r:id="rId4"/>
              </a:rPr>
              <a:t>https://www.nj.gov/dep/seeds/speak.htm</a:t>
            </a:r>
            <a:r>
              <a:rPr lang="en-US" sz="1050" dirty="0"/>
              <a:t> and fill out a request form.  Workshop locations must provide snap-and-seal baggies for each participant, nearby parking (the fossils are heavy), and an elevator if there are stairs involved (again, they are heavy). </a:t>
            </a:r>
          </a:p>
          <a:p>
            <a:endParaRPr lang="en-US" sz="1050" dirty="0"/>
          </a:p>
          <a:p>
            <a:r>
              <a:rPr lang="en-US" sz="1050" dirty="0"/>
              <a:t>* Slides that include “##” in the comment section indicate the fossils that can be seen in the workshop.</a:t>
            </a:r>
          </a:p>
          <a:p>
            <a:endParaRPr lang="en-US" sz="1050" dirty="0"/>
          </a:p>
          <a:p>
            <a:endParaRPr lang="en-US" sz="1050" dirty="0"/>
          </a:p>
          <a:p>
            <a:endParaRPr lang="en-US" dirty="0"/>
          </a:p>
        </p:txBody>
      </p:sp>
      <p:sp>
        <p:nvSpPr>
          <p:cNvPr id="4" name="Slide Number Placeholder 3"/>
          <p:cNvSpPr>
            <a:spLocks noGrp="1"/>
          </p:cNvSpPr>
          <p:nvPr>
            <p:ph type="sldNum" sz="quarter" idx="10"/>
          </p:nvPr>
        </p:nvSpPr>
        <p:spPr/>
        <p:txBody>
          <a:bodyPr/>
          <a:lstStyle/>
          <a:p>
            <a:fld id="{7DD80358-FE5E-4653-A92F-16C9C650555C}" type="slidenum">
              <a:rPr lang="en-US" smtClean="0"/>
              <a:t>61</a:t>
            </a:fld>
            <a:endParaRPr lang="en-US"/>
          </a:p>
        </p:txBody>
      </p:sp>
    </p:spTree>
    <p:extLst>
      <p:ext uri="{BB962C8B-B14F-4D97-AF65-F5344CB8AC3E}">
        <p14:creationId xmlns:p14="http://schemas.microsoft.com/office/powerpoint/2010/main" val="1503857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Stromatolites</a:t>
            </a:r>
            <a:r>
              <a:rPr lang="en-US" sz="1050" dirty="0"/>
              <a:t> were discovered in the 1.2 billion-year-old Franklin Marble from the New Jersey Highlands during routine fieldwork by Rich </a:t>
            </a:r>
            <a:r>
              <a:rPr lang="en-US" sz="1050" dirty="0" err="1"/>
              <a:t>Volkert</a:t>
            </a:r>
            <a:r>
              <a:rPr lang="en-US" sz="1050" dirty="0"/>
              <a:t> of the New Jersey Geological Survey. Stromatolites are the fossilized remains of colonies of cyanobacteria that often have a characteristic dome-shaped laminated structure. The laminations are thin mats that were constructed by the microorganisms as they trapped fine grains of calcium carbonate on their sticky filaments. A new organic mat was then constructed over the sediment, trapping another layer of sediment and producing the next lamination. The Franklin Marble was formed from limestone deposited in a marine (ocean) environment during the Precambrian Era. Stromatolites in the marble provide tangible evidence for the occurrence of ancient biological activity in this environment in New Jersey.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Finding field trip sites that are accessible, informative, unique, and safe is often a challenge in New Jersey. Two such sites in the Hamburg Quadrangle of Sussex County provide an exceptional teaching opportunity for all grade levels, as they exhibit a variety of characteristics that are both easy to see and are representative of their paleoenvironment. The first site, described by Monteverde (2004) and by </a:t>
            </a:r>
            <a:r>
              <a:rPr lang="en-US" sz="1050" dirty="0" err="1"/>
              <a:t>Freile</a:t>
            </a:r>
            <a:r>
              <a:rPr lang="en-US" sz="1050" dirty="0"/>
              <a:t> et al. (2007), is a glacially-smoothed exposure of the Allentown Dolomite Formation containing well-preserved stromatolites. This outcrop is located at </a:t>
            </a:r>
            <a:r>
              <a:rPr lang="en-US" sz="1050" dirty="0" err="1"/>
              <a:t>lat</a:t>
            </a:r>
            <a:r>
              <a:rPr lang="en-US" sz="1050" dirty="0"/>
              <a:t>: 41.142693</a:t>
            </a:r>
            <a:r>
              <a:rPr lang="en-US" sz="1050" baseline="30000" dirty="0"/>
              <a:t>o</a:t>
            </a:r>
            <a:r>
              <a:rPr lang="en-US" sz="1050" dirty="0"/>
              <a:t>, long: -74.577880</a:t>
            </a:r>
            <a:r>
              <a:rPr lang="en-US" sz="1050" baseline="30000" dirty="0"/>
              <a:t>o</a:t>
            </a:r>
            <a:r>
              <a:rPr lang="en-US" sz="1050" dirty="0"/>
              <a:t>, near Hamburg, NJ. The exposure is noted for the numerous stromatolite “heads,” both large and small, along with </a:t>
            </a:r>
            <a:r>
              <a:rPr lang="en-US" sz="1050" dirty="0" err="1"/>
              <a:t>mudcracks</a:t>
            </a:r>
            <a:r>
              <a:rPr lang="en-US" sz="1050" dirty="0"/>
              <a:t>, </a:t>
            </a:r>
            <a:r>
              <a:rPr lang="en-US" sz="1050" dirty="0" err="1"/>
              <a:t>ooids</a:t>
            </a:r>
            <a:r>
              <a:rPr lang="en-US" sz="1050" dirty="0"/>
              <a:t>, </a:t>
            </a:r>
            <a:r>
              <a:rPr lang="en-US" sz="1050" dirty="0" err="1"/>
              <a:t>styolites</a:t>
            </a:r>
            <a:r>
              <a:rPr lang="en-US" sz="1050" dirty="0"/>
              <a:t>, ripples, rip-up clasts, and cross-bedding. These features provide consistent support for a wave-dominated, shallow-water environment, with periodic subaerial drying events. Because of glacial erosion and polish, the surface is unusually smooth and clear of chemical weathering effects that would otherwise hide or degrade such surface features. Glacial erosion also is evident by the numerous striations on the bedding planes and the larger glacial grooves (N30</a:t>
            </a:r>
            <a:r>
              <a:rPr lang="en-US" sz="1050" baseline="30000" dirty="0"/>
              <a:t>o</a:t>
            </a:r>
            <a:r>
              <a:rPr lang="en-US" sz="1050" dirty="0"/>
              <a:t>E) found at the top of the outcrop.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Stromatolites are layered mounds, columns, and sheet-like sedimentary rocks. They were originally formed by the growth of layer upon layer of cyanobacteria, a single-celled photosynthesizing microbe that lives today in a wide range of environments ranging from the shallow shelf to lakes, rivers, and even soils.  Cyanobacteria are prokaryotic cells (the simplest form of modern carbon-based life) in that they lack a DNA-packaging nucleus.  Bacteria, including the photosynthetic cyanobacteria, were the only form of  life on Earth for the first 2 billion years that life existed on Earth.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Although simple, cyanobacteria were ultimately responsible for one of the most important "global changes" that the Earth has undergone. Being photosynthetic, cyanobacteria produce oxygen as a by-product. Photosynthesis is the only major source of free oxygen gas in the atmosphere. As stromatolites became more common 2.5 billion years ago, they gradually changed the Earth's atmosphere from a carbon dioxide-rich mixture to the present-day oxygen-rich atmosphere. This major change paved the way for the next evolutionary step, the appearance of life based on the eukaryotic cell (cell with a nucleus).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endParaRPr lang="en-US" sz="1050" dirty="0"/>
          </a:p>
          <a:p>
            <a:r>
              <a:rPr lang="en-US" sz="1050" dirty="0"/>
              <a:t>Note: To return to the maps, click on the North, Central, or South links above the time scale image on the right.</a:t>
            </a:r>
          </a:p>
        </p:txBody>
      </p:sp>
      <p:sp>
        <p:nvSpPr>
          <p:cNvPr id="4" name="Slide Number Placeholder 3"/>
          <p:cNvSpPr>
            <a:spLocks noGrp="1"/>
          </p:cNvSpPr>
          <p:nvPr>
            <p:ph type="sldNum" sz="quarter" idx="10"/>
          </p:nvPr>
        </p:nvSpPr>
        <p:spPr/>
        <p:txBody>
          <a:bodyPr/>
          <a:lstStyle/>
          <a:p>
            <a:fld id="{7DD80358-FE5E-4653-A92F-16C9C650555C}" type="slidenum">
              <a:rPr lang="en-US" smtClean="0"/>
              <a:t>7</a:t>
            </a:fld>
            <a:endParaRPr lang="en-US"/>
          </a:p>
        </p:txBody>
      </p:sp>
    </p:spTree>
    <p:extLst>
      <p:ext uri="{BB962C8B-B14F-4D97-AF65-F5344CB8AC3E}">
        <p14:creationId xmlns:p14="http://schemas.microsoft.com/office/powerpoint/2010/main" val="500192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a:effectLst/>
              </a:rPr>
              <a:t>Trilobites</a:t>
            </a:r>
            <a:r>
              <a:rPr lang="en-US" sz="1050" dirty="0">
                <a:effectLst/>
              </a:rPr>
              <a:t> ( </a:t>
            </a:r>
            <a:r>
              <a:rPr lang="en-US" sz="1050" dirty="0">
                <a:effectLst/>
                <a:hlinkClick r:id="rId3" tooltip="Help:IPA/English"/>
              </a:rPr>
              <a:t>/ˈ</a:t>
            </a:r>
            <a:r>
              <a:rPr lang="en-US" sz="1050" dirty="0" err="1">
                <a:effectLst/>
                <a:hlinkClick r:id="rId3" tooltip="Help:IPA/English"/>
              </a:rPr>
              <a:t>traɪləˌbaɪt</a:t>
            </a:r>
            <a:r>
              <a:rPr lang="en-US" sz="1050" dirty="0">
                <a:effectLst/>
                <a:hlinkClick r:id="rId3" tooltip="Help:IPA/English"/>
              </a:rPr>
              <a:t>, ˈ</a:t>
            </a:r>
            <a:r>
              <a:rPr lang="en-US" sz="1050" dirty="0" err="1">
                <a:effectLst/>
                <a:hlinkClick r:id="rId3" tooltip="Help:IPA/English"/>
              </a:rPr>
              <a:t>trɪ</a:t>
            </a:r>
            <a:r>
              <a:rPr lang="en-US" sz="1050" dirty="0">
                <a:effectLst/>
                <a:hlinkClick r:id="rId3" tooltip="Help:IPA/English"/>
              </a:rPr>
              <a:t>-, -</a:t>
            </a:r>
            <a:r>
              <a:rPr lang="en-US" sz="1050" dirty="0" err="1">
                <a:effectLst/>
                <a:hlinkClick r:id="rId3" tooltip="Help:IPA/English"/>
              </a:rPr>
              <a:t>loʊ</a:t>
            </a:r>
            <a:r>
              <a:rPr lang="en-US" sz="1050" dirty="0">
                <a:effectLst/>
                <a:hlinkClick r:id="rId3" tooltip="Help:IPA/English"/>
              </a:rPr>
              <a:t>-/</a:t>
            </a:r>
            <a:r>
              <a:rPr lang="en-US" sz="1050" dirty="0">
                <a:effectLst/>
              </a:rPr>
              <a:t>;</a:t>
            </a:r>
            <a:r>
              <a:rPr lang="en-US" sz="1050" baseline="30000" dirty="0">
                <a:effectLst/>
                <a:hlinkClick r:id="rId4"/>
              </a:rPr>
              <a:t>[4]</a:t>
            </a:r>
            <a:r>
              <a:rPr lang="en-US" sz="1050" baseline="30000" dirty="0">
                <a:effectLst/>
                <a:hlinkClick r:id="rId5"/>
              </a:rPr>
              <a:t>[5]</a:t>
            </a:r>
            <a:r>
              <a:rPr lang="en-US" sz="1050" dirty="0">
                <a:effectLst/>
              </a:rPr>
              <a:t> meaning "three lobes") are a fossil group of </a:t>
            </a:r>
            <a:r>
              <a:rPr lang="en-US" sz="1050" dirty="0">
                <a:effectLst/>
                <a:hlinkClick r:id="rId6" tooltip="Extinction"/>
              </a:rPr>
              <a:t>extinct</a:t>
            </a:r>
            <a:r>
              <a:rPr lang="en-US" sz="1050" dirty="0">
                <a:effectLst/>
              </a:rPr>
              <a:t> marine </a:t>
            </a:r>
            <a:r>
              <a:rPr lang="en-US" sz="1050" dirty="0">
                <a:effectLst/>
                <a:hlinkClick r:id="rId7" tooltip="Arachnomorph"/>
              </a:rPr>
              <a:t>arachnomorph</a:t>
            </a:r>
            <a:r>
              <a:rPr lang="en-US" sz="1050" dirty="0">
                <a:effectLst/>
              </a:rPr>
              <a:t> </a:t>
            </a:r>
            <a:r>
              <a:rPr lang="en-US" sz="1050" dirty="0">
                <a:effectLst/>
                <a:hlinkClick r:id="rId8" tooltip="Arthropod"/>
              </a:rPr>
              <a:t>arthropods</a:t>
            </a:r>
            <a:r>
              <a:rPr lang="en-US" sz="1050" dirty="0">
                <a:effectLst/>
              </a:rPr>
              <a:t> that form the </a:t>
            </a:r>
            <a:r>
              <a:rPr lang="en-US" sz="1050" dirty="0">
                <a:effectLst/>
                <a:hlinkClick r:id="rId9" tooltip="Class (biology)"/>
              </a:rPr>
              <a:t>class</a:t>
            </a:r>
            <a:r>
              <a:rPr lang="en-US" sz="1050" dirty="0">
                <a:effectLst/>
              </a:rPr>
              <a:t> </a:t>
            </a:r>
            <a:r>
              <a:rPr lang="en-US" sz="1050" b="1" dirty="0" err="1">
                <a:effectLst/>
              </a:rPr>
              <a:t>Trilobita</a:t>
            </a:r>
            <a:r>
              <a:rPr lang="en-US" sz="1050" dirty="0">
                <a:effectLst/>
              </a:rPr>
              <a:t>. Trilobites form one of the earliest known groups of arthropods. The first appearance of trilobites in the fossil record defines the base of the </a:t>
            </a:r>
            <a:r>
              <a:rPr lang="en-US" sz="1050" dirty="0" err="1">
                <a:effectLst/>
                <a:hlinkClick r:id="rId10" tooltip="Atdabanian"/>
              </a:rPr>
              <a:t>Atdabanian</a:t>
            </a:r>
            <a:r>
              <a:rPr lang="en-US" sz="1050" dirty="0">
                <a:effectLst/>
              </a:rPr>
              <a:t> stage of the </a:t>
            </a:r>
            <a:r>
              <a:rPr lang="en-US" sz="1050" dirty="0">
                <a:effectLst/>
                <a:hlinkClick r:id="rId11" tooltip="Early Cambrian"/>
              </a:rPr>
              <a:t>Early Cambrian</a:t>
            </a:r>
            <a:r>
              <a:rPr lang="en-US" sz="1050" dirty="0">
                <a:effectLst/>
              </a:rPr>
              <a:t> period (</a:t>
            </a:r>
            <a:r>
              <a:rPr lang="en-US" sz="1050" dirty="0">
                <a:effectLst/>
                <a:hlinkClick r:id="rId12"/>
              </a:rPr>
              <a:t>521</a:t>
            </a:r>
            <a:r>
              <a:rPr lang="en-US" sz="1050" dirty="0">
                <a:effectLst/>
              </a:rPr>
              <a:t> million years ago), and they flourished throughout the lower </a:t>
            </a:r>
            <a:r>
              <a:rPr lang="en-US" sz="1050" dirty="0">
                <a:effectLst/>
                <a:hlinkClick r:id="rId13" tooltip="Paleozoic"/>
              </a:rPr>
              <a:t>Paleozoic</a:t>
            </a:r>
            <a:r>
              <a:rPr lang="en-US" sz="1050" dirty="0">
                <a:effectLst/>
              </a:rPr>
              <a:t> era before beginning a drawn-out decline to extinction when, during the </a:t>
            </a:r>
            <a:r>
              <a:rPr lang="en-US" sz="1050" dirty="0">
                <a:effectLst/>
                <a:hlinkClick r:id="rId14" tooltip="Devonian"/>
              </a:rPr>
              <a:t>Devonian</a:t>
            </a:r>
            <a:r>
              <a:rPr lang="en-US" sz="1050" dirty="0">
                <a:effectLst/>
              </a:rPr>
              <a:t>, all trilobite orders except the </a:t>
            </a:r>
            <a:r>
              <a:rPr lang="en-US" sz="1050" dirty="0">
                <a:effectLst/>
                <a:hlinkClick r:id="rId15" tooltip="Proetida"/>
              </a:rPr>
              <a:t>Proetids</a:t>
            </a:r>
            <a:r>
              <a:rPr lang="en-US" sz="1050" dirty="0">
                <a:effectLst/>
              </a:rPr>
              <a:t> died out. Trilobites disappeared in the </a:t>
            </a:r>
            <a:r>
              <a:rPr lang="en-US" sz="1050" dirty="0">
                <a:effectLst/>
                <a:hlinkClick r:id="rId16" tooltip="Permian–Triassic extinction event"/>
              </a:rPr>
              <a:t>mass extinction</a:t>
            </a:r>
            <a:r>
              <a:rPr lang="en-US" sz="1050" dirty="0">
                <a:effectLst/>
              </a:rPr>
              <a:t> at the end of the </a:t>
            </a:r>
            <a:r>
              <a:rPr lang="en-US" sz="1050" dirty="0">
                <a:effectLst/>
                <a:hlinkClick r:id="rId17" tooltip="Permian"/>
              </a:rPr>
              <a:t>Permian</a:t>
            </a:r>
            <a:r>
              <a:rPr lang="en-US" sz="1050" dirty="0">
                <a:effectLst/>
              </a:rPr>
              <a:t> about 252 million years ago. The trilobites were among the most successful of all early animals, roaming the oceans for over 270 million years.</a:t>
            </a:r>
            <a:r>
              <a:rPr lang="en-US" sz="1050" baseline="30000" dirty="0">
                <a:effectLst/>
                <a:hlinkClick r:id="rId18"/>
              </a:rPr>
              <a:t>[6]</a:t>
            </a:r>
            <a:r>
              <a:rPr lang="en-US" sz="1050" dirty="0">
                <a:effectLst/>
              </a:rPr>
              <a:t> </a:t>
            </a:r>
          </a:p>
          <a:p>
            <a:endParaRPr lang="en-US" sz="1050" dirty="0">
              <a:effectLst/>
            </a:endParaRPr>
          </a:p>
          <a:p>
            <a:r>
              <a:rPr lang="en-US" sz="1050" dirty="0">
                <a:effectLst/>
              </a:rPr>
              <a:t>The earliest trilobites known from the </a:t>
            </a:r>
            <a:r>
              <a:rPr lang="en-US" sz="1050" dirty="0">
                <a:effectLst/>
                <a:hlinkClick r:id="rId19" tooltip="Fossil record"/>
              </a:rPr>
              <a:t>fossil record</a:t>
            </a:r>
            <a:r>
              <a:rPr lang="en-US" sz="1050" dirty="0">
                <a:effectLst/>
              </a:rPr>
              <a:t> are </a:t>
            </a:r>
            <a:r>
              <a:rPr lang="en-US" sz="1050" dirty="0" err="1">
                <a:effectLst/>
                <a:hlinkClick r:id="rId20" tooltip="Redlichiida"/>
              </a:rPr>
              <a:t>redlichiids</a:t>
            </a:r>
            <a:r>
              <a:rPr lang="en-US" sz="1050" dirty="0">
                <a:effectLst/>
              </a:rPr>
              <a:t> and </a:t>
            </a:r>
            <a:r>
              <a:rPr lang="en-US" sz="1050" dirty="0" err="1">
                <a:effectLst/>
                <a:hlinkClick r:id="rId21" tooltip="Ptychopariida"/>
              </a:rPr>
              <a:t>ptychopariid</a:t>
            </a:r>
            <a:r>
              <a:rPr lang="en-US" sz="1050" dirty="0">
                <a:effectLst/>
                <a:hlinkClick r:id="rId21" tooltip="Ptychopariida"/>
              </a:rPr>
              <a:t> </a:t>
            </a:r>
            <a:r>
              <a:rPr lang="en-US" sz="1050" dirty="0" err="1">
                <a:effectLst/>
                <a:hlinkClick r:id="rId21" tooltip="Ptychopariida"/>
              </a:rPr>
              <a:t>bigotinids</a:t>
            </a:r>
            <a:r>
              <a:rPr lang="en-US" sz="1050" dirty="0">
                <a:effectLst/>
              </a:rPr>
              <a:t> dated to some </a:t>
            </a:r>
            <a:r>
              <a:rPr lang="en-US" sz="1050" dirty="0">
                <a:effectLst/>
                <a:hlinkClick r:id="rId22"/>
              </a:rPr>
              <a:t>540 to 520</a:t>
            </a:r>
            <a:r>
              <a:rPr lang="en-US" sz="1050" dirty="0">
                <a:effectLst/>
              </a:rPr>
              <a:t> </a:t>
            </a:r>
            <a:r>
              <a:rPr lang="en-US" sz="1050" dirty="0">
                <a:effectLst/>
                <a:hlinkClick r:id="rId23" tooltip="Myr"/>
              </a:rPr>
              <a:t>million years ago</a:t>
            </a:r>
            <a:r>
              <a:rPr lang="en-US" sz="1050" dirty="0">
                <a:effectLst/>
              </a:rPr>
              <a:t>.</a:t>
            </a:r>
            <a:r>
              <a:rPr lang="en-US" sz="1050" baseline="30000" dirty="0">
                <a:effectLst/>
                <a:hlinkClick r:id="rId24"/>
              </a:rPr>
              <a:t>[1]</a:t>
            </a:r>
            <a:r>
              <a:rPr lang="en-US" sz="1050" baseline="30000" dirty="0">
                <a:effectLst/>
                <a:hlinkClick r:id="rId25"/>
              </a:rPr>
              <a:t>[2]</a:t>
            </a:r>
            <a:r>
              <a:rPr lang="en-US" sz="1050" dirty="0">
                <a:effectLst/>
              </a:rPr>
              <a:t> Contenders for the earliest trilobites include </a:t>
            </a:r>
            <a:r>
              <a:rPr lang="en-US" sz="1050" i="1" dirty="0" err="1">
                <a:effectLst/>
              </a:rPr>
              <a:t>Profallotaspis</a:t>
            </a:r>
            <a:r>
              <a:rPr lang="en-US" sz="1050" i="1" dirty="0">
                <a:effectLst/>
              </a:rPr>
              <a:t> </a:t>
            </a:r>
            <a:r>
              <a:rPr lang="en-US" sz="1050" i="1" dirty="0" err="1">
                <a:effectLst/>
              </a:rPr>
              <a:t>jakutensis</a:t>
            </a:r>
            <a:r>
              <a:rPr lang="en-US" sz="1050" dirty="0">
                <a:effectLst/>
              </a:rPr>
              <a:t> (Siberia), </a:t>
            </a:r>
            <a:r>
              <a:rPr lang="en-US" sz="1050" i="1" dirty="0" err="1">
                <a:effectLst/>
              </a:rPr>
              <a:t>Fritzaspis</a:t>
            </a:r>
            <a:r>
              <a:rPr lang="en-US" sz="1050" dirty="0">
                <a:effectLst/>
              </a:rPr>
              <a:t> spp. (western USA), </a:t>
            </a:r>
            <a:r>
              <a:rPr lang="en-US" sz="1050" i="1" dirty="0" err="1">
                <a:effectLst/>
              </a:rPr>
              <a:t>Hupetina</a:t>
            </a:r>
            <a:r>
              <a:rPr lang="en-US" sz="1050" i="1" dirty="0">
                <a:effectLst/>
              </a:rPr>
              <a:t> </a:t>
            </a:r>
            <a:r>
              <a:rPr lang="en-US" sz="1050" i="1" dirty="0" err="1">
                <a:effectLst/>
              </a:rPr>
              <a:t>antiqua</a:t>
            </a:r>
            <a:r>
              <a:rPr lang="en-US" sz="1050" dirty="0">
                <a:effectLst/>
              </a:rPr>
              <a:t> (Morocco)</a:t>
            </a:r>
            <a:r>
              <a:rPr lang="en-US" sz="1050" baseline="30000" dirty="0">
                <a:effectLst/>
                <a:hlinkClick r:id="rId26"/>
              </a:rPr>
              <a:t>[10]</a:t>
            </a:r>
            <a:r>
              <a:rPr lang="en-US" sz="1050" dirty="0">
                <a:effectLst/>
              </a:rPr>
              <a:t> and </a:t>
            </a:r>
            <a:r>
              <a:rPr lang="en-US" sz="1050" i="1" dirty="0" err="1">
                <a:effectLst/>
              </a:rPr>
              <a:t>Serrania</a:t>
            </a:r>
            <a:r>
              <a:rPr lang="en-US" sz="1050" i="1" dirty="0">
                <a:effectLst/>
              </a:rPr>
              <a:t> </a:t>
            </a:r>
            <a:r>
              <a:rPr lang="en-US" sz="1050" i="1" dirty="0" err="1">
                <a:effectLst/>
              </a:rPr>
              <a:t>gordaensis</a:t>
            </a:r>
            <a:r>
              <a:rPr lang="en-US" sz="1050" dirty="0">
                <a:effectLst/>
              </a:rPr>
              <a:t> (Spain).</a:t>
            </a:r>
            <a:r>
              <a:rPr lang="en-US" sz="1050" baseline="30000" dirty="0">
                <a:effectLst/>
                <a:hlinkClick r:id="rId27"/>
              </a:rPr>
              <a:t>[11]</a:t>
            </a:r>
            <a:r>
              <a:rPr lang="en-US" sz="1050" dirty="0">
                <a:effectLst/>
              </a:rPr>
              <a:t> All trilobites are thought to have originated in present-day </a:t>
            </a:r>
            <a:r>
              <a:rPr lang="en-US" sz="1050" dirty="0">
                <a:effectLst/>
                <a:hlinkClick r:id="rId28" tooltip="Siberia"/>
              </a:rPr>
              <a:t>Siberia</a:t>
            </a:r>
            <a:r>
              <a:rPr lang="en-US" sz="1050" dirty="0">
                <a:effectLst/>
              </a:rPr>
              <a:t>, with subsequent distribution and radiation from this location.</a:t>
            </a:r>
            <a:r>
              <a:rPr lang="en-US" sz="1050" baseline="30000" dirty="0">
                <a:effectLst/>
                <a:hlinkClick r:id="rId24"/>
              </a:rPr>
              <a:t>[1]</a:t>
            </a:r>
            <a:r>
              <a:rPr lang="en-US" sz="1050" dirty="0">
                <a:effectLst/>
              </a:rPr>
              <a:t> </a:t>
            </a:r>
          </a:p>
          <a:p>
            <a:endParaRPr lang="en-US" sz="1050" dirty="0">
              <a:effectLst/>
            </a:endParaRPr>
          </a:p>
          <a:p>
            <a:pPr rtl="0"/>
            <a:r>
              <a:rPr lang="en-US" sz="1050" dirty="0">
                <a:effectLst/>
              </a:rPr>
              <a:t>Exactly why the trilobites became extinct is not clear; with repeated extinction events (often followed by apparent recovery) throughout the trilobite fossil record, a combination of causes is likely. After the extinction event at the end of the Devonian period, what trilobite diversity remained was bottlenecked into the order </a:t>
            </a:r>
            <a:r>
              <a:rPr lang="en-US" sz="1050" dirty="0" err="1">
                <a:effectLst/>
              </a:rPr>
              <a:t>Proetida</a:t>
            </a:r>
            <a:r>
              <a:rPr lang="en-US" sz="1050" dirty="0">
                <a:effectLst/>
              </a:rPr>
              <a:t>. Decreasing diversity</a:t>
            </a:r>
            <a:r>
              <a:rPr lang="en-US" sz="1050" baseline="30000" dirty="0">
                <a:effectLst/>
                <a:hlinkClick r:id="rId29"/>
              </a:rPr>
              <a:t>[29]</a:t>
            </a:r>
            <a:r>
              <a:rPr lang="en-US" sz="1050" dirty="0">
                <a:effectLst/>
              </a:rPr>
              <a:t> of genera limited to shallow-water shelf habitats, coupled with a drastic lowering of sea level (</a:t>
            </a:r>
            <a:r>
              <a:rPr lang="en-US" sz="1050" dirty="0">
                <a:effectLst/>
                <a:hlinkClick r:id="rId30" tooltip="Marine regression"/>
              </a:rPr>
              <a:t>regression</a:t>
            </a:r>
            <a:r>
              <a:rPr lang="en-US" sz="1050" dirty="0">
                <a:effectLst/>
              </a:rPr>
              <a:t>) meant that the final decline of trilobites happened shortly before the end of the </a:t>
            </a:r>
            <a:r>
              <a:rPr lang="en-US" sz="1050" dirty="0">
                <a:effectLst/>
                <a:hlinkClick r:id="rId16" tooltip="Permian–Triassic extinction event"/>
              </a:rPr>
              <a:t>Permian mass extinction</a:t>
            </a:r>
            <a:r>
              <a:rPr lang="en-US" sz="1050" dirty="0">
                <a:effectLst/>
              </a:rPr>
              <a:t> event.</a:t>
            </a:r>
            <a:r>
              <a:rPr lang="en-US" sz="1050" baseline="30000" dirty="0">
                <a:effectLst/>
                <a:hlinkClick r:id="rId31"/>
              </a:rPr>
              <a:t>[21]</a:t>
            </a:r>
            <a:r>
              <a:rPr lang="en-US" sz="1050" dirty="0">
                <a:effectLst/>
              </a:rPr>
              <a:t> With so many marine species involved in the Permian extinction, the end of nearly 300 million successful years for the trilobite would not have been unexpected at the time.</a:t>
            </a:r>
            <a:r>
              <a:rPr lang="en-US" sz="1050" baseline="30000" dirty="0">
                <a:effectLst/>
                <a:hlinkClick r:id="rId29"/>
              </a:rPr>
              <a:t>[29]</a:t>
            </a:r>
            <a:r>
              <a:rPr lang="en-US" sz="1050" dirty="0">
                <a:effectLst/>
              </a:rPr>
              <a:t> </a:t>
            </a:r>
          </a:p>
          <a:p>
            <a:pPr rtl="0"/>
            <a:endParaRPr lang="en-US" sz="1050" dirty="0">
              <a:effectLst/>
            </a:endParaRPr>
          </a:p>
          <a:p>
            <a:pPr rtl="0"/>
            <a:r>
              <a:rPr lang="en-US" sz="1050" dirty="0">
                <a:effectLst/>
              </a:rPr>
              <a:t>Trilobites have no known direct descendants. Their closest living relatives would be the </a:t>
            </a:r>
            <a:r>
              <a:rPr lang="en-US" sz="1050" dirty="0">
                <a:effectLst/>
                <a:hlinkClick r:id="rId32" tooltip="Chelicerates"/>
              </a:rPr>
              <a:t>chelicerates</a:t>
            </a:r>
            <a:r>
              <a:rPr lang="en-US" sz="1050" dirty="0">
                <a:effectLst/>
              </a:rPr>
              <a:t>. Though horseshoe crabs are often cited as their closest living relatives, they are no closer evolutionarily than other </a:t>
            </a:r>
            <a:r>
              <a:rPr lang="en-US" sz="1050" dirty="0" err="1">
                <a:effectLst/>
              </a:rPr>
              <a:t>cheliceratans</a:t>
            </a:r>
            <a:r>
              <a:rPr lang="en-US" sz="1050" dirty="0">
                <a:effectLst/>
              </a:rPr>
              <a:t>.</a:t>
            </a:r>
            <a:r>
              <a:rPr lang="en-US" sz="1050" baseline="30000" dirty="0">
                <a:effectLst/>
                <a:hlinkClick r:id="rId33"/>
              </a:rPr>
              <a:t>[30]</a:t>
            </a:r>
            <a:r>
              <a:rPr lang="en-US" sz="105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Note: The multiple arrows on the time scale image refers to multiple locations in New Jersey where the fossils of this organism are found when the geologic times for each are different.</a:t>
            </a:r>
          </a:p>
        </p:txBody>
      </p:sp>
      <p:sp>
        <p:nvSpPr>
          <p:cNvPr id="4" name="Slide Number Placeholder 3"/>
          <p:cNvSpPr>
            <a:spLocks noGrp="1"/>
          </p:cNvSpPr>
          <p:nvPr>
            <p:ph type="sldNum" sz="quarter" idx="10"/>
          </p:nvPr>
        </p:nvSpPr>
        <p:spPr/>
        <p:txBody>
          <a:bodyPr/>
          <a:lstStyle/>
          <a:p>
            <a:fld id="{7DD80358-FE5E-4653-A92F-16C9C650555C}" type="slidenum">
              <a:rPr lang="en-US" smtClean="0"/>
              <a:t>8</a:t>
            </a:fld>
            <a:endParaRPr lang="en-US"/>
          </a:p>
        </p:txBody>
      </p:sp>
    </p:spTree>
    <p:extLst>
      <p:ext uri="{BB962C8B-B14F-4D97-AF65-F5344CB8AC3E}">
        <p14:creationId xmlns:p14="http://schemas.microsoft.com/office/powerpoint/2010/main" val="749061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i="1" dirty="0" err="1"/>
              <a:t>Lingula</a:t>
            </a:r>
            <a:r>
              <a:rPr lang="en-US" sz="1050" dirty="0"/>
              <a:t> is the only genus of an extensive group of extinct bivalves known as brachiopods that inhabited the seas from the early Cambrian through their peak in the late Paleozoic.  Known also as “Lamp Shells”, brachiopods are one of the most common fossils found in North America.  </a:t>
            </a:r>
            <a:r>
              <a:rPr lang="en-US" sz="1050" i="1" dirty="0" err="1"/>
              <a:t>Lingula</a:t>
            </a:r>
            <a:r>
              <a:rPr lang="en-US" sz="1050" dirty="0"/>
              <a:t> are still around today. </a:t>
            </a:r>
          </a:p>
          <a:p>
            <a:endParaRPr lang="en-US" sz="1050" dirty="0"/>
          </a:p>
          <a:p>
            <a:pPr rtl="0"/>
            <a:r>
              <a:rPr lang="en-US" sz="1050" b="1" dirty="0">
                <a:effectLst/>
              </a:rPr>
              <a:t>Brachiopods</a:t>
            </a:r>
            <a:r>
              <a:rPr lang="en-US" sz="1050" dirty="0">
                <a:effectLst/>
              </a:rPr>
              <a:t> (</a:t>
            </a:r>
            <a:r>
              <a:rPr lang="en-US" sz="1050" dirty="0">
                <a:effectLst/>
                <a:hlinkClick r:id="rId3" tooltip="Help:IPA/English"/>
              </a:rPr>
              <a:t>/ˈ</a:t>
            </a:r>
            <a:r>
              <a:rPr lang="en-US" sz="1050" dirty="0" err="1">
                <a:effectLst/>
                <a:hlinkClick r:id="rId3" tooltip="Help:IPA/English"/>
              </a:rPr>
              <a:t>brækioʊˌpɒd</a:t>
            </a:r>
            <a:r>
              <a:rPr lang="en-US" sz="1050" dirty="0">
                <a:effectLst/>
                <a:hlinkClick r:id="rId3" tooltip="Help:IPA/English"/>
              </a:rPr>
              <a:t>/</a:t>
            </a:r>
            <a:r>
              <a:rPr lang="en-US" sz="1050" dirty="0">
                <a:effectLst/>
              </a:rPr>
              <a:t>), </a:t>
            </a:r>
            <a:r>
              <a:rPr lang="en-US" sz="1050" dirty="0">
                <a:effectLst/>
                <a:hlinkClick r:id="rId4" tooltip="Phylum (biology)"/>
              </a:rPr>
              <a:t>phylum</a:t>
            </a:r>
            <a:r>
              <a:rPr lang="en-US" sz="1050" dirty="0">
                <a:effectLst/>
              </a:rPr>
              <a:t> </a:t>
            </a:r>
            <a:r>
              <a:rPr lang="en-US" sz="1050" b="1" dirty="0" err="1">
                <a:effectLst/>
              </a:rPr>
              <a:t>Brachiopoda</a:t>
            </a:r>
            <a:r>
              <a:rPr lang="en-US" sz="1050" dirty="0">
                <a:effectLst/>
              </a:rPr>
              <a:t>, are a group of </a:t>
            </a:r>
            <a:r>
              <a:rPr lang="en-US" sz="1050" dirty="0">
                <a:effectLst/>
                <a:hlinkClick r:id="rId5" tooltip="Lophotrochozoa"/>
              </a:rPr>
              <a:t>lophotrochozoan</a:t>
            </a:r>
            <a:r>
              <a:rPr lang="en-US" sz="1050" dirty="0">
                <a:effectLst/>
              </a:rPr>
              <a:t> animals that have hard "valves" (shells) on the upper and lower surfaces, unlike the left and right arrangement in </a:t>
            </a:r>
            <a:r>
              <a:rPr lang="en-US" sz="1050" dirty="0">
                <a:effectLst/>
                <a:hlinkClick r:id="rId6" tooltip="Bivalve"/>
              </a:rPr>
              <a:t>bivalve</a:t>
            </a:r>
            <a:r>
              <a:rPr lang="en-US" sz="1050" dirty="0">
                <a:effectLst/>
              </a:rPr>
              <a:t> </a:t>
            </a:r>
            <a:r>
              <a:rPr lang="en-US" sz="1050" dirty="0" err="1">
                <a:effectLst/>
                <a:hlinkClick r:id="rId7" tooltip="Molluscs"/>
              </a:rPr>
              <a:t>molluscs</a:t>
            </a:r>
            <a:r>
              <a:rPr lang="en-US" sz="1050" dirty="0">
                <a:effectLst/>
              </a:rPr>
              <a:t>. Brachiopod valves are hinged at the rear end, while the front can be opened for feeding or closed for protection. Two major groups are recognized, </a:t>
            </a:r>
            <a:r>
              <a:rPr lang="en-US" sz="1050" b="1" dirty="0">
                <a:effectLst/>
              </a:rPr>
              <a:t>articulate</a:t>
            </a:r>
            <a:r>
              <a:rPr lang="en-US" sz="1050" dirty="0">
                <a:effectLst/>
              </a:rPr>
              <a:t> and </a:t>
            </a:r>
            <a:r>
              <a:rPr lang="en-US" sz="1050" b="1" dirty="0">
                <a:effectLst/>
              </a:rPr>
              <a:t>inarticulate</a:t>
            </a:r>
            <a:r>
              <a:rPr lang="en-US" sz="1050" dirty="0">
                <a:effectLst/>
              </a:rPr>
              <a:t>. The word "articulate" is used to describe the tooth-and-groove features of the valve-hinge which is present in the articulate group, and absent from the inarticulate group. This is the leading diagnostic feature (</a:t>
            </a:r>
            <a:r>
              <a:rPr lang="en-US" sz="1050" dirty="0" err="1">
                <a:effectLst/>
              </a:rPr>
              <a:t>fossilizable</a:t>
            </a:r>
            <a:r>
              <a:rPr lang="en-US" sz="1050" dirty="0">
                <a:effectLst/>
              </a:rPr>
              <a:t>), by which the two main groups can be readily distinguished. Articulate brachiopods have toothed hinges and simple opening and closing muscles, while inarticulate brachiopods have untoothed hinges and a more complex system of muscles used to keep the two halves aligned. In a typical brachiopod a stalk-like </a:t>
            </a:r>
            <a:r>
              <a:rPr lang="en-US" sz="1050" dirty="0">
                <a:effectLst/>
                <a:hlinkClick r:id="rId8" tooltip="wikt:pedicle"/>
              </a:rPr>
              <a:t>pedicle</a:t>
            </a:r>
            <a:r>
              <a:rPr lang="en-US" sz="1050" dirty="0">
                <a:effectLst/>
              </a:rPr>
              <a:t> projects from an opening in one of the valves near the hinges, known as the pedicle valve, keeping the animal anchored to the seabed but clear of silt that would obstruct the opening. </a:t>
            </a:r>
          </a:p>
          <a:p>
            <a:pPr rtl="0"/>
            <a:endParaRPr lang="en-US" sz="1050" dirty="0">
              <a:effectLst/>
            </a:endParaRPr>
          </a:p>
          <a:p>
            <a:pPr rtl="0"/>
            <a:r>
              <a:rPr lang="en-US" sz="1050" dirty="0">
                <a:effectLst/>
              </a:rPr>
              <a:t>The word "brachiopod" is formed from the </a:t>
            </a:r>
            <a:r>
              <a:rPr lang="en-US" sz="1050" dirty="0">
                <a:effectLst/>
                <a:hlinkClick r:id="rId9" tooltip="Ancient Greek"/>
              </a:rPr>
              <a:t>Ancient Greek</a:t>
            </a:r>
            <a:r>
              <a:rPr lang="en-US" sz="1050" dirty="0">
                <a:effectLst/>
              </a:rPr>
              <a:t> words βρα</a:t>
            </a:r>
            <a:r>
              <a:rPr lang="en-US" sz="1050" dirty="0" err="1">
                <a:effectLst/>
              </a:rPr>
              <a:t>χίων</a:t>
            </a:r>
            <a:r>
              <a:rPr lang="en-US" sz="1050" dirty="0">
                <a:effectLst/>
              </a:rPr>
              <a:t> ("arm") and π</a:t>
            </a:r>
            <a:r>
              <a:rPr lang="en-US" sz="1050" dirty="0" err="1">
                <a:effectLst/>
              </a:rPr>
              <a:t>ούς</a:t>
            </a:r>
            <a:r>
              <a:rPr lang="en-US" sz="1050" dirty="0">
                <a:effectLst/>
              </a:rPr>
              <a:t> ("foot").</a:t>
            </a:r>
            <a:r>
              <a:rPr lang="en-US" sz="1050" baseline="30000" dirty="0">
                <a:effectLst/>
                <a:hlinkClick r:id="rId10"/>
              </a:rPr>
              <a:t>[3]</a:t>
            </a:r>
            <a:r>
              <a:rPr lang="en-US" sz="1050" dirty="0">
                <a:effectLst/>
              </a:rPr>
              <a:t> They are often known as "lamp shells", since the curved shells of the </a:t>
            </a:r>
            <a:r>
              <a:rPr lang="en-US" sz="1050" dirty="0">
                <a:effectLst/>
                <a:hlinkClick r:id="rId11" tooltip="Class (biology)"/>
              </a:rPr>
              <a:t>class</a:t>
            </a:r>
            <a:r>
              <a:rPr lang="en-US" sz="1050" dirty="0">
                <a:effectLst/>
              </a:rPr>
              <a:t> </a:t>
            </a:r>
            <a:r>
              <a:rPr lang="en-US" sz="1050" dirty="0" err="1">
                <a:effectLst/>
                <a:hlinkClick r:id="rId12" tooltip="Terebratulida"/>
              </a:rPr>
              <a:t>Terebratulida</a:t>
            </a:r>
            <a:r>
              <a:rPr lang="en-US" sz="1050" dirty="0">
                <a:effectLst/>
              </a:rPr>
              <a:t> look rather like pottery oil-lamps.</a:t>
            </a:r>
            <a:r>
              <a:rPr lang="en-US" sz="1050" baseline="30000" dirty="0">
                <a:effectLst/>
                <a:hlinkClick r:id="rId13"/>
              </a:rPr>
              <a:t>[2]</a:t>
            </a:r>
            <a:r>
              <a:rPr lang="en-US" sz="1050" dirty="0">
                <a:effectLst/>
              </a:rPr>
              <a:t> </a:t>
            </a:r>
          </a:p>
          <a:p>
            <a:endParaRPr lang="en-US" sz="1050" dirty="0"/>
          </a:p>
          <a:p>
            <a:pPr rtl="0"/>
            <a:r>
              <a:rPr lang="en-US" sz="1050" b="1" dirty="0">
                <a:effectLst/>
              </a:rPr>
              <a:t>Fossil record</a:t>
            </a:r>
          </a:p>
          <a:p>
            <a:pPr rtl="0"/>
            <a:r>
              <a:rPr lang="en-US" sz="1050" dirty="0">
                <a:effectLst/>
              </a:rPr>
              <a:t>Over 12,000 fossil species are recognized,</a:t>
            </a:r>
            <a:r>
              <a:rPr lang="en-US" sz="1050" baseline="30000" dirty="0">
                <a:effectLst/>
                <a:hlinkClick r:id="rId14"/>
              </a:rPr>
              <a:t>[9]</a:t>
            </a:r>
            <a:r>
              <a:rPr lang="en-US" sz="1050" dirty="0">
                <a:effectLst/>
              </a:rPr>
              <a:t>grouped into over 5,000 </a:t>
            </a:r>
            <a:r>
              <a:rPr lang="en-US" sz="1050" dirty="0">
                <a:effectLst/>
                <a:hlinkClick r:id="rId15" tooltip="Genus"/>
              </a:rPr>
              <a:t>genera</a:t>
            </a:r>
            <a:r>
              <a:rPr lang="en-US" sz="1050" dirty="0">
                <a:effectLst/>
              </a:rPr>
              <a:t>. While the largest modern brachiopods are 100 </a:t>
            </a:r>
            <a:r>
              <a:rPr lang="en-US" sz="1050" dirty="0" err="1">
                <a:effectLst/>
              </a:rPr>
              <a:t>millimetres</a:t>
            </a:r>
            <a:r>
              <a:rPr lang="en-US" sz="1050" dirty="0">
                <a:effectLst/>
              </a:rPr>
              <a:t> (3.9 in) long,</a:t>
            </a:r>
            <a:r>
              <a:rPr lang="en-US" sz="1050" baseline="30000" dirty="0">
                <a:effectLst/>
                <a:hlinkClick r:id="rId13"/>
              </a:rPr>
              <a:t>[2]</a:t>
            </a:r>
            <a:r>
              <a:rPr lang="en-US" sz="1050" dirty="0">
                <a:effectLst/>
              </a:rPr>
              <a:t> a few fossils measure up to 200 </a:t>
            </a:r>
            <a:r>
              <a:rPr lang="en-US" sz="1050" dirty="0" err="1">
                <a:effectLst/>
              </a:rPr>
              <a:t>millimetres</a:t>
            </a:r>
            <a:r>
              <a:rPr lang="en-US" sz="1050" dirty="0">
                <a:effectLst/>
              </a:rPr>
              <a:t> (7.9 in) wide.</a:t>
            </a:r>
            <a:r>
              <a:rPr lang="en-US" sz="1050" baseline="30000" dirty="0">
                <a:effectLst/>
                <a:hlinkClick r:id="rId16"/>
              </a:rPr>
              <a:t>[39]</a:t>
            </a:r>
            <a:r>
              <a:rPr lang="en-US" sz="1050" dirty="0">
                <a:effectLst/>
              </a:rPr>
              <a:t> The earliest confirmed brachiopods have been found in the early </a:t>
            </a:r>
            <a:r>
              <a:rPr lang="en-US" sz="1050" dirty="0">
                <a:effectLst/>
                <a:hlinkClick r:id="rId17" tooltip="Cambrian"/>
              </a:rPr>
              <a:t>Cambrian</a:t>
            </a:r>
            <a:r>
              <a:rPr lang="en-US" sz="1050" dirty="0">
                <a:effectLst/>
              </a:rPr>
              <a:t>, inarticulate forms appearing first, followed soon after by articulate forms.</a:t>
            </a:r>
            <a:r>
              <a:rPr lang="en-US" sz="1050" baseline="30000" dirty="0">
                <a:effectLst/>
                <a:hlinkClick r:id="rId18"/>
              </a:rPr>
              <a:t>[40]</a:t>
            </a:r>
            <a:r>
              <a:rPr lang="en-US" sz="1050" dirty="0">
                <a:effectLst/>
              </a:rPr>
              <a:t> Three unmineralized species have also been found in the Cambrian, and apparently represent two distinct groups that evolved from mineralized ancestors.</a:t>
            </a:r>
            <a:r>
              <a:rPr lang="en-US" sz="1050" baseline="30000" dirty="0">
                <a:effectLst/>
                <a:hlinkClick r:id="rId19"/>
              </a:rPr>
              <a:t>[41]</a:t>
            </a:r>
            <a:r>
              <a:rPr lang="en-US" sz="1050" dirty="0">
                <a:effectLst/>
              </a:rPr>
              <a:t> The inarticulate </a:t>
            </a:r>
            <a:r>
              <a:rPr lang="en-US" sz="1050" i="1" dirty="0" err="1">
                <a:effectLst/>
                <a:hlinkClick r:id="rId20" tooltip="Lingula (genus)"/>
              </a:rPr>
              <a:t>Lingula</a:t>
            </a:r>
            <a:r>
              <a:rPr lang="en-US" sz="1050" dirty="0">
                <a:effectLst/>
              </a:rPr>
              <a:t> is often called a "</a:t>
            </a:r>
            <a:r>
              <a:rPr lang="en-US" sz="1050" dirty="0">
                <a:effectLst/>
                <a:hlinkClick r:id="rId21" tooltip="Living fossil"/>
              </a:rPr>
              <a:t>living fossil</a:t>
            </a:r>
            <a:r>
              <a:rPr lang="en-US" sz="1050" dirty="0">
                <a:effectLst/>
              </a:rPr>
              <a:t>", as very similar </a:t>
            </a:r>
            <a:r>
              <a:rPr lang="en-US" sz="1050" dirty="0">
                <a:effectLst/>
                <a:hlinkClick r:id="rId15" tooltip="Genus"/>
              </a:rPr>
              <a:t>genera</a:t>
            </a:r>
            <a:r>
              <a:rPr lang="en-US" sz="1050" dirty="0">
                <a:effectLst/>
              </a:rPr>
              <a:t> have been found all the way back to the </a:t>
            </a:r>
            <a:r>
              <a:rPr lang="en-US" sz="1050" dirty="0">
                <a:effectLst/>
                <a:hlinkClick r:id="rId22" tooltip="Ordovician"/>
              </a:rPr>
              <a:t>Ordovician</a:t>
            </a:r>
            <a:r>
              <a:rPr lang="en-US" sz="1050" dirty="0">
                <a:effectLst/>
              </a:rPr>
              <a:t>. On the other hand, articulate brachiopods have produced major diversifications, and suffered severe </a:t>
            </a:r>
            <a:r>
              <a:rPr lang="en-US" sz="1050" dirty="0">
                <a:effectLst/>
                <a:hlinkClick r:id="rId23" tooltip="Mass extinctions"/>
              </a:rPr>
              <a:t>mass extinctions</a:t>
            </a:r>
            <a:r>
              <a:rPr lang="en-US" sz="1050" baseline="30000" dirty="0">
                <a:effectLst/>
                <a:hlinkClick r:id="rId16"/>
              </a:rPr>
              <a:t>[39]</a:t>
            </a:r>
            <a:r>
              <a:rPr lang="en-US" sz="1050" dirty="0">
                <a:effectLst/>
              </a:rPr>
              <a:t>—but the articulate </a:t>
            </a:r>
            <a:r>
              <a:rPr lang="en-US" sz="1050" dirty="0" err="1">
                <a:effectLst/>
              </a:rPr>
              <a:t>Rhynchonellida</a:t>
            </a:r>
            <a:r>
              <a:rPr lang="en-US" sz="1050" dirty="0">
                <a:effectLst/>
              </a:rPr>
              <a:t> and </a:t>
            </a:r>
            <a:r>
              <a:rPr lang="en-US" sz="1050" dirty="0" err="1">
                <a:effectLst/>
              </a:rPr>
              <a:t>Terebratulida</a:t>
            </a:r>
            <a:r>
              <a:rPr lang="en-US" sz="1050" dirty="0">
                <a:effectLst/>
              </a:rPr>
              <a:t>, the most diverse present-day groups, appeared at the start of the Ordovician and </a:t>
            </a:r>
            <a:r>
              <a:rPr lang="en-US" sz="1050" dirty="0">
                <a:effectLst/>
                <a:hlinkClick r:id="rId24" tooltip="Carboniferous"/>
              </a:rPr>
              <a:t>Carboniferous</a:t>
            </a:r>
            <a:r>
              <a:rPr lang="en-US" sz="1050" dirty="0">
                <a:effectLst/>
              </a:rPr>
              <a:t> respectively.</a:t>
            </a:r>
            <a:r>
              <a:rPr lang="en-US" sz="1050" baseline="30000" dirty="0">
                <a:effectLst/>
                <a:hlinkClick r:id="rId25"/>
              </a:rPr>
              <a:t>[38]</a:t>
            </a:r>
            <a:r>
              <a:rPr lang="en-US" sz="105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a:t>
            </a:r>
          </a:p>
        </p:txBody>
      </p:sp>
      <p:sp>
        <p:nvSpPr>
          <p:cNvPr id="4" name="Slide Number Placeholder 3"/>
          <p:cNvSpPr>
            <a:spLocks noGrp="1"/>
          </p:cNvSpPr>
          <p:nvPr>
            <p:ph type="sldNum" sz="quarter" idx="10"/>
          </p:nvPr>
        </p:nvSpPr>
        <p:spPr/>
        <p:txBody>
          <a:bodyPr/>
          <a:lstStyle/>
          <a:p>
            <a:fld id="{7DD80358-FE5E-4653-A92F-16C9C650555C}" type="slidenum">
              <a:rPr lang="en-US" smtClean="0"/>
              <a:t>9</a:t>
            </a:fld>
            <a:endParaRPr lang="en-US"/>
          </a:p>
        </p:txBody>
      </p:sp>
    </p:spTree>
    <p:extLst>
      <p:ext uri="{BB962C8B-B14F-4D97-AF65-F5344CB8AC3E}">
        <p14:creationId xmlns:p14="http://schemas.microsoft.com/office/powerpoint/2010/main" val="432405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7E9C8-CD55-47F7-A33B-959B27BE88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04FB97-2016-4990-B3C4-D8A4DDB728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4B3844-F077-4F57-80B1-A8C4C5538A0C}"/>
              </a:ext>
            </a:extLst>
          </p:cNvPr>
          <p:cNvSpPr>
            <a:spLocks noGrp="1"/>
          </p:cNvSpPr>
          <p:nvPr>
            <p:ph type="dt" sz="half" idx="10"/>
          </p:nvPr>
        </p:nvSpPr>
        <p:spPr/>
        <p:txBody>
          <a:bodyPr/>
          <a:lstStyle/>
          <a:p>
            <a:fld id="{35439B2A-AC5F-4FA9-9DFD-4D6DE6E9348B}" type="datetimeFigureOut">
              <a:rPr lang="en-US" smtClean="0"/>
              <a:t>5/11/2020</a:t>
            </a:fld>
            <a:endParaRPr lang="en-US"/>
          </a:p>
        </p:txBody>
      </p:sp>
      <p:sp>
        <p:nvSpPr>
          <p:cNvPr id="5" name="Footer Placeholder 4">
            <a:extLst>
              <a:ext uri="{FF2B5EF4-FFF2-40B4-BE49-F238E27FC236}">
                <a16:creationId xmlns:a16="http://schemas.microsoft.com/office/drawing/2014/main" id="{CA4D9A12-0B83-4A37-BCC1-A02C7A618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426B3-3127-4D16-A552-689F23CA5876}"/>
              </a:ext>
            </a:extLst>
          </p:cNvPr>
          <p:cNvSpPr>
            <a:spLocks noGrp="1"/>
          </p:cNvSpPr>
          <p:nvPr>
            <p:ph type="sldNum" sz="quarter" idx="12"/>
          </p:nvPr>
        </p:nvSpPr>
        <p:spPr/>
        <p:txBody>
          <a:bodyPr/>
          <a:lstStyle/>
          <a:p>
            <a:fld id="{172C3020-C38D-4F2A-8C9E-2E3EFA4475FE}" type="slidenum">
              <a:rPr lang="en-US" smtClean="0"/>
              <a:t>‹#›</a:t>
            </a:fld>
            <a:endParaRPr lang="en-US"/>
          </a:p>
        </p:txBody>
      </p:sp>
    </p:spTree>
    <p:extLst>
      <p:ext uri="{BB962C8B-B14F-4D97-AF65-F5344CB8AC3E}">
        <p14:creationId xmlns:p14="http://schemas.microsoft.com/office/powerpoint/2010/main" val="123697531"/>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10990-DA4F-417A-9279-6B821CD78A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865E2-60B9-4BEA-9AF6-A869263D11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B6062-D284-40A8-9390-CA9785B57F0F}"/>
              </a:ext>
            </a:extLst>
          </p:cNvPr>
          <p:cNvSpPr>
            <a:spLocks noGrp="1"/>
          </p:cNvSpPr>
          <p:nvPr>
            <p:ph type="dt" sz="half" idx="10"/>
          </p:nvPr>
        </p:nvSpPr>
        <p:spPr/>
        <p:txBody>
          <a:bodyPr/>
          <a:lstStyle/>
          <a:p>
            <a:fld id="{35439B2A-AC5F-4FA9-9DFD-4D6DE6E9348B}" type="datetimeFigureOut">
              <a:rPr lang="en-US" smtClean="0"/>
              <a:t>5/11/2020</a:t>
            </a:fld>
            <a:endParaRPr lang="en-US"/>
          </a:p>
        </p:txBody>
      </p:sp>
      <p:sp>
        <p:nvSpPr>
          <p:cNvPr id="5" name="Footer Placeholder 4">
            <a:extLst>
              <a:ext uri="{FF2B5EF4-FFF2-40B4-BE49-F238E27FC236}">
                <a16:creationId xmlns:a16="http://schemas.microsoft.com/office/drawing/2014/main" id="{4F863EA3-5219-4D55-B28A-5DFC8F1A3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52E0A3-1A61-4350-B4BD-3EF13E0C1F3D}"/>
              </a:ext>
            </a:extLst>
          </p:cNvPr>
          <p:cNvSpPr>
            <a:spLocks noGrp="1"/>
          </p:cNvSpPr>
          <p:nvPr>
            <p:ph type="sldNum" sz="quarter" idx="12"/>
          </p:nvPr>
        </p:nvSpPr>
        <p:spPr/>
        <p:txBody>
          <a:bodyPr/>
          <a:lstStyle/>
          <a:p>
            <a:fld id="{172C3020-C38D-4F2A-8C9E-2E3EFA4475FE}" type="slidenum">
              <a:rPr lang="en-US" smtClean="0"/>
              <a:t>‹#›</a:t>
            </a:fld>
            <a:endParaRPr lang="en-US"/>
          </a:p>
        </p:txBody>
      </p:sp>
    </p:spTree>
    <p:extLst>
      <p:ext uri="{BB962C8B-B14F-4D97-AF65-F5344CB8AC3E}">
        <p14:creationId xmlns:p14="http://schemas.microsoft.com/office/powerpoint/2010/main" val="1128611878"/>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F1EC69-E6E1-47D8-B4D4-89118E88A6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25C6FE-F0C0-495D-9D79-BD1B6372B0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AAD66-A7DD-4CE1-9201-C329478036E6}"/>
              </a:ext>
            </a:extLst>
          </p:cNvPr>
          <p:cNvSpPr>
            <a:spLocks noGrp="1"/>
          </p:cNvSpPr>
          <p:nvPr>
            <p:ph type="dt" sz="half" idx="10"/>
          </p:nvPr>
        </p:nvSpPr>
        <p:spPr/>
        <p:txBody>
          <a:bodyPr/>
          <a:lstStyle/>
          <a:p>
            <a:fld id="{35439B2A-AC5F-4FA9-9DFD-4D6DE6E9348B}" type="datetimeFigureOut">
              <a:rPr lang="en-US" smtClean="0"/>
              <a:t>5/11/2020</a:t>
            </a:fld>
            <a:endParaRPr lang="en-US"/>
          </a:p>
        </p:txBody>
      </p:sp>
      <p:sp>
        <p:nvSpPr>
          <p:cNvPr id="5" name="Footer Placeholder 4">
            <a:extLst>
              <a:ext uri="{FF2B5EF4-FFF2-40B4-BE49-F238E27FC236}">
                <a16:creationId xmlns:a16="http://schemas.microsoft.com/office/drawing/2014/main" id="{9EB8DFF9-573D-4C6D-8D23-CA5DD360B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3737D-FA12-48A1-962F-4E1AD493332C}"/>
              </a:ext>
            </a:extLst>
          </p:cNvPr>
          <p:cNvSpPr>
            <a:spLocks noGrp="1"/>
          </p:cNvSpPr>
          <p:nvPr>
            <p:ph type="sldNum" sz="quarter" idx="12"/>
          </p:nvPr>
        </p:nvSpPr>
        <p:spPr/>
        <p:txBody>
          <a:bodyPr/>
          <a:lstStyle/>
          <a:p>
            <a:fld id="{172C3020-C38D-4F2A-8C9E-2E3EFA4475FE}" type="slidenum">
              <a:rPr lang="en-US" smtClean="0"/>
              <a:t>‹#›</a:t>
            </a:fld>
            <a:endParaRPr lang="en-US"/>
          </a:p>
        </p:txBody>
      </p:sp>
    </p:spTree>
    <p:extLst>
      <p:ext uri="{BB962C8B-B14F-4D97-AF65-F5344CB8AC3E}">
        <p14:creationId xmlns:p14="http://schemas.microsoft.com/office/powerpoint/2010/main" val="3657803278"/>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A4FE-8861-4E46-A811-6CF9E93AA6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BD3D0C-EB37-4B49-9911-04B87F4A22C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020C4-B7DA-45BD-9443-7D1E44C29E44}"/>
              </a:ext>
            </a:extLst>
          </p:cNvPr>
          <p:cNvSpPr>
            <a:spLocks noGrp="1"/>
          </p:cNvSpPr>
          <p:nvPr>
            <p:ph type="dt" sz="half" idx="10"/>
          </p:nvPr>
        </p:nvSpPr>
        <p:spPr/>
        <p:txBody>
          <a:bodyPr/>
          <a:lstStyle/>
          <a:p>
            <a:fld id="{35439B2A-AC5F-4FA9-9DFD-4D6DE6E9348B}" type="datetimeFigureOut">
              <a:rPr lang="en-US" smtClean="0"/>
              <a:t>5/11/2020</a:t>
            </a:fld>
            <a:endParaRPr lang="en-US"/>
          </a:p>
        </p:txBody>
      </p:sp>
      <p:sp>
        <p:nvSpPr>
          <p:cNvPr id="5" name="Footer Placeholder 4">
            <a:extLst>
              <a:ext uri="{FF2B5EF4-FFF2-40B4-BE49-F238E27FC236}">
                <a16:creationId xmlns:a16="http://schemas.microsoft.com/office/drawing/2014/main" id="{C157521C-6FBE-4CDF-A05B-78432F5D5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E9AD6-9497-4488-BE12-CF509E5C1BA8}"/>
              </a:ext>
            </a:extLst>
          </p:cNvPr>
          <p:cNvSpPr>
            <a:spLocks noGrp="1"/>
          </p:cNvSpPr>
          <p:nvPr>
            <p:ph type="sldNum" sz="quarter" idx="12"/>
          </p:nvPr>
        </p:nvSpPr>
        <p:spPr/>
        <p:txBody>
          <a:bodyPr/>
          <a:lstStyle/>
          <a:p>
            <a:fld id="{172C3020-C38D-4F2A-8C9E-2E3EFA4475FE}" type="slidenum">
              <a:rPr lang="en-US" smtClean="0"/>
              <a:t>‹#›</a:t>
            </a:fld>
            <a:endParaRPr lang="en-US"/>
          </a:p>
        </p:txBody>
      </p:sp>
    </p:spTree>
    <p:extLst>
      <p:ext uri="{BB962C8B-B14F-4D97-AF65-F5344CB8AC3E}">
        <p14:creationId xmlns:p14="http://schemas.microsoft.com/office/powerpoint/2010/main" val="3368917679"/>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73FC-B42D-4AF6-8022-98E5C748B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47EFCB-E114-4618-B02E-EFA8BB74F0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1D9E48E-C1B8-4F54-AACB-7F6341F8D19F}"/>
              </a:ext>
            </a:extLst>
          </p:cNvPr>
          <p:cNvSpPr>
            <a:spLocks noGrp="1"/>
          </p:cNvSpPr>
          <p:nvPr>
            <p:ph type="dt" sz="half" idx="10"/>
          </p:nvPr>
        </p:nvSpPr>
        <p:spPr/>
        <p:txBody>
          <a:bodyPr/>
          <a:lstStyle/>
          <a:p>
            <a:fld id="{35439B2A-AC5F-4FA9-9DFD-4D6DE6E9348B}" type="datetimeFigureOut">
              <a:rPr lang="en-US" smtClean="0"/>
              <a:t>5/11/2020</a:t>
            </a:fld>
            <a:endParaRPr lang="en-US"/>
          </a:p>
        </p:txBody>
      </p:sp>
      <p:sp>
        <p:nvSpPr>
          <p:cNvPr id="5" name="Footer Placeholder 4">
            <a:extLst>
              <a:ext uri="{FF2B5EF4-FFF2-40B4-BE49-F238E27FC236}">
                <a16:creationId xmlns:a16="http://schemas.microsoft.com/office/drawing/2014/main" id="{CEA805D0-D433-4CBD-9DB4-E3B7AD870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FFEB4-6A75-41AC-8718-1321ABB1FBBC}"/>
              </a:ext>
            </a:extLst>
          </p:cNvPr>
          <p:cNvSpPr>
            <a:spLocks noGrp="1"/>
          </p:cNvSpPr>
          <p:nvPr>
            <p:ph type="sldNum" sz="quarter" idx="12"/>
          </p:nvPr>
        </p:nvSpPr>
        <p:spPr/>
        <p:txBody>
          <a:bodyPr/>
          <a:lstStyle/>
          <a:p>
            <a:fld id="{172C3020-C38D-4F2A-8C9E-2E3EFA4475FE}" type="slidenum">
              <a:rPr lang="en-US" smtClean="0"/>
              <a:t>‹#›</a:t>
            </a:fld>
            <a:endParaRPr lang="en-US"/>
          </a:p>
        </p:txBody>
      </p:sp>
    </p:spTree>
    <p:extLst>
      <p:ext uri="{BB962C8B-B14F-4D97-AF65-F5344CB8AC3E}">
        <p14:creationId xmlns:p14="http://schemas.microsoft.com/office/powerpoint/2010/main" val="3915917837"/>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18543-A927-4C10-BB8C-7F640E843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C583B-F427-4180-AA81-90B582C561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64E945-4FDA-4BDB-B401-B6BA73C3AF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54F048-B889-478E-9575-811E18DAAEDC}"/>
              </a:ext>
            </a:extLst>
          </p:cNvPr>
          <p:cNvSpPr>
            <a:spLocks noGrp="1"/>
          </p:cNvSpPr>
          <p:nvPr>
            <p:ph type="dt" sz="half" idx="10"/>
          </p:nvPr>
        </p:nvSpPr>
        <p:spPr/>
        <p:txBody>
          <a:bodyPr/>
          <a:lstStyle/>
          <a:p>
            <a:fld id="{35439B2A-AC5F-4FA9-9DFD-4D6DE6E9348B}" type="datetimeFigureOut">
              <a:rPr lang="en-US" smtClean="0"/>
              <a:t>5/11/2020</a:t>
            </a:fld>
            <a:endParaRPr lang="en-US"/>
          </a:p>
        </p:txBody>
      </p:sp>
      <p:sp>
        <p:nvSpPr>
          <p:cNvPr id="6" name="Footer Placeholder 5">
            <a:extLst>
              <a:ext uri="{FF2B5EF4-FFF2-40B4-BE49-F238E27FC236}">
                <a16:creationId xmlns:a16="http://schemas.microsoft.com/office/drawing/2014/main" id="{78D25DFD-3733-4089-9970-2FA797D8F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3BA4F-ECDA-480F-A797-8B8D446F793D}"/>
              </a:ext>
            </a:extLst>
          </p:cNvPr>
          <p:cNvSpPr>
            <a:spLocks noGrp="1"/>
          </p:cNvSpPr>
          <p:nvPr>
            <p:ph type="sldNum" sz="quarter" idx="12"/>
          </p:nvPr>
        </p:nvSpPr>
        <p:spPr/>
        <p:txBody>
          <a:bodyPr/>
          <a:lstStyle/>
          <a:p>
            <a:fld id="{172C3020-C38D-4F2A-8C9E-2E3EFA4475FE}" type="slidenum">
              <a:rPr lang="en-US" smtClean="0"/>
              <a:t>‹#›</a:t>
            </a:fld>
            <a:endParaRPr lang="en-US"/>
          </a:p>
        </p:txBody>
      </p:sp>
    </p:spTree>
    <p:extLst>
      <p:ext uri="{BB962C8B-B14F-4D97-AF65-F5344CB8AC3E}">
        <p14:creationId xmlns:p14="http://schemas.microsoft.com/office/powerpoint/2010/main" val="1735773994"/>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85321-5071-4664-8FA7-9863EC9057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0AE98-5E8D-4376-9D97-917E4E52B5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E62E4C-410E-4DA0-8004-7FC949DC9B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F3EDF7-4984-43AE-B6C3-0BCDD9F3FE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6350B9-90E9-4758-B7D5-9E9C522CB4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03CBE-15DC-4594-A46C-40BD2514822B}"/>
              </a:ext>
            </a:extLst>
          </p:cNvPr>
          <p:cNvSpPr>
            <a:spLocks noGrp="1"/>
          </p:cNvSpPr>
          <p:nvPr>
            <p:ph type="dt" sz="half" idx="10"/>
          </p:nvPr>
        </p:nvSpPr>
        <p:spPr/>
        <p:txBody>
          <a:bodyPr/>
          <a:lstStyle/>
          <a:p>
            <a:fld id="{35439B2A-AC5F-4FA9-9DFD-4D6DE6E9348B}" type="datetimeFigureOut">
              <a:rPr lang="en-US" smtClean="0"/>
              <a:t>5/11/2020</a:t>
            </a:fld>
            <a:endParaRPr lang="en-US"/>
          </a:p>
        </p:txBody>
      </p:sp>
      <p:sp>
        <p:nvSpPr>
          <p:cNvPr id="8" name="Footer Placeholder 7">
            <a:extLst>
              <a:ext uri="{FF2B5EF4-FFF2-40B4-BE49-F238E27FC236}">
                <a16:creationId xmlns:a16="http://schemas.microsoft.com/office/drawing/2014/main" id="{D5FBF1CE-882B-468D-9056-05EFCBA634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9E7745-569C-4CCA-9B81-272CA89DE34C}"/>
              </a:ext>
            </a:extLst>
          </p:cNvPr>
          <p:cNvSpPr>
            <a:spLocks noGrp="1"/>
          </p:cNvSpPr>
          <p:nvPr>
            <p:ph type="sldNum" sz="quarter" idx="12"/>
          </p:nvPr>
        </p:nvSpPr>
        <p:spPr/>
        <p:txBody>
          <a:bodyPr/>
          <a:lstStyle/>
          <a:p>
            <a:fld id="{172C3020-C38D-4F2A-8C9E-2E3EFA4475FE}" type="slidenum">
              <a:rPr lang="en-US" smtClean="0"/>
              <a:t>‹#›</a:t>
            </a:fld>
            <a:endParaRPr lang="en-US"/>
          </a:p>
        </p:txBody>
      </p:sp>
    </p:spTree>
    <p:extLst>
      <p:ext uri="{BB962C8B-B14F-4D97-AF65-F5344CB8AC3E}">
        <p14:creationId xmlns:p14="http://schemas.microsoft.com/office/powerpoint/2010/main" val="3641415886"/>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3F08-1BDA-4945-805F-A453B6710B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00543A-68B4-453C-9682-AFB63DDA3FCF}"/>
              </a:ext>
            </a:extLst>
          </p:cNvPr>
          <p:cNvSpPr>
            <a:spLocks noGrp="1"/>
          </p:cNvSpPr>
          <p:nvPr>
            <p:ph type="dt" sz="half" idx="10"/>
          </p:nvPr>
        </p:nvSpPr>
        <p:spPr/>
        <p:txBody>
          <a:bodyPr/>
          <a:lstStyle/>
          <a:p>
            <a:fld id="{35439B2A-AC5F-4FA9-9DFD-4D6DE6E9348B}" type="datetimeFigureOut">
              <a:rPr lang="en-US" smtClean="0"/>
              <a:t>5/11/2020</a:t>
            </a:fld>
            <a:endParaRPr lang="en-US"/>
          </a:p>
        </p:txBody>
      </p:sp>
      <p:sp>
        <p:nvSpPr>
          <p:cNvPr id="4" name="Footer Placeholder 3">
            <a:extLst>
              <a:ext uri="{FF2B5EF4-FFF2-40B4-BE49-F238E27FC236}">
                <a16:creationId xmlns:a16="http://schemas.microsoft.com/office/drawing/2014/main" id="{8752B67C-8528-43BF-89F6-DEE2C3636A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30896D-EEAC-4602-B9C4-0DDF4EDB36BF}"/>
              </a:ext>
            </a:extLst>
          </p:cNvPr>
          <p:cNvSpPr>
            <a:spLocks noGrp="1"/>
          </p:cNvSpPr>
          <p:nvPr>
            <p:ph type="sldNum" sz="quarter" idx="12"/>
          </p:nvPr>
        </p:nvSpPr>
        <p:spPr/>
        <p:txBody>
          <a:bodyPr/>
          <a:lstStyle/>
          <a:p>
            <a:fld id="{172C3020-C38D-4F2A-8C9E-2E3EFA4475FE}" type="slidenum">
              <a:rPr lang="en-US" smtClean="0"/>
              <a:t>‹#›</a:t>
            </a:fld>
            <a:endParaRPr lang="en-US"/>
          </a:p>
        </p:txBody>
      </p:sp>
    </p:spTree>
    <p:extLst>
      <p:ext uri="{BB962C8B-B14F-4D97-AF65-F5344CB8AC3E}">
        <p14:creationId xmlns:p14="http://schemas.microsoft.com/office/powerpoint/2010/main" val="3775489718"/>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CB90AA-F0B2-431B-962F-1DDDC60471B7}"/>
              </a:ext>
            </a:extLst>
          </p:cNvPr>
          <p:cNvSpPr>
            <a:spLocks noGrp="1"/>
          </p:cNvSpPr>
          <p:nvPr>
            <p:ph type="dt" sz="half" idx="10"/>
          </p:nvPr>
        </p:nvSpPr>
        <p:spPr/>
        <p:txBody>
          <a:bodyPr/>
          <a:lstStyle/>
          <a:p>
            <a:fld id="{35439B2A-AC5F-4FA9-9DFD-4D6DE6E9348B}" type="datetimeFigureOut">
              <a:rPr lang="en-US" smtClean="0"/>
              <a:t>5/11/2020</a:t>
            </a:fld>
            <a:endParaRPr lang="en-US"/>
          </a:p>
        </p:txBody>
      </p:sp>
      <p:sp>
        <p:nvSpPr>
          <p:cNvPr id="3" name="Footer Placeholder 2">
            <a:extLst>
              <a:ext uri="{FF2B5EF4-FFF2-40B4-BE49-F238E27FC236}">
                <a16:creationId xmlns:a16="http://schemas.microsoft.com/office/drawing/2014/main" id="{AEE187C7-C420-49D0-B35E-EA908700BB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1832ED-80ED-4687-B3D8-3B54E156961D}"/>
              </a:ext>
            </a:extLst>
          </p:cNvPr>
          <p:cNvSpPr>
            <a:spLocks noGrp="1"/>
          </p:cNvSpPr>
          <p:nvPr>
            <p:ph type="sldNum" sz="quarter" idx="12"/>
          </p:nvPr>
        </p:nvSpPr>
        <p:spPr/>
        <p:txBody>
          <a:bodyPr/>
          <a:lstStyle/>
          <a:p>
            <a:fld id="{172C3020-C38D-4F2A-8C9E-2E3EFA4475FE}" type="slidenum">
              <a:rPr lang="en-US" smtClean="0"/>
              <a:t>‹#›</a:t>
            </a:fld>
            <a:endParaRPr lang="en-US"/>
          </a:p>
        </p:txBody>
      </p:sp>
    </p:spTree>
    <p:extLst>
      <p:ext uri="{BB962C8B-B14F-4D97-AF65-F5344CB8AC3E}">
        <p14:creationId xmlns:p14="http://schemas.microsoft.com/office/powerpoint/2010/main" val="772109114"/>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6AB8C-9882-4623-8005-FE04B4CDB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272247-EDFF-4846-9C17-FA20201D80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87E884-F09F-43C8-B86D-7466DA018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2332F2-AA62-4933-89E0-80691F902C1A}"/>
              </a:ext>
            </a:extLst>
          </p:cNvPr>
          <p:cNvSpPr>
            <a:spLocks noGrp="1"/>
          </p:cNvSpPr>
          <p:nvPr>
            <p:ph type="dt" sz="half" idx="10"/>
          </p:nvPr>
        </p:nvSpPr>
        <p:spPr/>
        <p:txBody>
          <a:bodyPr/>
          <a:lstStyle/>
          <a:p>
            <a:fld id="{35439B2A-AC5F-4FA9-9DFD-4D6DE6E9348B}" type="datetimeFigureOut">
              <a:rPr lang="en-US" smtClean="0"/>
              <a:t>5/11/2020</a:t>
            </a:fld>
            <a:endParaRPr lang="en-US"/>
          </a:p>
        </p:txBody>
      </p:sp>
      <p:sp>
        <p:nvSpPr>
          <p:cNvPr id="6" name="Footer Placeholder 5">
            <a:extLst>
              <a:ext uri="{FF2B5EF4-FFF2-40B4-BE49-F238E27FC236}">
                <a16:creationId xmlns:a16="http://schemas.microsoft.com/office/drawing/2014/main" id="{DA0CC614-B70D-47D0-9066-19C8D92EF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BF387-BA55-4D1D-9795-F5E2CDA01FED}"/>
              </a:ext>
            </a:extLst>
          </p:cNvPr>
          <p:cNvSpPr>
            <a:spLocks noGrp="1"/>
          </p:cNvSpPr>
          <p:nvPr>
            <p:ph type="sldNum" sz="quarter" idx="12"/>
          </p:nvPr>
        </p:nvSpPr>
        <p:spPr/>
        <p:txBody>
          <a:bodyPr/>
          <a:lstStyle/>
          <a:p>
            <a:fld id="{172C3020-C38D-4F2A-8C9E-2E3EFA4475FE}" type="slidenum">
              <a:rPr lang="en-US" smtClean="0"/>
              <a:t>‹#›</a:t>
            </a:fld>
            <a:endParaRPr lang="en-US"/>
          </a:p>
        </p:txBody>
      </p:sp>
    </p:spTree>
    <p:extLst>
      <p:ext uri="{BB962C8B-B14F-4D97-AF65-F5344CB8AC3E}">
        <p14:creationId xmlns:p14="http://schemas.microsoft.com/office/powerpoint/2010/main" val="464020466"/>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9211-5061-4ACE-9A98-1936A652F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7047DC-4135-4CE2-A57F-7BAABAED4E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2C29B9-6531-4DFC-A197-6D4041DEC9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25A17F-6C97-414A-A7E9-79771916062E}"/>
              </a:ext>
            </a:extLst>
          </p:cNvPr>
          <p:cNvSpPr>
            <a:spLocks noGrp="1"/>
          </p:cNvSpPr>
          <p:nvPr>
            <p:ph type="dt" sz="half" idx="10"/>
          </p:nvPr>
        </p:nvSpPr>
        <p:spPr/>
        <p:txBody>
          <a:bodyPr/>
          <a:lstStyle/>
          <a:p>
            <a:fld id="{35439B2A-AC5F-4FA9-9DFD-4D6DE6E9348B}" type="datetimeFigureOut">
              <a:rPr lang="en-US" smtClean="0"/>
              <a:t>5/11/2020</a:t>
            </a:fld>
            <a:endParaRPr lang="en-US"/>
          </a:p>
        </p:txBody>
      </p:sp>
      <p:sp>
        <p:nvSpPr>
          <p:cNvPr id="6" name="Footer Placeholder 5">
            <a:extLst>
              <a:ext uri="{FF2B5EF4-FFF2-40B4-BE49-F238E27FC236}">
                <a16:creationId xmlns:a16="http://schemas.microsoft.com/office/drawing/2014/main" id="{FF6FEF5D-A106-4D9D-B146-CEEF808875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C1916A-5F57-4EC5-9A5C-0E5EC72D7369}"/>
              </a:ext>
            </a:extLst>
          </p:cNvPr>
          <p:cNvSpPr>
            <a:spLocks noGrp="1"/>
          </p:cNvSpPr>
          <p:nvPr>
            <p:ph type="sldNum" sz="quarter" idx="12"/>
          </p:nvPr>
        </p:nvSpPr>
        <p:spPr/>
        <p:txBody>
          <a:bodyPr/>
          <a:lstStyle/>
          <a:p>
            <a:fld id="{172C3020-C38D-4F2A-8C9E-2E3EFA4475FE}" type="slidenum">
              <a:rPr lang="en-US" smtClean="0"/>
              <a:t>‹#›</a:t>
            </a:fld>
            <a:endParaRPr lang="en-US"/>
          </a:p>
        </p:txBody>
      </p:sp>
    </p:spTree>
    <p:extLst>
      <p:ext uri="{BB962C8B-B14F-4D97-AF65-F5344CB8AC3E}">
        <p14:creationId xmlns:p14="http://schemas.microsoft.com/office/powerpoint/2010/main" val="327215357"/>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24B7E3-DBF1-4E1F-8FA4-C2DA9BD7FE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2FD76D-905F-4F21-866B-ED8F46B3DC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65293-C9B7-4BCC-9E21-B27E3C6C1E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439B2A-AC5F-4FA9-9DFD-4D6DE6E9348B}" type="datetimeFigureOut">
              <a:rPr lang="en-US" smtClean="0"/>
              <a:t>5/11/2020</a:t>
            </a:fld>
            <a:endParaRPr lang="en-US"/>
          </a:p>
        </p:txBody>
      </p:sp>
      <p:sp>
        <p:nvSpPr>
          <p:cNvPr id="5" name="Footer Placeholder 4">
            <a:extLst>
              <a:ext uri="{FF2B5EF4-FFF2-40B4-BE49-F238E27FC236}">
                <a16:creationId xmlns:a16="http://schemas.microsoft.com/office/drawing/2014/main" id="{92C3C3B8-95B9-4196-80D1-AAD8956733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5F2155-4245-4CFC-A1AC-AAC56B52BF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C3020-C38D-4F2A-8C9E-2E3EFA4475FE}" type="slidenum">
              <a:rPr lang="en-US" smtClean="0"/>
              <a:t>‹#›</a:t>
            </a:fld>
            <a:endParaRPr lang="en-US"/>
          </a:p>
        </p:txBody>
      </p:sp>
    </p:spTree>
    <p:extLst>
      <p:ext uri="{BB962C8B-B14F-4D97-AF65-F5344CB8AC3E}">
        <p14:creationId xmlns:p14="http://schemas.microsoft.com/office/powerpoint/2010/main" val="4201192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emf"/><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image" Target="../media/image31.jpg"/><Relationship Id="rId5" Type="http://schemas.openxmlformats.org/officeDocument/2006/relationships/slide" Target="slide5.xml"/><Relationship Id="rId10" Type="http://schemas.openxmlformats.org/officeDocument/2006/relationships/image" Target="../media/image30.jpeg"/><Relationship Id="rId4" Type="http://schemas.openxmlformats.org/officeDocument/2006/relationships/slide" Target="slide4.xml"/><Relationship Id="rId9" Type="http://schemas.openxmlformats.org/officeDocument/2006/relationships/image" Target="../media/image29.jpg"/></Relationships>
</file>

<file path=ppt/slides/_rels/slide1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32.jpg"/><Relationship Id="rId7" Type="http://schemas.openxmlformats.org/officeDocument/2006/relationships/slide" Target="slide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18.jpe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5.jpeg"/><Relationship Id="rId7" Type="http://schemas.openxmlformats.org/officeDocument/2006/relationships/slide" Target="slide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18.jpeg"/><Relationship Id="rId9" Type="http://schemas.openxmlformats.org/officeDocument/2006/relationships/image" Target="../media/image37.jpg"/></Relationships>
</file>

<file path=ppt/slides/_rels/slide13.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8.png"/><Relationship Id="rId7" Type="http://schemas.openxmlformats.org/officeDocument/2006/relationships/slide" Target="slide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18.jpe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1.jpg"/><Relationship Id="rId7" Type="http://schemas.openxmlformats.org/officeDocument/2006/relationships/slide" Target="slide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18.jpeg"/><Relationship Id="rId9"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4.jpg"/><Relationship Id="rId7" Type="http://schemas.openxmlformats.org/officeDocument/2006/relationships/slide" Target="slide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image" Target="../media/image47.jpeg"/><Relationship Id="rId4" Type="http://schemas.openxmlformats.org/officeDocument/2006/relationships/image" Target="../media/image18.jpeg"/><Relationship Id="rId9"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8.jpg"/><Relationship Id="rId7" Type="http://schemas.openxmlformats.org/officeDocument/2006/relationships/slide" Target="slide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50.jpeg"/><Relationship Id="rId7" Type="http://schemas.openxmlformats.org/officeDocument/2006/relationships/slide" Target="slide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54.jpeg"/><Relationship Id="rId5" Type="http://schemas.openxmlformats.org/officeDocument/2006/relationships/image" Target="../media/image18.jpeg"/><Relationship Id="rId10" Type="http://schemas.openxmlformats.org/officeDocument/2006/relationships/image" Target="../media/image53.png"/><Relationship Id="rId4" Type="http://schemas.openxmlformats.org/officeDocument/2006/relationships/image" Target="../media/image51.jpeg"/><Relationship Id="rId9"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jpg"/><Relationship Id="rId7" Type="http://schemas.openxmlformats.org/officeDocument/2006/relationships/slide" Target="slide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18.jpeg"/><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7.jpeg"/><Relationship Id="rId7" Type="http://schemas.openxmlformats.org/officeDocument/2006/relationships/slide" Target="slide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61.jpeg"/><Relationship Id="rId5" Type="http://schemas.openxmlformats.org/officeDocument/2006/relationships/slide" Target="slide4.xml"/><Relationship Id="rId10" Type="http://schemas.openxmlformats.org/officeDocument/2006/relationships/image" Target="../media/image60.jpeg"/><Relationship Id="rId4" Type="http://schemas.openxmlformats.org/officeDocument/2006/relationships/image" Target="../media/image18.jpeg"/><Relationship Id="rId9"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2.jpg"/><Relationship Id="rId7" Type="http://schemas.openxmlformats.org/officeDocument/2006/relationships/slide" Target="slide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69.jpeg"/><Relationship Id="rId3" Type="http://schemas.openxmlformats.org/officeDocument/2006/relationships/image" Target="../media/image64.jpg"/><Relationship Id="rId7" Type="http://schemas.openxmlformats.org/officeDocument/2006/relationships/slide" Target="slide5.xml"/><Relationship Id="rId12"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68.png"/><Relationship Id="rId5" Type="http://schemas.openxmlformats.org/officeDocument/2006/relationships/image" Target="../media/image18.jpeg"/><Relationship Id="rId10" Type="http://schemas.openxmlformats.org/officeDocument/2006/relationships/image" Target="../media/image67.jpeg"/><Relationship Id="rId4" Type="http://schemas.openxmlformats.org/officeDocument/2006/relationships/image" Target="../media/image65.jpeg"/><Relationship Id="rId9" Type="http://schemas.openxmlformats.org/officeDocument/2006/relationships/image" Target="../media/image66.jpeg"/></Relationships>
</file>

<file path=ppt/slides/_rels/slide22.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70.jpg"/><Relationship Id="rId7" Type="http://schemas.openxmlformats.org/officeDocument/2006/relationships/slide" Target="slide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image" Target="../media/image73.jpg"/><Relationship Id="rId4" Type="http://schemas.openxmlformats.org/officeDocument/2006/relationships/image" Target="../media/image18.jpe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74.jpeg"/><Relationship Id="rId7" Type="http://schemas.openxmlformats.org/officeDocument/2006/relationships/slide" Target="slide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jpeg"/><Relationship Id="rId10" Type="http://schemas.openxmlformats.org/officeDocument/2006/relationships/image" Target="../media/image77.jpeg"/><Relationship Id="rId4" Type="http://schemas.openxmlformats.org/officeDocument/2006/relationships/image" Target="../media/image75.jpeg"/><Relationship Id="rId9" Type="http://schemas.openxmlformats.org/officeDocument/2006/relationships/image" Target="../media/image76.jpg"/></Relationships>
</file>

<file path=ppt/slides/_rels/slide2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78.jpeg"/><Relationship Id="rId7" Type="http://schemas.openxmlformats.org/officeDocument/2006/relationships/slide" Target="slide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82.jpeg"/><Relationship Id="rId5" Type="http://schemas.openxmlformats.org/officeDocument/2006/relationships/image" Target="../media/image18.jpeg"/><Relationship Id="rId10" Type="http://schemas.openxmlformats.org/officeDocument/2006/relationships/image" Target="../media/image81.jpeg"/><Relationship Id="rId4" Type="http://schemas.openxmlformats.org/officeDocument/2006/relationships/image" Target="../media/image79.jpeg"/><Relationship Id="rId9" Type="http://schemas.openxmlformats.org/officeDocument/2006/relationships/image" Target="../media/image80.jpg"/></Relationships>
</file>

<file path=ppt/slides/_rels/slide2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83.jpg"/><Relationship Id="rId7" Type="http://schemas.openxmlformats.org/officeDocument/2006/relationships/slide" Target="slide4.xml"/><Relationship Id="rId12" Type="http://schemas.openxmlformats.org/officeDocument/2006/relationships/image" Target="../media/image8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87.jpeg"/><Relationship Id="rId5" Type="http://schemas.openxmlformats.org/officeDocument/2006/relationships/image" Target="../media/image85.jpeg"/><Relationship Id="rId10" Type="http://schemas.openxmlformats.org/officeDocument/2006/relationships/image" Target="../media/image86.jpeg"/><Relationship Id="rId4" Type="http://schemas.openxmlformats.org/officeDocument/2006/relationships/image" Target="../media/image84.jpeg"/><Relationship Id="rId9" Type="http://schemas.openxmlformats.org/officeDocument/2006/relationships/slide" Target="slide6.xml"/></Relationships>
</file>

<file path=ppt/slides/_rels/slide26.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9.jpeg"/><Relationship Id="rId7" Type="http://schemas.openxmlformats.org/officeDocument/2006/relationships/slide" Target="slide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image" Target="../media/image92.jpg"/><Relationship Id="rId4" Type="http://schemas.openxmlformats.org/officeDocument/2006/relationships/image" Target="../media/image18.jpeg"/><Relationship Id="rId9" Type="http://schemas.openxmlformats.org/officeDocument/2006/relationships/image" Target="../media/image91.jpeg"/></Relationships>
</file>

<file path=ppt/slides/_rels/slide27.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18.jpeg"/><Relationship Id="rId7" Type="http://schemas.openxmlformats.org/officeDocument/2006/relationships/image" Target="../media/image93.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10" Type="http://schemas.openxmlformats.org/officeDocument/2006/relationships/image" Target="../media/image96.jpg"/><Relationship Id="rId4" Type="http://schemas.openxmlformats.org/officeDocument/2006/relationships/slide" Target="slide4.xml"/><Relationship Id="rId9" Type="http://schemas.openxmlformats.org/officeDocument/2006/relationships/image" Target="../media/image95.jpg"/></Relationships>
</file>

<file path=ppt/slides/_rels/slide2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7.jpg"/><Relationship Id="rId7" Type="http://schemas.openxmlformats.org/officeDocument/2006/relationships/slide" Target="slide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image" Target="../media/image100.jpeg"/><Relationship Id="rId4" Type="http://schemas.openxmlformats.org/officeDocument/2006/relationships/image" Target="../media/image18.jpeg"/><Relationship Id="rId9" Type="http://schemas.openxmlformats.org/officeDocument/2006/relationships/image" Target="../media/image99.jpg"/></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1.jpg"/><Relationship Id="rId7" Type="http://schemas.openxmlformats.org/officeDocument/2006/relationships/slide" Target="slide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04.jpeg"/><Relationship Id="rId5" Type="http://schemas.openxmlformats.org/officeDocument/2006/relationships/slide" Target="slide4.xml"/><Relationship Id="rId10" Type="http://schemas.openxmlformats.org/officeDocument/2006/relationships/image" Target="../media/image103.jpeg"/><Relationship Id="rId4" Type="http://schemas.openxmlformats.org/officeDocument/2006/relationships/image" Target="../media/image18.jpe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8.emf"/><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8.jpeg"/><Relationship Id="rId7" Type="http://schemas.openxmlformats.org/officeDocument/2006/relationships/image" Target="../media/image10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image" Target="../media/image109.jpeg"/><Relationship Id="rId5" Type="http://schemas.openxmlformats.org/officeDocument/2006/relationships/slide" Target="slide5.xml"/><Relationship Id="rId10" Type="http://schemas.openxmlformats.org/officeDocument/2006/relationships/image" Target="../media/image108.jpeg"/><Relationship Id="rId4" Type="http://schemas.openxmlformats.org/officeDocument/2006/relationships/slide" Target="slide4.xml"/><Relationship Id="rId9" Type="http://schemas.openxmlformats.org/officeDocument/2006/relationships/image" Target="../media/image107.jpeg"/></Relationships>
</file>

<file path=ppt/slides/_rels/slide3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10.jpg"/><Relationship Id="rId7" Type="http://schemas.openxmlformats.org/officeDocument/2006/relationships/slide" Target="slide6.xml"/><Relationship Id="rId12" Type="http://schemas.openxmlformats.org/officeDocument/2006/relationships/image" Target="../media/image113.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slide" Target="slide5.xml"/><Relationship Id="rId11" Type="http://schemas.microsoft.com/office/2007/relationships/hdphoto" Target="../media/hdphoto6.wdp"/><Relationship Id="rId5" Type="http://schemas.openxmlformats.org/officeDocument/2006/relationships/slide" Target="slide4.xml"/><Relationship Id="rId10" Type="http://schemas.openxmlformats.org/officeDocument/2006/relationships/image" Target="../media/image112.png"/><Relationship Id="rId4" Type="http://schemas.openxmlformats.org/officeDocument/2006/relationships/image" Target="../media/image18.jpeg"/><Relationship Id="rId9" Type="http://schemas.microsoft.com/office/2007/relationships/hdphoto" Target="../media/hdphoto5.wdp"/></Relationships>
</file>

<file path=ppt/slides/_rels/slide3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14.png"/><Relationship Id="rId7" Type="http://schemas.openxmlformats.org/officeDocument/2006/relationships/slide" Target="slide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18.jpeg"/><Relationship Id="rId5" Type="http://schemas.openxmlformats.org/officeDocument/2006/relationships/image" Target="../media/image18.jpeg"/><Relationship Id="rId10" Type="http://schemas.openxmlformats.org/officeDocument/2006/relationships/image" Target="../media/image117.jpeg"/><Relationship Id="rId4" Type="http://schemas.openxmlformats.org/officeDocument/2006/relationships/image" Target="../media/image115.jpeg"/><Relationship Id="rId9" Type="http://schemas.openxmlformats.org/officeDocument/2006/relationships/image" Target="../media/image116.jpeg"/></Relationships>
</file>

<file path=ppt/slides/_rels/slide3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125.jpeg"/><Relationship Id="rId3" Type="http://schemas.openxmlformats.org/officeDocument/2006/relationships/image" Target="../media/image119.jpeg"/><Relationship Id="rId7" Type="http://schemas.openxmlformats.org/officeDocument/2006/relationships/image" Target="../media/image123.png"/><Relationship Id="rId12" Type="http://schemas.openxmlformats.org/officeDocument/2006/relationships/image" Target="../media/image124.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2.jpeg"/><Relationship Id="rId11" Type="http://schemas.openxmlformats.org/officeDocument/2006/relationships/slide" Target="slide6.xml"/><Relationship Id="rId5" Type="http://schemas.openxmlformats.org/officeDocument/2006/relationships/image" Target="../media/image121.png"/><Relationship Id="rId10" Type="http://schemas.openxmlformats.org/officeDocument/2006/relationships/slide" Target="slide5.xml"/><Relationship Id="rId4" Type="http://schemas.openxmlformats.org/officeDocument/2006/relationships/image" Target="../media/image120.jpeg"/><Relationship Id="rId9" Type="http://schemas.openxmlformats.org/officeDocument/2006/relationships/slide" Target="slide4.xml"/></Relationships>
</file>

<file path=ppt/slides/_rels/slide34.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image" Target="../media/image126.jpeg"/><Relationship Id="rId7" Type="http://schemas.openxmlformats.org/officeDocument/2006/relationships/slide" Target="slide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18.jpeg"/><Relationship Id="rId9" Type="http://schemas.openxmlformats.org/officeDocument/2006/relationships/image" Target="../media/image128.jpg"/></Relationships>
</file>

<file path=ppt/slides/_rels/slide3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29.jpeg"/><Relationship Id="rId7" Type="http://schemas.openxmlformats.org/officeDocument/2006/relationships/slide" Target="slide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jpeg"/><Relationship Id="rId10" Type="http://schemas.openxmlformats.org/officeDocument/2006/relationships/image" Target="../media/image132.jpeg"/><Relationship Id="rId4" Type="http://schemas.openxmlformats.org/officeDocument/2006/relationships/image" Target="../media/image130.png"/><Relationship Id="rId9" Type="http://schemas.openxmlformats.org/officeDocument/2006/relationships/image" Target="../media/image131.gif"/></Relationships>
</file>

<file path=ppt/slides/_rels/slide36.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33.jpg"/><Relationship Id="rId7" Type="http://schemas.openxmlformats.org/officeDocument/2006/relationships/slide" Target="slide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37.jpeg"/><Relationship Id="rId5" Type="http://schemas.openxmlformats.org/officeDocument/2006/relationships/slide" Target="slide4.xml"/><Relationship Id="rId10" Type="http://schemas.openxmlformats.org/officeDocument/2006/relationships/image" Target="../media/image136.jpeg"/><Relationship Id="rId4" Type="http://schemas.openxmlformats.org/officeDocument/2006/relationships/image" Target="../media/image18.jpeg"/><Relationship Id="rId9" Type="http://schemas.openxmlformats.org/officeDocument/2006/relationships/image" Target="../media/image135.jpeg"/></Relationships>
</file>

<file path=ppt/slides/_rels/slide37.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8.jpg"/><Relationship Id="rId7" Type="http://schemas.openxmlformats.org/officeDocument/2006/relationships/slide" Target="slide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slide" Target="slide5.xml"/><Relationship Id="rId11" Type="http://schemas.microsoft.com/office/2007/relationships/hdphoto" Target="../media/hdphoto7.wdp"/><Relationship Id="rId5" Type="http://schemas.openxmlformats.org/officeDocument/2006/relationships/slide" Target="slide4.xml"/><Relationship Id="rId10" Type="http://schemas.openxmlformats.org/officeDocument/2006/relationships/image" Target="../media/image141.png"/><Relationship Id="rId4" Type="http://schemas.openxmlformats.org/officeDocument/2006/relationships/image" Target="../media/image18.jpeg"/><Relationship Id="rId9" Type="http://schemas.openxmlformats.org/officeDocument/2006/relationships/image" Target="../media/image140.jpeg"/></Relationships>
</file>

<file path=ppt/slides/_rels/slide38.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9.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43.jpg"/><Relationship Id="rId7" Type="http://schemas.openxmlformats.org/officeDocument/2006/relationships/slide" Target="slide6.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image" Target="../media/image146.jpg"/><Relationship Id="rId4" Type="http://schemas.openxmlformats.org/officeDocument/2006/relationships/image" Target="../media/image18.jpeg"/><Relationship Id="rId9" Type="http://schemas.openxmlformats.org/officeDocument/2006/relationships/image" Target="../media/image145.jpeg"/></Relationships>
</file>

<file path=ppt/slides/_rels/slide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6.xml"/><Relationship Id="rId18" Type="http://schemas.openxmlformats.org/officeDocument/2006/relationships/slide" Target="slide10.xml"/><Relationship Id="rId26" Type="http://schemas.openxmlformats.org/officeDocument/2006/relationships/slide" Target="slide11.xml"/><Relationship Id="rId3" Type="http://schemas.openxmlformats.org/officeDocument/2006/relationships/image" Target="../media/image11.emf"/><Relationship Id="rId21"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22.xml"/><Relationship Id="rId17" Type="http://schemas.openxmlformats.org/officeDocument/2006/relationships/slide" Target="slide59.xml"/><Relationship Id="rId25" Type="http://schemas.openxmlformats.org/officeDocument/2006/relationships/slide" Target="slide19.xml"/><Relationship Id="rId2" Type="http://schemas.openxmlformats.org/officeDocument/2006/relationships/notesSlide" Target="../notesSlides/notesSlide4.xml"/><Relationship Id="rId16" Type="http://schemas.openxmlformats.org/officeDocument/2006/relationships/slide" Target="slide30.xml"/><Relationship Id="rId20"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7.xml"/><Relationship Id="rId11" Type="http://schemas.openxmlformats.org/officeDocument/2006/relationships/slide" Target="slide51.xml"/><Relationship Id="rId24" Type="http://schemas.openxmlformats.org/officeDocument/2006/relationships/slide" Target="slide20.xml"/><Relationship Id="rId5" Type="http://schemas.openxmlformats.org/officeDocument/2006/relationships/slide" Target="slide7.xml"/><Relationship Id="rId15" Type="http://schemas.openxmlformats.org/officeDocument/2006/relationships/slide" Target="slide52.xml"/><Relationship Id="rId23" Type="http://schemas.openxmlformats.org/officeDocument/2006/relationships/slide" Target="slide6.xml"/><Relationship Id="rId10" Type="http://schemas.openxmlformats.org/officeDocument/2006/relationships/slide" Target="slide13.xml"/><Relationship Id="rId19" Type="http://schemas.openxmlformats.org/officeDocument/2006/relationships/slide" Target="slide14.xml"/><Relationship Id="rId4" Type="http://schemas.openxmlformats.org/officeDocument/2006/relationships/slide" Target="slide57.xml"/><Relationship Id="rId9" Type="http://schemas.openxmlformats.org/officeDocument/2006/relationships/slide" Target="slide21.xml"/><Relationship Id="rId14" Type="http://schemas.openxmlformats.org/officeDocument/2006/relationships/slide" Target="slide18.xml"/><Relationship Id="rId22" Type="http://schemas.openxmlformats.org/officeDocument/2006/relationships/slide" Target="slide5.xml"/></Relationships>
</file>

<file path=ppt/slides/_rels/slide40.xml.rels><?xml version="1.0" encoding="UTF-8" standalone="yes"?>
<Relationships xmlns="http://schemas.openxmlformats.org/package/2006/relationships"><Relationship Id="rId8" Type="http://schemas.openxmlformats.org/officeDocument/2006/relationships/image" Target="../media/image148.jpeg"/><Relationship Id="rId13" Type="http://schemas.openxmlformats.org/officeDocument/2006/relationships/image" Target="../media/image153.jpeg"/><Relationship Id="rId3" Type="http://schemas.openxmlformats.org/officeDocument/2006/relationships/image" Target="../media/image147.jpg"/><Relationship Id="rId7" Type="http://schemas.openxmlformats.org/officeDocument/2006/relationships/slide" Target="slide6.xml"/><Relationship Id="rId12" Type="http://schemas.openxmlformats.org/officeDocument/2006/relationships/image" Target="../media/image152.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51.jpeg"/><Relationship Id="rId5" Type="http://schemas.openxmlformats.org/officeDocument/2006/relationships/slide" Target="slide4.xml"/><Relationship Id="rId10" Type="http://schemas.openxmlformats.org/officeDocument/2006/relationships/image" Target="../media/image150.jpg"/><Relationship Id="rId4" Type="http://schemas.openxmlformats.org/officeDocument/2006/relationships/image" Target="../media/image18.jpeg"/><Relationship Id="rId9" Type="http://schemas.openxmlformats.org/officeDocument/2006/relationships/image" Target="../media/image149.jpeg"/></Relationships>
</file>

<file path=ppt/slides/_rels/slide41.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4.jpeg"/><Relationship Id="rId7" Type="http://schemas.openxmlformats.org/officeDocument/2006/relationships/slide" Target="slide6.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58.jpg"/><Relationship Id="rId5" Type="http://schemas.openxmlformats.org/officeDocument/2006/relationships/slide" Target="slide4.xml"/><Relationship Id="rId10" Type="http://schemas.openxmlformats.org/officeDocument/2006/relationships/image" Target="../media/image157.jpeg"/><Relationship Id="rId4" Type="http://schemas.openxmlformats.org/officeDocument/2006/relationships/image" Target="../media/image18.jpeg"/><Relationship Id="rId9" Type="http://schemas.openxmlformats.org/officeDocument/2006/relationships/image" Target="../media/image156.jpeg"/></Relationships>
</file>

<file path=ppt/slides/_rels/slide42.xml.rels><?xml version="1.0" encoding="UTF-8" standalone="yes"?>
<Relationships xmlns="http://schemas.openxmlformats.org/package/2006/relationships"><Relationship Id="rId8" Type="http://schemas.openxmlformats.org/officeDocument/2006/relationships/image" Target="../media/image160.jpg"/><Relationship Id="rId13" Type="http://schemas.openxmlformats.org/officeDocument/2006/relationships/image" Target="../media/image165.jpeg"/><Relationship Id="rId3" Type="http://schemas.openxmlformats.org/officeDocument/2006/relationships/image" Target="../media/image159.png"/><Relationship Id="rId7" Type="http://schemas.openxmlformats.org/officeDocument/2006/relationships/slide" Target="slide6.xml"/><Relationship Id="rId12" Type="http://schemas.openxmlformats.org/officeDocument/2006/relationships/image" Target="../media/image164.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63.jpeg"/><Relationship Id="rId5" Type="http://schemas.openxmlformats.org/officeDocument/2006/relationships/slide" Target="slide4.xml"/><Relationship Id="rId10" Type="http://schemas.openxmlformats.org/officeDocument/2006/relationships/image" Target="../media/image162.jpg"/><Relationship Id="rId4" Type="http://schemas.openxmlformats.org/officeDocument/2006/relationships/image" Target="../media/image18.jpeg"/><Relationship Id="rId9" Type="http://schemas.openxmlformats.org/officeDocument/2006/relationships/image" Target="../media/image161.jpeg"/></Relationships>
</file>

<file path=ppt/slides/_rels/slide43.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6.png"/><Relationship Id="rId7" Type="http://schemas.openxmlformats.org/officeDocument/2006/relationships/slide" Target="slide6.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69.jpg"/><Relationship Id="rId5" Type="http://schemas.openxmlformats.org/officeDocument/2006/relationships/slide" Target="slide4.xml"/><Relationship Id="rId10" Type="http://schemas.microsoft.com/office/2007/relationships/hdphoto" Target="../media/hdphoto8.wdp"/><Relationship Id="rId4" Type="http://schemas.openxmlformats.org/officeDocument/2006/relationships/image" Target="../media/image18.jpeg"/><Relationship Id="rId9" Type="http://schemas.openxmlformats.org/officeDocument/2006/relationships/image" Target="../media/image168.png"/></Relationships>
</file>

<file path=ppt/slides/_rels/slide44.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70.jpeg"/><Relationship Id="rId7" Type="http://schemas.openxmlformats.org/officeDocument/2006/relationships/slide" Target="slide6.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74.jpeg"/><Relationship Id="rId5" Type="http://schemas.openxmlformats.org/officeDocument/2006/relationships/slide" Target="slide4.xml"/><Relationship Id="rId10" Type="http://schemas.openxmlformats.org/officeDocument/2006/relationships/image" Target="../media/image173.png"/><Relationship Id="rId4" Type="http://schemas.openxmlformats.org/officeDocument/2006/relationships/image" Target="../media/image18.jpeg"/><Relationship Id="rId9" Type="http://schemas.openxmlformats.org/officeDocument/2006/relationships/image" Target="../media/image172.jpeg"/></Relationships>
</file>

<file path=ppt/slides/_rels/slide45.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5.jpeg"/><Relationship Id="rId7" Type="http://schemas.openxmlformats.org/officeDocument/2006/relationships/slide" Target="slide6.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79.png"/><Relationship Id="rId5" Type="http://schemas.openxmlformats.org/officeDocument/2006/relationships/slide" Target="slide4.xml"/><Relationship Id="rId10" Type="http://schemas.openxmlformats.org/officeDocument/2006/relationships/image" Target="../media/image178.png"/><Relationship Id="rId4" Type="http://schemas.openxmlformats.org/officeDocument/2006/relationships/image" Target="../media/image18.jpeg"/><Relationship Id="rId9" Type="http://schemas.openxmlformats.org/officeDocument/2006/relationships/image" Target="../media/image177.png"/></Relationships>
</file>

<file path=ppt/slides/_rels/slide46.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eg"/><Relationship Id="rId7" Type="http://schemas.openxmlformats.org/officeDocument/2006/relationships/image" Target="../media/image184.jpeg"/><Relationship Id="rId12" Type="http://schemas.openxmlformats.org/officeDocument/2006/relationships/slide" Target="slide6.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83.jpeg"/><Relationship Id="rId11" Type="http://schemas.openxmlformats.org/officeDocument/2006/relationships/slide" Target="slide5.xml"/><Relationship Id="rId5" Type="http://schemas.openxmlformats.org/officeDocument/2006/relationships/image" Target="../media/image182.jpeg"/><Relationship Id="rId10" Type="http://schemas.openxmlformats.org/officeDocument/2006/relationships/slide" Target="slide4.xml"/><Relationship Id="rId4" Type="http://schemas.openxmlformats.org/officeDocument/2006/relationships/image" Target="../media/image181.jpeg"/><Relationship Id="rId9" Type="http://schemas.openxmlformats.org/officeDocument/2006/relationships/image" Target="../media/image18.jpeg"/></Relationships>
</file>

<file path=ppt/slides/_rels/slide4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86.png"/><Relationship Id="rId7" Type="http://schemas.openxmlformats.org/officeDocument/2006/relationships/slide" Target="slide5.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jpeg"/><Relationship Id="rId4" Type="http://schemas.openxmlformats.org/officeDocument/2006/relationships/image" Target="../media/image187.jpeg"/><Relationship Id="rId9" Type="http://schemas.openxmlformats.org/officeDocument/2006/relationships/image" Target="../media/image188.jpeg"/></Relationships>
</file>

<file path=ppt/slides/_rels/slide4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89.jpeg"/><Relationship Id="rId7" Type="http://schemas.openxmlformats.org/officeDocument/2006/relationships/image" Target="../media/image193.jpeg"/><Relationship Id="rId12" Type="http://schemas.openxmlformats.org/officeDocument/2006/relationships/image" Target="../media/image194.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92.jpeg"/><Relationship Id="rId11" Type="http://schemas.openxmlformats.org/officeDocument/2006/relationships/slide" Target="slide6.xml"/><Relationship Id="rId5" Type="http://schemas.openxmlformats.org/officeDocument/2006/relationships/image" Target="../media/image191.jpeg"/><Relationship Id="rId10" Type="http://schemas.openxmlformats.org/officeDocument/2006/relationships/slide" Target="slide5.xml"/><Relationship Id="rId4" Type="http://schemas.openxmlformats.org/officeDocument/2006/relationships/image" Target="../media/image190.jpeg"/><Relationship Id="rId9" Type="http://schemas.openxmlformats.org/officeDocument/2006/relationships/slide" Target="slide4.xml"/></Relationships>
</file>

<file path=ppt/slides/_rels/slide49.xml.rels><?xml version="1.0" encoding="UTF-8" standalone="yes"?>
<Relationships xmlns="http://schemas.openxmlformats.org/package/2006/relationships"><Relationship Id="rId8" Type="http://schemas.openxmlformats.org/officeDocument/2006/relationships/image" Target="../media/image196.jpg"/><Relationship Id="rId13" Type="http://schemas.openxmlformats.org/officeDocument/2006/relationships/image" Target="../media/image201.jpeg"/><Relationship Id="rId3" Type="http://schemas.openxmlformats.org/officeDocument/2006/relationships/image" Target="../media/image195.jpg"/><Relationship Id="rId7" Type="http://schemas.openxmlformats.org/officeDocument/2006/relationships/slide" Target="slide6.xml"/><Relationship Id="rId12" Type="http://schemas.openxmlformats.org/officeDocument/2006/relationships/image" Target="../media/image200.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99.jpeg"/><Relationship Id="rId5" Type="http://schemas.openxmlformats.org/officeDocument/2006/relationships/slide" Target="slide4.xml"/><Relationship Id="rId10" Type="http://schemas.openxmlformats.org/officeDocument/2006/relationships/image" Target="../media/image198.jpeg"/><Relationship Id="rId4" Type="http://schemas.openxmlformats.org/officeDocument/2006/relationships/image" Target="../media/image18.jpeg"/><Relationship Id="rId9" Type="http://schemas.openxmlformats.org/officeDocument/2006/relationships/image" Target="../media/image197.jpg"/></Relationships>
</file>

<file path=ppt/slides/_rels/slide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3.xml"/><Relationship Id="rId18" Type="http://schemas.openxmlformats.org/officeDocument/2006/relationships/slide" Target="slide46.xml"/><Relationship Id="rId26" Type="http://schemas.openxmlformats.org/officeDocument/2006/relationships/slide" Target="slide34.xml"/><Relationship Id="rId3" Type="http://schemas.openxmlformats.org/officeDocument/2006/relationships/image" Target="../media/image12.emf"/><Relationship Id="rId21" Type="http://schemas.openxmlformats.org/officeDocument/2006/relationships/slide" Target="slide52.xml"/><Relationship Id="rId34" Type="http://schemas.openxmlformats.org/officeDocument/2006/relationships/slide" Target="slide4.xml"/><Relationship Id="rId7" Type="http://schemas.openxmlformats.org/officeDocument/2006/relationships/slide" Target="slide29.xml"/><Relationship Id="rId12" Type="http://schemas.openxmlformats.org/officeDocument/2006/relationships/slide" Target="slide41.xml"/><Relationship Id="rId17" Type="http://schemas.openxmlformats.org/officeDocument/2006/relationships/slide" Target="slide39.xml"/><Relationship Id="rId25" Type="http://schemas.openxmlformats.org/officeDocument/2006/relationships/slide" Target="slide42.xml"/><Relationship Id="rId33" Type="http://schemas.openxmlformats.org/officeDocument/2006/relationships/slide" Target="slide44.xml"/><Relationship Id="rId38" Type="http://schemas.openxmlformats.org/officeDocument/2006/relationships/image" Target="../media/image13.png"/><Relationship Id="rId2" Type="http://schemas.openxmlformats.org/officeDocument/2006/relationships/notesSlide" Target="../notesSlides/notesSlide5.xml"/><Relationship Id="rId16" Type="http://schemas.openxmlformats.org/officeDocument/2006/relationships/slide" Target="slide36.xml"/><Relationship Id="rId20" Type="http://schemas.openxmlformats.org/officeDocument/2006/relationships/slide" Target="slide48.xml"/><Relationship Id="rId29" Type="http://schemas.openxmlformats.org/officeDocument/2006/relationships/slide" Target="slide28.xml"/><Relationship Id="rId1" Type="http://schemas.openxmlformats.org/officeDocument/2006/relationships/slideLayout" Target="../slideLayouts/slideLayout2.xml"/><Relationship Id="rId6" Type="http://schemas.openxmlformats.org/officeDocument/2006/relationships/slide" Target="slide16.xml"/><Relationship Id="rId11" Type="http://schemas.openxmlformats.org/officeDocument/2006/relationships/slide" Target="slide31.xml"/><Relationship Id="rId24" Type="http://schemas.openxmlformats.org/officeDocument/2006/relationships/slide" Target="slide30.xml"/><Relationship Id="rId32" Type="http://schemas.openxmlformats.org/officeDocument/2006/relationships/slide" Target="slide35.xml"/><Relationship Id="rId37"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33.xml"/><Relationship Id="rId23" Type="http://schemas.openxmlformats.org/officeDocument/2006/relationships/slide" Target="slide51.xml"/><Relationship Id="rId28" Type="http://schemas.openxmlformats.org/officeDocument/2006/relationships/slide" Target="slide26.xml"/><Relationship Id="rId36" Type="http://schemas.openxmlformats.org/officeDocument/2006/relationships/slide" Target="slide6.xml"/><Relationship Id="rId10" Type="http://schemas.openxmlformats.org/officeDocument/2006/relationships/slide" Target="slide49.xml"/><Relationship Id="rId19" Type="http://schemas.openxmlformats.org/officeDocument/2006/relationships/slide" Target="slide47.xml"/><Relationship Id="rId31" Type="http://schemas.openxmlformats.org/officeDocument/2006/relationships/slide" Target="slide53.xml"/><Relationship Id="rId4" Type="http://schemas.openxmlformats.org/officeDocument/2006/relationships/slide" Target="slide15.xml"/><Relationship Id="rId9" Type="http://schemas.openxmlformats.org/officeDocument/2006/relationships/slide" Target="slide25.xml"/><Relationship Id="rId14" Type="http://schemas.openxmlformats.org/officeDocument/2006/relationships/slide" Target="slide58.xml"/><Relationship Id="rId22" Type="http://schemas.openxmlformats.org/officeDocument/2006/relationships/slide" Target="slide59.xml"/><Relationship Id="rId27" Type="http://schemas.openxmlformats.org/officeDocument/2006/relationships/slide" Target="slide38.xml"/><Relationship Id="rId30" Type="http://schemas.openxmlformats.org/officeDocument/2006/relationships/slide" Target="slide43.xml"/><Relationship Id="rId35" Type="http://schemas.openxmlformats.org/officeDocument/2006/relationships/slide" Target="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203.jpg"/><Relationship Id="rId3" Type="http://schemas.openxmlformats.org/officeDocument/2006/relationships/image" Target="../media/image202.jpeg"/><Relationship Id="rId7" Type="http://schemas.openxmlformats.org/officeDocument/2006/relationships/slide" Target="slide6.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06.jpeg"/><Relationship Id="rId5" Type="http://schemas.openxmlformats.org/officeDocument/2006/relationships/slide" Target="slide4.xml"/><Relationship Id="rId10" Type="http://schemas.openxmlformats.org/officeDocument/2006/relationships/image" Target="../media/image205.jpeg"/><Relationship Id="rId4" Type="http://schemas.openxmlformats.org/officeDocument/2006/relationships/image" Target="../media/image18.jpeg"/><Relationship Id="rId9" Type="http://schemas.openxmlformats.org/officeDocument/2006/relationships/image" Target="../media/image204.jpeg"/></Relationships>
</file>

<file path=ppt/slides/_rels/slide51.xml.rels><?xml version="1.0" encoding="UTF-8" standalone="yes"?>
<Relationships xmlns="http://schemas.openxmlformats.org/package/2006/relationships"><Relationship Id="rId8" Type="http://schemas.openxmlformats.org/officeDocument/2006/relationships/image" Target="../media/image208.jpg"/><Relationship Id="rId3" Type="http://schemas.openxmlformats.org/officeDocument/2006/relationships/image" Target="../media/image207.jpeg"/><Relationship Id="rId7" Type="http://schemas.openxmlformats.org/officeDocument/2006/relationships/slide" Target="slide6.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18.jpeg"/><Relationship Id="rId9" Type="http://schemas.openxmlformats.org/officeDocument/2006/relationships/image" Target="../media/image209.jpeg"/></Relationships>
</file>

<file path=ppt/slides/_rels/slide52.xml.rels><?xml version="1.0" encoding="UTF-8" standalone="yes"?>
<Relationships xmlns="http://schemas.openxmlformats.org/package/2006/relationships"><Relationship Id="rId8" Type="http://schemas.openxmlformats.org/officeDocument/2006/relationships/image" Target="../media/image211.jpeg"/><Relationship Id="rId3" Type="http://schemas.openxmlformats.org/officeDocument/2006/relationships/image" Target="../media/image210.jpeg"/><Relationship Id="rId7" Type="http://schemas.openxmlformats.org/officeDocument/2006/relationships/slide" Target="slide6.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image" Target="../media/image213.jpeg"/><Relationship Id="rId4" Type="http://schemas.openxmlformats.org/officeDocument/2006/relationships/image" Target="../media/image18.jpeg"/><Relationship Id="rId9" Type="http://schemas.openxmlformats.org/officeDocument/2006/relationships/image" Target="../media/image212.jpeg"/></Relationships>
</file>

<file path=ppt/slides/_rels/slide53.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image" Target="../media/image18.jpeg"/><Relationship Id="rId7" Type="http://schemas.openxmlformats.org/officeDocument/2006/relationships/image" Target="../media/image214.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 Id="rId9" Type="http://schemas.openxmlformats.org/officeDocument/2006/relationships/image" Target="../media/image216.jpeg"/></Relationships>
</file>

<file path=ppt/slides/_rels/slide54.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18.jpeg"/><Relationship Id="rId7" Type="http://schemas.openxmlformats.org/officeDocument/2006/relationships/image" Target="../media/image217.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image" Target="../media/image221.jpeg"/><Relationship Id="rId5" Type="http://schemas.openxmlformats.org/officeDocument/2006/relationships/slide" Target="slide5.xml"/><Relationship Id="rId10" Type="http://schemas.openxmlformats.org/officeDocument/2006/relationships/image" Target="../media/image220.jpeg"/><Relationship Id="rId4" Type="http://schemas.openxmlformats.org/officeDocument/2006/relationships/slide" Target="slide4.xml"/><Relationship Id="rId9" Type="http://schemas.openxmlformats.org/officeDocument/2006/relationships/image" Target="../media/image219.jpg"/></Relationships>
</file>

<file path=ppt/slides/_rels/slide55.xml.rels><?xml version="1.0" encoding="UTF-8" standalone="yes"?>
<Relationships xmlns="http://schemas.openxmlformats.org/package/2006/relationships"><Relationship Id="rId8" Type="http://schemas.openxmlformats.org/officeDocument/2006/relationships/image" Target="../media/image223.jpeg"/><Relationship Id="rId13" Type="http://schemas.openxmlformats.org/officeDocument/2006/relationships/image" Target="../media/image227.jpg"/><Relationship Id="rId3" Type="http://schemas.openxmlformats.org/officeDocument/2006/relationships/image" Target="../media/image222.jpeg"/><Relationship Id="rId7" Type="http://schemas.openxmlformats.org/officeDocument/2006/relationships/slide" Target="slide6.xml"/><Relationship Id="rId12" Type="http://schemas.microsoft.com/office/2007/relationships/hdphoto" Target="../media/hdphoto9.wdp"/><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26.png"/><Relationship Id="rId5" Type="http://schemas.openxmlformats.org/officeDocument/2006/relationships/slide" Target="slide4.xml"/><Relationship Id="rId10" Type="http://schemas.openxmlformats.org/officeDocument/2006/relationships/image" Target="../media/image225.jpeg"/><Relationship Id="rId4" Type="http://schemas.openxmlformats.org/officeDocument/2006/relationships/image" Target="../media/image18.jpeg"/><Relationship Id="rId9" Type="http://schemas.openxmlformats.org/officeDocument/2006/relationships/image" Target="../media/image224.jpeg"/></Relationships>
</file>

<file path=ppt/slides/_rels/slide56.xml.rels><?xml version="1.0" encoding="UTF-8" standalone="yes"?>
<Relationships xmlns="http://schemas.openxmlformats.org/package/2006/relationships"><Relationship Id="rId8" Type="http://schemas.openxmlformats.org/officeDocument/2006/relationships/image" Target="../media/image229.jpeg"/><Relationship Id="rId13" Type="http://schemas.microsoft.com/office/2007/relationships/hdphoto" Target="../media/hdphoto11.wdp"/><Relationship Id="rId3" Type="http://schemas.openxmlformats.org/officeDocument/2006/relationships/image" Target="../media/image228.jpeg"/><Relationship Id="rId7" Type="http://schemas.openxmlformats.org/officeDocument/2006/relationships/slide" Target="slide6.xml"/><Relationship Id="rId12" Type="http://schemas.openxmlformats.org/officeDocument/2006/relationships/image" Target="../media/image23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slide" Target="slide5.xml"/><Relationship Id="rId11" Type="http://schemas.microsoft.com/office/2007/relationships/hdphoto" Target="../media/hdphoto10.wdp"/><Relationship Id="rId5" Type="http://schemas.openxmlformats.org/officeDocument/2006/relationships/slide" Target="slide4.xml"/><Relationship Id="rId10" Type="http://schemas.openxmlformats.org/officeDocument/2006/relationships/image" Target="../media/image231.png"/><Relationship Id="rId4" Type="http://schemas.openxmlformats.org/officeDocument/2006/relationships/image" Target="../media/image18.jpeg"/><Relationship Id="rId9" Type="http://schemas.openxmlformats.org/officeDocument/2006/relationships/image" Target="../media/image230.jpg"/></Relationships>
</file>

<file path=ppt/slides/_rels/slide5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33.jpeg"/><Relationship Id="rId7" Type="http://schemas.openxmlformats.org/officeDocument/2006/relationships/slide" Target="slide4.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7.jpeg"/><Relationship Id="rId5" Type="http://schemas.openxmlformats.org/officeDocument/2006/relationships/image" Target="../media/image235.jpeg"/><Relationship Id="rId10" Type="http://schemas.openxmlformats.org/officeDocument/2006/relationships/image" Target="../media/image236.jpeg"/><Relationship Id="rId4" Type="http://schemas.openxmlformats.org/officeDocument/2006/relationships/image" Target="../media/image234.jpeg"/><Relationship Id="rId9" Type="http://schemas.openxmlformats.org/officeDocument/2006/relationships/slide" Target="slide6.xml"/></Relationships>
</file>

<file path=ppt/slides/_rels/slide58.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44.jpg"/><Relationship Id="rId3" Type="http://schemas.openxmlformats.org/officeDocument/2006/relationships/image" Target="../media/image238.jpeg"/><Relationship Id="rId7" Type="http://schemas.openxmlformats.org/officeDocument/2006/relationships/image" Target="../media/image18.jpeg"/><Relationship Id="rId12" Type="http://schemas.openxmlformats.org/officeDocument/2006/relationships/image" Target="../media/image243.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241.jpeg"/><Relationship Id="rId11" Type="http://schemas.openxmlformats.org/officeDocument/2006/relationships/image" Target="../media/image242.jpeg"/><Relationship Id="rId5" Type="http://schemas.openxmlformats.org/officeDocument/2006/relationships/image" Target="../media/image240.png"/><Relationship Id="rId10" Type="http://schemas.openxmlformats.org/officeDocument/2006/relationships/slide" Target="slide6.xml"/><Relationship Id="rId4" Type="http://schemas.openxmlformats.org/officeDocument/2006/relationships/image" Target="../media/image239.jpeg"/><Relationship Id="rId9" Type="http://schemas.openxmlformats.org/officeDocument/2006/relationships/slide" Target="slide5.xml"/></Relationships>
</file>

<file path=ppt/slides/_rels/slide59.xml.rels><?xml version="1.0" encoding="UTF-8" standalone="yes"?>
<Relationships xmlns="http://schemas.openxmlformats.org/package/2006/relationships"><Relationship Id="rId8" Type="http://schemas.openxmlformats.org/officeDocument/2006/relationships/image" Target="../media/image246.jpeg"/><Relationship Id="rId3" Type="http://schemas.openxmlformats.org/officeDocument/2006/relationships/image" Target="../media/image18.jpeg"/><Relationship Id="rId7" Type="http://schemas.openxmlformats.org/officeDocument/2006/relationships/image" Target="../media/image245.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image" Target="../media/image249.jpg"/><Relationship Id="rId5" Type="http://schemas.openxmlformats.org/officeDocument/2006/relationships/slide" Target="slide5.xml"/><Relationship Id="rId10" Type="http://schemas.openxmlformats.org/officeDocument/2006/relationships/image" Target="../media/image248.jpg"/><Relationship Id="rId4" Type="http://schemas.openxmlformats.org/officeDocument/2006/relationships/slide" Target="slide4.xml"/><Relationship Id="rId9" Type="http://schemas.openxmlformats.org/officeDocument/2006/relationships/image" Target="../media/image247.jpg"/></Relationships>
</file>

<file path=ppt/slides/_rels/slide6.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slide" Target="slide52.xml"/><Relationship Id="rId18" Type="http://schemas.openxmlformats.org/officeDocument/2006/relationships/slide" Target="slide55.xml"/><Relationship Id="rId3" Type="http://schemas.openxmlformats.org/officeDocument/2006/relationships/image" Target="../media/image14.emf"/><Relationship Id="rId21" Type="http://schemas.openxmlformats.org/officeDocument/2006/relationships/slide" Target="slide42.xml"/><Relationship Id="rId7" Type="http://schemas.openxmlformats.org/officeDocument/2006/relationships/slide" Target="slide53.xml"/><Relationship Id="rId12" Type="http://schemas.openxmlformats.org/officeDocument/2006/relationships/slide" Target="slide50.xml"/><Relationship Id="rId17" Type="http://schemas.openxmlformats.org/officeDocument/2006/relationships/slide" Target="slide25.xml"/><Relationship Id="rId2" Type="http://schemas.openxmlformats.org/officeDocument/2006/relationships/notesSlide" Target="../notesSlides/notesSlide6.xml"/><Relationship Id="rId16" Type="http://schemas.openxmlformats.org/officeDocument/2006/relationships/slide" Target="slide27.xml"/><Relationship Id="rId20"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slide" Target="slide58.xml"/><Relationship Id="rId24" Type="http://schemas.openxmlformats.org/officeDocument/2006/relationships/slide" Target="slide6.xml"/><Relationship Id="rId5" Type="http://schemas.openxmlformats.org/officeDocument/2006/relationships/slide" Target="slide60.xml"/><Relationship Id="rId15" Type="http://schemas.openxmlformats.org/officeDocument/2006/relationships/slide" Target="slide33.xml"/><Relationship Id="rId23" Type="http://schemas.openxmlformats.org/officeDocument/2006/relationships/slide" Target="slide5.xml"/><Relationship Id="rId10" Type="http://schemas.openxmlformats.org/officeDocument/2006/relationships/slide" Target="slide56.xml"/><Relationship Id="rId19" Type="http://schemas.openxmlformats.org/officeDocument/2006/relationships/slide" Target="slide37.xml"/><Relationship Id="rId4" Type="http://schemas.openxmlformats.org/officeDocument/2006/relationships/slide" Target="slide32.xml"/><Relationship Id="rId9" Type="http://schemas.openxmlformats.org/officeDocument/2006/relationships/slide" Target="slide45.xml"/><Relationship Id="rId14" Type="http://schemas.openxmlformats.org/officeDocument/2006/relationships/slide" Target="slide49.xml"/><Relationship Id="rId22" Type="http://schemas.openxmlformats.org/officeDocument/2006/relationships/slide" Target="slide4.xml"/></Relationships>
</file>

<file path=ppt/slides/_rels/slide60.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image" Target="../media/image18.jpeg"/><Relationship Id="rId7" Type="http://schemas.openxmlformats.org/officeDocument/2006/relationships/image" Target="../media/image250.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10" Type="http://schemas.openxmlformats.org/officeDocument/2006/relationships/image" Target="../media/image253.jpg"/><Relationship Id="rId4" Type="http://schemas.openxmlformats.org/officeDocument/2006/relationships/slide" Target="slide4.xml"/><Relationship Id="rId9" Type="http://schemas.openxmlformats.org/officeDocument/2006/relationships/image" Target="../media/image252.jpeg"/></Relationships>
</file>

<file path=ppt/slides/_rels/slide61.x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5.jpg"/><Relationship Id="rId7"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19.gif"/><Relationship Id="rId4" Type="http://schemas.openxmlformats.org/officeDocument/2006/relationships/image" Target="../media/image16.jpe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10" Type="http://schemas.openxmlformats.org/officeDocument/2006/relationships/image" Target="../media/image23.jpeg"/><Relationship Id="rId4" Type="http://schemas.openxmlformats.org/officeDocument/2006/relationships/slide" Target="slide4.xml"/><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8.jpe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94E8-7D64-4678-A816-13D91B435A72}"/>
              </a:ext>
            </a:extLst>
          </p:cNvPr>
          <p:cNvSpPr>
            <a:spLocks noGrp="1"/>
          </p:cNvSpPr>
          <p:nvPr>
            <p:ph type="title"/>
          </p:nvPr>
        </p:nvSpPr>
        <p:spPr>
          <a:xfrm>
            <a:off x="838200" y="365125"/>
            <a:ext cx="10515600" cy="1325563"/>
          </a:xfrm>
        </p:spPr>
        <p:txBody>
          <a:bodyPr>
            <a:normAutofit/>
          </a:bodyPr>
          <a:lstStyle/>
          <a:p>
            <a:pPr algn="ctr"/>
            <a:r>
              <a:rPr lang="en-US" sz="4800" dirty="0">
                <a:latin typeface="Algerian" panose="04020705040A02060702" pitchFamily="82" charset="0"/>
              </a:rPr>
              <a:t>PREHISTORIC LIFE OF NEW JERSEY</a:t>
            </a:r>
          </a:p>
        </p:txBody>
      </p:sp>
      <p:pic>
        <p:nvPicPr>
          <p:cNvPr id="6" name="Picture 5">
            <a:extLst>
              <a:ext uri="{FF2B5EF4-FFF2-40B4-BE49-F238E27FC236}">
                <a16:creationId xmlns:a16="http://schemas.microsoft.com/office/drawing/2014/main" id="{769E9B81-2D15-4F26-BBB0-D247E3186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442" y="1690688"/>
            <a:ext cx="2399119" cy="4673600"/>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D70E2BE0-101E-487A-8C0B-6A1A5ACE339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603469" y="1455738"/>
            <a:ext cx="4267200" cy="5143500"/>
          </a:xfrm>
          <a:prstGeom prst="rect">
            <a:avLst/>
          </a:prstGeom>
        </p:spPr>
      </p:pic>
      <p:pic>
        <p:nvPicPr>
          <p:cNvPr id="12" name="Picture 11">
            <a:extLst>
              <a:ext uri="{FF2B5EF4-FFF2-40B4-BE49-F238E27FC236}">
                <a16:creationId xmlns:a16="http://schemas.microsoft.com/office/drawing/2014/main" id="{CEC83D73-725D-47F5-B876-D29E8CFDF6B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886" y="1950456"/>
            <a:ext cx="3212906" cy="4049127"/>
          </a:xfrm>
          <a:prstGeom prst="rect">
            <a:avLst/>
          </a:prstGeom>
          <a:ln>
            <a:solidFill>
              <a:srgbClr val="CAC4CE"/>
            </a:solidFill>
          </a:ln>
        </p:spPr>
      </p:pic>
      <p:cxnSp>
        <p:nvCxnSpPr>
          <p:cNvPr id="19" name="Straight Connector 18">
            <a:extLst>
              <a:ext uri="{FF2B5EF4-FFF2-40B4-BE49-F238E27FC236}">
                <a16:creationId xmlns:a16="http://schemas.microsoft.com/office/drawing/2014/main" id="{F9616853-8A39-4E57-BF3D-6A00081DD614}"/>
              </a:ext>
            </a:extLst>
          </p:cNvPr>
          <p:cNvCxnSpPr/>
          <p:nvPr/>
        </p:nvCxnSpPr>
        <p:spPr>
          <a:xfrm>
            <a:off x="4896442" y="6288833"/>
            <a:ext cx="23991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4B35E5-98D7-49C3-B306-064479EC8A3B}"/>
              </a:ext>
            </a:extLst>
          </p:cNvPr>
          <p:cNvSpPr/>
          <p:nvPr/>
        </p:nvSpPr>
        <p:spPr>
          <a:xfrm>
            <a:off x="4896442" y="6288833"/>
            <a:ext cx="2399119" cy="7545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F3B32313-05EF-4C9C-B540-A12DFD8E4F73}"/>
              </a:ext>
            </a:extLst>
          </p:cNvPr>
          <p:cNvCxnSpPr/>
          <p:nvPr/>
        </p:nvCxnSpPr>
        <p:spPr>
          <a:xfrm>
            <a:off x="4896442" y="6223518"/>
            <a:ext cx="2399119" cy="0"/>
          </a:xfrm>
          <a:prstGeom prst="line">
            <a:avLst/>
          </a:prstGeom>
          <a:ln w="19050"/>
        </p:spPr>
        <p:style>
          <a:lnRef idx="2">
            <a:schemeClr val="dk1"/>
          </a:lnRef>
          <a:fillRef idx="0">
            <a:schemeClr val="dk1"/>
          </a:fillRef>
          <a:effectRef idx="1">
            <a:schemeClr val="dk1"/>
          </a:effectRef>
          <a:fontRef idx="minor">
            <a:schemeClr val="tx1"/>
          </a:fontRef>
        </p:style>
      </p:cxnSp>
      <p:sp>
        <p:nvSpPr>
          <p:cNvPr id="26" name="Rectangle 25">
            <a:extLst>
              <a:ext uri="{FF2B5EF4-FFF2-40B4-BE49-F238E27FC236}">
                <a16:creationId xmlns:a16="http://schemas.microsoft.com/office/drawing/2014/main" id="{D9E38674-3B3D-4ABF-86E2-41A808A2B15B}"/>
              </a:ext>
            </a:extLst>
          </p:cNvPr>
          <p:cNvSpPr/>
          <p:nvPr/>
        </p:nvSpPr>
        <p:spPr>
          <a:xfrm>
            <a:off x="838200" y="5971590"/>
            <a:ext cx="3304592" cy="74646"/>
          </a:xfrm>
          <a:prstGeom prst="rect">
            <a:avLst/>
          </a:prstGeom>
          <a:solidFill>
            <a:srgbClr val="B3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9A58AFF9-D68E-4F08-AF3B-2C7A17D93D22}"/>
              </a:ext>
            </a:extLst>
          </p:cNvPr>
          <p:cNvSpPr/>
          <p:nvPr/>
        </p:nvSpPr>
        <p:spPr>
          <a:xfrm flipV="1">
            <a:off x="4077478" y="1819466"/>
            <a:ext cx="219268" cy="4282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4E1C1D-2DF5-468E-BF45-6AE3EDC81705}"/>
              </a:ext>
            </a:extLst>
          </p:cNvPr>
          <p:cNvSpPr/>
          <p:nvPr/>
        </p:nvSpPr>
        <p:spPr>
          <a:xfrm>
            <a:off x="838200" y="1819466"/>
            <a:ext cx="3619500" cy="130990"/>
          </a:xfrm>
          <a:prstGeom prst="rect">
            <a:avLst/>
          </a:prstGeom>
          <a:solidFill>
            <a:srgbClr val="DBC7C1"/>
          </a:solidFill>
          <a:ln>
            <a:solidFill>
              <a:srgbClr val="DCC7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83051C-DDCD-4BB6-AF97-2545125139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2982" y="2046213"/>
            <a:ext cx="1506036" cy="1914709"/>
          </a:xfrm>
          <a:prstGeom prst="rect">
            <a:avLst/>
          </a:prstGeom>
        </p:spPr>
      </p:pic>
    </p:spTree>
    <p:extLst>
      <p:ext uri="{BB962C8B-B14F-4D97-AF65-F5344CB8AC3E}">
        <p14:creationId xmlns:p14="http://schemas.microsoft.com/office/powerpoint/2010/main" val="4096929494"/>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F1B1EB-EFC9-48FF-A0C6-220F9AD9043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Rectangle 6">
            <a:extLst>
              <a:ext uri="{FF2B5EF4-FFF2-40B4-BE49-F238E27FC236}">
                <a16:creationId xmlns:a16="http://schemas.microsoft.com/office/drawing/2014/main" id="{54460B8C-DAF5-402C-B9E6-7735D6B7D82A}"/>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8207BC1E-0C75-4A0F-A8B8-E37ED0D35E6E}"/>
              </a:ext>
            </a:extLst>
          </p:cNvPr>
          <p:cNvSpPr/>
          <p:nvPr/>
        </p:nvSpPr>
        <p:spPr>
          <a:xfrm>
            <a:off x="9985999" y="4649257"/>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BCAA5439-4755-4993-B053-959B5F6EEBE9}"/>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graptolites </a:t>
            </a:r>
          </a:p>
        </p:txBody>
      </p:sp>
      <p:sp>
        <p:nvSpPr>
          <p:cNvPr id="10" name="Rectangle 9">
            <a:extLst>
              <a:ext uri="{FF2B5EF4-FFF2-40B4-BE49-F238E27FC236}">
                <a16:creationId xmlns:a16="http://schemas.microsoft.com/office/drawing/2014/main" id="{4D4585F0-E958-4707-81F9-DC3EC966B800}"/>
              </a:ext>
            </a:extLst>
          </p:cNvPr>
          <p:cNvSpPr/>
          <p:nvPr/>
        </p:nvSpPr>
        <p:spPr>
          <a:xfrm>
            <a:off x="10093227" y="1020738"/>
            <a:ext cx="1911419" cy="261610"/>
          </a:xfrm>
          <a:prstGeom prst="rect">
            <a:avLst/>
          </a:prstGeom>
        </p:spPr>
        <p:txBody>
          <a:bodyPr wrap="square">
            <a:spAutoFit/>
          </a:bodyPr>
          <a:lstStyle/>
          <a:p>
            <a:pPr algn="r"/>
            <a:r>
              <a:rPr lang="en-US" sz="1100" b="1" dirty="0">
                <a:hlinkClick r:id="rId4" action="ppaction://hlinksldjump"/>
              </a:rPr>
              <a:t>NORTH</a:t>
            </a:r>
            <a:r>
              <a:rPr lang="en-US" sz="1100" b="1" dirty="0"/>
              <a:t>    </a:t>
            </a:r>
            <a:r>
              <a:rPr lang="en-US" sz="1100" b="1" dirty="0">
                <a:hlinkClick r:id="rId5" action="ppaction://hlinksldjump"/>
              </a:rPr>
              <a:t>CENTRAL</a:t>
            </a:r>
            <a:r>
              <a:rPr lang="en-US" sz="1100" b="1" dirty="0"/>
              <a:t>    </a:t>
            </a:r>
            <a:r>
              <a:rPr lang="en-US" sz="1100" b="1" dirty="0">
                <a:hlinkClick r:id="rId6" action="ppaction://hlinksldjump"/>
              </a:rPr>
              <a:t>SOUTH</a:t>
            </a:r>
            <a:endParaRPr lang="en-US" sz="1100" b="1" dirty="0"/>
          </a:p>
        </p:txBody>
      </p:sp>
      <p:pic>
        <p:nvPicPr>
          <p:cNvPr id="5" name="Picture 4">
            <a:extLst>
              <a:ext uri="{FF2B5EF4-FFF2-40B4-BE49-F238E27FC236}">
                <a16:creationId xmlns:a16="http://schemas.microsoft.com/office/drawing/2014/main" id="{5E658311-9942-4100-B209-458A9A8F3D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9748" y="1262982"/>
            <a:ext cx="2905125" cy="2381250"/>
          </a:xfrm>
          <a:prstGeom prst="rect">
            <a:avLst/>
          </a:prstGeom>
        </p:spPr>
      </p:pic>
      <p:pic>
        <p:nvPicPr>
          <p:cNvPr id="12" name="Picture 11">
            <a:extLst>
              <a:ext uri="{FF2B5EF4-FFF2-40B4-BE49-F238E27FC236}">
                <a16:creationId xmlns:a16="http://schemas.microsoft.com/office/drawing/2014/main" id="{9EC93915-80AF-4FEF-B33B-222E47D1EABA}"/>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921022" y="3915861"/>
            <a:ext cx="2912323" cy="2175399"/>
          </a:xfrm>
          <a:prstGeom prst="rect">
            <a:avLst/>
          </a:prstGeom>
        </p:spPr>
      </p:pic>
      <p:pic>
        <p:nvPicPr>
          <p:cNvPr id="14" name="Picture 13">
            <a:extLst>
              <a:ext uri="{FF2B5EF4-FFF2-40B4-BE49-F238E27FC236}">
                <a16:creationId xmlns:a16="http://schemas.microsoft.com/office/drawing/2014/main" id="{C8B16889-02A7-4DA7-8899-57CBCF7889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809" y="1262982"/>
            <a:ext cx="3039510" cy="2381249"/>
          </a:xfrm>
          <a:prstGeom prst="rect">
            <a:avLst/>
          </a:prstGeom>
        </p:spPr>
      </p:pic>
      <p:pic>
        <p:nvPicPr>
          <p:cNvPr id="16" name="Picture 15">
            <a:extLst>
              <a:ext uri="{FF2B5EF4-FFF2-40B4-BE49-F238E27FC236}">
                <a16:creationId xmlns:a16="http://schemas.microsoft.com/office/drawing/2014/main" id="{CC925079-7D0D-46FD-846F-7548273C73F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38809" y="3915860"/>
            <a:ext cx="3000617" cy="2175399"/>
          </a:xfrm>
          <a:prstGeom prst="rect">
            <a:avLst/>
          </a:prstGeom>
        </p:spPr>
      </p:pic>
      <p:pic>
        <p:nvPicPr>
          <p:cNvPr id="3" name="Picture 2">
            <a:extLst>
              <a:ext uri="{FF2B5EF4-FFF2-40B4-BE49-F238E27FC236}">
                <a16:creationId xmlns:a16="http://schemas.microsoft.com/office/drawing/2014/main" id="{5A00F561-D09A-4267-A720-BE5BAA91DE8D}"/>
              </a:ext>
            </a:extLst>
          </p:cNvPr>
          <p:cNvPicPr>
            <a:picLocks noChangeAspect="1"/>
          </p:cNvPicPr>
          <p:nvPr/>
        </p:nvPicPr>
        <p:blipFill>
          <a:blip r:embed="rId11">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692080" y="1643654"/>
            <a:ext cx="3000618" cy="3789352"/>
          </a:xfrm>
          <a:prstGeom prst="rect">
            <a:avLst/>
          </a:prstGeom>
        </p:spPr>
      </p:pic>
    </p:spTree>
    <p:extLst>
      <p:ext uri="{BB962C8B-B14F-4D97-AF65-F5344CB8AC3E}">
        <p14:creationId xmlns:p14="http://schemas.microsoft.com/office/powerpoint/2010/main" val="3704124568"/>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67EF208-1BB9-4994-8C48-03C192F1C6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8796" y="1050958"/>
            <a:ext cx="3422817" cy="2567113"/>
          </a:xfrm>
        </p:spPr>
      </p:pic>
      <p:pic>
        <p:nvPicPr>
          <p:cNvPr id="6" name="Picture 5">
            <a:extLst>
              <a:ext uri="{FF2B5EF4-FFF2-40B4-BE49-F238E27FC236}">
                <a16:creationId xmlns:a16="http://schemas.microsoft.com/office/drawing/2014/main" id="{96DC1330-32BA-4933-ACFC-98389A65472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Rectangle 6">
            <a:extLst>
              <a:ext uri="{FF2B5EF4-FFF2-40B4-BE49-F238E27FC236}">
                <a16:creationId xmlns:a16="http://schemas.microsoft.com/office/drawing/2014/main" id="{87B94202-3309-415F-8312-137BC2E2C08E}"/>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D1407F77-848A-4480-A5E5-C05B8169A4B4}"/>
              </a:ext>
            </a:extLst>
          </p:cNvPr>
          <p:cNvSpPr/>
          <p:nvPr/>
        </p:nvSpPr>
        <p:spPr>
          <a:xfrm>
            <a:off x="9985999" y="4640868"/>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138222B3-DECF-4978-9A38-904DA68CB60A}"/>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conodonts </a:t>
            </a:r>
          </a:p>
        </p:txBody>
      </p:sp>
      <p:sp>
        <p:nvSpPr>
          <p:cNvPr id="10" name="Rectangle 9">
            <a:extLst>
              <a:ext uri="{FF2B5EF4-FFF2-40B4-BE49-F238E27FC236}">
                <a16:creationId xmlns:a16="http://schemas.microsoft.com/office/drawing/2014/main" id="{4B11FD2A-FCEE-45A0-8981-50A5FCA322D2}"/>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4" name="Picture 13">
            <a:extLst>
              <a:ext uri="{FF2B5EF4-FFF2-40B4-BE49-F238E27FC236}">
                <a16:creationId xmlns:a16="http://schemas.microsoft.com/office/drawing/2014/main" id="{339D5D61-0AE1-4777-9C24-B7F367CFC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8796" y="3277542"/>
            <a:ext cx="8143962" cy="3176145"/>
          </a:xfrm>
          <a:prstGeom prst="rect">
            <a:avLst/>
          </a:prstGeom>
        </p:spPr>
      </p:pic>
      <p:pic>
        <p:nvPicPr>
          <p:cNvPr id="16" name="Picture 15">
            <a:extLst>
              <a:ext uri="{FF2B5EF4-FFF2-40B4-BE49-F238E27FC236}">
                <a16:creationId xmlns:a16="http://schemas.microsoft.com/office/drawing/2014/main" id="{4433516F-12CB-48F2-80B0-83B0B4BE4654}"/>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747982" y="1053368"/>
            <a:ext cx="4704775" cy="2248882"/>
          </a:xfrm>
          <a:prstGeom prst="rect">
            <a:avLst/>
          </a:prstGeom>
        </p:spPr>
      </p:pic>
    </p:spTree>
    <p:extLst>
      <p:ext uri="{BB962C8B-B14F-4D97-AF65-F5344CB8AC3E}">
        <p14:creationId xmlns:p14="http://schemas.microsoft.com/office/powerpoint/2010/main" val="86877668"/>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5BB6AC-3700-428A-96B4-83DEC78E5B07}"/>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856017" y="1395150"/>
            <a:ext cx="6890881" cy="4601099"/>
          </a:xfrm>
        </p:spPr>
      </p:pic>
      <p:pic>
        <p:nvPicPr>
          <p:cNvPr id="6" name="Picture 5">
            <a:extLst>
              <a:ext uri="{FF2B5EF4-FFF2-40B4-BE49-F238E27FC236}">
                <a16:creationId xmlns:a16="http://schemas.microsoft.com/office/drawing/2014/main" id="{FC49044E-B1AF-4C25-8859-73F0199F25D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Rectangle 6">
            <a:extLst>
              <a:ext uri="{FF2B5EF4-FFF2-40B4-BE49-F238E27FC236}">
                <a16:creationId xmlns:a16="http://schemas.microsoft.com/office/drawing/2014/main" id="{3919B4BD-DC2C-4854-8A3B-B8EE66ED9C43}"/>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2EB79B61-D105-4C00-B7C4-E1509FB35F32}"/>
              </a:ext>
            </a:extLst>
          </p:cNvPr>
          <p:cNvSpPr/>
          <p:nvPr/>
        </p:nvSpPr>
        <p:spPr>
          <a:xfrm>
            <a:off x="9985999" y="4439533"/>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3F7EEB49-CD8C-4D98-A580-E4D344DD816F}"/>
              </a:ext>
            </a:extLst>
          </p:cNvPr>
          <p:cNvSpPr txBox="1">
            <a:spLocks noChangeArrowheads="1"/>
          </p:cNvSpPr>
          <p:nvPr/>
        </p:nvSpPr>
        <p:spPr bwMode="auto">
          <a:xfrm>
            <a:off x="3801666" y="214609"/>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eurypterids</a:t>
            </a:r>
            <a:r>
              <a:rPr lang="en-US" altLang="en-US" b="1" dirty="0">
                <a:solidFill>
                  <a:srgbClr val="000000"/>
                </a:solidFill>
                <a:latin typeface="Century" panose="020406040505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73AAFD7B-043A-45A2-9DC5-8AF8BC028485}"/>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3" name="Picture 2">
            <a:extLst>
              <a:ext uri="{FF2B5EF4-FFF2-40B4-BE49-F238E27FC236}">
                <a16:creationId xmlns:a16="http://schemas.microsoft.com/office/drawing/2014/main" id="{6C4DB187-B55E-4D35-9460-1B95CA1195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262" y="866775"/>
            <a:ext cx="1762125" cy="3048000"/>
          </a:xfrm>
          <a:prstGeom prst="rect">
            <a:avLst/>
          </a:prstGeom>
        </p:spPr>
      </p:pic>
      <p:pic>
        <p:nvPicPr>
          <p:cNvPr id="11" name="Picture 10">
            <a:extLst>
              <a:ext uri="{FF2B5EF4-FFF2-40B4-BE49-F238E27FC236}">
                <a16:creationId xmlns:a16="http://schemas.microsoft.com/office/drawing/2014/main" id="{E53A4CCC-6A6B-4E95-B7A6-D98EB6E9E4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588" y="4220647"/>
            <a:ext cx="2247900" cy="2333625"/>
          </a:xfrm>
          <a:prstGeom prst="rect">
            <a:avLst/>
          </a:prstGeom>
        </p:spPr>
      </p:pic>
    </p:spTree>
    <p:extLst>
      <p:ext uri="{BB962C8B-B14F-4D97-AF65-F5344CB8AC3E}">
        <p14:creationId xmlns:p14="http://schemas.microsoft.com/office/powerpoint/2010/main" val="16212695"/>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8">
            <a:extLst>
              <a:ext uri="{FF2B5EF4-FFF2-40B4-BE49-F238E27FC236}">
                <a16:creationId xmlns:a16="http://schemas.microsoft.com/office/drawing/2014/main" id="{7482A51F-883C-47C8-B287-78A7C639E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849" y="1287292"/>
            <a:ext cx="5410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8646246A-88C2-4506-A6EB-5F0051835ACB}"/>
              </a:ext>
            </a:extLst>
          </p:cNvPr>
          <p:cNvSpPr txBox="1">
            <a:spLocks noChangeArrowheads="1"/>
          </p:cNvSpPr>
          <p:nvPr/>
        </p:nvSpPr>
        <p:spPr bwMode="auto">
          <a:xfrm>
            <a:off x="4371562" y="196795"/>
            <a:ext cx="3651561" cy="584775"/>
          </a:xfrm>
          <a:prstGeom prst="rect">
            <a:avLst/>
          </a:prstGeom>
          <a:solidFill>
            <a:srgbClr val="FFFFFF"/>
          </a:solidFill>
          <a:ln w="76200" cmpd="tri">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cap="all" dirty="0">
                <a:latin typeface="Century" panose="02040604050505020304" pitchFamily="18" charset="0"/>
                <a:cs typeface="Times New Roman" panose="02020603050405020304" pitchFamily="18" charset="0"/>
              </a:rPr>
              <a:t>Phytosaurs</a:t>
            </a:r>
            <a:endParaRPr lang="en-US" altLang="en-US" cap="all" dirty="0">
              <a:latin typeface="Century" panose="02040604050505020304" pitchFamily="18" charset="0"/>
            </a:endParaRPr>
          </a:p>
        </p:txBody>
      </p:sp>
      <p:pic>
        <p:nvPicPr>
          <p:cNvPr id="8" name="Picture 7">
            <a:extLst>
              <a:ext uri="{FF2B5EF4-FFF2-40B4-BE49-F238E27FC236}">
                <a16:creationId xmlns:a16="http://schemas.microsoft.com/office/drawing/2014/main" id="{014C0801-E9F9-4827-BA24-ABC28BA2E8D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9" name="Arrow: Right 8">
            <a:extLst>
              <a:ext uri="{FF2B5EF4-FFF2-40B4-BE49-F238E27FC236}">
                <a16:creationId xmlns:a16="http://schemas.microsoft.com/office/drawing/2014/main" id="{0119A1F1-8C41-4ACD-A294-BC7633978727}"/>
              </a:ext>
            </a:extLst>
          </p:cNvPr>
          <p:cNvSpPr/>
          <p:nvPr/>
        </p:nvSpPr>
        <p:spPr>
          <a:xfrm>
            <a:off x="9985999" y="3126126"/>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6D165-94F3-4C2D-9A95-DD4A4CC2B5DE}"/>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5E5553-B8AA-4B1A-8A22-D9D058C1D7ED}"/>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3" name="Picture 2">
            <a:extLst>
              <a:ext uri="{FF2B5EF4-FFF2-40B4-BE49-F238E27FC236}">
                <a16:creationId xmlns:a16="http://schemas.microsoft.com/office/drawing/2014/main" id="{B2E0D3DF-9CFE-4AEE-83F6-EDB673CB7C8E}"/>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7748" y="1714499"/>
            <a:ext cx="1545748" cy="3635055"/>
          </a:xfrm>
          <a:prstGeom prst="rect">
            <a:avLst/>
          </a:prstGeom>
        </p:spPr>
      </p:pic>
      <p:pic>
        <p:nvPicPr>
          <p:cNvPr id="11" name="Picture 10">
            <a:extLst>
              <a:ext uri="{FF2B5EF4-FFF2-40B4-BE49-F238E27FC236}">
                <a16:creationId xmlns:a16="http://schemas.microsoft.com/office/drawing/2014/main" id="{85604104-C9A8-475C-981D-3D8DF8228F33}"/>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2053" y="4765982"/>
            <a:ext cx="8462391" cy="1895223"/>
          </a:xfrm>
          <a:prstGeom prst="rect">
            <a:avLst/>
          </a:prstGeom>
        </p:spPr>
      </p:pic>
    </p:spTree>
    <p:extLst>
      <p:ext uri="{BB962C8B-B14F-4D97-AF65-F5344CB8AC3E}">
        <p14:creationId xmlns:p14="http://schemas.microsoft.com/office/powerpoint/2010/main" val="3260062341"/>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E9ACBDD-5032-4EFD-B6AC-3F318CD7E9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5962" y="2096294"/>
            <a:ext cx="6479971" cy="4049982"/>
          </a:xfrm>
        </p:spPr>
      </p:pic>
      <p:pic>
        <p:nvPicPr>
          <p:cNvPr id="6" name="Picture 5">
            <a:extLst>
              <a:ext uri="{FF2B5EF4-FFF2-40B4-BE49-F238E27FC236}">
                <a16:creationId xmlns:a16="http://schemas.microsoft.com/office/drawing/2014/main" id="{EBE4C37C-5693-4831-B9FF-014CBA800A3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Rectangle 6">
            <a:extLst>
              <a:ext uri="{FF2B5EF4-FFF2-40B4-BE49-F238E27FC236}">
                <a16:creationId xmlns:a16="http://schemas.microsoft.com/office/drawing/2014/main" id="{5BAF01BA-AD67-4D7C-A167-56D471467A55}"/>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2B8E602-1F4E-44C2-82DA-EF59944201A2}"/>
              </a:ext>
            </a:extLst>
          </p:cNvPr>
          <p:cNvSpPr/>
          <p:nvPr/>
        </p:nvSpPr>
        <p:spPr>
          <a:xfrm>
            <a:off x="9985999" y="3038572"/>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A7690C2F-FA4F-4FE5-8FEE-098EA0AFD1C8}"/>
              </a:ext>
            </a:extLst>
          </p:cNvPr>
          <p:cNvSpPr txBox="1">
            <a:spLocks noChangeArrowheads="1"/>
          </p:cNvSpPr>
          <p:nvPr/>
        </p:nvSpPr>
        <p:spPr bwMode="auto">
          <a:xfrm>
            <a:off x="3600498" y="162017"/>
            <a:ext cx="4614546"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i="1" dirty="0">
                <a:solidFill>
                  <a:srgbClr val="000000"/>
                </a:solidFill>
                <a:latin typeface="Century" panose="02040604050505020304" pitchFamily="18" charset="0"/>
                <a:cs typeface="Times New Roman" panose="02020603050405020304" pitchFamily="18" charset="0"/>
              </a:rPr>
              <a:t>HYPSOGNATHUS</a:t>
            </a:r>
          </a:p>
        </p:txBody>
      </p:sp>
      <p:sp>
        <p:nvSpPr>
          <p:cNvPr id="10" name="Rectangle 9">
            <a:extLst>
              <a:ext uri="{FF2B5EF4-FFF2-40B4-BE49-F238E27FC236}">
                <a16:creationId xmlns:a16="http://schemas.microsoft.com/office/drawing/2014/main" id="{854349E1-57C6-4A15-8763-D81018991C6F}"/>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6" name="Picture 15">
            <a:extLst>
              <a:ext uri="{FF2B5EF4-FFF2-40B4-BE49-F238E27FC236}">
                <a16:creationId xmlns:a16="http://schemas.microsoft.com/office/drawing/2014/main" id="{331315C5-AB35-4370-9EFD-9DA12FED754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78575" y="2096294"/>
            <a:ext cx="2656986" cy="1853795"/>
          </a:xfrm>
          <a:prstGeom prst="rect">
            <a:avLst/>
          </a:prstGeom>
        </p:spPr>
      </p:pic>
      <p:pic>
        <p:nvPicPr>
          <p:cNvPr id="18" name="Picture 17">
            <a:extLst>
              <a:ext uri="{FF2B5EF4-FFF2-40B4-BE49-F238E27FC236}">
                <a16:creationId xmlns:a16="http://schemas.microsoft.com/office/drawing/2014/main" id="{9D7F6C2E-0797-4884-B55A-DC7EBBE45A0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78575" y="4147793"/>
            <a:ext cx="2658616" cy="1998483"/>
          </a:xfrm>
          <a:prstGeom prst="rect">
            <a:avLst/>
          </a:prstGeom>
        </p:spPr>
      </p:pic>
    </p:spTree>
    <p:extLst>
      <p:ext uri="{BB962C8B-B14F-4D97-AF65-F5344CB8AC3E}">
        <p14:creationId xmlns:p14="http://schemas.microsoft.com/office/powerpoint/2010/main" val="3230058299"/>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5C455EE-D0F4-4DFC-A2A8-CE05AB8322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4962" y="4074660"/>
            <a:ext cx="8919702" cy="2229926"/>
          </a:xfrm>
        </p:spPr>
      </p:pic>
      <p:pic>
        <p:nvPicPr>
          <p:cNvPr id="5" name="Picture 4">
            <a:extLst>
              <a:ext uri="{FF2B5EF4-FFF2-40B4-BE49-F238E27FC236}">
                <a16:creationId xmlns:a16="http://schemas.microsoft.com/office/drawing/2014/main" id="{5CF2F7C9-CE5E-4CE4-9FF7-67345DA3F95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30165"/>
            <a:ext cx="2080276" cy="5533534"/>
          </a:xfrm>
          <a:prstGeom prst="rect">
            <a:avLst/>
          </a:prstGeom>
        </p:spPr>
      </p:pic>
      <p:sp>
        <p:nvSpPr>
          <p:cNvPr id="6" name="Arrow: Right 5">
            <a:extLst>
              <a:ext uri="{FF2B5EF4-FFF2-40B4-BE49-F238E27FC236}">
                <a16:creationId xmlns:a16="http://schemas.microsoft.com/office/drawing/2014/main" id="{B8A98C67-1837-4633-9C1A-0632B55965B2}"/>
              </a:ext>
            </a:extLst>
          </p:cNvPr>
          <p:cNvSpPr/>
          <p:nvPr/>
        </p:nvSpPr>
        <p:spPr>
          <a:xfrm>
            <a:off x="9985999" y="3030183"/>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9324F8-ED63-4153-94FA-DB70285FE472}"/>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
            <a:extLst>
              <a:ext uri="{FF2B5EF4-FFF2-40B4-BE49-F238E27FC236}">
                <a16:creationId xmlns:a16="http://schemas.microsoft.com/office/drawing/2014/main" id="{31470398-B85C-44DA-9E02-7BADE7B358A9}"/>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dirty="0">
                <a:solidFill>
                  <a:srgbClr val="000000"/>
                </a:solidFill>
                <a:latin typeface="Century" panose="02040604050505020304" pitchFamily="18" charset="0"/>
                <a:cs typeface="Times New Roman" panose="02020603050405020304" pitchFamily="18" charset="0"/>
              </a:rPr>
              <a:t>APATOPUS</a:t>
            </a:r>
            <a:r>
              <a:rPr lang="en-US" altLang="en-US" b="1" i="1" dirty="0">
                <a:solidFill>
                  <a:srgbClr val="000000"/>
                </a:solidFill>
                <a:latin typeface="Century" panose="020406040505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789CE2F1-B6A7-4CA7-812F-3E5404B934B3}"/>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2" name="Picture 11">
            <a:extLst>
              <a:ext uri="{FF2B5EF4-FFF2-40B4-BE49-F238E27FC236}">
                <a16:creationId xmlns:a16="http://schemas.microsoft.com/office/drawing/2014/main" id="{DAAE1468-6FFC-487F-84EF-E0AA598FEBA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195509" y="1262982"/>
            <a:ext cx="2512455" cy="2261209"/>
          </a:xfrm>
          <a:prstGeom prst="rect">
            <a:avLst/>
          </a:prstGeom>
        </p:spPr>
      </p:pic>
      <p:pic>
        <p:nvPicPr>
          <p:cNvPr id="14" name="Picture 13">
            <a:extLst>
              <a:ext uri="{FF2B5EF4-FFF2-40B4-BE49-F238E27FC236}">
                <a16:creationId xmlns:a16="http://schemas.microsoft.com/office/drawing/2014/main" id="{C5A4F658-48A2-49F1-BA11-E82A2C27A8BE}"/>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866112" y="1263760"/>
            <a:ext cx="3048000" cy="2286000"/>
          </a:xfrm>
          <a:prstGeom prst="rect">
            <a:avLst/>
          </a:prstGeom>
        </p:spPr>
      </p:pic>
      <p:pic>
        <p:nvPicPr>
          <p:cNvPr id="16" name="Picture 15">
            <a:extLst>
              <a:ext uri="{FF2B5EF4-FFF2-40B4-BE49-F238E27FC236}">
                <a16:creationId xmlns:a16="http://schemas.microsoft.com/office/drawing/2014/main" id="{03A40342-F1A7-43BD-AF27-A28A2176B227}"/>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36716" y="1262982"/>
            <a:ext cx="3047999" cy="2285999"/>
          </a:xfrm>
          <a:prstGeom prst="rect">
            <a:avLst/>
          </a:prstGeom>
        </p:spPr>
      </p:pic>
    </p:spTree>
    <p:extLst>
      <p:ext uri="{BB962C8B-B14F-4D97-AF65-F5344CB8AC3E}">
        <p14:creationId xmlns:p14="http://schemas.microsoft.com/office/powerpoint/2010/main" val="4065830699"/>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BD677F-C61F-4EB4-A98B-3C8599F80E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5722" y="1300387"/>
            <a:ext cx="7651430" cy="3875529"/>
          </a:xfrm>
        </p:spPr>
      </p:pic>
      <p:pic>
        <p:nvPicPr>
          <p:cNvPr id="6" name="Picture 5">
            <a:extLst>
              <a:ext uri="{FF2B5EF4-FFF2-40B4-BE49-F238E27FC236}">
                <a16:creationId xmlns:a16="http://schemas.microsoft.com/office/drawing/2014/main" id="{242DBF55-BCA5-4C4C-876E-2312F149ABF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Rectangle 6">
            <a:extLst>
              <a:ext uri="{FF2B5EF4-FFF2-40B4-BE49-F238E27FC236}">
                <a16:creationId xmlns:a16="http://schemas.microsoft.com/office/drawing/2014/main" id="{65920DE4-942A-48D3-AA92-3BFE23C89FA5}"/>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E9E6723C-0944-467E-9B8B-1048D6F4FC1C}"/>
              </a:ext>
            </a:extLst>
          </p:cNvPr>
          <p:cNvSpPr/>
          <p:nvPr/>
        </p:nvSpPr>
        <p:spPr>
          <a:xfrm>
            <a:off x="9985999" y="3013405"/>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05430305-E387-4279-96C8-B8472E048B16}"/>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DIPLURUS </a:t>
            </a:r>
          </a:p>
        </p:txBody>
      </p:sp>
      <p:sp>
        <p:nvSpPr>
          <p:cNvPr id="10" name="Rectangle 9">
            <a:extLst>
              <a:ext uri="{FF2B5EF4-FFF2-40B4-BE49-F238E27FC236}">
                <a16:creationId xmlns:a16="http://schemas.microsoft.com/office/drawing/2014/main" id="{B88ABDC1-399C-4A83-9FAC-5E7B67AF0527}"/>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2" name="Picture 11">
            <a:extLst>
              <a:ext uri="{FF2B5EF4-FFF2-40B4-BE49-F238E27FC236}">
                <a16:creationId xmlns:a16="http://schemas.microsoft.com/office/drawing/2014/main" id="{E04D8A7A-D351-49D6-B055-2EFF834DB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168" y="4014681"/>
            <a:ext cx="4474917" cy="2341873"/>
          </a:xfrm>
          <a:prstGeom prst="rect">
            <a:avLst/>
          </a:prstGeom>
        </p:spPr>
      </p:pic>
    </p:spTree>
    <p:extLst>
      <p:ext uri="{BB962C8B-B14F-4D97-AF65-F5344CB8AC3E}">
        <p14:creationId xmlns:p14="http://schemas.microsoft.com/office/powerpoint/2010/main" val="1061262312"/>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D96DDE4E-B13D-4162-AC7A-C0139D4B4A34}"/>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ICAROSAURUS </a:t>
            </a:r>
          </a:p>
        </p:txBody>
      </p:sp>
      <p:pic>
        <p:nvPicPr>
          <p:cNvPr id="5" name="Picture 3">
            <a:extLst>
              <a:ext uri="{FF2B5EF4-FFF2-40B4-BE49-F238E27FC236}">
                <a16:creationId xmlns:a16="http://schemas.microsoft.com/office/drawing/2014/main" id="{A847DA3B-B4EB-4D90-93C1-A264FE6CBA1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81793" y="1141861"/>
            <a:ext cx="4251719" cy="291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http://3.bp.blogspot.com/-yjCUlN1g-Ts/VkIcFhmXGxI/AAAAAAAAGQ4/zkbjv2MRTJE/s1600/15.%2BIcarosaurus.jpg">
            <a:extLst>
              <a:ext uri="{FF2B5EF4-FFF2-40B4-BE49-F238E27FC236}">
                <a16:creationId xmlns:a16="http://schemas.microsoft.com/office/drawing/2014/main" id="{3E8220CF-E8D2-41CB-BA53-83FB8A80EE9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5753" y="1151543"/>
            <a:ext cx="5286040" cy="290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65E687A-75B8-4EF8-8B19-BA0CF9BCD89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14" name="Rectangle 13">
            <a:extLst>
              <a:ext uri="{FF2B5EF4-FFF2-40B4-BE49-F238E27FC236}">
                <a16:creationId xmlns:a16="http://schemas.microsoft.com/office/drawing/2014/main" id="{6B102A5A-29D2-4637-8296-0C4DC0B4EEEA}"/>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9B80C75D-BBFE-40A5-802F-1FF7F9A55432}"/>
              </a:ext>
            </a:extLst>
          </p:cNvPr>
          <p:cNvSpPr/>
          <p:nvPr/>
        </p:nvSpPr>
        <p:spPr>
          <a:xfrm>
            <a:off x="9985999" y="3004064"/>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845F750-0F21-47CC-A74E-136B4D9A6CA1}"/>
              </a:ext>
            </a:extLst>
          </p:cNvPr>
          <p:cNvSpPr/>
          <p:nvPr/>
        </p:nvSpPr>
        <p:spPr>
          <a:xfrm>
            <a:off x="10093227" y="1020738"/>
            <a:ext cx="1911419" cy="261610"/>
          </a:xfrm>
          <a:prstGeom prst="rect">
            <a:avLst/>
          </a:prstGeom>
        </p:spPr>
        <p:txBody>
          <a:bodyPr wrap="square">
            <a:spAutoFit/>
          </a:bodyPr>
          <a:lstStyle/>
          <a:p>
            <a:pPr algn="r"/>
            <a:r>
              <a:rPr lang="en-US" sz="1100" b="1" dirty="0">
                <a:hlinkClick r:id="rId6" action="ppaction://hlinksldjump"/>
              </a:rPr>
              <a:t>NORTH</a:t>
            </a:r>
            <a:r>
              <a:rPr lang="en-US" sz="1100" b="1" dirty="0"/>
              <a:t>    </a:t>
            </a:r>
            <a:r>
              <a:rPr lang="en-US" sz="1100" b="1" dirty="0">
                <a:hlinkClick r:id="rId7" action="ppaction://hlinksldjump"/>
              </a:rPr>
              <a:t>CENTRAL</a:t>
            </a:r>
            <a:r>
              <a:rPr lang="en-US" sz="1100" b="1" dirty="0"/>
              <a:t>    </a:t>
            </a:r>
            <a:r>
              <a:rPr lang="en-US" sz="1100" b="1" dirty="0">
                <a:hlinkClick r:id="rId8" action="ppaction://hlinksldjump"/>
              </a:rPr>
              <a:t>SOUTH</a:t>
            </a:r>
            <a:endParaRPr lang="en-US" sz="1100" b="1" dirty="0"/>
          </a:p>
        </p:txBody>
      </p:sp>
      <p:pic>
        <p:nvPicPr>
          <p:cNvPr id="3" name="Picture 2">
            <a:extLst>
              <a:ext uri="{FF2B5EF4-FFF2-40B4-BE49-F238E27FC236}">
                <a16:creationId xmlns:a16="http://schemas.microsoft.com/office/drawing/2014/main" id="{A6918863-26C2-42A4-A732-5B7B3FA1580E}"/>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364704" y="4055807"/>
            <a:ext cx="3468808" cy="2313261"/>
          </a:xfrm>
          <a:prstGeom prst="rect">
            <a:avLst/>
          </a:prstGeom>
        </p:spPr>
      </p:pic>
      <p:pic>
        <p:nvPicPr>
          <p:cNvPr id="8" name="Picture 7">
            <a:extLst>
              <a:ext uri="{FF2B5EF4-FFF2-40B4-BE49-F238E27FC236}">
                <a16:creationId xmlns:a16="http://schemas.microsoft.com/office/drawing/2014/main" id="{6241A2C8-F883-4ECA-AB3F-43B395F57F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5263" y="4055807"/>
            <a:ext cx="4109441" cy="2313261"/>
          </a:xfrm>
          <a:prstGeom prst="rect">
            <a:avLst/>
          </a:prstGeom>
        </p:spPr>
      </p:pic>
      <p:pic>
        <p:nvPicPr>
          <p:cNvPr id="11" name="Picture 10">
            <a:extLst>
              <a:ext uri="{FF2B5EF4-FFF2-40B4-BE49-F238E27FC236}">
                <a16:creationId xmlns:a16="http://schemas.microsoft.com/office/drawing/2014/main" id="{B1FB0EA8-5BFE-46DE-A858-431E1B7013C4}"/>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95753" y="4055807"/>
            <a:ext cx="1959510" cy="2300735"/>
          </a:xfrm>
          <a:prstGeom prst="rect">
            <a:avLst/>
          </a:prstGeom>
        </p:spPr>
      </p:pic>
    </p:spTree>
    <p:extLst>
      <p:ext uri="{BB962C8B-B14F-4D97-AF65-F5344CB8AC3E}">
        <p14:creationId xmlns:p14="http://schemas.microsoft.com/office/powerpoint/2010/main" val="338971217"/>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29F67C-F5C3-4D95-B9B9-5F1E9A70A4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32495" y="1791559"/>
            <a:ext cx="4561992" cy="4351338"/>
          </a:xfrm>
        </p:spPr>
      </p:pic>
      <p:pic>
        <p:nvPicPr>
          <p:cNvPr id="6" name="Picture 5">
            <a:extLst>
              <a:ext uri="{FF2B5EF4-FFF2-40B4-BE49-F238E27FC236}">
                <a16:creationId xmlns:a16="http://schemas.microsoft.com/office/drawing/2014/main" id="{9DB94EF1-296D-4C15-98E0-25404C82AAB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CDA9318E-6059-465D-9689-07EBDBAB71C6}"/>
              </a:ext>
            </a:extLst>
          </p:cNvPr>
          <p:cNvSpPr/>
          <p:nvPr/>
        </p:nvSpPr>
        <p:spPr>
          <a:xfrm>
            <a:off x="9985999" y="2954682"/>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FBAE60-84AF-4C6E-8B55-DF2C86E52590}"/>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8CA9F97F-4F1C-4A3F-A38C-27BE45504048}"/>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ESTHERIA OVATA</a:t>
            </a:r>
          </a:p>
        </p:txBody>
      </p:sp>
      <p:sp>
        <p:nvSpPr>
          <p:cNvPr id="10" name="Rectangle 9">
            <a:extLst>
              <a:ext uri="{FF2B5EF4-FFF2-40B4-BE49-F238E27FC236}">
                <a16:creationId xmlns:a16="http://schemas.microsoft.com/office/drawing/2014/main" id="{44DD89D4-F1EC-4C10-A17F-3130641E81F8}"/>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2" name="Picture 11">
            <a:extLst>
              <a:ext uri="{FF2B5EF4-FFF2-40B4-BE49-F238E27FC236}">
                <a16:creationId xmlns:a16="http://schemas.microsoft.com/office/drawing/2014/main" id="{4016D62F-ED80-4385-BD84-CA202F5C9BA8}"/>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357089" y="1791558"/>
            <a:ext cx="4312137" cy="4351339"/>
          </a:xfrm>
          <a:prstGeom prst="rect">
            <a:avLst/>
          </a:prstGeom>
        </p:spPr>
      </p:pic>
    </p:spTree>
    <p:extLst>
      <p:ext uri="{BB962C8B-B14F-4D97-AF65-F5344CB8AC3E}">
        <p14:creationId xmlns:p14="http://schemas.microsoft.com/office/powerpoint/2010/main" val="3499545783"/>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EE6B715-D4E6-4D53-B9E1-1BA21F077C8A}"/>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4822114" y="1375202"/>
            <a:ext cx="4956787" cy="2412303"/>
          </a:xfrm>
        </p:spPr>
      </p:pic>
      <p:pic>
        <p:nvPicPr>
          <p:cNvPr id="6" name="Picture 5">
            <a:extLst>
              <a:ext uri="{FF2B5EF4-FFF2-40B4-BE49-F238E27FC236}">
                <a16:creationId xmlns:a16="http://schemas.microsoft.com/office/drawing/2014/main" id="{CF70F534-5714-4D2A-AD8D-D574856301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BEF82498-EF00-4A0C-BD8B-D200762831DB}"/>
              </a:ext>
            </a:extLst>
          </p:cNvPr>
          <p:cNvSpPr/>
          <p:nvPr/>
        </p:nvSpPr>
        <p:spPr>
          <a:xfrm>
            <a:off x="9985999" y="2946292"/>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B29604-D906-4F3D-A7E3-CC84CE007CE8}"/>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E8855025-B9FA-4C37-8677-6CB68A577126}"/>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REDFIELDUS </a:t>
            </a:r>
          </a:p>
        </p:txBody>
      </p:sp>
      <p:sp>
        <p:nvSpPr>
          <p:cNvPr id="10" name="Rectangle 9">
            <a:extLst>
              <a:ext uri="{FF2B5EF4-FFF2-40B4-BE49-F238E27FC236}">
                <a16:creationId xmlns:a16="http://schemas.microsoft.com/office/drawing/2014/main" id="{95910CA9-0A5F-42D2-81A5-9D637E3F0ECD}"/>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2" name="Picture 11">
            <a:extLst>
              <a:ext uri="{FF2B5EF4-FFF2-40B4-BE49-F238E27FC236}">
                <a16:creationId xmlns:a16="http://schemas.microsoft.com/office/drawing/2014/main" id="{8CA6DEEA-B7C4-43CB-B1B0-6DDA83BC3A5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52125" y="1375202"/>
            <a:ext cx="3616646" cy="2412303"/>
          </a:xfrm>
          <a:prstGeom prst="rect">
            <a:avLst/>
          </a:prstGeom>
        </p:spPr>
      </p:pic>
      <p:pic>
        <p:nvPicPr>
          <p:cNvPr id="16" name="Picture 15">
            <a:extLst>
              <a:ext uri="{FF2B5EF4-FFF2-40B4-BE49-F238E27FC236}">
                <a16:creationId xmlns:a16="http://schemas.microsoft.com/office/drawing/2014/main" id="{2704FA89-41B2-42AC-9C98-97E814A9F5AF}"/>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296271" y="3919927"/>
            <a:ext cx="2448883" cy="2112161"/>
          </a:xfrm>
          <a:prstGeom prst="rect">
            <a:avLst/>
          </a:prstGeom>
        </p:spPr>
      </p:pic>
      <p:pic>
        <p:nvPicPr>
          <p:cNvPr id="18" name="Picture 17">
            <a:extLst>
              <a:ext uri="{FF2B5EF4-FFF2-40B4-BE49-F238E27FC236}">
                <a16:creationId xmlns:a16="http://schemas.microsoft.com/office/drawing/2014/main" id="{FAEBC67E-7FFB-4092-9FE6-7B3A47B7A489}"/>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273012" y="3919929"/>
            <a:ext cx="2454096" cy="2112161"/>
          </a:xfrm>
          <a:prstGeom prst="rect">
            <a:avLst/>
          </a:prstGeom>
        </p:spPr>
      </p:pic>
      <p:pic>
        <p:nvPicPr>
          <p:cNvPr id="20" name="Picture 19">
            <a:extLst>
              <a:ext uri="{FF2B5EF4-FFF2-40B4-BE49-F238E27FC236}">
                <a16:creationId xmlns:a16="http://schemas.microsoft.com/office/drawing/2014/main" id="{8AC27BFC-5194-43DF-AA11-E16147624884}"/>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985451" y="3919928"/>
            <a:ext cx="2816215" cy="2112161"/>
          </a:xfrm>
          <a:prstGeom prst="rect">
            <a:avLst/>
          </a:prstGeom>
        </p:spPr>
      </p:pic>
    </p:spTree>
    <p:extLst>
      <p:ext uri="{BB962C8B-B14F-4D97-AF65-F5344CB8AC3E}">
        <p14:creationId xmlns:p14="http://schemas.microsoft.com/office/powerpoint/2010/main" val="2732990657"/>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lachlanhunter.deadsetfreestuff.com/geological_time.jpg">
            <a:extLst>
              <a:ext uri="{FF2B5EF4-FFF2-40B4-BE49-F238E27FC236}">
                <a16:creationId xmlns:a16="http://schemas.microsoft.com/office/drawing/2014/main" id="{F6C85EC6-5519-407E-A31A-2DB997A1FB57}"/>
              </a:ext>
            </a:extLst>
          </p:cNvPr>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2727" y="108823"/>
            <a:ext cx="7661946" cy="664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tar: 5 Points 4">
            <a:extLst>
              <a:ext uri="{FF2B5EF4-FFF2-40B4-BE49-F238E27FC236}">
                <a16:creationId xmlns:a16="http://schemas.microsoft.com/office/drawing/2014/main" id="{35B1003E-D2F3-4431-AC2D-A788768FA2B1}"/>
              </a:ext>
            </a:extLst>
          </p:cNvPr>
          <p:cNvSpPr/>
          <p:nvPr/>
        </p:nvSpPr>
        <p:spPr>
          <a:xfrm>
            <a:off x="8077200" y="3517900"/>
            <a:ext cx="215900" cy="254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CFEB540-F788-44E3-BCE3-AB14FEBAAF3B}"/>
              </a:ext>
            </a:extLst>
          </p:cNvPr>
          <p:cNvCxnSpPr>
            <a:cxnSpLocks/>
          </p:cNvCxnSpPr>
          <p:nvPr/>
        </p:nvCxnSpPr>
        <p:spPr>
          <a:xfrm>
            <a:off x="8293100" y="3670300"/>
            <a:ext cx="1755690" cy="428538"/>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626A975D-AD82-4C5C-8DE4-9549FB894A30}"/>
              </a:ext>
            </a:extLst>
          </p:cNvPr>
          <p:cNvSpPr txBox="1"/>
          <p:nvPr/>
        </p:nvSpPr>
        <p:spPr>
          <a:xfrm>
            <a:off x="10048790" y="3971838"/>
            <a:ext cx="1295419" cy="738664"/>
          </a:xfrm>
          <a:prstGeom prst="rect">
            <a:avLst/>
          </a:prstGeom>
          <a:noFill/>
        </p:spPr>
        <p:txBody>
          <a:bodyPr wrap="none" rtlCol="0">
            <a:spAutoFit/>
          </a:bodyPr>
          <a:lstStyle/>
          <a:p>
            <a:pPr algn="ctr"/>
            <a:r>
              <a:rPr lang="en-US" sz="1400" dirty="0"/>
              <a:t>Oldest rocks in </a:t>
            </a:r>
          </a:p>
          <a:p>
            <a:pPr algn="ctr"/>
            <a:r>
              <a:rPr lang="en-US" sz="1400" dirty="0"/>
              <a:t>New Jersey </a:t>
            </a:r>
          </a:p>
          <a:p>
            <a:pPr algn="ctr"/>
            <a:r>
              <a:rPr lang="en-US" sz="1400" dirty="0"/>
              <a:t>1.37 </a:t>
            </a:r>
            <a:r>
              <a:rPr lang="en-US" sz="1400" dirty="0" err="1"/>
              <a:t>b.y</a:t>
            </a:r>
            <a:r>
              <a:rPr lang="en-US" sz="1400" dirty="0"/>
              <a:t>.</a:t>
            </a:r>
          </a:p>
        </p:txBody>
      </p:sp>
      <p:pic>
        <p:nvPicPr>
          <p:cNvPr id="12" name="Picture 8" descr="http://www.nj.gov/dep/daw/rocks/images/rocks.1.jpg">
            <a:extLst>
              <a:ext uri="{FF2B5EF4-FFF2-40B4-BE49-F238E27FC236}">
                <a16:creationId xmlns:a16="http://schemas.microsoft.com/office/drawing/2014/main" id="{F1EBF1C2-DF62-46B8-B31E-0F516D7EC78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427160" y="4758213"/>
            <a:ext cx="2352416" cy="197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4EE7B4D4-2D71-4ECA-B8D7-C9499D45DBF7}"/>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520292" y="261223"/>
            <a:ext cx="2352416" cy="338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5-Point Star 7">
            <a:extLst>
              <a:ext uri="{FF2B5EF4-FFF2-40B4-BE49-F238E27FC236}">
                <a16:creationId xmlns:a16="http://schemas.microsoft.com/office/drawing/2014/main" id="{5D12D495-5032-400E-A4D5-5CB5AEB9080B}"/>
              </a:ext>
            </a:extLst>
          </p:cNvPr>
          <p:cNvSpPr/>
          <p:nvPr/>
        </p:nvSpPr>
        <p:spPr bwMode="auto">
          <a:xfrm>
            <a:off x="11112925" y="682689"/>
            <a:ext cx="168096" cy="21202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New Roman" charset="0"/>
              <a:cs typeface="+mn-cs"/>
            </a:endParaRPr>
          </a:p>
        </p:txBody>
      </p:sp>
    </p:spTree>
    <p:extLst>
      <p:ext uri="{BB962C8B-B14F-4D97-AF65-F5344CB8AC3E}">
        <p14:creationId xmlns:p14="http://schemas.microsoft.com/office/powerpoint/2010/main" val="678432840"/>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992A306-A43A-4541-ADC8-BD50DEB34DB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793579"/>
            <a:ext cx="8964337" cy="4351338"/>
          </a:xfrm>
        </p:spPr>
      </p:pic>
      <p:pic>
        <p:nvPicPr>
          <p:cNvPr id="6" name="Picture 5">
            <a:extLst>
              <a:ext uri="{FF2B5EF4-FFF2-40B4-BE49-F238E27FC236}">
                <a16:creationId xmlns:a16="http://schemas.microsoft.com/office/drawing/2014/main" id="{F9EFE61C-44A8-449A-8E3D-90A6C019A72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4EBA3CA1-EBDB-4726-B929-559EC8E5F6D1}"/>
              </a:ext>
            </a:extLst>
          </p:cNvPr>
          <p:cNvSpPr/>
          <p:nvPr/>
        </p:nvSpPr>
        <p:spPr>
          <a:xfrm>
            <a:off x="9985999" y="2937903"/>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B627F6-7136-4E4B-94D7-EA99C622925E}"/>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91136FFC-F799-4F07-9867-771110AC8390}"/>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SEMIONOTUS</a:t>
            </a:r>
          </a:p>
        </p:txBody>
      </p:sp>
      <p:sp>
        <p:nvSpPr>
          <p:cNvPr id="10" name="Rectangle 9">
            <a:extLst>
              <a:ext uri="{FF2B5EF4-FFF2-40B4-BE49-F238E27FC236}">
                <a16:creationId xmlns:a16="http://schemas.microsoft.com/office/drawing/2014/main" id="{0322B0E8-6F80-45C0-A11E-004F41816BDE}"/>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5" name="Picture 14">
            <a:extLst>
              <a:ext uri="{FF2B5EF4-FFF2-40B4-BE49-F238E27FC236}">
                <a16:creationId xmlns:a16="http://schemas.microsoft.com/office/drawing/2014/main" id="{26F69307-8B9C-4812-A304-664D5CD37A5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769510" y="1488579"/>
            <a:ext cx="2594130" cy="1617186"/>
          </a:xfrm>
          <a:prstGeom prst="rect">
            <a:avLst/>
          </a:prstGeom>
        </p:spPr>
      </p:pic>
    </p:spTree>
    <p:extLst>
      <p:ext uri="{BB962C8B-B14F-4D97-AF65-F5344CB8AC3E}">
        <p14:creationId xmlns:p14="http://schemas.microsoft.com/office/powerpoint/2010/main" val="301642212"/>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F7E1DC75-F5A1-49A7-8BF0-C1F9B8C884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07101" y="2856724"/>
            <a:ext cx="5312823" cy="2884104"/>
          </a:xfrm>
        </p:spPr>
      </p:pic>
      <p:pic>
        <p:nvPicPr>
          <p:cNvPr id="4" name="Picture 9">
            <a:extLst>
              <a:ext uri="{FF2B5EF4-FFF2-40B4-BE49-F238E27FC236}">
                <a16:creationId xmlns:a16="http://schemas.microsoft.com/office/drawing/2014/main" id="{0D9CAC0B-07C1-4DA9-B635-603B0D12915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99533" y="4472810"/>
            <a:ext cx="2223601" cy="181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a:extLst>
              <a:ext uri="{FF2B5EF4-FFF2-40B4-BE49-F238E27FC236}">
                <a16:creationId xmlns:a16="http://schemas.microsoft.com/office/drawing/2014/main" id="{9A0D82F1-F213-4EEB-9599-2335CD9EF689}"/>
              </a:ext>
            </a:extLst>
          </p:cNvPr>
          <p:cNvSpPr txBox="1">
            <a:spLocks noChangeArrowheads="1"/>
          </p:cNvSpPr>
          <p:nvPr/>
        </p:nvSpPr>
        <p:spPr bwMode="auto">
          <a:xfrm>
            <a:off x="4000500" y="365125"/>
            <a:ext cx="4191000" cy="584775"/>
          </a:xfrm>
          <a:prstGeom prst="rect">
            <a:avLst/>
          </a:prstGeom>
          <a:solidFill>
            <a:srgbClr val="FFFFFF"/>
          </a:solidFill>
          <a:ln w="76200" cmpd="tri">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dirty="0">
                <a:latin typeface="Century" panose="02040604050505020304" pitchFamily="18" charset="0"/>
                <a:cs typeface="Times New Roman" panose="02020603050405020304" pitchFamily="18" charset="0"/>
              </a:rPr>
              <a:t>GRALLATOR</a:t>
            </a:r>
            <a:endParaRPr lang="en-US" altLang="en-US" dirty="0">
              <a:latin typeface="Century" panose="02040604050505020304" pitchFamily="18" charset="0"/>
            </a:endParaRPr>
          </a:p>
        </p:txBody>
      </p:sp>
      <p:pic>
        <p:nvPicPr>
          <p:cNvPr id="9" name="Picture 8">
            <a:extLst>
              <a:ext uri="{FF2B5EF4-FFF2-40B4-BE49-F238E27FC236}">
                <a16:creationId xmlns:a16="http://schemas.microsoft.com/office/drawing/2014/main" id="{56226893-627B-4499-80AE-ABA04E892A1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10" name="Arrow: Right 9">
            <a:extLst>
              <a:ext uri="{FF2B5EF4-FFF2-40B4-BE49-F238E27FC236}">
                <a16:creationId xmlns:a16="http://schemas.microsoft.com/office/drawing/2014/main" id="{DA1A0227-EB34-473C-A7B0-6DFEF4D132FB}"/>
              </a:ext>
            </a:extLst>
          </p:cNvPr>
          <p:cNvSpPr/>
          <p:nvPr/>
        </p:nvSpPr>
        <p:spPr>
          <a:xfrm>
            <a:off x="9976877" y="2803999"/>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31B7E1-702F-4BE3-8E03-5327C62DB234}"/>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5F91F4-6597-450D-88BB-A069345832CC}"/>
              </a:ext>
            </a:extLst>
          </p:cNvPr>
          <p:cNvSpPr/>
          <p:nvPr/>
        </p:nvSpPr>
        <p:spPr>
          <a:xfrm>
            <a:off x="10093227" y="1020738"/>
            <a:ext cx="1911419" cy="261610"/>
          </a:xfrm>
          <a:prstGeom prst="rect">
            <a:avLst/>
          </a:prstGeom>
        </p:spPr>
        <p:txBody>
          <a:bodyPr wrap="square">
            <a:spAutoFit/>
          </a:bodyPr>
          <a:lstStyle/>
          <a:p>
            <a:pPr algn="r"/>
            <a:r>
              <a:rPr lang="en-US" sz="1100" b="1" dirty="0">
                <a:hlinkClick r:id="rId6" action="ppaction://hlinksldjump"/>
              </a:rPr>
              <a:t>NORTH</a:t>
            </a:r>
            <a:r>
              <a:rPr lang="en-US" sz="1100" b="1" dirty="0"/>
              <a:t>    </a:t>
            </a:r>
            <a:r>
              <a:rPr lang="en-US" sz="1100" b="1" dirty="0">
                <a:hlinkClick r:id="rId7" action="ppaction://hlinksldjump"/>
              </a:rPr>
              <a:t>CENTRAL</a:t>
            </a:r>
            <a:r>
              <a:rPr lang="en-US" sz="1100" b="1" dirty="0"/>
              <a:t>    </a:t>
            </a:r>
            <a:r>
              <a:rPr lang="en-US" sz="1100" b="1" dirty="0">
                <a:hlinkClick r:id="rId8" action="ppaction://hlinksldjump"/>
              </a:rPr>
              <a:t>SOUTH</a:t>
            </a:r>
            <a:endParaRPr lang="en-US" sz="1100" b="1" dirty="0"/>
          </a:p>
        </p:txBody>
      </p:sp>
      <p:pic>
        <p:nvPicPr>
          <p:cNvPr id="14" name="Picture 2">
            <a:extLst>
              <a:ext uri="{FF2B5EF4-FFF2-40B4-BE49-F238E27FC236}">
                <a16:creationId xmlns:a16="http://schemas.microsoft.com/office/drawing/2014/main" id="{E81AB9A2-78BF-4BE1-B795-46F3879AF25E}"/>
              </a:ext>
            </a:extLst>
          </p:cNvPr>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940013" y="729743"/>
            <a:ext cx="8705432" cy="359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957F2826-E557-486F-9D25-409EECF21283}"/>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601216" y="2390516"/>
            <a:ext cx="2204708" cy="165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a:extLst>
              <a:ext uri="{FF2B5EF4-FFF2-40B4-BE49-F238E27FC236}">
                <a16:creationId xmlns:a16="http://schemas.microsoft.com/office/drawing/2014/main" id="{9FC82BA9-8868-42AE-B823-DBAF664208EB}"/>
              </a:ext>
            </a:extLst>
          </p:cNvPr>
          <p:cNvPicPr>
            <a:picLocks noChangeAspect="1" noChangeArrowheads="1"/>
          </p:cNvPicPr>
          <p:nvPr/>
        </p:nvPicPr>
        <p:blipFill>
          <a:blip r:embed="rId11" cstate="screen">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0056" y="2425477"/>
            <a:ext cx="1523543" cy="12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a:extLst>
              <a:ext uri="{FF2B5EF4-FFF2-40B4-BE49-F238E27FC236}">
                <a16:creationId xmlns:a16="http://schemas.microsoft.com/office/drawing/2014/main" id="{9F85B890-8B80-4EE6-B8F3-D6D2837E1153}"/>
              </a:ext>
            </a:extLst>
          </p:cNvPr>
          <p:cNvPicPr>
            <a:picLocks noChangeAspect="1" noChangeArrowheads="1"/>
          </p:cNvPicPr>
          <p:nvPr/>
        </p:nvPicPr>
        <p:blipFill>
          <a:blip r:embed="rId1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32735" y="4250138"/>
            <a:ext cx="1658183" cy="204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940545"/>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132A9EB8-90C8-4755-8ECC-DEEF79D301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00851" y="1262982"/>
            <a:ext cx="3222525" cy="2416894"/>
          </a:xfrm>
        </p:spPr>
      </p:pic>
      <p:pic>
        <p:nvPicPr>
          <p:cNvPr id="5" name="Picture 4">
            <a:extLst>
              <a:ext uri="{FF2B5EF4-FFF2-40B4-BE49-F238E27FC236}">
                <a16:creationId xmlns:a16="http://schemas.microsoft.com/office/drawing/2014/main" id="{91694CC2-2D9C-4028-9F56-B0B8AEA9035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6" name="Arrow: Right 5">
            <a:extLst>
              <a:ext uri="{FF2B5EF4-FFF2-40B4-BE49-F238E27FC236}">
                <a16:creationId xmlns:a16="http://schemas.microsoft.com/office/drawing/2014/main" id="{B57E620C-69AC-4292-8D3A-0AFE34BE51E8}"/>
              </a:ext>
            </a:extLst>
          </p:cNvPr>
          <p:cNvSpPr/>
          <p:nvPr/>
        </p:nvSpPr>
        <p:spPr>
          <a:xfrm>
            <a:off x="9985999" y="2761735"/>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4DBAE58-F36B-4614-9322-F6EE2EE9B643}"/>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
            <a:extLst>
              <a:ext uri="{FF2B5EF4-FFF2-40B4-BE49-F238E27FC236}">
                <a16:creationId xmlns:a16="http://schemas.microsoft.com/office/drawing/2014/main" id="{E0E92099-5BEB-4F0C-AA71-E7E3B807136D}"/>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dirty="0">
                <a:solidFill>
                  <a:srgbClr val="000000"/>
                </a:solidFill>
                <a:latin typeface="Century" panose="02040604050505020304" pitchFamily="18" charset="0"/>
                <a:cs typeface="Times New Roman" panose="02020603050405020304" pitchFamily="18" charset="0"/>
              </a:rPr>
              <a:t>ANCHISAURIPUS </a:t>
            </a:r>
          </a:p>
        </p:txBody>
      </p:sp>
      <p:sp>
        <p:nvSpPr>
          <p:cNvPr id="9" name="Rectangle 8">
            <a:extLst>
              <a:ext uri="{FF2B5EF4-FFF2-40B4-BE49-F238E27FC236}">
                <a16:creationId xmlns:a16="http://schemas.microsoft.com/office/drawing/2014/main" id="{EB5C614A-CC2D-411B-A006-C599D9F8AEA6}"/>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2" name="Picture 11">
            <a:extLst>
              <a:ext uri="{FF2B5EF4-FFF2-40B4-BE49-F238E27FC236}">
                <a16:creationId xmlns:a16="http://schemas.microsoft.com/office/drawing/2014/main" id="{534051E2-7FA3-4D9A-AEAC-465C085DDD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2705" y="1273432"/>
            <a:ext cx="3208592" cy="2406444"/>
          </a:xfrm>
          <a:prstGeom prst="rect">
            <a:avLst/>
          </a:prstGeom>
        </p:spPr>
      </p:pic>
      <p:pic>
        <p:nvPicPr>
          <p:cNvPr id="14" name="Picture 13">
            <a:extLst>
              <a:ext uri="{FF2B5EF4-FFF2-40B4-BE49-F238E27FC236}">
                <a16:creationId xmlns:a16="http://schemas.microsoft.com/office/drawing/2014/main" id="{5B157EAC-9557-47E5-828C-0435F5E1EE7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603497" y="1287058"/>
            <a:ext cx="1732416" cy="2320091"/>
          </a:xfrm>
          <a:prstGeom prst="rect">
            <a:avLst/>
          </a:prstGeom>
        </p:spPr>
      </p:pic>
      <p:pic>
        <p:nvPicPr>
          <p:cNvPr id="16" name="Picture 15">
            <a:extLst>
              <a:ext uri="{FF2B5EF4-FFF2-40B4-BE49-F238E27FC236}">
                <a16:creationId xmlns:a16="http://schemas.microsoft.com/office/drawing/2014/main" id="{D794EAE6-AC58-4506-B1A2-A1B3F189A2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4562" y="3743018"/>
            <a:ext cx="4760418" cy="2745119"/>
          </a:xfrm>
          <a:prstGeom prst="rect">
            <a:avLst/>
          </a:prstGeom>
        </p:spPr>
      </p:pic>
    </p:spTree>
    <p:extLst>
      <p:ext uri="{BB962C8B-B14F-4D97-AF65-F5344CB8AC3E}">
        <p14:creationId xmlns:p14="http://schemas.microsoft.com/office/powerpoint/2010/main" val="3769110237"/>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B4E3EB21-6A2F-44C8-BC7B-CBE4EC19193B}"/>
              </a:ext>
            </a:extLst>
          </p:cNvPr>
          <p:cNvSpPr txBox="1">
            <a:spLocks noChangeArrowheads="1"/>
          </p:cNvSpPr>
          <p:nvPr/>
        </p:nvSpPr>
        <p:spPr bwMode="auto">
          <a:xfrm>
            <a:off x="3810000" y="401387"/>
            <a:ext cx="4572000" cy="584775"/>
          </a:xfrm>
          <a:prstGeom prst="rect">
            <a:avLst/>
          </a:prstGeom>
          <a:solidFill>
            <a:srgbClr val="FFFFFF"/>
          </a:solidFill>
          <a:ln w="76200" cmpd="tri">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Plesiosaurs</a:t>
            </a:r>
          </a:p>
        </p:txBody>
      </p:sp>
      <p:pic>
        <p:nvPicPr>
          <p:cNvPr id="7" name="Picture 17" descr="Plesiosaurus Sea-Dwelling Reptile Skull Model">
            <a:extLst>
              <a:ext uri="{FF2B5EF4-FFF2-40B4-BE49-F238E27FC236}">
                <a16:creationId xmlns:a16="http://schemas.microsoft.com/office/drawing/2014/main" id="{D37E1585-D71E-4EB0-897B-8035FE62A26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00198" y="4391540"/>
            <a:ext cx="3577381" cy="216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http://www.oceansofkansas.com/Plesiosaurs/denver1.jpg">
            <a:extLst>
              <a:ext uri="{FF2B5EF4-FFF2-40B4-BE49-F238E27FC236}">
                <a16:creationId xmlns:a16="http://schemas.microsoft.com/office/drawing/2014/main" id="{637F5337-90AB-455A-8BDE-6C05338069F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77579" y="4391541"/>
            <a:ext cx="4955933" cy="216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9FD2E14-9B91-4AA6-973B-66B90C0129F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12" name="Arrow: Right 11">
            <a:extLst>
              <a:ext uri="{FF2B5EF4-FFF2-40B4-BE49-F238E27FC236}">
                <a16:creationId xmlns:a16="http://schemas.microsoft.com/office/drawing/2014/main" id="{90802959-1E0C-48F2-85D4-F2AA178F9334}"/>
              </a:ext>
            </a:extLst>
          </p:cNvPr>
          <p:cNvSpPr/>
          <p:nvPr/>
        </p:nvSpPr>
        <p:spPr>
          <a:xfrm>
            <a:off x="9985999" y="2510064"/>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49B8F1C-6034-422F-B48D-28E38ADAC8F2}"/>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BB25CB-7B3D-465B-AE8A-43C41BBD2290}"/>
              </a:ext>
            </a:extLst>
          </p:cNvPr>
          <p:cNvSpPr/>
          <p:nvPr/>
        </p:nvSpPr>
        <p:spPr>
          <a:xfrm>
            <a:off x="10093227" y="1020738"/>
            <a:ext cx="1911419" cy="261610"/>
          </a:xfrm>
          <a:prstGeom prst="rect">
            <a:avLst/>
          </a:prstGeom>
        </p:spPr>
        <p:txBody>
          <a:bodyPr wrap="square">
            <a:spAutoFit/>
          </a:bodyPr>
          <a:lstStyle/>
          <a:p>
            <a:pPr algn="r"/>
            <a:r>
              <a:rPr lang="en-US" sz="1100" b="1" dirty="0">
                <a:hlinkClick r:id="rId6" action="ppaction://hlinksldjump"/>
              </a:rPr>
              <a:t>NORTH</a:t>
            </a:r>
            <a:r>
              <a:rPr lang="en-US" sz="1100" b="1" dirty="0"/>
              <a:t>    </a:t>
            </a:r>
            <a:r>
              <a:rPr lang="en-US" sz="1100" b="1" dirty="0">
                <a:hlinkClick r:id="rId7" action="ppaction://hlinksldjump"/>
              </a:rPr>
              <a:t>CENTRAL</a:t>
            </a:r>
            <a:r>
              <a:rPr lang="en-US" sz="1100" b="1" dirty="0"/>
              <a:t>    </a:t>
            </a:r>
            <a:r>
              <a:rPr lang="en-US" sz="1100" b="1" dirty="0">
                <a:hlinkClick r:id="rId8" action="ppaction://hlinksldjump"/>
              </a:rPr>
              <a:t>SOUTH</a:t>
            </a:r>
            <a:endParaRPr lang="en-US" sz="1100" b="1" dirty="0"/>
          </a:p>
        </p:txBody>
      </p:sp>
      <p:pic>
        <p:nvPicPr>
          <p:cNvPr id="4" name="Content Placeholder 3">
            <a:extLst>
              <a:ext uri="{FF2B5EF4-FFF2-40B4-BE49-F238E27FC236}">
                <a16:creationId xmlns:a16="http://schemas.microsoft.com/office/drawing/2014/main" id="{E2D7EFF1-ED76-4BB3-8CB0-65F64B8C8011}"/>
              </a:ext>
            </a:extLst>
          </p:cNvPr>
          <p:cNvPicPr>
            <a:picLocks noGrp="1" noChangeAspect="1"/>
          </p:cNvPicPr>
          <p:nvPr>
            <p:ph idx="1"/>
          </p:nvPr>
        </p:nvPicPr>
        <p:blipFill>
          <a:blip r:embed="rId9">
            <a:clrChange>
              <a:clrFrom>
                <a:srgbClr val="99BBC5"/>
              </a:clrFrom>
              <a:clrTo>
                <a:srgbClr val="99BBC5">
                  <a:alpha val="0"/>
                </a:srgbClr>
              </a:clrTo>
            </a:clrChange>
            <a:extLst>
              <a:ext uri="{28A0092B-C50C-407E-A947-70E740481C1C}">
                <a14:useLocalDpi xmlns:a14="http://schemas.microsoft.com/office/drawing/2010/main" val="0"/>
              </a:ext>
            </a:extLst>
          </a:blip>
          <a:stretch>
            <a:fillRect/>
          </a:stretch>
        </p:blipFill>
        <p:spPr>
          <a:xfrm>
            <a:off x="3060700" y="1262981"/>
            <a:ext cx="6772812" cy="3129289"/>
          </a:xfrm>
        </p:spPr>
      </p:pic>
      <p:pic>
        <p:nvPicPr>
          <p:cNvPr id="9" name="Picture 8">
            <a:extLst>
              <a:ext uri="{FF2B5EF4-FFF2-40B4-BE49-F238E27FC236}">
                <a16:creationId xmlns:a16="http://schemas.microsoft.com/office/drawing/2014/main" id="{1991421A-8E27-4E1F-9FC5-1F9807953B7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300198" y="1282349"/>
            <a:ext cx="1760502" cy="3109190"/>
          </a:xfrm>
          <a:prstGeom prst="rect">
            <a:avLst/>
          </a:prstGeom>
        </p:spPr>
      </p:pic>
      <p:sp>
        <p:nvSpPr>
          <p:cNvPr id="17" name="Rectangle 16">
            <a:extLst>
              <a:ext uri="{FF2B5EF4-FFF2-40B4-BE49-F238E27FC236}">
                <a16:creationId xmlns:a16="http://schemas.microsoft.com/office/drawing/2014/main" id="{40698979-7160-4EC4-ADB7-F9EED475974C}"/>
              </a:ext>
            </a:extLst>
          </p:cNvPr>
          <p:cNvSpPr/>
          <p:nvPr/>
        </p:nvSpPr>
        <p:spPr>
          <a:xfrm>
            <a:off x="1300198" y="4292599"/>
            <a:ext cx="1760502" cy="210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050530"/>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FE2581-6C55-4595-9B97-55CF38FF6AF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52700" y="5191736"/>
            <a:ext cx="6032500" cy="1549015"/>
          </a:xfrm>
          <a:prstGeom prst="rect">
            <a:avLst/>
          </a:prstGeom>
        </p:spPr>
      </p:pic>
      <p:pic>
        <p:nvPicPr>
          <p:cNvPr id="5" name="Content Placeholder 4">
            <a:extLst>
              <a:ext uri="{FF2B5EF4-FFF2-40B4-BE49-F238E27FC236}">
                <a16:creationId xmlns:a16="http://schemas.microsoft.com/office/drawing/2014/main" id="{2CEC7F23-44AD-4D4C-8D90-3E7A201C3597}"/>
              </a:ext>
            </a:extLst>
          </p:cNvPr>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4769500" y="1262982"/>
            <a:ext cx="5132918" cy="3849689"/>
          </a:xfrm>
        </p:spPr>
      </p:pic>
      <p:pic>
        <p:nvPicPr>
          <p:cNvPr id="6" name="Picture 5">
            <a:extLst>
              <a:ext uri="{FF2B5EF4-FFF2-40B4-BE49-F238E27FC236}">
                <a16:creationId xmlns:a16="http://schemas.microsoft.com/office/drawing/2014/main" id="{C1350505-D80F-4119-AE6E-9B71D41C15C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4519DDFA-BE25-403B-8D0B-14804B08EDE2}"/>
              </a:ext>
            </a:extLst>
          </p:cNvPr>
          <p:cNvSpPr/>
          <p:nvPr/>
        </p:nvSpPr>
        <p:spPr>
          <a:xfrm>
            <a:off x="9985999" y="2491069"/>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618BA7-522E-4C99-97D4-66F0070B532E}"/>
              </a:ext>
            </a:extLst>
          </p:cNvPr>
          <p:cNvSpPr/>
          <p:nvPr/>
        </p:nvSpPr>
        <p:spPr>
          <a:xfrm>
            <a:off x="10076856" y="1020738"/>
            <a:ext cx="2080277"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8C059AE-2AE2-4337-97CF-089217D4BB32}"/>
              </a:ext>
            </a:extLst>
          </p:cNvPr>
          <p:cNvSpPr/>
          <p:nvPr/>
        </p:nvSpPr>
        <p:spPr>
          <a:xfrm>
            <a:off x="10093227" y="1020738"/>
            <a:ext cx="1911419" cy="261610"/>
          </a:xfrm>
          <a:prstGeom prst="rect">
            <a:avLst/>
          </a:prstGeom>
        </p:spPr>
        <p:txBody>
          <a:bodyPr wrap="square">
            <a:spAutoFit/>
          </a:bodyPr>
          <a:lstStyle/>
          <a:p>
            <a:pPr algn="r"/>
            <a:r>
              <a:rPr lang="en-US" sz="1100" b="1" dirty="0">
                <a:hlinkClick r:id="rId6" action="ppaction://hlinksldjump"/>
              </a:rPr>
              <a:t>NORTH</a:t>
            </a:r>
            <a:r>
              <a:rPr lang="en-US" sz="1100" b="1" dirty="0"/>
              <a:t>    </a:t>
            </a:r>
            <a:r>
              <a:rPr lang="en-US" sz="1100" b="1" dirty="0">
                <a:hlinkClick r:id="rId7" action="ppaction://hlinksldjump"/>
              </a:rPr>
              <a:t>CENTRAL</a:t>
            </a:r>
            <a:r>
              <a:rPr lang="en-US" sz="1100" b="1" dirty="0"/>
              <a:t>    </a:t>
            </a:r>
            <a:r>
              <a:rPr lang="en-US" sz="1100" b="1" dirty="0">
                <a:hlinkClick r:id="rId8" action="ppaction://hlinksldjump"/>
              </a:rPr>
              <a:t>SOUTH</a:t>
            </a:r>
            <a:endParaRPr lang="en-US" sz="1100" b="1" dirty="0"/>
          </a:p>
        </p:txBody>
      </p:sp>
      <p:sp>
        <p:nvSpPr>
          <p:cNvPr id="10" name="Text Box 2">
            <a:extLst>
              <a:ext uri="{FF2B5EF4-FFF2-40B4-BE49-F238E27FC236}">
                <a16:creationId xmlns:a16="http://schemas.microsoft.com/office/drawing/2014/main" id="{75F47965-92A9-48C9-8A77-37BCCB968854}"/>
              </a:ext>
            </a:extLst>
          </p:cNvPr>
          <p:cNvSpPr txBox="1">
            <a:spLocks noChangeArrowheads="1"/>
          </p:cNvSpPr>
          <p:nvPr/>
        </p:nvSpPr>
        <p:spPr bwMode="auto">
          <a:xfrm>
            <a:off x="3810000" y="388649"/>
            <a:ext cx="4572000" cy="584775"/>
          </a:xfrm>
          <a:prstGeom prst="rect">
            <a:avLst/>
          </a:prstGeom>
          <a:solidFill>
            <a:srgbClr val="FFFFFF"/>
          </a:solidFill>
          <a:ln w="76200" cmpd="tri">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DEINOSUCHUS</a:t>
            </a:r>
          </a:p>
        </p:txBody>
      </p:sp>
      <p:pic>
        <p:nvPicPr>
          <p:cNvPr id="3" name="Picture 2">
            <a:extLst>
              <a:ext uri="{FF2B5EF4-FFF2-40B4-BE49-F238E27FC236}">
                <a16:creationId xmlns:a16="http://schemas.microsoft.com/office/drawing/2014/main" id="{F53DE106-726F-4A84-88BF-A915C869F3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069" y="1262982"/>
            <a:ext cx="4322212" cy="3849688"/>
          </a:xfrm>
          <a:prstGeom prst="rect">
            <a:avLst/>
          </a:prstGeom>
        </p:spPr>
      </p:pic>
      <p:pic>
        <p:nvPicPr>
          <p:cNvPr id="14" name="Picture 13">
            <a:extLst>
              <a:ext uri="{FF2B5EF4-FFF2-40B4-BE49-F238E27FC236}">
                <a16:creationId xmlns:a16="http://schemas.microsoft.com/office/drawing/2014/main" id="{79977803-352B-4448-B6E1-0D8C6F3E8D2D}"/>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802465" y="5241933"/>
            <a:ext cx="1057127" cy="1290490"/>
          </a:xfrm>
          <a:prstGeom prst="rect">
            <a:avLst/>
          </a:prstGeom>
        </p:spPr>
      </p:pic>
      <p:pic>
        <p:nvPicPr>
          <p:cNvPr id="16" name="Picture 15">
            <a:extLst>
              <a:ext uri="{FF2B5EF4-FFF2-40B4-BE49-F238E27FC236}">
                <a16:creationId xmlns:a16="http://schemas.microsoft.com/office/drawing/2014/main" id="{7220ACD5-B09E-4899-855F-F6AC735738D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28516" y="5241933"/>
            <a:ext cx="2037633" cy="1368405"/>
          </a:xfrm>
          <a:prstGeom prst="rect">
            <a:avLst/>
          </a:prstGeom>
        </p:spPr>
      </p:pic>
    </p:spTree>
    <p:extLst>
      <p:ext uri="{BB962C8B-B14F-4D97-AF65-F5344CB8AC3E}">
        <p14:creationId xmlns:p14="http://schemas.microsoft.com/office/powerpoint/2010/main" val="2539228124"/>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7A5FBC4-C754-4208-B9CF-5E9462D29C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06505" y="1262982"/>
            <a:ext cx="6527007" cy="4351338"/>
          </a:xfrm>
        </p:spPr>
      </p:pic>
      <p:pic>
        <p:nvPicPr>
          <p:cNvPr id="4" name="Picture 2" descr="mosasaur">
            <a:extLst>
              <a:ext uri="{FF2B5EF4-FFF2-40B4-BE49-F238E27FC236}">
                <a16:creationId xmlns:a16="http://schemas.microsoft.com/office/drawing/2014/main" id="{93E60B8D-65CB-4E2B-AAA2-97E16AF87AB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96180" y="4320976"/>
            <a:ext cx="2965678" cy="202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2.bp.blogspot.com/-p4W8rOd5cTY/TjgmI9rpT1I/AAAAAAAADG0/N2XYmz6Cwio/s1600/mosasaur.JPG">
            <a:extLst>
              <a:ext uri="{FF2B5EF4-FFF2-40B4-BE49-F238E27FC236}">
                <a16:creationId xmlns:a16="http://schemas.microsoft.com/office/drawing/2014/main" id="{1AC3514A-C283-4599-BC36-95FCBF358BFD}"/>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96180" y="1258988"/>
            <a:ext cx="2957838" cy="291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1DC3FD84-7FBD-41AE-A193-819CA22EE042}"/>
              </a:ext>
            </a:extLst>
          </p:cNvPr>
          <p:cNvSpPr txBox="1">
            <a:spLocks noChangeArrowheads="1"/>
          </p:cNvSpPr>
          <p:nvPr/>
        </p:nvSpPr>
        <p:spPr bwMode="auto">
          <a:xfrm>
            <a:off x="3810000" y="365125"/>
            <a:ext cx="4572000" cy="584775"/>
          </a:xfrm>
          <a:prstGeom prst="rect">
            <a:avLst/>
          </a:prstGeom>
          <a:solidFill>
            <a:srgbClr val="FFFFFF"/>
          </a:solidFill>
          <a:ln w="76200" cmpd="tri">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Mosasaurs</a:t>
            </a:r>
          </a:p>
        </p:txBody>
      </p:sp>
      <p:pic>
        <p:nvPicPr>
          <p:cNvPr id="11" name="Picture 10">
            <a:extLst>
              <a:ext uri="{FF2B5EF4-FFF2-40B4-BE49-F238E27FC236}">
                <a16:creationId xmlns:a16="http://schemas.microsoft.com/office/drawing/2014/main" id="{0FE118F1-2990-4C1E-AB3B-26769232F32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12" name="Arrow: Right 11">
            <a:extLst>
              <a:ext uri="{FF2B5EF4-FFF2-40B4-BE49-F238E27FC236}">
                <a16:creationId xmlns:a16="http://schemas.microsoft.com/office/drawing/2014/main" id="{2FEEE57E-581A-4946-B5D9-F462F5EB7BE2}"/>
              </a:ext>
            </a:extLst>
          </p:cNvPr>
          <p:cNvSpPr/>
          <p:nvPr/>
        </p:nvSpPr>
        <p:spPr>
          <a:xfrm>
            <a:off x="9985999" y="2491069"/>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0640E5-2F2E-423D-89B1-81927D79B5F7}"/>
              </a:ext>
            </a:extLst>
          </p:cNvPr>
          <p:cNvSpPr/>
          <p:nvPr/>
        </p:nvSpPr>
        <p:spPr>
          <a:xfrm>
            <a:off x="10076856" y="1020738"/>
            <a:ext cx="2080277"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FEC67F7-E3E5-4682-B875-AEF14F870B53}"/>
              </a:ext>
            </a:extLst>
          </p:cNvPr>
          <p:cNvSpPr/>
          <p:nvPr/>
        </p:nvSpPr>
        <p:spPr>
          <a:xfrm>
            <a:off x="10093227" y="1020738"/>
            <a:ext cx="1911419" cy="261610"/>
          </a:xfrm>
          <a:prstGeom prst="rect">
            <a:avLst/>
          </a:prstGeom>
        </p:spPr>
        <p:txBody>
          <a:bodyPr wrap="square">
            <a:spAutoFit/>
          </a:bodyPr>
          <a:lstStyle/>
          <a:p>
            <a:pPr algn="r"/>
            <a:r>
              <a:rPr lang="en-US" sz="1100" b="1" dirty="0">
                <a:hlinkClick r:id="rId7" action="ppaction://hlinksldjump"/>
              </a:rPr>
              <a:t>NORTH</a:t>
            </a:r>
            <a:r>
              <a:rPr lang="en-US" sz="1100" b="1" dirty="0"/>
              <a:t>    </a:t>
            </a:r>
            <a:r>
              <a:rPr lang="en-US" sz="1100" b="1" dirty="0">
                <a:hlinkClick r:id="rId8" action="ppaction://hlinksldjump"/>
              </a:rPr>
              <a:t>CENTRAL</a:t>
            </a:r>
            <a:r>
              <a:rPr lang="en-US" sz="1100" b="1" dirty="0"/>
              <a:t>    </a:t>
            </a:r>
            <a:r>
              <a:rPr lang="en-US" sz="1100" b="1" dirty="0">
                <a:hlinkClick r:id="rId9" action="ppaction://hlinksldjump"/>
              </a:rPr>
              <a:t>SOUTH</a:t>
            </a:r>
            <a:endParaRPr lang="en-US" sz="1100" b="1" dirty="0"/>
          </a:p>
        </p:txBody>
      </p:sp>
      <p:pic>
        <p:nvPicPr>
          <p:cNvPr id="16" name="Picture 15">
            <a:extLst>
              <a:ext uri="{FF2B5EF4-FFF2-40B4-BE49-F238E27FC236}">
                <a16:creationId xmlns:a16="http://schemas.microsoft.com/office/drawing/2014/main" id="{9C763028-0B50-43FC-BDBC-60BBCD3D2020}"/>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632700" y="5452357"/>
            <a:ext cx="2200812" cy="1101915"/>
          </a:xfrm>
          <a:prstGeom prst="rect">
            <a:avLst/>
          </a:prstGeom>
        </p:spPr>
      </p:pic>
      <p:pic>
        <p:nvPicPr>
          <p:cNvPr id="18" name="Picture 17">
            <a:extLst>
              <a:ext uri="{FF2B5EF4-FFF2-40B4-BE49-F238E27FC236}">
                <a16:creationId xmlns:a16="http://schemas.microsoft.com/office/drawing/2014/main" id="{8493A284-A3C9-42F5-B171-7B1EBC3FB163}"/>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204749" y="5452356"/>
            <a:ext cx="2427951" cy="1101916"/>
          </a:xfrm>
          <a:prstGeom prst="rect">
            <a:avLst/>
          </a:prstGeom>
        </p:spPr>
      </p:pic>
      <p:pic>
        <p:nvPicPr>
          <p:cNvPr id="20" name="Picture 19">
            <a:extLst>
              <a:ext uri="{FF2B5EF4-FFF2-40B4-BE49-F238E27FC236}">
                <a16:creationId xmlns:a16="http://schemas.microsoft.com/office/drawing/2014/main" id="{7366E2B0-ECC1-4C4C-A7C9-FC69003A2588}"/>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306505" y="5452357"/>
            <a:ext cx="1898244" cy="1101915"/>
          </a:xfrm>
          <a:prstGeom prst="rect">
            <a:avLst/>
          </a:prstGeom>
        </p:spPr>
      </p:pic>
    </p:spTree>
    <p:extLst>
      <p:ext uri="{BB962C8B-B14F-4D97-AF65-F5344CB8AC3E}">
        <p14:creationId xmlns:p14="http://schemas.microsoft.com/office/powerpoint/2010/main" val="3754817660"/>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31866157-E2A2-4BF7-BA8E-BB4B47BCD860}"/>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187354" y="1262982"/>
            <a:ext cx="2557570" cy="1867252"/>
          </a:xfrm>
        </p:spPr>
      </p:pic>
      <p:pic>
        <p:nvPicPr>
          <p:cNvPr id="5" name="Picture 4">
            <a:extLst>
              <a:ext uri="{FF2B5EF4-FFF2-40B4-BE49-F238E27FC236}">
                <a16:creationId xmlns:a16="http://schemas.microsoft.com/office/drawing/2014/main" id="{003E0B79-7271-4B5D-9933-5C1C66C9865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6" name="Arrow: Right 5">
            <a:extLst>
              <a:ext uri="{FF2B5EF4-FFF2-40B4-BE49-F238E27FC236}">
                <a16:creationId xmlns:a16="http://schemas.microsoft.com/office/drawing/2014/main" id="{EE84311A-255D-4EFD-844D-C22A8F105C95}"/>
              </a:ext>
            </a:extLst>
          </p:cNvPr>
          <p:cNvSpPr/>
          <p:nvPr/>
        </p:nvSpPr>
        <p:spPr>
          <a:xfrm>
            <a:off x="9985999" y="2493287"/>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9563F2-1400-4BE7-AFD0-C637330169AD}"/>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
            <a:extLst>
              <a:ext uri="{FF2B5EF4-FFF2-40B4-BE49-F238E27FC236}">
                <a16:creationId xmlns:a16="http://schemas.microsoft.com/office/drawing/2014/main" id="{E9371A36-8272-4299-9FF0-E62DA3154889}"/>
              </a:ext>
            </a:extLst>
          </p:cNvPr>
          <p:cNvSpPr txBox="1">
            <a:spLocks noChangeArrowheads="1"/>
          </p:cNvSpPr>
          <p:nvPr/>
        </p:nvSpPr>
        <p:spPr bwMode="auto">
          <a:xfrm>
            <a:off x="3801666" y="262234"/>
            <a:ext cx="4859734"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ISCHYRHIZA MIRA</a:t>
            </a:r>
          </a:p>
        </p:txBody>
      </p:sp>
      <p:sp>
        <p:nvSpPr>
          <p:cNvPr id="9" name="Rectangle 8">
            <a:extLst>
              <a:ext uri="{FF2B5EF4-FFF2-40B4-BE49-F238E27FC236}">
                <a16:creationId xmlns:a16="http://schemas.microsoft.com/office/drawing/2014/main" id="{3320BDFF-C763-4F5B-AF7A-52849280F2CC}"/>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5" name="Picture 14">
            <a:extLst>
              <a:ext uri="{FF2B5EF4-FFF2-40B4-BE49-F238E27FC236}">
                <a16:creationId xmlns:a16="http://schemas.microsoft.com/office/drawing/2014/main" id="{AFC9A96E-B823-4A8C-939E-772DD39A74D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928773" y="1262982"/>
            <a:ext cx="6972800" cy="5020416"/>
          </a:xfrm>
          <a:prstGeom prst="rect">
            <a:avLst/>
          </a:prstGeom>
        </p:spPr>
      </p:pic>
      <p:pic>
        <p:nvPicPr>
          <p:cNvPr id="19" name="Picture 18">
            <a:extLst>
              <a:ext uri="{FF2B5EF4-FFF2-40B4-BE49-F238E27FC236}">
                <a16:creationId xmlns:a16="http://schemas.microsoft.com/office/drawing/2014/main" id="{2E519E50-D0F7-4B3A-A225-DDFA56891D8B}"/>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38209" y="3230460"/>
            <a:ext cx="1298639" cy="2979670"/>
          </a:xfrm>
          <a:prstGeom prst="rect">
            <a:avLst/>
          </a:prstGeom>
        </p:spPr>
      </p:pic>
      <p:pic>
        <p:nvPicPr>
          <p:cNvPr id="17" name="Picture 16">
            <a:extLst>
              <a:ext uri="{FF2B5EF4-FFF2-40B4-BE49-F238E27FC236}">
                <a16:creationId xmlns:a16="http://schemas.microsoft.com/office/drawing/2014/main" id="{ABEDA6D8-5420-4524-BF55-8ECC5E477F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flipV="1">
            <a:off x="-655670" y="4088321"/>
            <a:ext cx="2979670" cy="1263948"/>
          </a:xfrm>
          <a:prstGeom prst="rect">
            <a:avLst/>
          </a:prstGeom>
        </p:spPr>
      </p:pic>
    </p:spTree>
    <p:extLst>
      <p:ext uri="{BB962C8B-B14F-4D97-AF65-F5344CB8AC3E}">
        <p14:creationId xmlns:p14="http://schemas.microsoft.com/office/powerpoint/2010/main" val="880948502"/>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48FB72-F874-424D-AA31-CDF3466181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C7BF3460-3209-403B-BB71-B49516AA6B64}"/>
              </a:ext>
            </a:extLst>
          </p:cNvPr>
          <p:cNvSpPr/>
          <p:nvPr/>
        </p:nvSpPr>
        <p:spPr>
          <a:xfrm>
            <a:off x="9934307" y="2476508"/>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B878322-7098-4229-A253-D35F56BCE47D}"/>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4010605F-E0E5-4BAA-BD2A-E4DE755409B2}"/>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dirty="0">
                <a:solidFill>
                  <a:srgbClr val="000000"/>
                </a:solidFill>
                <a:latin typeface="Century" panose="02040604050505020304" pitchFamily="18" charset="0"/>
                <a:cs typeface="Times New Roman" panose="02020603050405020304" pitchFamily="18" charset="0"/>
              </a:rPr>
              <a:t>COW SHARKS</a:t>
            </a:r>
            <a:r>
              <a:rPr lang="en-US" altLang="en-US" sz="2400" b="1" dirty="0">
                <a:solidFill>
                  <a:srgbClr val="000000"/>
                </a:solidFill>
                <a:latin typeface="Century" panose="020406040505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596234AA-341E-4923-B30D-562003553805}"/>
              </a:ext>
            </a:extLst>
          </p:cNvPr>
          <p:cNvSpPr/>
          <p:nvPr/>
        </p:nvSpPr>
        <p:spPr>
          <a:xfrm>
            <a:off x="10093227" y="1020738"/>
            <a:ext cx="1911419" cy="261610"/>
          </a:xfrm>
          <a:prstGeom prst="rect">
            <a:avLst/>
          </a:prstGeom>
        </p:spPr>
        <p:txBody>
          <a:bodyPr wrap="square">
            <a:spAutoFit/>
          </a:bodyPr>
          <a:lstStyle/>
          <a:p>
            <a:pPr algn="r"/>
            <a:r>
              <a:rPr lang="en-US" sz="1100" b="1" dirty="0">
                <a:hlinkClick r:id="rId4" action="ppaction://hlinksldjump"/>
              </a:rPr>
              <a:t>NORTH</a:t>
            </a:r>
            <a:r>
              <a:rPr lang="en-US" sz="1100" b="1" dirty="0"/>
              <a:t>    </a:t>
            </a:r>
            <a:r>
              <a:rPr lang="en-US" sz="1100" b="1" dirty="0">
                <a:hlinkClick r:id="rId5" action="ppaction://hlinksldjump"/>
              </a:rPr>
              <a:t>CENTRAL</a:t>
            </a:r>
            <a:r>
              <a:rPr lang="en-US" sz="1100" b="1" dirty="0"/>
              <a:t>    </a:t>
            </a:r>
            <a:r>
              <a:rPr lang="en-US" sz="1100" b="1" dirty="0">
                <a:hlinkClick r:id="rId6" action="ppaction://hlinksldjump"/>
              </a:rPr>
              <a:t>SOUTH</a:t>
            </a:r>
            <a:endParaRPr lang="en-US" sz="1100" b="1" dirty="0"/>
          </a:p>
        </p:txBody>
      </p:sp>
      <p:pic>
        <p:nvPicPr>
          <p:cNvPr id="13" name="Picture 12">
            <a:extLst>
              <a:ext uri="{FF2B5EF4-FFF2-40B4-BE49-F238E27FC236}">
                <a16:creationId xmlns:a16="http://schemas.microsoft.com/office/drawing/2014/main" id="{4F020263-2CD9-49D6-81D4-D6A844C02B5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9560" y="1501981"/>
            <a:ext cx="5041983" cy="3003089"/>
          </a:xfrm>
          <a:prstGeom prst="rect">
            <a:avLst/>
          </a:prstGeom>
        </p:spPr>
      </p:pic>
      <p:pic>
        <p:nvPicPr>
          <p:cNvPr id="17" name="Picture 16">
            <a:extLst>
              <a:ext uri="{FF2B5EF4-FFF2-40B4-BE49-F238E27FC236}">
                <a16:creationId xmlns:a16="http://schemas.microsoft.com/office/drawing/2014/main" id="{C05DAEEB-C0C3-4BA5-A2A9-4F52B55E93A0}"/>
              </a:ext>
            </a:extLst>
          </p:cNvPr>
          <p:cNvPicPr>
            <a:picLocks noChangeAspect="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588368" y="4568452"/>
            <a:ext cx="5343015" cy="1985820"/>
          </a:xfrm>
          <a:prstGeom prst="rect">
            <a:avLst/>
          </a:prstGeom>
        </p:spPr>
      </p:pic>
      <p:sp>
        <p:nvSpPr>
          <p:cNvPr id="18" name="Rectangle 17">
            <a:extLst>
              <a:ext uri="{FF2B5EF4-FFF2-40B4-BE49-F238E27FC236}">
                <a16:creationId xmlns:a16="http://schemas.microsoft.com/office/drawing/2014/main" id="{983A727D-6F19-46CA-9C20-4DF69A20889F}"/>
              </a:ext>
            </a:extLst>
          </p:cNvPr>
          <p:cNvSpPr/>
          <p:nvPr/>
        </p:nvSpPr>
        <p:spPr>
          <a:xfrm>
            <a:off x="4533753" y="4415418"/>
            <a:ext cx="5213745" cy="179304"/>
          </a:xfrm>
          <a:prstGeom prst="rect">
            <a:avLst/>
          </a:prstGeom>
          <a:solidFill>
            <a:srgbClr val="AEC0E2"/>
          </a:solidFill>
          <a:ln>
            <a:solidFill>
              <a:srgbClr val="ADC0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2569313-3528-45BA-A915-B6DA11300B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149" y="1586308"/>
            <a:ext cx="3969069" cy="2229895"/>
          </a:xfrm>
          <a:prstGeom prst="rect">
            <a:avLst/>
          </a:prstGeom>
        </p:spPr>
      </p:pic>
      <p:pic>
        <p:nvPicPr>
          <p:cNvPr id="24" name="Picture 23">
            <a:extLst>
              <a:ext uri="{FF2B5EF4-FFF2-40B4-BE49-F238E27FC236}">
                <a16:creationId xmlns:a16="http://schemas.microsoft.com/office/drawing/2014/main" id="{C5AC7E8D-A83A-4CA5-9313-23EEC8699D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826" y="3964101"/>
            <a:ext cx="3969069" cy="2631665"/>
          </a:xfrm>
          <a:prstGeom prst="rect">
            <a:avLst/>
          </a:prstGeom>
        </p:spPr>
      </p:pic>
    </p:spTree>
    <p:extLst>
      <p:ext uri="{BB962C8B-B14F-4D97-AF65-F5344CB8AC3E}">
        <p14:creationId xmlns:p14="http://schemas.microsoft.com/office/powerpoint/2010/main" val="3088346882"/>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66193A4-A5E9-4122-8CE0-48FDCEC07ED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3461" y="1222782"/>
            <a:ext cx="6649687" cy="3097411"/>
          </a:xfrm>
        </p:spPr>
      </p:pic>
      <p:pic>
        <p:nvPicPr>
          <p:cNvPr id="5" name="Picture 4">
            <a:extLst>
              <a:ext uri="{FF2B5EF4-FFF2-40B4-BE49-F238E27FC236}">
                <a16:creationId xmlns:a16="http://schemas.microsoft.com/office/drawing/2014/main" id="{9DEDC7AD-40EA-4F73-A4FD-8CA42529D9E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6" name="Arrow: Right 5">
            <a:extLst>
              <a:ext uri="{FF2B5EF4-FFF2-40B4-BE49-F238E27FC236}">
                <a16:creationId xmlns:a16="http://schemas.microsoft.com/office/drawing/2014/main" id="{2DA23158-E60F-4422-93DA-501E53EFA564}"/>
              </a:ext>
            </a:extLst>
          </p:cNvPr>
          <p:cNvSpPr/>
          <p:nvPr/>
        </p:nvSpPr>
        <p:spPr>
          <a:xfrm>
            <a:off x="9985999" y="2476509"/>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A58D01-CC64-4584-B175-A44A785644DD}"/>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
            <a:extLst>
              <a:ext uri="{FF2B5EF4-FFF2-40B4-BE49-F238E27FC236}">
                <a16:creationId xmlns:a16="http://schemas.microsoft.com/office/drawing/2014/main" id="{FB51A33A-FA30-4529-B65F-BE47D78DB9BF}"/>
              </a:ext>
            </a:extLst>
          </p:cNvPr>
          <p:cNvSpPr txBox="1">
            <a:spLocks noChangeArrowheads="1"/>
          </p:cNvSpPr>
          <p:nvPr/>
        </p:nvSpPr>
        <p:spPr bwMode="auto">
          <a:xfrm>
            <a:off x="3517900" y="262234"/>
            <a:ext cx="5829300"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ISCHYODUS – </a:t>
            </a:r>
            <a:r>
              <a:rPr lang="en-US" altLang="en-US" b="1" dirty="0">
                <a:solidFill>
                  <a:srgbClr val="000000"/>
                </a:solidFill>
                <a:latin typeface="Century" panose="02040604050505020304" pitchFamily="18" charset="0"/>
                <a:cs typeface="Times New Roman" panose="02020603050405020304" pitchFamily="18" charset="0"/>
              </a:rPr>
              <a:t>RATFISH</a:t>
            </a:r>
            <a:r>
              <a:rPr lang="en-US" altLang="en-US" b="1" i="1" dirty="0">
                <a:solidFill>
                  <a:srgbClr val="000000"/>
                </a:solidFill>
                <a:latin typeface="Century" panose="020406040505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B3F836B6-1F5A-4313-A221-D5B81CA1782A}"/>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1" name="Picture 10">
            <a:extLst>
              <a:ext uri="{FF2B5EF4-FFF2-40B4-BE49-F238E27FC236}">
                <a16:creationId xmlns:a16="http://schemas.microsoft.com/office/drawing/2014/main" id="{1BC38325-B3BF-419D-AB99-50B1CBEDE1C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842019" y="4470401"/>
            <a:ext cx="3011129" cy="1866900"/>
          </a:xfrm>
          <a:prstGeom prst="rect">
            <a:avLst/>
          </a:prstGeom>
        </p:spPr>
      </p:pic>
      <p:pic>
        <p:nvPicPr>
          <p:cNvPr id="13" name="Picture 12">
            <a:extLst>
              <a:ext uri="{FF2B5EF4-FFF2-40B4-BE49-F238E27FC236}">
                <a16:creationId xmlns:a16="http://schemas.microsoft.com/office/drawing/2014/main" id="{D6256947-1DD2-48EA-B52A-957F8E4865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3461" y="4413219"/>
            <a:ext cx="3425138" cy="1924082"/>
          </a:xfrm>
          <a:prstGeom prst="rect">
            <a:avLst/>
          </a:prstGeom>
        </p:spPr>
      </p:pic>
      <p:pic>
        <p:nvPicPr>
          <p:cNvPr id="15" name="Picture 14">
            <a:extLst>
              <a:ext uri="{FF2B5EF4-FFF2-40B4-BE49-F238E27FC236}">
                <a16:creationId xmlns:a16="http://schemas.microsoft.com/office/drawing/2014/main" id="{55052429-2239-43B2-8C4D-1EFE8FE26E00}"/>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rot="5400000">
            <a:off x="-1404682" y="2173045"/>
            <a:ext cx="6004561" cy="2511908"/>
          </a:xfrm>
          <a:prstGeom prst="rect">
            <a:avLst/>
          </a:prstGeom>
        </p:spPr>
      </p:pic>
    </p:spTree>
    <p:extLst>
      <p:ext uri="{BB962C8B-B14F-4D97-AF65-F5344CB8AC3E}">
        <p14:creationId xmlns:p14="http://schemas.microsoft.com/office/powerpoint/2010/main" val="2527378910"/>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D7105A7-6A74-4F5F-9237-E44319C127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23787" y="1148700"/>
            <a:ext cx="6153835" cy="2658457"/>
          </a:xfrm>
        </p:spPr>
      </p:pic>
      <p:pic>
        <p:nvPicPr>
          <p:cNvPr id="5" name="Picture 4">
            <a:extLst>
              <a:ext uri="{FF2B5EF4-FFF2-40B4-BE49-F238E27FC236}">
                <a16:creationId xmlns:a16="http://schemas.microsoft.com/office/drawing/2014/main" id="{9DEDC7AD-40EA-4F73-A4FD-8CA42529D9E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6" name="Arrow: Right 5">
            <a:extLst>
              <a:ext uri="{FF2B5EF4-FFF2-40B4-BE49-F238E27FC236}">
                <a16:creationId xmlns:a16="http://schemas.microsoft.com/office/drawing/2014/main" id="{2DA23158-E60F-4422-93DA-501E53EFA564}"/>
              </a:ext>
            </a:extLst>
          </p:cNvPr>
          <p:cNvSpPr/>
          <p:nvPr/>
        </p:nvSpPr>
        <p:spPr>
          <a:xfrm>
            <a:off x="9985999" y="2468119"/>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A58D01-CC64-4584-B175-A44A785644DD}"/>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
            <a:extLst>
              <a:ext uri="{FF2B5EF4-FFF2-40B4-BE49-F238E27FC236}">
                <a16:creationId xmlns:a16="http://schemas.microsoft.com/office/drawing/2014/main" id="{2B194F90-37EF-48AD-B2F7-0666FF5D669D}"/>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HYPOSAURUS </a:t>
            </a:r>
          </a:p>
        </p:txBody>
      </p:sp>
      <p:sp>
        <p:nvSpPr>
          <p:cNvPr id="9" name="Rectangle 8">
            <a:extLst>
              <a:ext uri="{FF2B5EF4-FFF2-40B4-BE49-F238E27FC236}">
                <a16:creationId xmlns:a16="http://schemas.microsoft.com/office/drawing/2014/main" id="{6959D8C1-84BB-4EB6-9FD2-7B69EBF3C16A}"/>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1" name="Picture 10">
            <a:extLst>
              <a:ext uri="{FF2B5EF4-FFF2-40B4-BE49-F238E27FC236}">
                <a16:creationId xmlns:a16="http://schemas.microsoft.com/office/drawing/2014/main" id="{CDE73E37-5055-4921-BE5A-924B4CA68A68}"/>
              </a:ext>
            </a:extLst>
          </p:cNvPr>
          <p:cNvPicPr>
            <a:picLocks noChangeAspect="1"/>
          </p:cNvPicPr>
          <p:nvPr/>
        </p:nvPicPr>
        <p:blipFill>
          <a:blip r:embed="rId8">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3500940" y="4223130"/>
            <a:ext cx="6529382" cy="1992210"/>
          </a:xfrm>
          <a:prstGeom prst="rect">
            <a:avLst/>
          </a:prstGeom>
        </p:spPr>
      </p:pic>
      <p:pic>
        <p:nvPicPr>
          <p:cNvPr id="13" name="Picture 12">
            <a:extLst>
              <a:ext uri="{FF2B5EF4-FFF2-40B4-BE49-F238E27FC236}">
                <a16:creationId xmlns:a16="http://schemas.microsoft.com/office/drawing/2014/main" id="{90C2DB4E-2149-4E90-AD8B-A58904CA282C}"/>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58233" y="1282348"/>
            <a:ext cx="3078052" cy="2308539"/>
          </a:xfrm>
          <a:prstGeom prst="rect">
            <a:avLst/>
          </a:prstGeom>
        </p:spPr>
      </p:pic>
      <p:pic>
        <p:nvPicPr>
          <p:cNvPr id="15" name="Picture 14">
            <a:extLst>
              <a:ext uri="{FF2B5EF4-FFF2-40B4-BE49-F238E27FC236}">
                <a16:creationId xmlns:a16="http://schemas.microsoft.com/office/drawing/2014/main" id="{76873A0B-E6D6-461F-B12B-671F038D12BF}"/>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58233" y="3906801"/>
            <a:ext cx="3078052" cy="2308539"/>
          </a:xfrm>
          <a:prstGeom prst="rect">
            <a:avLst/>
          </a:prstGeom>
        </p:spPr>
      </p:pic>
    </p:spTree>
    <p:extLst>
      <p:ext uri="{BB962C8B-B14F-4D97-AF65-F5344CB8AC3E}">
        <p14:creationId xmlns:p14="http://schemas.microsoft.com/office/powerpoint/2010/main" val="1542868437"/>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F06B8-DDE5-4081-99CF-B2B69800582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68336" y="0"/>
            <a:ext cx="6455327" cy="6858000"/>
          </a:xfrm>
          <a:prstGeom prst="rect">
            <a:avLst/>
          </a:prstGeom>
        </p:spPr>
      </p:pic>
      <p:sp>
        <p:nvSpPr>
          <p:cNvPr id="5" name="TextBox 4">
            <a:extLst>
              <a:ext uri="{FF2B5EF4-FFF2-40B4-BE49-F238E27FC236}">
                <a16:creationId xmlns:a16="http://schemas.microsoft.com/office/drawing/2014/main" id="{E6815B7F-B189-4D20-B515-788899F03628}"/>
              </a:ext>
            </a:extLst>
          </p:cNvPr>
          <p:cNvSpPr txBox="1"/>
          <p:nvPr/>
        </p:nvSpPr>
        <p:spPr>
          <a:xfrm flipH="1">
            <a:off x="708449" y="713064"/>
            <a:ext cx="2068307" cy="5078313"/>
          </a:xfrm>
          <a:prstGeom prst="rect">
            <a:avLst/>
          </a:prstGeom>
          <a:noFill/>
        </p:spPr>
        <p:txBody>
          <a:bodyPr wrap="square" rtlCol="0">
            <a:spAutoFit/>
          </a:bodyPr>
          <a:lstStyle/>
          <a:p>
            <a:r>
              <a:rPr lang="en-US" sz="3600" dirty="0">
                <a:hlinkClick r:id="rId4" action="ppaction://hlinksldjump"/>
              </a:rPr>
              <a:t>NORTH</a:t>
            </a:r>
            <a:endParaRPr lang="en-US" sz="3600" dirty="0"/>
          </a:p>
          <a:p>
            <a:endParaRPr lang="en-US" sz="3600" dirty="0"/>
          </a:p>
          <a:p>
            <a:endParaRPr lang="en-US" sz="3600" dirty="0"/>
          </a:p>
          <a:p>
            <a:endParaRPr lang="en-US" sz="3600" dirty="0"/>
          </a:p>
          <a:p>
            <a:r>
              <a:rPr lang="en-US" sz="3600" dirty="0">
                <a:hlinkClick r:id="rId5" action="ppaction://hlinksldjump"/>
              </a:rPr>
              <a:t>CENTRAL</a:t>
            </a:r>
            <a:endParaRPr lang="en-US" sz="3600" dirty="0"/>
          </a:p>
          <a:p>
            <a:endParaRPr lang="en-US" sz="3600" dirty="0"/>
          </a:p>
          <a:p>
            <a:endParaRPr lang="en-US" sz="3600" dirty="0"/>
          </a:p>
          <a:p>
            <a:endParaRPr lang="en-US" sz="3600" dirty="0"/>
          </a:p>
          <a:p>
            <a:r>
              <a:rPr lang="en-US" sz="3600" dirty="0">
                <a:hlinkClick r:id="rId6" action="ppaction://hlinksldjump"/>
              </a:rPr>
              <a:t>SOUTH</a:t>
            </a:r>
            <a:endParaRPr lang="en-US" sz="3600" dirty="0"/>
          </a:p>
        </p:txBody>
      </p:sp>
      <p:pic>
        <p:nvPicPr>
          <p:cNvPr id="10" name="Content Placeholder 3">
            <a:extLst>
              <a:ext uri="{FF2B5EF4-FFF2-40B4-BE49-F238E27FC236}">
                <a16:creationId xmlns:a16="http://schemas.microsoft.com/office/drawing/2014/main" id="{D48EA5CA-3805-4E6A-9279-5D0FE411975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877262" y="159389"/>
            <a:ext cx="4095894" cy="3264893"/>
          </a:xfrm>
          <a:prstGeom prst="rect">
            <a:avLst/>
          </a:prstGeom>
        </p:spPr>
      </p:pic>
      <p:pic>
        <p:nvPicPr>
          <p:cNvPr id="11" name="Picture 10">
            <a:extLst>
              <a:ext uri="{FF2B5EF4-FFF2-40B4-BE49-F238E27FC236}">
                <a16:creationId xmlns:a16="http://schemas.microsoft.com/office/drawing/2014/main" id="{AD610000-3AE4-4C5D-9FEA-A0657380721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373693" y="6357911"/>
            <a:ext cx="1560398" cy="414604"/>
          </a:xfrm>
          <a:prstGeom prst="rect">
            <a:avLst/>
          </a:prstGeom>
        </p:spPr>
      </p:pic>
    </p:spTree>
    <p:extLst>
      <p:ext uri="{BB962C8B-B14F-4D97-AF65-F5344CB8AC3E}">
        <p14:creationId xmlns:p14="http://schemas.microsoft.com/office/powerpoint/2010/main" val="847984602"/>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8A22A3-C175-4E8A-8798-1DB3B93CB33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Rectangle 6">
            <a:extLst>
              <a:ext uri="{FF2B5EF4-FFF2-40B4-BE49-F238E27FC236}">
                <a16:creationId xmlns:a16="http://schemas.microsoft.com/office/drawing/2014/main" id="{146131C0-D0BE-4D9C-A5A4-61DAF5F0A036}"/>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0BCCFC60-EF05-4ACA-A77A-B8A7C9AE9E1B}"/>
              </a:ext>
            </a:extLst>
          </p:cNvPr>
          <p:cNvSpPr/>
          <p:nvPr/>
        </p:nvSpPr>
        <p:spPr>
          <a:xfrm>
            <a:off x="9985999" y="2459730"/>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C603656B-6DD5-4EA2-B165-A70530172935}"/>
              </a:ext>
            </a:extLst>
          </p:cNvPr>
          <p:cNvSpPr txBox="1">
            <a:spLocks noChangeArrowheads="1"/>
          </p:cNvSpPr>
          <p:nvPr/>
        </p:nvSpPr>
        <p:spPr bwMode="auto">
          <a:xfrm>
            <a:off x="2628900" y="262234"/>
            <a:ext cx="7124700"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Cephalopods / ammonites </a:t>
            </a:r>
          </a:p>
        </p:txBody>
      </p:sp>
      <p:sp>
        <p:nvSpPr>
          <p:cNvPr id="10" name="Rectangle 9">
            <a:extLst>
              <a:ext uri="{FF2B5EF4-FFF2-40B4-BE49-F238E27FC236}">
                <a16:creationId xmlns:a16="http://schemas.microsoft.com/office/drawing/2014/main" id="{9744AE2A-E551-42AE-BF3C-629D68E7721C}"/>
              </a:ext>
            </a:extLst>
          </p:cNvPr>
          <p:cNvSpPr/>
          <p:nvPr/>
        </p:nvSpPr>
        <p:spPr>
          <a:xfrm>
            <a:off x="10093227" y="1020738"/>
            <a:ext cx="1911419" cy="261610"/>
          </a:xfrm>
          <a:prstGeom prst="rect">
            <a:avLst/>
          </a:prstGeom>
        </p:spPr>
        <p:txBody>
          <a:bodyPr wrap="square">
            <a:spAutoFit/>
          </a:bodyPr>
          <a:lstStyle/>
          <a:p>
            <a:pPr algn="r"/>
            <a:r>
              <a:rPr lang="en-US" sz="1100" b="1" dirty="0">
                <a:hlinkClick r:id="rId4" action="ppaction://hlinksldjump"/>
              </a:rPr>
              <a:t>NORTH</a:t>
            </a:r>
            <a:r>
              <a:rPr lang="en-US" sz="1100" b="1" dirty="0"/>
              <a:t>    </a:t>
            </a:r>
            <a:r>
              <a:rPr lang="en-US" sz="1100" b="1" dirty="0">
                <a:hlinkClick r:id="rId5" action="ppaction://hlinksldjump"/>
              </a:rPr>
              <a:t>CENTRAL</a:t>
            </a:r>
            <a:r>
              <a:rPr lang="en-US" sz="1100" b="1" dirty="0"/>
              <a:t>    </a:t>
            </a:r>
            <a:r>
              <a:rPr lang="en-US" sz="1100" b="1" dirty="0">
                <a:hlinkClick r:id="rId6" action="ppaction://hlinksldjump"/>
              </a:rPr>
              <a:t>SOUTH</a:t>
            </a:r>
            <a:endParaRPr lang="en-US" sz="1100" b="1" dirty="0"/>
          </a:p>
        </p:txBody>
      </p:sp>
      <p:pic>
        <p:nvPicPr>
          <p:cNvPr id="11" name="Picture 10">
            <a:extLst>
              <a:ext uri="{FF2B5EF4-FFF2-40B4-BE49-F238E27FC236}">
                <a16:creationId xmlns:a16="http://schemas.microsoft.com/office/drawing/2014/main" id="{CFF07B53-2392-4E73-87A8-69587DEE4D7A}"/>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03542" y="1151543"/>
            <a:ext cx="3138209" cy="2353657"/>
          </a:xfrm>
          <a:prstGeom prst="rect">
            <a:avLst/>
          </a:prstGeom>
        </p:spPr>
      </p:pic>
      <p:pic>
        <p:nvPicPr>
          <p:cNvPr id="16" name="Picture 15">
            <a:extLst>
              <a:ext uri="{FF2B5EF4-FFF2-40B4-BE49-F238E27FC236}">
                <a16:creationId xmlns:a16="http://schemas.microsoft.com/office/drawing/2014/main" id="{577070B4-E585-44D6-8C2B-C35CBC796B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600" y="3923034"/>
            <a:ext cx="5715000" cy="2571750"/>
          </a:xfrm>
          <a:prstGeom prst="rect">
            <a:avLst/>
          </a:prstGeom>
        </p:spPr>
      </p:pic>
      <p:pic>
        <p:nvPicPr>
          <p:cNvPr id="18" name="Picture 17">
            <a:extLst>
              <a:ext uri="{FF2B5EF4-FFF2-40B4-BE49-F238E27FC236}">
                <a16:creationId xmlns:a16="http://schemas.microsoft.com/office/drawing/2014/main" id="{8D77D2C3-065C-48FB-9AAD-E35C4995113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843167" y="1349654"/>
            <a:ext cx="2422857" cy="2070735"/>
          </a:xfrm>
          <a:prstGeom prst="rect">
            <a:avLst/>
          </a:prstGeom>
        </p:spPr>
      </p:pic>
      <p:pic>
        <p:nvPicPr>
          <p:cNvPr id="20" name="Picture 19">
            <a:extLst>
              <a:ext uri="{FF2B5EF4-FFF2-40B4-BE49-F238E27FC236}">
                <a16:creationId xmlns:a16="http://schemas.microsoft.com/office/drawing/2014/main" id="{9BBB6ACD-90DF-4B0C-B493-B66DD8037348}"/>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09625" y="4174927"/>
            <a:ext cx="2669713" cy="2186940"/>
          </a:xfrm>
          <a:prstGeom prst="rect">
            <a:avLst/>
          </a:prstGeom>
        </p:spPr>
      </p:pic>
      <p:pic>
        <p:nvPicPr>
          <p:cNvPr id="24" name="Content Placeholder 23">
            <a:extLst>
              <a:ext uri="{FF2B5EF4-FFF2-40B4-BE49-F238E27FC236}">
                <a16:creationId xmlns:a16="http://schemas.microsoft.com/office/drawing/2014/main" id="{8DBF62D7-2860-4856-9D06-7637B8A1B959}"/>
              </a:ext>
            </a:extLst>
          </p:cNvPr>
          <p:cNvPicPr>
            <a:picLocks noGrp="1" noChangeAspect="1"/>
          </p:cNvPicPr>
          <p:nvPr>
            <p:ph idx="1"/>
          </p:nvPr>
        </p:nvPicPr>
        <p:blipFill>
          <a:blip r:embed="rId11" cstate="screen">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652584" y="1409142"/>
            <a:ext cx="4167435" cy="2002036"/>
          </a:xfrm>
        </p:spPr>
      </p:pic>
      <p:sp>
        <p:nvSpPr>
          <p:cNvPr id="12" name="Arrow: Right 11">
            <a:extLst>
              <a:ext uri="{FF2B5EF4-FFF2-40B4-BE49-F238E27FC236}">
                <a16:creationId xmlns:a16="http://schemas.microsoft.com/office/drawing/2014/main" id="{D22360ED-3F57-4A3A-80F3-B2E1DF0890A1}"/>
              </a:ext>
            </a:extLst>
          </p:cNvPr>
          <p:cNvSpPr/>
          <p:nvPr/>
        </p:nvSpPr>
        <p:spPr>
          <a:xfrm>
            <a:off x="9995022" y="4174927"/>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667282"/>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2308D7E-B659-4556-A9CD-C3BB16CA67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64952" y="1609299"/>
            <a:ext cx="5062095" cy="1700864"/>
          </a:xfrm>
        </p:spPr>
      </p:pic>
      <p:pic>
        <p:nvPicPr>
          <p:cNvPr id="6" name="Picture 5">
            <a:extLst>
              <a:ext uri="{FF2B5EF4-FFF2-40B4-BE49-F238E27FC236}">
                <a16:creationId xmlns:a16="http://schemas.microsoft.com/office/drawing/2014/main" id="{71CAC293-7445-4A56-B29B-A841E3C539E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B64ABC6F-A755-4144-BB4B-6C4FECC5392B}"/>
              </a:ext>
            </a:extLst>
          </p:cNvPr>
          <p:cNvSpPr/>
          <p:nvPr/>
        </p:nvSpPr>
        <p:spPr>
          <a:xfrm>
            <a:off x="9985999" y="2459731"/>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E3E1AC-BFFA-4688-865D-ADB8973E5038}"/>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FA83CF4B-5329-4E61-92DF-C8245129CE40}"/>
              </a:ext>
            </a:extLst>
          </p:cNvPr>
          <p:cNvSpPr txBox="1">
            <a:spLocks noChangeArrowheads="1"/>
          </p:cNvSpPr>
          <p:nvPr/>
        </p:nvSpPr>
        <p:spPr bwMode="auto">
          <a:xfrm>
            <a:off x="3606800" y="262234"/>
            <a:ext cx="4953000"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SCLERORHYNCHUS </a:t>
            </a:r>
          </a:p>
        </p:txBody>
      </p:sp>
      <p:sp>
        <p:nvSpPr>
          <p:cNvPr id="10" name="Rectangle 9">
            <a:extLst>
              <a:ext uri="{FF2B5EF4-FFF2-40B4-BE49-F238E27FC236}">
                <a16:creationId xmlns:a16="http://schemas.microsoft.com/office/drawing/2014/main" id="{55F44997-6934-49BA-AB66-99C9EC3EDDE4}"/>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1" name="Picture 10">
            <a:extLst>
              <a:ext uri="{FF2B5EF4-FFF2-40B4-BE49-F238E27FC236}">
                <a16:creationId xmlns:a16="http://schemas.microsoft.com/office/drawing/2014/main" id="{5946CAF2-0C91-4479-9340-C899B69082DB}"/>
              </a:ext>
            </a:extLst>
          </p:cNvPr>
          <p:cNvPicPr>
            <a:picLocks noChangeAspect="1"/>
          </p:cNvPicPr>
          <p:nvPr/>
        </p:nvPicPr>
        <p:blipFill rotWithShape="1">
          <a:blip r:embed="rId8" cstate="screen">
            <a:clrChange>
              <a:clrFrom>
                <a:srgbClr val="FFFFFF"/>
              </a:clrFrom>
              <a:clrTo>
                <a:srgbClr val="FFFFFF">
                  <a:alpha val="0"/>
                </a:srgbClr>
              </a:clrTo>
            </a:clrChange>
            <a:extLst>
              <a:ext uri="{BEBA8EAE-BF5A-486C-A8C5-ECC9F3942E4B}">
                <a14:imgProps xmlns:a14="http://schemas.microsoft.com/office/drawing/2010/main">
                  <a14:imgLayer r:embed="rId9">
                    <a14:imgEffect>
                      <a14:brightnessContrast bright="10000" contrast="-32000"/>
                    </a14:imgEffect>
                  </a14:imgLayer>
                </a14:imgProps>
              </a:ext>
              <a:ext uri="{28A0092B-C50C-407E-A947-70E740481C1C}">
                <a14:useLocalDpi xmlns:a14="http://schemas.microsoft.com/office/drawing/2010/main" val="0"/>
              </a:ext>
            </a:extLst>
          </a:blip>
          <a:srcRect b="5775"/>
          <a:stretch/>
        </p:blipFill>
        <p:spPr>
          <a:xfrm>
            <a:off x="2611437" y="3684577"/>
            <a:ext cx="6943725" cy="3173423"/>
          </a:xfrm>
          <a:prstGeom prst="rect">
            <a:avLst/>
          </a:prstGeom>
        </p:spPr>
      </p:pic>
      <p:pic>
        <p:nvPicPr>
          <p:cNvPr id="13" name="Picture 12">
            <a:extLst>
              <a:ext uri="{FF2B5EF4-FFF2-40B4-BE49-F238E27FC236}">
                <a16:creationId xmlns:a16="http://schemas.microsoft.com/office/drawing/2014/main" id="{E868B571-CBB7-4719-9C7B-D82F414CA2F9}"/>
              </a:ext>
            </a:extLst>
          </p:cNvPr>
          <p:cNvPicPr>
            <a:picLocks noChangeAspect="1"/>
          </p:cNvPicPr>
          <p:nvPr/>
        </p:nvPicPr>
        <p:blipFill>
          <a:blip r:embed="rId10" cstate="screen">
            <a:clrChange>
              <a:clrFrom>
                <a:srgbClr val="FFFFFF"/>
              </a:clrFrom>
              <a:clrTo>
                <a:srgbClr val="FFFFFF">
                  <a:alpha val="0"/>
                </a:srgbClr>
              </a:clrTo>
            </a:clrChange>
            <a:extLst>
              <a:ext uri="{BEBA8EAE-BF5A-486C-A8C5-ECC9F3942E4B}">
                <a14:imgProps xmlns:a14="http://schemas.microsoft.com/office/drawing/2010/main">
                  <a14:imgLayer r:embed="rId11">
                    <a14:imgEffect>
                      <a14:saturation sat="200000"/>
                    </a14:imgEffect>
                    <a14:imgEffect>
                      <a14:brightnessContrast bright="12000" contrast="-53000"/>
                    </a14:imgEffect>
                  </a14:imgLayer>
                </a14:imgProps>
              </a:ext>
              <a:ext uri="{28A0092B-C50C-407E-A947-70E740481C1C}">
                <a14:useLocalDpi xmlns:a14="http://schemas.microsoft.com/office/drawing/2010/main" val="0"/>
              </a:ext>
            </a:extLst>
          </a:blip>
          <a:stretch>
            <a:fillRect/>
          </a:stretch>
        </p:blipFill>
        <p:spPr>
          <a:xfrm>
            <a:off x="601607" y="1262982"/>
            <a:ext cx="2220102" cy="3110971"/>
          </a:xfrm>
          <a:prstGeom prst="rect">
            <a:avLst/>
          </a:prstGeom>
        </p:spPr>
      </p:pic>
      <p:pic>
        <p:nvPicPr>
          <p:cNvPr id="16" name="Picture 15">
            <a:extLst>
              <a:ext uri="{FF2B5EF4-FFF2-40B4-BE49-F238E27FC236}">
                <a16:creationId xmlns:a16="http://schemas.microsoft.com/office/drawing/2014/main" id="{79D2C942-633C-4135-B887-A6CD6BC1F183}"/>
              </a:ext>
            </a:extLst>
          </p:cNvPr>
          <p:cNvPicPr>
            <a:picLocks noChangeAspect="1"/>
          </p:cNvPicPr>
          <p:nvPr/>
        </p:nvPicPr>
        <p:blipFill>
          <a:blip r:embed="rId12">
            <a:clrChange>
              <a:clrFrom>
                <a:srgbClr val="FEFCFF"/>
              </a:clrFrom>
              <a:clrTo>
                <a:srgbClr val="FEFCFF">
                  <a:alpha val="0"/>
                </a:srgbClr>
              </a:clrTo>
            </a:clrChange>
            <a:extLst>
              <a:ext uri="{28A0092B-C50C-407E-A947-70E740481C1C}">
                <a14:useLocalDpi xmlns:a14="http://schemas.microsoft.com/office/drawing/2010/main" val="0"/>
              </a:ext>
            </a:extLst>
          </a:blip>
          <a:stretch>
            <a:fillRect/>
          </a:stretch>
        </p:blipFill>
        <p:spPr>
          <a:xfrm>
            <a:off x="601607" y="4522404"/>
            <a:ext cx="2304534" cy="1692259"/>
          </a:xfrm>
          <a:prstGeom prst="rect">
            <a:avLst/>
          </a:prstGeom>
        </p:spPr>
      </p:pic>
    </p:spTree>
    <p:extLst>
      <p:ext uri="{BB962C8B-B14F-4D97-AF65-F5344CB8AC3E}">
        <p14:creationId xmlns:p14="http://schemas.microsoft.com/office/powerpoint/2010/main" val="815870961"/>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3A9FA821-4CDA-4654-ACD5-5918B9650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71" y="5102781"/>
            <a:ext cx="2602029" cy="158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3FA87F56-6528-4981-9315-ABC35EEAECAC}"/>
              </a:ext>
            </a:extLst>
          </p:cNvPr>
          <p:cNvSpPr txBox="1">
            <a:spLocks noChangeArrowheads="1"/>
          </p:cNvSpPr>
          <p:nvPr/>
        </p:nvSpPr>
        <p:spPr bwMode="auto">
          <a:xfrm>
            <a:off x="3088365" y="383887"/>
            <a:ext cx="6015270"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base">
              <a:spcBef>
                <a:spcPct val="0"/>
              </a:spcBef>
              <a:spcAft>
                <a:spcPct val="0"/>
              </a:spcAft>
              <a:buNone/>
            </a:pPr>
            <a:r>
              <a:rPr lang="en-US" altLang="en-US" b="1" i="1" dirty="0">
                <a:solidFill>
                  <a:srgbClr val="000000"/>
                </a:solidFill>
                <a:latin typeface="Century" panose="02040604050505020304" pitchFamily="18" charset="0"/>
                <a:cs typeface="Arial" panose="020B0604020202020204" pitchFamily="34" charset="0"/>
              </a:rPr>
              <a:t>HADROSAURUS FOULKII</a:t>
            </a:r>
            <a:endParaRPr lang="en-US" altLang="en-US" b="1" dirty="0">
              <a:solidFill>
                <a:srgbClr val="000000"/>
              </a:solidFill>
              <a:latin typeface="Century" panose="020406040505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73DF228F-2494-41D6-BDEF-3F84BFC6EAE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353857" y="4949376"/>
            <a:ext cx="1479655" cy="160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232DF551-43F7-4A0D-B135-1CE134CF3F2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13" name="Arrow: Right 12">
            <a:extLst>
              <a:ext uri="{FF2B5EF4-FFF2-40B4-BE49-F238E27FC236}">
                <a16:creationId xmlns:a16="http://schemas.microsoft.com/office/drawing/2014/main" id="{F86FE0D4-B0DD-4B6B-9768-BF05B06B600E}"/>
              </a:ext>
            </a:extLst>
          </p:cNvPr>
          <p:cNvSpPr/>
          <p:nvPr/>
        </p:nvSpPr>
        <p:spPr>
          <a:xfrm>
            <a:off x="9985999" y="2461303"/>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A57F42-BFC0-4C79-A339-47C9B7D5E0CA}"/>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21D77D-823E-45B3-8177-C02CD239FA4C}"/>
              </a:ext>
            </a:extLst>
          </p:cNvPr>
          <p:cNvSpPr/>
          <p:nvPr/>
        </p:nvSpPr>
        <p:spPr>
          <a:xfrm>
            <a:off x="10093227" y="1020738"/>
            <a:ext cx="1911419" cy="261610"/>
          </a:xfrm>
          <a:prstGeom prst="rect">
            <a:avLst/>
          </a:prstGeom>
        </p:spPr>
        <p:txBody>
          <a:bodyPr wrap="square">
            <a:spAutoFit/>
          </a:bodyPr>
          <a:lstStyle/>
          <a:p>
            <a:pPr algn="r"/>
            <a:r>
              <a:rPr lang="en-US" sz="1100" b="1" dirty="0">
                <a:hlinkClick r:id="rId6" action="ppaction://hlinksldjump"/>
              </a:rPr>
              <a:t>NORTH</a:t>
            </a:r>
            <a:r>
              <a:rPr lang="en-US" sz="1100" b="1" dirty="0"/>
              <a:t>    </a:t>
            </a:r>
            <a:r>
              <a:rPr lang="en-US" sz="1100" b="1" dirty="0">
                <a:hlinkClick r:id="rId7" action="ppaction://hlinksldjump"/>
              </a:rPr>
              <a:t>CENTRAL</a:t>
            </a:r>
            <a:r>
              <a:rPr lang="en-US" sz="1100" b="1" dirty="0"/>
              <a:t>    </a:t>
            </a:r>
            <a:r>
              <a:rPr lang="en-US" sz="1100" b="1" dirty="0">
                <a:hlinkClick r:id="rId8" action="ppaction://hlinksldjump"/>
              </a:rPr>
              <a:t>SOUTH</a:t>
            </a:r>
            <a:endParaRPr lang="en-US" sz="1100" b="1" dirty="0"/>
          </a:p>
        </p:txBody>
      </p:sp>
      <p:pic>
        <p:nvPicPr>
          <p:cNvPr id="3" name="Picture 2">
            <a:extLst>
              <a:ext uri="{FF2B5EF4-FFF2-40B4-BE49-F238E27FC236}">
                <a16:creationId xmlns:a16="http://schemas.microsoft.com/office/drawing/2014/main" id="{A90D601B-17BE-4F6E-9911-1B478342807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85671" y="1227743"/>
            <a:ext cx="3163054" cy="3674724"/>
          </a:xfrm>
          <a:prstGeom prst="rect">
            <a:avLst/>
          </a:prstGeom>
        </p:spPr>
      </p:pic>
      <p:pic>
        <p:nvPicPr>
          <p:cNvPr id="6" name="Picture 5">
            <a:extLst>
              <a:ext uri="{FF2B5EF4-FFF2-40B4-BE49-F238E27FC236}">
                <a16:creationId xmlns:a16="http://schemas.microsoft.com/office/drawing/2014/main" id="{CA6D9198-B5F1-4609-831E-EFCB02DD4F43}"/>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020439" y="1262982"/>
            <a:ext cx="5813073" cy="3530231"/>
          </a:xfrm>
          <a:prstGeom prst="rect">
            <a:avLst/>
          </a:prstGeom>
        </p:spPr>
      </p:pic>
      <p:pic>
        <p:nvPicPr>
          <p:cNvPr id="11" name="Picture 10">
            <a:extLst>
              <a:ext uri="{FF2B5EF4-FFF2-40B4-BE49-F238E27FC236}">
                <a16:creationId xmlns:a16="http://schemas.microsoft.com/office/drawing/2014/main" id="{DB4CF2FD-DDFD-467D-8AD8-D90897D84E3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87700" y="4793213"/>
            <a:ext cx="5392371" cy="1892877"/>
          </a:xfrm>
          <a:prstGeom prst="rect">
            <a:avLst/>
          </a:prstGeom>
        </p:spPr>
      </p:pic>
    </p:spTree>
    <p:extLst>
      <p:ext uri="{BB962C8B-B14F-4D97-AF65-F5344CB8AC3E}">
        <p14:creationId xmlns:p14="http://schemas.microsoft.com/office/powerpoint/2010/main" val="2432891347"/>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0.tqn.com/d/dinosaurs/1/0/a/F/-/-/dryptosaurusWC.jpg">
            <a:extLst>
              <a:ext uri="{FF2B5EF4-FFF2-40B4-BE49-F238E27FC236}">
                <a16:creationId xmlns:a16="http://schemas.microsoft.com/office/drawing/2014/main" id="{185A254D-1999-4F96-B99F-E2C34E826E5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71006" y="1229519"/>
            <a:ext cx="3226594"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upload.wikimedia.org/wikipedia/commons/thumb/1/17/DryptosaurusLaelaps.jpg/220px-DryptosaurusLaelaps.jpg">
            <a:extLst>
              <a:ext uri="{FF2B5EF4-FFF2-40B4-BE49-F238E27FC236}">
                <a16:creationId xmlns:a16="http://schemas.microsoft.com/office/drawing/2014/main" id="{0052E5EF-A0C3-4825-B49E-481505FB97B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113090" y="4299088"/>
            <a:ext cx="1814905" cy="209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File:Dryptosaurus remains 01.png">
            <a:extLst>
              <a:ext uri="{FF2B5EF4-FFF2-40B4-BE49-F238E27FC236}">
                <a16:creationId xmlns:a16="http://schemas.microsoft.com/office/drawing/2014/main" id="{C38ACBB5-67BF-46A5-9F4C-6D63379F1C6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097611" y="1234282"/>
            <a:ext cx="1834861" cy="103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Fossil specimens of Dryptosaurus">
            <a:extLst>
              <a:ext uri="{FF2B5EF4-FFF2-40B4-BE49-F238E27FC236}">
                <a16:creationId xmlns:a16="http://schemas.microsoft.com/office/drawing/2014/main" id="{EB52B1B1-205C-4AEC-85E6-2AD0644B7AA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68624" y="4261190"/>
            <a:ext cx="3224213" cy="213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ttp://www.dinodictionary.com/images/d/dryptosaurus_a.gif">
            <a:extLst>
              <a:ext uri="{FF2B5EF4-FFF2-40B4-BE49-F238E27FC236}">
                <a16:creationId xmlns:a16="http://schemas.microsoft.com/office/drawing/2014/main" id="{A48425C9-B2A3-495B-B553-74C03ADCCD46}"/>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097611" y="2311092"/>
            <a:ext cx="1830384" cy="9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381618EE-0F38-4755-8201-03491A16B2C9}"/>
              </a:ext>
            </a:extLst>
          </p:cNvPr>
          <p:cNvSpPr txBox="1">
            <a:spLocks noChangeArrowheads="1"/>
          </p:cNvSpPr>
          <p:nvPr/>
        </p:nvSpPr>
        <p:spPr bwMode="auto">
          <a:xfrm>
            <a:off x="2264004" y="314057"/>
            <a:ext cx="7663991"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base">
              <a:spcBef>
                <a:spcPct val="0"/>
              </a:spcBef>
              <a:spcAft>
                <a:spcPct val="0"/>
              </a:spcAft>
              <a:buNone/>
            </a:pPr>
            <a:r>
              <a:rPr lang="en-US" altLang="en-US" b="1" i="1" dirty="0">
                <a:solidFill>
                  <a:srgbClr val="000000"/>
                </a:solidFill>
                <a:latin typeface="Century" panose="02040604050505020304" pitchFamily="18" charset="0"/>
                <a:cs typeface="Arial" panose="020B0604020202020204" pitchFamily="34" charset="0"/>
              </a:rPr>
              <a:t>DRYPTOSAURUS AQUILUNGUIS</a:t>
            </a:r>
            <a:endParaRPr lang="en-US" altLang="en-US" dirty="0">
              <a:solidFill>
                <a:srgbClr val="000000"/>
              </a:solidFill>
              <a:latin typeface="Century" panose="020406040505050203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79F3FA3F-685C-4CB7-B120-8CF7449CEF2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12" name="Arrow: Right 11">
            <a:extLst>
              <a:ext uri="{FF2B5EF4-FFF2-40B4-BE49-F238E27FC236}">
                <a16:creationId xmlns:a16="http://schemas.microsoft.com/office/drawing/2014/main" id="{BE7E49C7-5A52-451A-98DB-F48149D50DDC}"/>
              </a:ext>
            </a:extLst>
          </p:cNvPr>
          <p:cNvSpPr/>
          <p:nvPr/>
        </p:nvSpPr>
        <p:spPr>
          <a:xfrm>
            <a:off x="9985999" y="2454159"/>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E3EA390-FD77-4A90-B401-BB50D1D1AE59}"/>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7A93E1-E3D3-4E02-9D14-81D0916FC38D}"/>
              </a:ext>
            </a:extLst>
          </p:cNvPr>
          <p:cNvSpPr/>
          <p:nvPr/>
        </p:nvSpPr>
        <p:spPr>
          <a:xfrm>
            <a:off x="10093227" y="1020738"/>
            <a:ext cx="1911419" cy="261610"/>
          </a:xfrm>
          <a:prstGeom prst="rect">
            <a:avLst/>
          </a:prstGeom>
        </p:spPr>
        <p:txBody>
          <a:bodyPr wrap="square">
            <a:spAutoFit/>
          </a:bodyPr>
          <a:lstStyle/>
          <a:p>
            <a:pPr algn="r"/>
            <a:r>
              <a:rPr lang="en-US" sz="1100" b="1" dirty="0">
                <a:hlinkClick r:id="rId9" action="ppaction://hlinksldjump"/>
              </a:rPr>
              <a:t>NORTH</a:t>
            </a:r>
            <a:r>
              <a:rPr lang="en-US" sz="1100" b="1" dirty="0"/>
              <a:t>    </a:t>
            </a:r>
            <a:r>
              <a:rPr lang="en-US" sz="1100" b="1" dirty="0">
                <a:hlinkClick r:id="rId10" action="ppaction://hlinksldjump"/>
              </a:rPr>
              <a:t>CENTRAL</a:t>
            </a:r>
            <a:r>
              <a:rPr lang="en-US" sz="1100" b="1" dirty="0"/>
              <a:t>    </a:t>
            </a:r>
            <a:r>
              <a:rPr lang="en-US" sz="1100" b="1" dirty="0">
                <a:hlinkClick r:id="rId11" action="ppaction://hlinksldjump"/>
              </a:rPr>
              <a:t>SOUTH</a:t>
            </a:r>
            <a:endParaRPr lang="en-US" sz="1100" b="1" dirty="0"/>
          </a:p>
        </p:txBody>
      </p:sp>
      <p:pic>
        <p:nvPicPr>
          <p:cNvPr id="3" name="Picture 2">
            <a:extLst>
              <a:ext uri="{FF2B5EF4-FFF2-40B4-BE49-F238E27FC236}">
                <a16:creationId xmlns:a16="http://schemas.microsoft.com/office/drawing/2014/main" id="{1D355213-DD7E-4ED6-A8D7-D9A68FDA49E5}"/>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47701" y="1229519"/>
            <a:ext cx="3874846" cy="5166461"/>
          </a:xfrm>
          <a:prstGeom prst="rect">
            <a:avLst/>
          </a:prstGeom>
        </p:spPr>
      </p:pic>
      <p:pic>
        <p:nvPicPr>
          <p:cNvPr id="15" name="Picture 14">
            <a:extLst>
              <a:ext uri="{FF2B5EF4-FFF2-40B4-BE49-F238E27FC236}">
                <a16:creationId xmlns:a16="http://schemas.microsoft.com/office/drawing/2014/main" id="{8612E6F1-5BD3-4744-B2F8-519EA9B4E744}"/>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8052144" y="3283821"/>
            <a:ext cx="1875851" cy="939682"/>
          </a:xfrm>
          <a:prstGeom prst="rect">
            <a:avLst/>
          </a:prstGeom>
        </p:spPr>
      </p:pic>
    </p:spTree>
    <p:extLst>
      <p:ext uri="{BB962C8B-B14F-4D97-AF65-F5344CB8AC3E}">
        <p14:creationId xmlns:p14="http://schemas.microsoft.com/office/powerpoint/2010/main" val="557174381"/>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33A59E2-2824-4356-8A5E-453EE8A5EA84}"/>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739033" y="1477612"/>
            <a:ext cx="5899450" cy="4859688"/>
          </a:xfrm>
        </p:spPr>
      </p:pic>
      <p:pic>
        <p:nvPicPr>
          <p:cNvPr id="5" name="Picture 4">
            <a:extLst>
              <a:ext uri="{FF2B5EF4-FFF2-40B4-BE49-F238E27FC236}">
                <a16:creationId xmlns:a16="http://schemas.microsoft.com/office/drawing/2014/main" id="{7B0EF0AC-8803-4B93-A142-9BDFD8A4FA2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Rectangle 6">
            <a:extLst>
              <a:ext uri="{FF2B5EF4-FFF2-40B4-BE49-F238E27FC236}">
                <a16:creationId xmlns:a16="http://schemas.microsoft.com/office/drawing/2014/main" id="{DB9C7728-E8ED-439B-A4CB-98F02A7A2406}"/>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
            <a:extLst>
              <a:ext uri="{FF2B5EF4-FFF2-40B4-BE49-F238E27FC236}">
                <a16:creationId xmlns:a16="http://schemas.microsoft.com/office/drawing/2014/main" id="{08145B33-FF52-442C-B82F-F64183F2AF8A}"/>
              </a:ext>
            </a:extLst>
          </p:cNvPr>
          <p:cNvSpPr txBox="1">
            <a:spLocks noChangeArrowheads="1"/>
          </p:cNvSpPr>
          <p:nvPr/>
        </p:nvSpPr>
        <p:spPr bwMode="auto">
          <a:xfrm>
            <a:off x="3896228" y="228312"/>
            <a:ext cx="4879928" cy="892552"/>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ENCHODUS</a:t>
            </a:r>
          </a:p>
          <a:p>
            <a:pPr algn="ctr" defTabSz="685800" eaLnBrk="1" fontAlgn="base" hangingPunct="1">
              <a:spcBef>
                <a:spcPct val="0"/>
              </a:spcBef>
              <a:spcAft>
                <a:spcPct val="0"/>
              </a:spcAft>
              <a:buNone/>
            </a:pPr>
            <a:r>
              <a:rPr lang="en-US" altLang="en-US" sz="2000" b="1" cap="all" dirty="0">
                <a:solidFill>
                  <a:srgbClr val="000000"/>
                </a:solidFill>
                <a:latin typeface="Century" panose="02040604050505020304" pitchFamily="18" charset="0"/>
                <a:cs typeface="Times New Roman" panose="02020603050405020304" pitchFamily="18" charset="0"/>
              </a:rPr>
              <a:t>The Saber-Toothed Herring</a:t>
            </a:r>
          </a:p>
        </p:txBody>
      </p:sp>
      <p:sp>
        <p:nvSpPr>
          <p:cNvPr id="9" name="Rectangle 8">
            <a:extLst>
              <a:ext uri="{FF2B5EF4-FFF2-40B4-BE49-F238E27FC236}">
                <a16:creationId xmlns:a16="http://schemas.microsoft.com/office/drawing/2014/main" id="{E18459C2-6ED5-42DC-8A4F-EBF1A2C91FE7}"/>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sp>
        <p:nvSpPr>
          <p:cNvPr id="10" name="Arrow: Right 9">
            <a:extLst>
              <a:ext uri="{FF2B5EF4-FFF2-40B4-BE49-F238E27FC236}">
                <a16:creationId xmlns:a16="http://schemas.microsoft.com/office/drawing/2014/main" id="{0E9A0D79-D66D-42F7-9829-8E448CB60447}"/>
              </a:ext>
            </a:extLst>
          </p:cNvPr>
          <p:cNvSpPr/>
          <p:nvPr/>
        </p:nvSpPr>
        <p:spPr>
          <a:xfrm>
            <a:off x="9985999" y="2454159"/>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96A633A-8A5B-48FD-9135-0E9FB06C73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589" y="1262982"/>
            <a:ext cx="2872257" cy="2766480"/>
          </a:xfrm>
          <a:prstGeom prst="rect">
            <a:avLst/>
          </a:prstGeom>
        </p:spPr>
      </p:pic>
      <p:pic>
        <p:nvPicPr>
          <p:cNvPr id="11" name="Picture 10">
            <a:extLst>
              <a:ext uri="{FF2B5EF4-FFF2-40B4-BE49-F238E27FC236}">
                <a16:creationId xmlns:a16="http://schemas.microsoft.com/office/drawing/2014/main" id="{206A146A-9DC0-4C3A-9B50-0479D87530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589" y="4179020"/>
            <a:ext cx="2877707" cy="2158280"/>
          </a:xfrm>
          <a:prstGeom prst="rect">
            <a:avLst/>
          </a:prstGeom>
        </p:spPr>
      </p:pic>
    </p:spTree>
    <p:extLst>
      <p:ext uri="{BB962C8B-B14F-4D97-AF65-F5344CB8AC3E}">
        <p14:creationId xmlns:p14="http://schemas.microsoft.com/office/powerpoint/2010/main" val="2385338197"/>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descr="http://upload.wikimedia.org/wikipedia/commons/thumb/3/33/BelemniteDB2.jpg/220px-BelemniteDB2.jpg">
            <a:extLst>
              <a:ext uri="{FF2B5EF4-FFF2-40B4-BE49-F238E27FC236}">
                <a16:creationId xmlns:a16="http://schemas.microsoft.com/office/drawing/2014/main" id="{4BA63C26-9AB1-4EFE-A676-36AD90A57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299" y="1657181"/>
            <a:ext cx="3048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a:extLst>
              <a:ext uri="{FF2B5EF4-FFF2-40B4-BE49-F238E27FC236}">
                <a16:creationId xmlns:a16="http://schemas.microsoft.com/office/drawing/2014/main" id="{A2B1FE8E-8390-4238-9D98-89E5700ABDF1}"/>
              </a:ext>
            </a:extLst>
          </p:cNvPr>
          <p:cNvPicPr>
            <a:picLocks noChangeAspect="1" noChangeArrowheads="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7884092" y="1828800"/>
            <a:ext cx="1859173" cy="41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a:extLst>
              <a:ext uri="{FF2B5EF4-FFF2-40B4-BE49-F238E27FC236}">
                <a16:creationId xmlns:a16="http://schemas.microsoft.com/office/drawing/2014/main" id="{2E720C9C-0587-4A73-827F-C54CDF48D9FD}"/>
              </a:ext>
            </a:extLst>
          </p:cNvPr>
          <p:cNvSpPr txBox="1">
            <a:spLocks noChangeArrowheads="1"/>
          </p:cNvSpPr>
          <p:nvPr/>
        </p:nvSpPr>
        <p:spPr bwMode="auto">
          <a:xfrm>
            <a:off x="4132315" y="374650"/>
            <a:ext cx="4681845" cy="1077218"/>
          </a:xfrm>
          <a:prstGeom prst="rect">
            <a:avLst/>
          </a:prstGeom>
          <a:solidFill>
            <a:srgbClr val="FFFFFF"/>
          </a:solidFill>
          <a:ln w="76200" cmpd="tri">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ts val="0"/>
              </a:spcBef>
              <a:buFontTx/>
              <a:buNone/>
            </a:pPr>
            <a:r>
              <a:rPr lang="en-US" altLang="en-US" b="1" i="1" dirty="0">
                <a:latin typeface="Century" panose="02040604050505020304" pitchFamily="18" charset="0"/>
                <a:cs typeface="Times New Roman" panose="02020603050405020304" pitchFamily="18" charset="0"/>
              </a:rPr>
              <a:t>BELEMNITELLA</a:t>
            </a:r>
          </a:p>
          <a:p>
            <a:pPr algn="ctr" eaLnBrk="1" hangingPunct="1">
              <a:spcBef>
                <a:spcPts val="0"/>
              </a:spcBef>
              <a:buFontTx/>
              <a:buNone/>
            </a:pPr>
            <a:r>
              <a:rPr lang="en-US" altLang="en-US" sz="2000" b="1" cap="all" dirty="0">
                <a:latin typeface="Century" panose="02040604050505020304" pitchFamily="18" charset="0"/>
                <a:cs typeface="Times New Roman" panose="02020603050405020304" pitchFamily="18" charset="0"/>
              </a:rPr>
              <a:t>The Squid Pens</a:t>
            </a:r>
            <a:r>
              <a:rPr lang="en-US" altLang="en-US" b="1" cap="all" dirty="0">
                <a:latin typeface="Century" panose="02040604050505020304" pitchFamily="18" charset="0"/>
              </a:rPr>
              <a:t> </a:t>
            </a:r>
          </a:p>
        </p:txBody>
      </p:sp>
      <p:pic>
        <p:nvPicPr>
          <p:cNvPr id="9" name="Picture 8">
            <a:extLst>
              <a:ext uri="{FF2B5EF4-FFF2-40B4-BE49-F238E27FC236}">
                <a16:creationId xmlns:a16="http://schemas.microsoft.com/office/drawing/2014/main" id="{79255990-9AE7-40EC-874C-67679B140EE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13" name="Rectangle 12">
            <a:extLst>
              <a:ext uri="{FF2B5EF4-FFF2-40B4-BE49-F238E27FC236}">
                <a16:creationId xmlns:a16="http://schemas.microsoft.com/office/drawing/2014/main" id="{BAC6F5C5-B743-465D-B828-BA0297E7EB21}"/>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3C186CD-8A2B-49AC-BCF2-026E4DC7CC09}"/>
              </a:ext>
            </a:extLst>
          </p:cNvPr>
          <p:cNvSpPr/>
          <p:nvPr/>
        </p:nvSpPr>
        <p:spPr>
          <a:xfrm>
            <a:off x="10093227" y="1020738"/>
            <a:ext cx="1911419" cy="261610"/>
          </a:xfrm>
          <a:prstGeom prst="rect">
            <a:avLst/>
          </a:prstGeom>
        </p:spPr>
        <p:txBody>
          <a:bodyPr wrap="square">
            <a:spAutoFit/>
          </a:bodyPr>
          <a:lstStyle/>
          <a:p>
            <a:pPr algn="r"/>
            <a:r>
              <a:rPr lang="en-US" sz="1100" b="1" dirty="0">
                <a:hlinkClick r:id="rId6" action="ppaction://hlinksldjump"/>
              </a:rPr>
              <a:t>NORTH</a:t>
            </a:r>
            <a:r>
              <a:rPr lang="en-US" sz="1100" b="1" dirty="0"/>
              <a:t>    </a:t>
            </a:r>
            <a:r>
              <a:rPr lang="en-US" sz="1100" b="1" dirty="0">
                <a:hlinkClick r:id="rId7" action="ppaction://hlinksldjump"/>
              </a:rPr>
              <a:t>CENTRAL</a:t>
            </a:r>
            <a:r>
              <a:rPr lang="en-US" sz="1100" b="1" dirty="0"/>
              <a:t>    </a:t>
            </a:r>
            <a:r>
              <a:rPr lang="en-US" sz="1100" b="1" dirty="0">
                <a:hlinkClick r:id="rId8" action="ppaction://hlinksldjump"/>
              </a:rPr>
              <a:t>SOUTH</a:t>
            </a:r>
            <a:endParaRPr lang="en-US" sz="1100" b="1" dirty="0"/>
          </a:p>
        </p:txBody>
      </p:sp>
      <p:sp>
        <p:nvSpPr>
          <p:cNvPr id="14" name="Arrow: Right 13">
            <a:extLst>
              <a:ext uri="{FF2B5EF4-FFF2-40B4-BE49-F238E27FC236}">
                <a16:creationId xmlns:a16="http://schemas.microsoft.com/office/drawing/2014/main" id="{8E4B6357-A1EB-42C2-AA8B-1B176705CEA2}"/>
              </a:ext>
            </a:extLst>
          </p:cNvPr>
          <p:cNvSpPr/>
          <p:nvPr/>
        </p:nvSpPr>
        <p:spPr>
          <a:xfrm>
            <a:off x="9985999" y="2454159"/>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32AAA4-A7E2-49FA-828F-C58CFD6C1FA1}"/>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596" y="4067660"/>
            <a:ext cx="3909111" cy="2848384"/>
          </a:xfrm>
          <a:prstGeom prst="rect">
            <a:avLst/>
          </a:prstGeom>
        </p:spPr>
      </p:pic>
      <p:sp useBgFill="1">
        <p:nvSpPr>
          <p:cNvPr id="10" name="Rectangle 9">
            <a:extLst>
              <a:ext uri="{FF2B5EF4-FFF2-40B4-BE49-F238E27FC236}">
                <a16:creationId xmlns:a16="http://schemas.microsoft.com/office/drawing/2014/main" id="{1D88745C-E4A6-42EA-9451-C7994E2C12D8}"/>
              </a:ext>
            </a:extLst>
          </p:cNvPr>
          <p:cNvSpPr/>
          <p:nvPr/>
        </p:nvSpPr>
        <p:spPr>
          <a:xfrm>
            <a:off x="1038225" y="6380856"/>
            <a:ext cx="2314575" cy="477144"/>
          </a:xfrm>
          <a:prstGeom prst="rect">
            <a:avLst/>
          </a:prstGeom>
          <a:ln>
            <a:solidFill>
              <a:srgbClr val="BDC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032E81C-199F-452B-A20A-0EC2C4E1DAAE}"/>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25628" y="1737191"/>
            <a:ext cx="3513045" cy="1691809"/>
          </a:xfrm>
          <a:prstGeom prst="rect">
            <a:avLst/>
          </a:prstGeom>
        </p:spPr>
      </p:pic>
    </p:spTree>
    <p:extLst>
      <p:ext uri="{BB962C8B-B14F-4D97-AF65-F5344CB8AC3E}">
        <p14:creationId xmlns:p14="http://schemas.microsoft.com/office/powerpoint/2010/main" val="3332737659"/>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CFB4EC-6EF1-449E-916C-A3E3F2DA00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40017" y="1458925"/>
            <a:ext cx="3070083" cy="2328580"/>
          </a:xfrm>
        </p:spPr>
      </p:pic>
      <p:pic>
        <p:nvPicPr>
          <p:cNvPr id="6" name="Picture 5">
            <a:extLst>
              <a:ext uri="{FF2B5EF4-FFF2-40B4-BE49-F238E27FC236}">
                <a16:creationId xmlns:a16="http://schemas.microsoft.com/office/drawing/2014/main" id="{B56E883A-8F4E-4C93-9EF0-99BE49A6E58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8" name="Rectangle 7">
            <a:extLst>
              <a:ext uri="{FF2B5EF4-FFF2-40B4-BE49-F238E27FC236}">
                <a16:creationId xmlns:a16="http://schemas.microsoft.com/office/drawing/2014/main" id="{EEE05635-15FD-4FAF-8337-3DAA1657C939}"/>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E651C0CF-D3CA-442A-AD45-794A45718FC6}"/>
              </a:ext>
            </a:extLst>
          </p:cNvPr>
          <p:cNvSpPr txBox="1">
            <a:spLocks noChangeArrowheads="1"/>
          </p:cNvSpPr>
          <p:nvPr/>
        </p:nvSpPr>
        <p:spPr bwMode="auto">
          <a:xfrm>
            <a:off x="4305299" y="262234"/>
            <a:ext cx="3378201"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EXOGYRA </a:t>
            </a:r>
          </a:p>
        </p:txBody>
      </p:sp>
      <p:sp>
        <p:nvSpPr>
          <p:cNvPr id="10" name="Rectangle 9">
            <a:extLst>
              <a:ext uri="{FF2B5EF4-FFF2-40B4-BE49-F238E27FC236}">
                <a16:creationId xmlns:a16="http://schemas.microsoft.com/office/drawing/2014/main" id="{1181B0D1-7043-45E7-8D17-20FD0A3E31F5}"/>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sp>
        <p:nvSpPr>
          <p:cNvPr id="12" name="Arrow: Right 11">
            <a:extLst>
              <a:ext uri="{FF2B5EF4-FFF2-40B4-BE49-F238E27FC236}">
                <a16:creationId xmlns:a16="http://schemas.microsoft.com/office/drawing/2014/main" id="{32F4B7A9-D6FD-45ED-97DE-60C6BF6B2B16}"/>
              </a:ext>
            </a:extLst>
          </p:cNvPr>
          <p:cNvSpPr/>
          <p:nvPr/>
        </p:nvSpPr>
        <p:spPr>
          <a:xfrm>
            <a:off x="9985999" y="2454159"/>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CD92947-B58C-4F42-B057-62777C25A6D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15869" y="1357558"/>
            <a:ext cx="3259324" cy="2642695"/>
          </a:xfrm>
          <a:prstGeom prst="rect">
            <a:avLst/>
          </a:prstGeom>
        </p:spPr>
      </p:pic>
      <p:pic>
        <p:nvPicPr>
          <p:cNvPr id="13" name="Picture 12">
            <a:extLst>
              <a:ext uri="{FF2B5EF4-FFF2-40B4-BE49-F238E27FC236}">
                <a16:creationId xmlns:a16="http://schemas.microsoft.com/office/drawing/2014/main" id="{73226D91-1669-4D0A-BBB3-BC3600015C2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823334" y="3976940"/>
            <a:ext cx="3086766" cy="2328579"/>
          </a:xfrm>
          <a:prstGeom prst="rect">
            <a:avLst/>
          </a:prstGeom>
        </p:spPr>
      </p:pic>
      <p:pic>
        <p:nvPicPr>
          <p:cNvPr id="15" name="Picture 14">
            <a:extLst>
              <a:ext uri="{FF2B5EF4-FFF2-40B4-BE49-F238E27FC236}">
                <a16:creationId xmlns:a16="http://schemas.microsoft.com/office/drawing/2014/main" id="{78EC1AD6-6AA0-4371-B479-B35746B6824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rot="16200000">
            <a:off x="3040467" y="2737215"/>
            <a:ext cx="4717592" cy="2230630"/>
          </a:xfrm>
          <a:prstGeom prst="rect">
            <a:avLst/>
          </a:prstGeom>
        </p:spPr>
      </p:pic>
      <p:pic>
        <p:nvPicPr>
          <p:cNvPr id="17" name="Picture 16">
            <a:extLst>
              <a:ext uri="{FF2B5EF4-FFF2-40B4-BE49-F238E27FC236}">
                <a16:creationId xmlns:a16="http://schemas.microsoft.com/office/drawing/2014/main" id="{18ACCEFC-72F7-4644-AA96-7BF6A2B31286}"/>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15869" y="4109768"/>
            <a:ext cx="3293627" cy="2195751"/>
          </a:xfrm>
          <a:prstGeom prst="rect">
            <a:avLst/>
          </a:prstGeom>
        </p:spPr>
      </p:pic>
    </p:spTree>
    <p:extLst>
      <p:ext uri="{BB962C8B-B14F-4D97-AF65-F5344CB8AC3E}">
        <p14:creationId xmlns:p14="http://schemas.microsoft.com/office/powerpoint/2010/main" val="1325881333"/>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DE01A9-6252-4D87-ACF5-1875DBA9C0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1639" y="1581282"/>
            <a:ext cx="4399543" cy="4412445"/>
          </a:xfrm>
        </p:spPr>
      </p:pic>
      <p:pic>
        <p:nvPicPr>
          <p:cNvPr id="6" name="Picture 5">
            <a:extLst>
              <a:ext uri="{FF2B5EF4-FFF2-40B4-BE49-F238E27FC236}">
                <a16:creationId xmlns:a16="http://schemas.microsoft.com/office/drawing/2014/main" id="{332DC925-4614-4B9D-B8C2-18098E50A8B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8" name="Rectangle 7">
            <a:extLst>
              <a:ext uri="{FF2B5EF4-FFF2-40B4-BE49-F238E27FC236}">
                <a16:creationId xmlns:a16="http://schemas.microsoft.com/office/drawing/2014/main" id="{15AAC237-EAFE-4671-8557-180BA31201BF}"/>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D37C1354-81D9-4DDF-9DD3-6401DC5FD878}"/>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HALISAURUS</a:t>
            </a:r>
          </a:p>
        </p:txBody>
      </p:sp>
      <p:sp>
        <p:nvSpPr>
          <p:cNvPr id="10" name="Rectangle 9">
            <a:extLst>
              <a:ext uri="{FF2B5EF4-FFF2-40B4-BE49-F238E27FC236}">
                <a16:creationId xmlns:a16="http://schemas.microsoft.com/office/drawing/2014/main" id="{863FF136-FFC3-4480-98F8-56D21512E12A}"/>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sp>
        <p:nvSpPr>
          <p:cNvPr id="12" name="Arrow: Right 11">
            <a:extLst>
              <a:ext uri="{FF2B5EF4-FFF2-40B4-BE49-F238E27FC236}">
                <a16:creationId xmlns:a16="http://schemas.microsoft.com/office/drawing/2014/main" id="{A599F7D2-A218-430F-900C-442A2490582E}"/>
              </a:ext>
            </a:extLst>
          </p:cNvPr>
          <p:cNvSpPr/>
          <p:nvPr/>
        </p:nvSpPr>
        <p:spPr>
          <a:xfrm>
            <a:off x="9985999" y="2454159"/>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578DE2-C2CE-4A7D-9AC8-610688475C7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57200" y="1533235"/>
            <a:ext cx="2667000" cy="2425944"/>
          </a:xfrm>
          <a:prstGeom prst="rect">
            <a:avLst/>
          </a:prstGeom>
        </p:spPr>
      </p:pic>
      <p:pic>
        <p:nvPicPr>
          <p:cNvPr id="13" name="Picture 12">
            <a:extLst>
              <a:ext uri="{FF2B5EF4-FFF2-40B4-BE49-F238E27FC236}">
                <a16:creationId xmlns:a16="http://schemas.microsoft.com/office/drawing/2014/main" id="{D2098334-E877-4DD7-AFF5-F20C41968EF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65534" y="4277781"/>
            <a:ext cx="2658666" cy="1891743"/>
          </a:xfrm>
          <a:prstGeom prst="rect">
            <a:avLst/>
          </a:prstGeom>
        </p:spPr>
      </p:pic>
      <p:pic>
        <p:nvPicPr>
          <p:cNvPr id="15" name="Picture 14">
            <a:extLst>
              <a:ext uri="{FF2B5EF4-FFF2-40B4-BE49-F238E27FC236}">
                <a16:creationId xmlns:a16="http://schemas.microsoft.com/office/drawing/2014/main" id="{61EE09C3-5F33-4627-A7E2-BC0D17693586}"/>
              </a:ext>
            </a:extLst>
          </p:cNvPr>
          <p:cNvPicPr>
            <a:picLocks noChangeAspect="1"/>
          </p:cNvPicPr>
          <p:nvPr/>
        </p:nvPicPr>
        <p:blipFill>
          <a:blip r:embed="rId10">
            <a:clrChange>
              <a:clrFrom>
                <a:srgbClr val="999999"/>
              </a:clrFrom>
              <a:clrTo>
                <a:srgbClr val="999999">
                  <a:alpha val="0"/>
                </a:srgbClr>
              </a:clrTo>
            </a:clrChang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tretch>
            <a:fillRect/>
          </a:stretch>
        </p:blipFill>
        <p:spPr>
          <a:xfrm rot="16200000">
            <a:off x="6864030" y="2876230"/>
            <a:ext cx="4189979" cy="1822547"/>
          </a:xfrm>
          <a:prstGeom prst="rect">
            <a:avLst/>
          </a:prstGeom>
        </p:spPr>
      </p:pic>
    </p:spTree>
    <p:extLst>
      <p:ext uri="{BB962C8B-B14F-4D97-AF65-F5344CB8AC3E}">
        <p14:creationId xmlns:p14="http://schemas.microsoft.com/office/powerpoint/2010/main" val="2877745084"/>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671CD0D-C60E-47B2-A197-2E15FE06DF5D}"/>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1006043" y="1485296"/>
            <a:ext cx="8606389" cy="4604418"/>
          </a:xfrm>
        </p:spPr>
      </p:pic>
      <p:sp>
        <p:nvSpPr>
          <p:cNvPr id="4" name="Rectangle 3">
            <a:extLst>
              <a:ext uri="{FF2B5EF4-FFF2-40B4-BE49-F238E27FC236}">
                <a16:creationId xmlns:a16="http://schemas.microsoft.com/office/drawing/2014/main" id="{675E1DF8-503D-447D-8E89-EBA0923EAAB4}"/>
              </a:ext>
            </a:extLst>
          </p:cNvPr>
          <p:cNvSpPr/>
          <p:nvPr/>
        </p:nvSpPr>
        <p:spPr>
          <a:xfrm>
            <a:off x="10144919" y="6554272"/>
            <a:ext cx="1944153" cy="261610"/>
          </a:xfrm>
          <a:prstGeom prst="rect">
            <a:avLst/>
          </a:prstGeom>
        </p:spPr>
        <p:txBody>
          <a:bodyPr wrap="square">
            <a:spAutoFit/>
          </a:bodyPr>
          <a:lstStyle/>
          <a:p>
            <a:pPr algn="r"/>
            <a:r>
              <a:rPr lang="en-US" sz="1100" b="1" dirty="0">
                <a:hlinkClick r:id="rId4" action="ppaction://hlinksldjump"/>
              </a:rPr>
              <a:t>NORTH</a:t>
            </a:r>
            <a:r>
              <a:rPr lang="en-US" sz="1100" b="1" dirty="0"/>
              <a:t>    </a:t>
            </a:r>
            <a:r>
              <a:rPr lang="en-US" sz="1100" b="1" dirty="0">
                <a:hlinkClick r:id="rId5" action="ppaction://hlinksldjump"/>
              </a:rPr>
              <a:t>CENTRAL</a:t>
            </a:r>
            <a:r>
              <a:rPr lang="en-US" sz="1100" b="1" dirty="0"/>
              <a:t>    </a:t>
            </a:r>
            <a:r>
              <a:rPr lang="en-US" sz="1100" b="1" dirty="0">
                <a:hlinkClick r:id="rId6" action="ppaction://hlinksldjump"/>
              </a:rPr>
              <a:t>SOUTH</a:t>
            </a:r>
            <a:endParaRPr lang="en-US" sz="1100" b="1" dirty="0"/>
          </a:p>
        </p:txBody>
      </p:sp>
      <p:pic>
        <p:nvPicPr>
          <p:cNvPr id="5" name="Picture 4">
            <a:extLst>
              <a:ext uri="{FF2B5EF4-FFF2-40B4-BE49-F238E27FC236}">
                <a16:creationId xmlns:a16="http://schemas.microsoft.com/office/drawing/2014/main" id="{A13FD31A-8BF2-4774-B321-A1F945834C2C}"/>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6" name="Arrow: Right 5">
            <a:extLst>
              <a:ext uri="{FF2B5EF4-FFF2-40B4-BE49-F238E27FC236}">
                <a16:creationId xmlns:a16="http://schemas.microsoft.com/office/drawing/2014/main" id="{BD9D272C-9280-43FA-8D82-647E57B14F08}"/>
              </a:ext>
            </a:extLst>
          </p:cNvPr>
          <p:cNvSpPr/>
          <p:nvPr/>
        </p:nvSpPr>
        <p:spPr>
          <a:xfrm>
            <a:off x="9985999" y="2451342"/>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974DFE-D3A5-44E2-8EC9-ABF849DB8B20}"/>
              </a:ext>
            </a:extLst>
          </p:cNvPr>
          <p:cNvSpPr/>
          <p:nvPr/>
        </p:nvSpPr>
        <p:spPr>
          <a:xfrm>
            <a:off x="10076857" y="1082180"/>
            <a:ext cx="2012215" cy="180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
            <a:extLst>
              <a:ext uri="{FF2B5EF4-FFF2-40B4-BE49-F238E27FC236}">
                <a16:creationId xmlns:a16="http://schemas.microsoft.com/office/drawing/2014/main" id="{ED51EE16-6E15-44BB-A13F-BBB6199357E7}"/>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PYCNODONTE</a:t>
            </a:r>
          </a:p>
        </p:txBody>
      </p:sp>
      <p:sp>
        <p:nvSpPr>
          <p:cNvPr id="11" name="Rectangle 10">
            <a:extLst>
              <a:ext uri="{FF2B5EF4-FFF2-40B4-BE49-F238E27FC236}">
                <a16:creationId xmlns:a16="http://schemas.microsoft.com/office/drawing/2014/main" id="{A4549F46-DC61-471A-B648-C7B44E2DBC7C}"/>
              </a:ext>
            </a:extLst>
          </p:cNvPr>
          <p:cNvSpPr/>
          <p:nvPr/>
        </p:nvSpPr>
        <p:spPr>
          <a:xfrm>
            <a:off x="10093227" y="1020738"/>
            <a:ext cx="1911419" cy="261610"/>
          </a:xfrm>
          <a:prstGeom prst="rect">
            <a:avLst/>
          </a:prstGeom>
        </p:spPr>
        <p:txBody>
          <a:bodyPr wrap="square">
            <a:spAutoFit/>
          </a:bodyPr>
          <a:lstStyle/>
          <a:p>
            <a:pPr algn="r"/>
            <a:r>
              <a:rPr lang="en-US" sz="1100" b="1" dirty="0">
                <a:hlinkClick r:id="rId4" action="ppaction://hlinksldjump"/>
              </a:rPr>
              <a:t>NORTH</a:t>
            </a:r>
            <a:r>
              <a:rPr lang="en-US" sz="1100" b="1" dirty="0"/>
              <a:t>    </a:t>
            </a:r>
            <a:r>
              <a:rPr lang="en-US" sz="1100" b="1" dirty="0">
                <a:hlinkClick r:id="rId5" action="ppaction://hlinksldjump"/>
              </a:rPr>
              <a:t>CENTRAL</a:t>
            </a:r>
            <a:r>
              <a:rPr lang="en-US" sz="1100" b="1" dirty="0"/>
              <a:t>    </a:t>
            </a:r>
            <a:r>
              <a:rPr lang="en-US" sz="1100" b="1" dirty="0">
                <a:hlinkClick r:id="rId6" action="ppaction://hlinksldjump"/>
              </a:rPr>
              <a:t>SOUTH</a:t>
            </a:r>
            <a:endParaRPr lang="en-US" sz="1100" b="1" dirty="0"/>
          </a:p>
        </p:txBody>
      </p:sp>
    </p:spTree>
    <p:extLst>
      <p:ext uri="{BB962C8B-B14F-4D97-AF65-F5344CB8AC3E}">
        <p14:creationId xmlns:p14="http://schemas.microsoft.com/office/powerpoint/2010/main" val="1879794713"/>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969D0B-60CD-4FA3-9F2F-A96FC2858982}"/>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820883" y="1788580"/>
            <a:ext cx="5807175" cy="4351338"/>
          </a:xfrm>
        </p:spPr>
      </p:pic>
      <p:pic>
        <p:nvPicPr>
          <p:cNvPr id="6" name="Picture 5">
            <a:extLst>
              <a:ext uri="{FF2B5EF4-FFF2-40B4-BE49-F238E27FC236}">
                <a16:creationId xmlns:a16="http://schemas.microsoft.com/office/drawing/2014/main" id="{CE67B66E-061F-4A24-B4B2-6F21C3A384A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E0E615D6-11AB-4DE8-B510-98BFCFEB468F}"/>
              </a:ext>
            </a:extLst>
          </p:cNvPr>
          <p:cNvSpPr/>
          <p:nvPr/>
        </p:nvSpPr>
        <p:spPr>
          <a:xfrm>
            <a:off x="9985999" y="2451341"/>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DCC93E-BA86-43B2-8244-E16759F16510}"/>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133FDBF2-AF50-4B00-8DD2-D04D75958C44}"/>
              </a:ext>
            </a:extLst>
          </p:cNvPr>
          <p:cNvSpPr txBox="1">
            <a:spLocks noChangeArrowheads="1"/>
          </p:cNvSpPr>
          <p:nvPr/>
        </p:nvSpPr>
        <p:spPr bwMode="auto">
          <a:xfrm>
            <a:off x="3801666" y="388649"/>
            <a:ext cx="4399543" cy="1077218"/>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cap="all" dirty="0">
                <a:solidFill>
                  <a:srgbClr val="000000"/>
                </a:solidFill>
                <a:latin typeface="Century" panose="02040604050505020304" pitchFamily="18" charset="0"/>
                <a:cs typeface="Times New Roman" panose="02020603050405020304" pitchFamily="18" charset="0"/>
              </a:rPr>
              <a:t>SQUALICORAX</a:t>
            </a:r>
          </a:p>
          <a:p>
            <a:pPr algn="ctr" defTabSz="685800" eaLnBrk="1" fontAlgn="base" hangingPunct="1">
              <a:spcBef>
                <a:spcPct val="0"/>
              </a:spcBef>
              <a:spcAft>
                <a:spcPct val="0"/>
              </a:spcAft>
              <a:buNone/>
            </a:pPr>
            <a:r>
              <a:rPr lang="en-US" altLang="en-US" sz="2400" b="1" cap="all" dirty="0">
                <a:solidFill>
                  <a:srgbClr val="000000"/>
                </a:solidFill>
                <a:latin typeface="Century" panose="02040604050505020304" pitchFamily="18" charset="0"/>
                <a:cs typeface="Times New Roman" panose="02020603050405020304" pitchFamily="18" charset="0"/>
              </a:rPr>
              <a:t>The Crow shark</a:t>
            </a:r>
            <a:r>
              <a:rPr lang="en-US" altLang="en-US" b="1" i="1" cap="all" dirty="0">
                <a:solidFill>
                  <a:srgbClr val="000000"/>
                </a:solidFill>
                <a:latin typeface="Century" panose="020406040505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33F4ECCD-E959-4899-8D9F-AE2EF459990E}"/>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3" name="Picture 2">
            <a:extLst>
              <a:ext uri="{FF2B5EF4-FFF2-40B4-BE49-F238E27FC236}">
                <a16:creationId xmlns:a16="http://schemas.microsoft.com/office/drawing/2014/main" id="{D07C93C9-A95A-488F-A98F-B0A34471C0AA}"/>
              </a:ext>
            </a:extLst>
          </p:cNvPr>
          <p:cNvPicPr>
            <a:picLocks noChangeAspect="1"/>
          </p:cNvPicPr>
          <p:nvPr/>
        </p:nvPicPr>
        <p:blipFill>
          <a:blip r:embed="rId8" cstate="screen">
            <a:clrChange>
              <a:clrFrom>
                <a:srgbClr val="E5E5E5"/>
              </a:clrFrom>
              <a:clrTo>
                <a:srgbClr val="E5E5E5">
                  <a:alpha val="0"/>
                </a:srgbClr>
              </a:clrTo>
            </a:clrChange>
            <a:extLst>
              <a:ext uri="{28A0092B-C50C-407E-A947-70E740481C1C}">
                <a14:useLocalDpi xmlns:a14="http://schemas.microsoft.com/office/drawing/2010/main" val="0"/>
              </a:ext>
            </a:extLst>
          </a:blip>
          <a:stretch>
            <a:fillRect/>
          </a:stretch>
        </p:blipFill>
        <p:spPr>
          <a:xfrm>
            <a:off x="322231" y="757600"/>
            <a:ext cx="3290856" cy="1806114"/>
          </a:xfrm>
          <a:prstGeom prst="rect">
            <a:avLst/>
          </a:prstGeom>
        </p:spPr>
      </p:pic>
      <p:pic>
        <p:nvPicPr>
          <p:cNvPr id="11" name="Picture 10">
            <a:extLst>
              <a:ext uri="{FF2B5EF4-FFF2-40B4-BE49-F238E27FC236}">
                <a16:creationId xmlns:a16="http://schemas.microsoft.com/office/drawing/2014/main" id="{C316717B-503B-4188-855D-416D1B2BEB13}"/>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354" y="4876800"/>
            <a:ext cx="3362445" cy="1806113"/>
          </a:xfrm>
          <a:prstGeom prst="rect">
            <a:avLst/>
          </a:prstGeom>
        </p:spPr>
      </p:pic>
      <p:pic>
        <p:nvPicPr>
          <p:cNvPr id="13" name="Picture 12">
            <a:extLst>
              <a:ext uri="{FF2B5EF4-FFF2-40B4-BE49-F238E27FC236}">
                <a16:creationId xmlns:a16="http://schemas.microsoft.com/office/drawing/2014/main" id="{77FFCCC8-2A68-45FE-9FF9-6E0E040F0D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7276" y="2563714"/>
            <a:ext cx="1810600" cy="2263251"/>
          </a:xfrm>
          <a:prstGeom prst="rect">
            <a:avLst/>
          </a:prstGeom>
        </p:spPr>
      </p:pic>
    </p:spTree>
    <p:extLst>
      <p:ext uri="{BB962C8B-B14F-4D97-AF65-F5344CB8AC3E}">
        <p14:creationId xmlns:p14="http://schemas.microsoft.com/office/powerpoint/2010/main" val="473887456"/>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EC1B93-F4DB-4715-A021-C7C990FFA38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8549" t="2872" r="37579" b="3583"/>
          <a:stretch/>
        </p:blipFill>
        <p:spPr>
          <a:xfrm>
            <a:off x="1292086" y="220586"/>
            <a:ext cx="8955157" cy="6415223"/>
          </a:xfrm>
          <a:prstGeom prst="rect">
            <a:avLst/>
          </a:prstGeom>
        </p:spPr>
      </p:pic>
      <p:sp>
        <p:nvSpPr>
          <p:cNvPr id="5" name="Oval 4">
            <a:extLst>
              <a:ext uri="{FF2B5EF4-FFF2-40B4-BE49-F238E27FC236}">
                <a16:creationId xmlns:a16="http://schemas.microsoft.com/office/drawing/2014/main" id="{E1D3209E-AE31-499B-A2E1-C751597AF53A}"/>
              </a:ext>
            </a:extLst>
          </p:cNvPr>
          <p:cNvSpPr/>
          <p:nvPr/>
        </p:nvSpPr>
        <p:spPr>
          <a:xfrm>
            <a:off x="4700187" y="222191"/>
            <a:ext cx="427290" cy="56402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hlinkClick r:id="rId4" action="ppaction://hlinksldjump"/>
            <a:extLst>
              <a:ext uri="{FF2B5EF4-FFF2-40B4-BE49-F238E27FC236}">
                <a16:creationId xmlns:a16="http://schemas.microsoft.com/office/drawing/2014/main" id="{3E2BF0C0-9F18-4FEB-8501-68B1EE23ABF6}"/>
              </a:ext>
            </a:extLst>
          </p:cNvPr>
          <p:cNvSpPr/>
          <p:nvPr/>
        </p:nvSpPr>
        <p:spPr>
          <a:xfrm>
            <a:off x="6135880" y="1025495"/>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4" action="ppaction://hlinksldjump"/>
            <a:extLst>
              <a:ext uri="{FF2B5EF4-FFF2-40B4-BE49-F238E27FC236}">
                <a16:creationId xmlns:a16="http://schemas.microsoft.com/office/drawing/2014/main" id="{108743D0-D4E0-4988-8633-ABB71F0C4B26}"/>
              </a:ext>
            </a:extLst>
          </p:cNvPr>
          <p:cNvSpPr/>
          <p:nvPr/>
        </p:nvSpPr>
        <p:spPr>
          <a:xfrm>
            <a:off x="3895458" y="1365903"/>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5" action="ppaction://hlinksldjump"/>
            <a:extLst>
              <a:ext uri="{FF2B5EF4-FFF2-40B4-BE49-F238E27FC236}">
                <a16:creationId xmlns:a16="http://schemas.microsoft.com/office/drawing/2014/main" id="{9659C73F-C2EA-4CC6-B981-AD190680E65F}"/>
              </a:ext>
            </a:extLst>
          </p:cNvPr>
          <p:cNvSpPr/>
          <p:nvPr/>
        </p:nvSpPr>
        <p:spPr>
          <a:xfrm>
            <a:off x="5127477" y="1912834"/>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6" action="ppaction://hlinksldjump"/>
            <a:extLst>
              <a:ext uri="{FF2B5EF4-FFF2-40B4-BE49-F238E27FC236}">
                <a16:creationId xmlns:a16="http://schemas.microsoft.com/office/drawing/2014/main" id="{B899372C-DEBA-4430-8327-A4C1034DB8B8}"/>
              </a:ext>
            </a:extLst>
          </p:cNvPr>
          <p:cNvSpPr/>
          <p:nvPr/>
        </p:nvSpPr>
        <p:spPr>
          <a:xfrm>
            <a:off x="8826381" y="2882069"/>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4" action="ppaction://hlinksldjump"/>
            <a:extLst>
              <a:ext uri="{FF2B5EF4-FFF2-40B4-BE49-F238E27FC236}">
                <a16:creationId xmlns:a16="http://schemas.microsoft.com/office/drawing/2014/main" id="{FC4ACEAB-6F7A-450B-AB84-C28328840E7F}"/>
              </a:ext>
            </a:extLst>
          </p:cNvPr>
          <p:cNvSpPr/>
          <p:nvPr/>
        </p:nvSpPr>
        <p:spPr>
          <a:xfrm>
            <a:off x="2724683" y="4211652"/>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7" action="ppaction://hlinksldjump"/>
            <a:extLst>
              <a:ext uri="{FF2B5EF4-FFF2-40B4-BE49-F238E27FC236}">
                <a16:creationId xmlns:a16="http://schemas.microsoft.com/office/drawing/2014/main" id="{20F40AEA-284B-43F0-B662-5B1AF9352002}"/>
              </a:ext>
            </a:extLst>
          </p:cNvPr>
          <p:cNvSpPr/>
          <p:nvPr/>
        </p:nvSpPr>
        <p:spPr>
          <a:xfrm>
            <a:off x="3464306" y="2394958"/>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8" action="ppaction://hlinksldjump"/>
            <a:extLst>
              <a:ext uri="{FF2B5EF4-FFF2-40B4-BE49-F238E27FC236}">
                <a16:creationId xmlns:a16="http://schemas.microsoft.com/office/drawing/2014/main" id="{98D54CE0-8C25-4C9A-8BDD-7319DA8943A5}"/>
              </a:ext>
            </a:extLst>
          </p:cNvPr>
          <p:cNvSpPr/>
          <p:nvPr/>
        </p:nvSpPr>
        <p:spPr>
          <a:xfrm>
            <a:off x="3138519" y="2333002"/>
            <a:ext cx="324423"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4" action="ppaction://hlinksldjump"/>
            <a:extLst>
              <a:ext uri="{FF2B5EF4-FFF2-40B4-BE49-F238E27FC236}">
                <a16:creationId xmlns:a16="http://schemas.microsoft.com/office/drawing/2014/main" id="{810AEC5B-0C74-4BEC-8209-0E2E070ECA52}"/>
              </a:ext>
            </a:extLst>
          </p:cNvPr>
          <p:cNvSpPr/>
          <p:nvPr/>
        </p:nvSpPr>
        <p:spPr>
          <a:xfrm>
            <a:off x="5194419" y="2608603"/>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hlinkClick r:id="rId9" action="ppaction://hlinksldjump"/>
            <a:extLst>
              <a:ext uri="{FF2B5EF4-FFF2-40B4-BE49-F238E27FC236}">
                <a16:creationId xmlns:a16="http://schemas.microsoft.com/office/drawing/2014/main" id="{607846CE-6271-4613-95AD-64A0536E70F1}"/>
              </a:ext>
            </a:extLst>
          </p:cNvPr>
          <p:cNvSpPr/>
          <p:nvPr/>
        </p:nvSpPr>
        <p:spPr>
          <a:xfrm>
            <a:off x="7887616" y="3322889"/>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hlinkClick r:id="rId9" action="ppaction://hlinksldjump"/>
            <a:extLst>
              <a:ext uri="{FF2B5EF4-FFF2-40B4-BE49-F238E27FC236}">
                <a16:creationId xmlns:a16="http://schemas.microsoft.com/office/drawing/2014/main" id="{AFC5200E-ACCC-434A-87C4-586CA526065D}"/>
              </a:ext>
            </a:extLst>
          </p:cNvPr>
          <p:cNvSpPr/>
          <p:nvPr/>
        </p:nvSpPr>
        <p:spPr>
          <a:xfrm>
            <a:off x="6954852" y="3938186"/>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10" action="ppaction://hlinksldjump"/>
            <a:extLst>
              <a:ext uri="{FF2B5EF4-FFF2-40B4-BE49-F238E27FC236}">
                <a16:creationId xmlns:a16="http://schemas.microsoft.com/office/drawing/2014/main" id="{A642E32F-4A2A-4219-A75A-5FA0F1BA4599}"/>
              </a:ext>
            </a:extLst>
          </p:cNvPr>
          <p:cNvSpPr/>
          <p:nvPr/>
        </p:nvSpPr>
        <p:spPr>
          <a:xfrm>
            <a:off x="8356999" y="3869820"/>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hlinkClick r:id="rId4" action="ppaction://hlinksldjump"/>
            <a:extLst>
              <a:ext uri="{FF2B5EF4-FFF2-40B4-BE49-F238E27FC236}">
                <a16:creationId xmlns:a16="http://schemas.microsoft.com/office/drawing/2014/main" id="{AB91F548-6877-4EB6-BC69-5017B150C402}"/>
              </a:ext>
            </a:extLst>
          </p:cNvPr>
          <p:cNvSpPr/>
          <p:nvPr/>
        </p:nvSpPr>
        <p:spPr>
          <a:xfrm>
            <a:off x="8182446" y="4516452"/>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hlinkClick r:id="rId11" action="ppaction://hlinksldjump"/>
            <a:extLst>
              <a:ext uri="{FF2B5EF4-FFF2-40B4-BE49-F238E27FC236}">
                <a16:creationId xmlns:a16="http://schemas.microsoft.com/office/drawing/2014/main" id="{9715F385-EB17-4560-98D7-49FD47F9D7E0}"/>
              </a:ext>
            </a:extLst>
          </p:cNvPr>
          <p:cNvSpPr/>
          <p:nvPr/>
        </p:nvSpPr>
        <p:spPr>
          <a:xfrm>
            <a:off x="3895458" y="3116898"/>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12" action="ppaction://hlinksldjump"/>
            <a:extLst>
              <a:ext uri="{FF2B5EF4-FFF2-40B4-BE49-F238E27FC236}">
                <a16:creationId xmlns:a16="http://schemas.microsoft.com/office/drawing/2014/main" id="{827C0D93-A459-4B1A-A06A-E2328E98B448}"/>
              </a:ext>
            </a:extLst>
          </p:cNvPr>
          <p:cNvSpPr/>
          <p:nvPr/>
        </p:nvSpPr>
        <p:spPr>
          <a:xfrm>
            <a:off x="6127181" y="3753740"/>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hlinkClick r:id="rId13" action="ppaction://hlinksldjump"/>
            <a:extLst>
              <a:ext uri="{FF2B5EF4-FFF2-40B4-BE49-F238E27FC236}">
                <a16:creationId xmlns:a16="http://schemas.microsoft.com/office/drawing/2014/main" id="{3B74A3BD-8240-4735-94C9-481C599A005C}"/>
              </a:ext>
            </a:extLst>
          </p:cNvPr>
          <p:cNvSpPr/>
          <p:nvPr/>
        </p:nvSpPr>
        <p:spPr>
          <a:xfrm>
            <a:off x="7638423" y="4121209"/>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hlinkClick r:id="rId14" action="ppaction://hlinksldjump"/>
            <a:extLst>
              <a:ext uri="{FF2B5EF4-FFF2-40B4-BE49-F238E27FC236}">
                <a16:creationId xmlns:a16="http://schemas.microsoft.com/office/drawing/2014/main" id="{72167B24-871F-4DD2-903F-1E29555CCF1B}"/>
              </a:ext>
            </a:extLst>
          </p:cNvPr>
          <p:cNvSpPr/>
          <p:nvPr/>
        </p:nvSpPr>
        <p:spPr>
          <a:xfrm>
            <a:off x="7410699" y="4824812"/>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hlinkClick r:id="rId15" action="ppaction://hlinksldjump"/>
            <a:extLst>
              <a:ext uri="{FF2B5EF4-FFF2-40B4-BE49-F238E27FC236}">
                <a16:creationId xmlns:a16="http://schemas.microsoft.com/office/drawing/2014/main" id="{489D771D-12DF-4674-96D4-09312D7A75E5}"/>
              </a:ext>
            </a:extLst>
          </p:cNvPr>
          <p:cNvSpPr/>
          <p:nvPr/>
        </p:nvSpPr>
        <p:spPr>
          <a:xfrm>
            <a:off x="6822556" y="5581115"/>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hlinkClick r:id="rId16" action="ppaction://hlinksldjump"/>
            <a:extLst>
              <a:ext uri="{FF2B5EF4-FFF2-40B4-BE49-F238E27FC236}">
                <a16:creationId xmlns:a16="http://schemas.microsoft.com/office/drawing/2014/main" id="{AB633F57-6E63-4234-B5AB-827E9A99F193}"/>
              </a:ext>
            </a:extLst>
          </p:cNvPr>
          <p:cNvSpPr/>
          <p:nvPr/>
        </p:nvSpPr>
        <p:spPr>
          <a:xfrm>
            <a:off x="7410699" y="6007341"/>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hlinkClick r:id="rId17" action="ppaction://hlinksldjump"/>
            <a:extLst>
              <a:ext uri="{FF2B5EF4-FFF2-40B4-BE49-F238E27FC236}">
                <a16:creationId xmlns:a16="http://schemas.microsoft.com/office/drawing/2014/main" id="{8DA5BA81-E4F1-4ED1-AC3A-6BA22F0E608F}"/>
              </a:ext>
            </a:extLst>
          </p:cNvPr>
          <p:cNvSpPr/>
          <p:nvPr/>
        </p:nvSpPr>
        <p:spPr>
          <a:xfrm>
            <a:off x="4954501" y="3312920"/>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hlinkClick r:id="rId7" action="ppaction://hlinksldjump"/>
            <a:extLst>
              <a:ext uri="{FF2B5EF4-FFF2-40B4-BE49-F238E27FC236}">
                <a16:creationId xmlns:a16="http://schemas.microsoft.com/office/drawing/2014/main" id="{88374206-5376-4B40-8702-8D4C872FF8C4}"/>
              </a:ext>
            </a:extLst>
          </p:cNvPr>
          <p:cNvSpPr/>
          <p:nvPr/>
        </p:nvSpPr>
        <p:spPr>
          <a:xfrm>
            <a:off x="4700187" y="4608319"/>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hlinkClick r:id="rId18" action="ppaction://hlinksldjump"/>
            <a:extLst>
              <a:ext uri="{FF2B5EF4-FFF2-40B4-BE49-F238E27FC236}">
                <a16:creationId xmlns:a16="http://schemas.microsoft.com/office/drawing/2014/main" id="{0770C255-5959-4A5E-B04D-6CF9FC469CA2}"/>
              </a:ext>
            </a:extLst>
          </p:cNvPr>
          <p:cNvSpPr/>
          <p:nvPr/>
        </p:nvSpPr>
        <p:spPr>
          <a:xfrm>
            <a:off x="3759135" y="5170917"/>
            <a:ext cx="941051"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hlinkClick r:id="rId9" action="ppaction://hlinksldjump"/>
            <a:extLst>
              <a:ext uri="{FF2B5EF4-FFF2-40B4-BE49-F238E27FC236}">
                <a16:creationId xmlns:a16="http://schemas.microsoft.com/office/drawing/2014/main" id="{0A9E1BBD-26A4-46F2-876E-FFB72652700A}"/>
              </a:ext>
            </a:extLst>
          </p:cNvPr>
          <p:cNvSpPr/>
          <p:nvPr/>
        </p:nvSpPr>
        <p:spPr>
          <a:xfrm>
            <a:off x="2639328" y="5581115"/>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hlinkClick r:id="rId7" action="ppaction://hlinksldjump"/>
            <a:extLst>
              <a:ext uri="{FF2B5EF4-FFF2-40B4-BE49-F238E27FC236}">
                <a16:creationId xmlns:a16="http://schemas.microsoft.com/office/drawing/2014/main" id="{3E10ECBD-E0F6-4238-A924-B0EB1A0F96E6}"/>
              </a:ext>
            </a:extLst>
          </p:cNvPr>
          <p:cNvSpPr/>
          <p:nvPr/>
        </p:nvSpPr>
        <p:spPr>
          <a:xfrm>
            <a:off x="2548860" y="3155534"/>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hlinkClick r:id="rId13" action="ppaction://hlinksldjump"/>
            <a:extLst>
              <a:ext uri="{FF2B5EF4-FFF2-40B4-BE49-F238E27FC236}">
                <a16:creationId xmlns:a16="http://schemas.microsoft.com/office/drawing/2014/main" id="{5B6D98C3-7FB6-497F-9E6D-2599D3820B77}"/>
              </a:ext>
            </a:extLst>
          </p:cNvPr>
          <p:cNvSpPr/>
          <p:nvPr/>
        </p:nvSpPr>
        <p:spPr>
          <a:xfrm>
            <a:off x="5893266" y="3390364"/>
            <a:ext cx="589660" cy="2734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hlinkClick r:id="rId19" action="ppaction://hlinksldjump"/>
            <a:extLst>
              <a:ext uri="{FF2B5EF4-FFF2-40B4-BE49-F238E27FC236}">
                <a16:creationId xmlns:a16="http://schemas.microsoft.com/office/drawing/2014/main" id="{6AFF5215-002D-44CD-9DFF-CD115B4EFFFE}"/>
              </a:ext>
            </a:extLst>
          </p:cNvPr>
          <p:cNvSpPr/>
          <p:nvPr/>
        </p:nvSpPr>
        <p:spPr>
          <a:xfrm>
            <a:off x="7933253" y="2409913"/>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hlinkClick r:id="rId20" action="ppaction://hlinksldjump"/>
            <a:extLst>
              <a:ext uri="{FF2B5EF4-FFF2-40B4-BE49-F238E27FC236}">
                <a16:creationId xmlns:a16="http://schemas.microsoft.com/office/drawing/2014/main" id="{6569D823-EC69-43EE-9BCE-D690AB938726}"/>
              </a:ext>
            </a:extLst>
          </p:cNvPr>
          <p:cNvSpPr/>
          <p:nvPr/>
        </p:nvSpPr>
        <p:spPr>
          <a:xfrm>
            <a:off x="4447151" y="2584568"/>
            <a:ext cx="376014" cy="3934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hlinkClick r:id="rId16" action="ppaction://hlinksldjump"/>
            <a:extLst>
              <a:ext uri="{FF2B5EF4-FFF2-40B4-BE49-F238E27FC236}">
                <a16:creationId xmlns:a16="http://schemas.microsoft.com/office/drawing/2014/main" id="{933F5B47-9412-464A-84FA-B9A79E0F7CEF}"/>
              </a:ext>
            </a:extLst>
          </p:cNvPr>
          <p:cNvSpPr/>
          <p:nvPr/>
        </p:nvSpPr>
        <p:spPr>
          <a:xfrm>
            <a:off x="4041226" y="661054"/>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562C011-6153-4465-950C-0E5CECD33517}"/>
              </a:ext>
            </a:extLst>
          </p:cNvPr>
          <p:cNvSpPr/>
          <p:nvPr/>
        </p:nvSpPr>
        <p:spPr>
          <a:xfrm>
            <a:off x="10144919" y="6554272"/>
            <a:ext cx="1944153" cy="261610"/>
          </a:xfrm>
          <a:prstGeom prst="rect">
            <a:avLst/>
          </a:prstGeom>
        </p:spPr>
        <p:txBody>
          <a:bodyPr wrap="square">
            <a:spAutoFit/>
          </a:bodyPr>
          <a:lstStyle/>
          <a:p>
            <a:pPr algn="r"/>
            <a:r>
              <a:rPr lang="en-US" sz="1100" b="1" dirty="0">
                <a:hlinkClick r:id="rId21" action="ppaction://hlinksldjump"/>
              </a:rPr>
              <a:t>NORTH</a:t>
            </a:r>
            <a:r>
              <a:rPr lang="en-US" sz="1100" b="1" dirty="0"/>
              <a:t>    </a:t>
            </a:r>
            <a:r>
              <a:rPr lang="en-US" sz="1100" b="1" dirty="0">
                <a:hlinkClick r:id="rId22" action="ppaction://hlinksldjump"/>
              </a:rPr>
              <a:t>CENTRAL</a:t>
            </a:r>
            <a:r>
              <a:rPr lang="en-US" sz="1100" b="1" dirty="0"/>
              <a:t>    </a:t>
            </a:r>
            <a:r>
              <a:rPr lang="en-US" sz="1100" b="1" dirty="0">
                <a:hlinkClick r:id="rId23" action="ppaction://hlinksldjump"/>
              </a:rPr>
              <a:t>SOUTH</a:t>
            </a:r>
            <a:endParaRPr lang="en-US" sz="1100" b="1" dirty="0"/>
          </a:p>
        </p:txBody>
      </p:sp>
      <p:sp>
        <p:nvSpPr>
          <p:cNvPr id="35" name="Oval 34">
            <a:hlinkClick r:id="rId7" action="ppaction://hlinksldjump"/>
            <a:extLst>
              <a:ext uri="{FF2B5EF4-FFF2-40B4-BE49-F238E27FC236}">
                <a16:creationId xmlns:a16="http://schemas.microsoft.com/office/drawing/2014/main" id="{2DEE6190-F6DD-4CA4-A86E-032158182623}"/>
              </a:ext>
            </a:extLst>
          </p:cNvPr>
          <p:cNvSpPr/>
          <p:nvPr/>
        </p:nvSpPr>
        <p:spPr>
          <a:xfrm>
            <a:off x="4619002" y="220586"/>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3C6F759-692A-4516-A869-BAF2BE17C4B4}"/>
              </a:ext>
            </a:extLst>
          </p:cNvPr>
          <p:cNvSpPr/>
          <p:nvPr/>
        </p:nvSpPr>
        <p:spPr>
          <a:xfrm>
            <a:off x="6029088" y="3163720"/>
            <a:ext cx="589660" cy="2734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hlinkClick r:id="rId24" action="ppaction://hlinksldjump"/>
            <a:extLst>
              <a:ext uri="{FF2B5EF4-FFF2-40B4-BE49-F238E27FC236}">
                <a16:creationId xmlns:a16="http://schemas.microsoft.com/office/drawing/2014/main" id="{5276ACF0-24AF-4B94-8F08-033CC81F9395}"/>
              </a:ext>
            </a:extLst>
          </p:cNvPr>
          <p:cNvSpPr/>
          <p:nvPr/>
        </p:nvSpPr>
        <p:spPr>
          <a:xfrm>
            <a:off x="6058317" y="3127220"/>
            <a:ext cx="589660" cy="2734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hlinkClick r:id="rId25" action="ppaction://hlinksldjump"/>
            <a:extLst>
              <a:ext uri="{FF2B5EF4-FFF2-40B4-BE49-F238E27FC236}">
                <a16:creationId xmlns:a16="http://schemas.microsoft.com/office/drawing/2014/main" id="{CE56D128-8334-430C-A661-78BE6D0FDE99}"/>
              </a:ext>
            </a:extLst>
          </p:cNvPr>
          <p:cNvSpPr/>
          <p:nvPr/>
        </p:nvSpPr>
        <p:spPr>
          <a:xfrm>
            <a:off x="5885992" y="2885981"/>
            <a:ext cx="589660" cy="2734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hlinkClick r:id="rId26" action="ppaction://hlinksldjump"/>
            <a:extLst>
              <a:ext uri="{FF2B5EF4-FFF2-40B4-BE49-F238E27FC236}">
                <a16:creationId xmlns:a16="http://schemas.microsoft.com/office/drawing/2014/main" id="{79C5B0A1-67FB-453B-AEE3-8214B1DBB6A0}"/>
              </a:ext>
            </a:extLst>
          </p:cNvPr>
          <p:cNvSpPr/>
          <p:nvPr/>
        </p:nvSpPr>
        <p:spPr>
          <a:xfrm>
            <a:off x="4395752" y="4211653"/>
            <a:ext cx="941051" cy="4409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110961"/>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9B98D7-1392-4A93-ACD3-6771E14374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92416" y="1190814"/>
            <a:ext cx="5007855" cy="4351338"/>
          </a:xfrm>
        </p:spPr>
      </p:pic>
      <p:pic>
        <p:nvPicPr>
          <p:cNvPr id="5" name="Picture 4">
            <a:extLst>
              <a:ext uri="{FF2B5EF4-FFF2-40B4-BE49-F238E27FC236}">
                <a16:creationId xmlns:a16="http://schemas.microsoft.com/office/drawing/2014/main" id="{E646D379-BE06-4BEB-961A-3E94D6B3DD7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6" name="Arrow: Right 5">
            <a:extLst>
              <a:ext uri="{FF2B5EF4-FFF2-40B4-BE49-F238E27FC236}">
                <a16:creationId xmlns:a16="http://schemas.microsoft.com/office/drawing/2014/main" id="{056D1488-724A-41EC-9BCC-B93E14F1DF7F}"/>
              </a:ext>
            </a:extLst>
          </p:cNvPr>
          <p:cNvSpPr/>
          <p:nvPr/>
        </p:nvSpPr>
        <p:spPr>
          <a:xfrm>
            <a:off x="9985999" y="2442953"/>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E47E19-3C86-41DE-B357-731062FD9F6A}"/>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
            <a:extLst>
              <a:ext uri="{FF2B5EF4-FFF2-40B4-BE49-F238E27FC236}">
                <a16:creationId xmlns:a16="http://schemas.microsoft.com/office/drawing/2014/main" id="{A5152FD4-308D-408D-8772-AEE91443095E}"/>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Gastropods</a:t>
            </a:r>
          </a:p>
        </p:txBody>
      </p:sp>
      <p:sp>
        <p:nvSpPr>
          <p:cNvPr id="9" name="Rectangle 8">
            <a:extLst>
              <a:ext uri="{FF2B5EF4-FFF2-40B4-BE49-F238E27FC236}">
                <a16:creationId xmlns:a16="http://schemas.microsoft.com/office/drawing/2014/main" id="{58A02342-A762-455B-91E4-0344BD10D584}"/>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1" name="Picture 10">
            <a:extLst>
              <a:ext uri="{FF2B5EF4-FFF2-40B4-BE49-F238E27FC236}">
                <a16:creationId xmlns:a16="http://schemas.microsoft.com/office/drawing/2014/main" id="{CE6B369E-0B23-442A-AE73-AAB6093FC53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098714" y="1190814"/>
            <a:ext cx="2417115" cy="2400111"/>
          </a:xfrm>
          <a:prstGeom prst="rect">
            <a:avLst/>
          </a:prstGeom>
        </p:spPr>
      </p:pic>
      <p:pic>
        <p:nvPicPr>
          <p:cNvPr id="13" name="Picture 12">
            <a:extLst>
              <a:ext uri="{FF2B5EF4-FFF2-40B4-BE49-F238E27FC236}">
                <a16:creationId xmlns:a16="http://schemas.microsoft.com/office/drawing/2014/main" id="{15C26A58-6CF7-4C9F-B5A3-46FD897E04A4}"/>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80579" y="1190814"/>
            <a:ext cx="1380268" cy="1731251"/>
          </a:xfrm>
          <a:prstGeom prst="rect">
            <a:avLst/>
          </a:prstGeom>
        </p:spPr>
      </p:pic>
      <p:pic>
        <p:nvPicPr>
          <p:cNvPr id="15" name="Picture 14">
            <a:extLst>
              <a:ext uri="{FF2B5EF4-FFF2-40B4-BE49-F238E27FC236}">
                <a16:creationId xmlns:a16="http://schemas.microsoft.com/office/drawing/2014/main" id="{59FC2C8D-0449-4A3A-A86A-C07519F182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35512" y="3191534"/>
            <a:ext cx="2070402" cy="1380268"/>
          </a:xfrm>
          <a:prstGeom prst="rect">
            <a:avLst/>
          </a:prstGeom>
        </p:spPr>
      </p:pic>
      <p:pic>
        <p:nvPicPr>
          <p:cNvPr id="17" name="Picture 16">
            <a:extLst>
              <a:ext uri="{FF2B5EF4-FFF2-40B4-BE49-F238E27FC236}">
                <a16:creationId xmlns:a16="http://schemas.microsoft.com/office/drawing/2014/main" id="{1E8DED86-876C-43FC-8ED8-8269F8591F96}"/>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86989" y="4856965"/>
            <a:ext cx="1373858" cy="1309744"/>
          </a:xfrm>
          <a:prstGeom prst="rect">
            <a:avLst/>
          </a:prstGeom>
        </p:spPr>
      </p:pic>
      <p:pic>
        <p:nvPicPr>
          <p:cNvPr id="19" name="Picture 18">
            <a:extLst>
              <a:ext uri="{FF2B5EF4-FFF2-40B4-BE49-F238E27FC236}">
                <a16:creationId xmlns:a16="http://schemas.microsoft.com/office/drawing/2014/main" id="{7E8EC563-366A-4E5A-9BEE-7FA16604583D}"/>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098714" y="3878042"/>
            <a:ext cx="2417116" cy="1662331"/>
          </a:xfrm>
          <a:prstGeom prst="rect">
            <a:avLst/>
          </a:prstGeom>
        </p:spPr>
      </p:pic>
      <p:pic>
        <p:nvPicPr>
          <p:cNvPr id="21" name="Picture 20">
            <a:extLst>
              <a:ext uri="{FF2B5EF4-FFF2-40B4-BE49-F238E27FC236}">
                <a16:creationId xmlns:a16="http://schemas.microsoft.com/office/drawing/2014/main" id="{881FD02E-3895-44B3-9E7D-50C834D81CB4}"/>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48854" y="5557454"/>
            <a:ext cx="1218509" cy="1218509"/>
          </a:xfrm>
          <a:prstGeom prst="rect">
            <a:avLst/>
          </a:prstGeom>
        </p:spPr>
      </p:pic>
    </p:spTree>
    <p:extLst>
      <p:ext uri="{BB962C8B-B14F-4D97-AF65-F5344CB8AC3E}">
        <p14:creationId xmlns:p14="http://schemas.microsoft.com/office/powerpoint/2010/main" val="355709446"/>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75E-6 4.44444E-6 L 0.51329 0.00024 " pathEditMode="relative" rAng="0" ptsTypes="AA">
                                      <p:cBhvr>
                                        <p:cTn id="6" dur="35000" fill="hold"/>
                                        <p:tgtEl>
                                          <p:spTgt spid="21"/>
                                        </p:tgtEl>
                                        <p:attrNameLst>
                                          <p:attrName>ppt_x</p:attrName>
                                          <p:attrName>ppt_y</p:attrName>
                                        </p:attrNameLst>
                                      </p:cBhvr>
                                      <p:rCtr x="2570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3A9CEC6-9C55-4978-958C-324656D38CD3}"/>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3337623" y="1262982"/>
            <a:ext cx="6563950" cy="3692222"/>
          </a:xfrm>
        </p:spPr>
      </p:pic>
      <p:pic>
        <p:nvPicPr>
          <p:cNvPr id="6" name="Picture 5">
            <a:extLst>
              <a:ext uri="{FF2B5EF4-FFF2-40B4-BE49-F238E27FC236}">
                <a16:creationId xmlns:a16="http://schemas.microsoft.com/office/drawing/2014/main" id="{C2C46A68-5658-4E82-9309-814320935A6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CBE14B49-DDFD-4068-9B8C-30F49E976AF4}"/>
              </a:ext>
            </a:extLst>
          </p:cNvPr>
          <p:cNvSpPr/>
          <p:nvPr/>
        </p:nvSpPr>
        <p:spPr>
          <a:xfrm>
            <a:off x="9985999" y="2434564"/>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F295D45-AD88-4A09-A10C-1E67525CCFB9}"/>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CAD2BEE4-ACC4-4FE2-8FDD-EF9926BA8194}"/>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HYBODUS</a:t>
            </a:r>
          </a:p>
        </p:txBody>
      </p:sp>
      <p:sp>
        <p:nvSpPr>
          <p:cNvPr id="10" name="Rectangle 9">
            <a:extLst>
              <a:ext uri="{FF2B5EF4-FFF2-40B4-BE49-F238E27FC236}">
                <a16:creationId xmlns:a16="http://schemas.microsoft.com/office/drawing/2014/main" id="{AE43A517-D7EC-4C8C-BD6D-9A0A8F14EEF2}"/>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5" name="Picture 14">
            <a:extLst>
              <a:ext uri="{FF2B5EF4-FFF2-40B4-BE49-F238E27FC236}">
                <a16:creationId xmlns:a16="http://schemas.microsoft.com/office/drawing/2014/main" id="{0B2D033E-8EAF-4BA7-81DA-8363BC15751E}"/>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928" y="847009"/>
            <a:ext cx="2743200" cy="2194560"/>
          </a:xfrm>
          <a:prstGeom prst="rect">
            <a:avLst/>
          </a:prstGeom>
        </p:spPr>
      </p:pic>
      <p:pic>
        <p:nvPicPr>
          <p:cNvPr id="17" name="Picture 16">
            <a:extLst>
              <a:ext uri="{FF2B5EF4-FFF2-40B4-BE49-F238E27FC236}">
                <a16:creationId xmlns:a16="http://schemas.microsoft.com/office/drawing/2014/main" id="{BD106D97-D32B-4E28-93F7-87E47C23FDC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384596" y="5012648"/>
            <a:ext cx="4622244" cy="1583118"/>
          </a:xfrm>
          <a:prstGeom prst="rect">
            <a:avLst/>
          </a:prstGeom>
        </p:spPr>
      </p:pic>
      <p:pic>
        <p:nvPicPr>
          <p:cNvPr id="19" name="Picture 18">
            <a:extLst>
              <a:ext uri="{FF2B5EF4-FFF2-40B4-BE49-F238E27FC236}">
                <a16:creationId xmlns:a16="http://schemas.microsoft.com/office/drawing/2014/main" id="{B35BC357-A636-4E09-AE17-071E88641A26}"/>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84520" y="2836164"/>
            <a:ext cx="2736892" cy="2119040"/>
          </a:xfrm>
          <a:prstGeom prst="rect">
            <a:avLst/>
          </a:prstGeom>
        </p:spPr>
      </p:pic>
      <p:pic>
        <p:nvPicPr>
          <p:cNvPr id="21" name="Picture 20">
            <a:extLst>
              <a:ext uri="{FF2B5EF4-FFF2-40B4-BE49-F238E27FC236}">
                <a16:creationId xmlns:a16="http://schemas.microsoft.com/office/drawing/2014/main" id="{F2E4F5BB-CF91-4BD6-B91E-47C3DE5009B2}"/>
              </a:ext>
            </a:extLst>
          </p:cNvPr>
          <p:cNvPicPr>
            <a:picLocks noChangeAspect="1"/>
          </p:cNvPicPr>
          <p:nvPr/>
        </p:nvPicPr>
        <p:blipFill>
          <a:blip r:embed="rId11">
            <a:clrChange>
              <a:clrFrom>
                <a:srgbClr val="EBEBEB"/>
              </a:clrFrom>
              <a:clrTo>
                <a:srgbClr val="EBEBEB">
                  <a:alpha val="0"/>
                </a:srgbClr>
              </a:clrTo>
            </a:clrChange>
            <a:extLst>
              <a:ext uri="{28A0092B-C50C-407E-A947-70E740481C1C}">
                <a14:useLocalDpi xmlns:a14="http://schemas.microsoft.com/office/drawing/2010/main" val="0"/>
              </a:ext>
            </a:extLst>
          </a:blip>
          <a:stretch>
            <a:fillRect/>
          </a:stretch>
        </p:blipFill>
        <p:spPr>
          <a:xfrm>
            <a:off x="34867" y="4812451"/>
            <a:ext cx="3352560" cy="2397080"/>
          </a:xfrm>
          <a:prstGeom prst="rect">
            <a:avLst/>
          </a:prstGeom>
        </p:spPr>
      </p:pic>
    </p:spTree>
    <p:extLst>
      <p:ext uri="{BB962C8B-B14F-4D97-AF65-F5344CB8AC3E}">
        <p14:creationId xmlns:p14="http://schemas.microsoft.com/office/powerpoint/2010/main" val="2024299271"/>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D25F83-14C1-4B51-9DFA-A650D49FA4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000" y="1062428"/>
            <a:ext cx="5534209" cy="5479416"/>
          </a:xfrm>
        </p:spPr>
      </p:pic>
      <p:pic>
        <p:nvPicPr>
          <p:cNvPr id="6" name="Picture 5">
            <a:extLst>
              <a:ext uri="{FF2B5EF4-FFF2-40B4-BE49-F238E27FC236}">
                <a16:creationId xmlns:a16="http://schemas.microsoft.com/office/drawing/2014/main" id="{0E4FE25B-F022-4776-BA1A-BFC17A71FB8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8" name="Rectangle 7">
            <a:extLst>
              <a:ext uri="{FF2B5EF4-FFF2-40B4-BE49-F238E27FC236}">
                <a16:creationId xmlns:a16="http://schemas.microsoft.com/office/drawing/2014/main" id="{734CAD1D-7AEE-452F-BC29-36B15876F043}"/>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5EA9442B-8ACA-4B80-93F2-E41D1A063EA0}"/>
              </a:ext>
            </a:extLst>
          </p:cNvPr>
          <p:cNvSpPr txBox="1">
            <a:spLocks noChangeArrowheads="1"/>
          </p:cNvSpPr>
          <p:nvPr/>
        </p:nvSpPr>
        <p:spPr bwMode="auto">
          <a:xfrm>
            <a:off x="3801666" y="262234"/>
            <a:ext cx="43995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Sea turtles</a:t>
            </a:r>
          </a:p>
        </p:txBody>
      </p:sp>
      <p:sp>
        <p:nvSpPr>
          <p:cNvPr id="10" name="Rectangle 9">
            <a:extLst>
              <a:ext uri="{FF2B5EF4-FFF2-40B4-BE49-F238E27FC236}">
                <a16:creationId xmlns:a16="http://schemas.microsoft.com/office/drawing/2014/main" id="{D1ED54D8-4F4B-49E8-8B5F-C97CDAC39571}"/>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sp>
        <p:nvSpPr>
          <p:cNvPr id="11" name="Arrow: Right 10">
            <a:extLst>
              <a:ext uri="{FF2B5EF4-FFF2-40B4-BE49-F238E27FC236}">
                <a16:creationId xmlns:a16="http://schemas.microsoft.com/office/drawing/2014/main" id="{9386BBCD-0A08-4B66-982E-32B9C4BD1605}"/>
              </a:ext>
            </a:extLst>
          </p:cNvPr>
          <p:cNvSpPr/>
          <p:nvPr/>
        </p:nvSpPr>
        <p:spPr>
          <a:xfrm>
            <a:off x="9985999" y="2434564"/>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6F08B0-01E8-4236-A169-B43E6A5210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354" y="1062428"/>
            <a:ext cx="2168987" cy="2509448"/>
          </a:xfrm>
          <a:prstGeom prst="rect">
            <a:avLst/>
          </a:prstGeom>
        </p:spPr>
      </p:pic>
      <p:pic>
        <p:nvPicPr>
          <p:cNvPr id="13" name="Picture 12">
            <a:extLst>
              <a:ext uri="{FF2B5EF4-FFF2-40B4-BE49-F238E27FC236}">
                <a16:creationId xmlns:a16="http://schemas.microsoft.com/office/drawing/2014/main" id="{F51AEA0F-3765-401C-A634-A6D53F8C2C68}"/>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87354" y="3662290"/>
            <a:ext cx="2168987" cy="2891982"/>
          </a:xfrm>
          <a:prstGeom prst="rect">
            <a:avLst/>
          </a:prstGeom>
        </p:spPr>
      </p:pic>
      <p:pic>
        <p:nvPicPr>
          <p:cNvPr id="15" name="Picture 14">
            <a:extLst>
              <a:ext uri="{FF2B5EF4-FFF2-40B4-BE49-F238E27FC236}">
                <a16:creationId xmlns:a16="http://schemas.microsoft.com/office/drawing/2014/main" id="{0DF207AF-E5BC-4C1A-BE53-8E7007A72E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1525" y="1062428"/>
            <a:ext cx="1510048" cy="1510048"/>
          </a:xfrm>
          <a:prstGeom prst="rect">
            <a:avLst/>
          </a:prstGeom>
        </p:spPr>
      </p:pic>
      <p:pic>
        <p:nvPicPr>
          <p:cNvPr id="17" name="Picture 16">
            <a:extLst>
              <a:ext uri="{FF2B5EF4-FFF2-40B4-BE49-F238E27FC236}">
                <a16:creationId xmlns:a16="http://schemas.microsoft.com/office/drawing/2014/main" id="{EC608E9A-B3EE-4F8E-BD6A-AA1FAB27D347}"/>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8391525" y="2780837"/>
            <a:ext cx="1487544" cy="1162792"/>
          </a:xfrm>
          <a:prstGeom prst="rect">
            <a:avLst/>
          </a:prstGeom>
        </p:spPr>
      </p:pic>
      <p:pic>
        <p:nvPicPr>
          <p:cNvPr id="19" name="Picture 18">
            <a:extLst>
              <a:ext uri="{FF2B5EF4-FFF2-40B4-BE49-F238E27FC236}">
                <a16:creationId xmlns:a16="http://schemas.microsoft.com/office/drawing/2014/main" id="{DB181D77-BCB3-43E2-91C4-E6CEF6C075D4}"/>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8398997" y="4151990"/>
            <a:ext cx="1487544" cy="1046276"/>
          </a:xfrm>
          <a:prstGeom prst="rect">
            <a:avLst/>
          </a:prstGeom>
        </p:spPr>
      </p:pic>
      <p:pic>
        <p:nvPicPr>
          <p:cNvPr id="21" name="Picture 20">
            <a:extLst>
              <a:ext uri="{FF2B5EF4-FFF2-40B4-BE49-F238E27FC236}">
                <a16:creationId xmlns:a16="http://schemas.microsoft.com/office/drawing/2014/main" id="{A7F8BF61-B0D1-475C-B2A6-C794123CC8E9}"/>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8409807" y="5406627"/>
            <a:ext cx="1469262" cy="1101946"/>
          </a:xfrm>
          <a:prstGeom prst="rect">
            <a:avLst/>
          </a:prstGeom>
        </p:spPr>
      </p:pic>
    </p:spTree>
    <p:extLst>
      <p:ext uri="{BB962C8B-B14F-4D97-AF65-F5344CB8AC3E}">
        <p14:creationId xmlns:p14="http://schemas.microsoft.com/office/powerpoint/2010/main" val="2559671881"/>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586809-70E8-40CC-9013-8A11305428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450" y="1132335"/>
            <a:ext cx="9131242" cy="3178200"/>
          </a:xfrm>
        </p:spPr>
      </p:pic>
      <p:pic>
        <p:nvPicPr>
          <p:cNvPr id="6" name="Picture 5">
            <a:extLst>
              <a:ext uri="{FF2B5EF4-FFF2-40B4-BE49-F238E27FC236}">
                <a16:creationId xmlns:a16="http://schemas.microsoft.com/office/drawing/2014/main" id="{9BCE785A-0EB0-428B-910D-D22C65E9C1D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1DFAAC47-0FA8-44B2-A008-4C399CC1937B}"/>
              </a:ext>
            </a:extLst>
          </p:cNvPr>
          <p:cNvSpPr/>
          <p:nvPr/>
        </p:nvSpPr>
        <p:spPr>
          <a:xfrm>
            <a:off x="9985999" y="2392619"/>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C3E4796-71D8-4C77-8D7E-2D89D726D6E6}"/>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4EFA2DD5-7134-42EC-B890-C32396EA27A9}"/>
              </a:ext>
            </a:extLst>
          </p:cNvPr>
          <p:cNvSpPr txBox="1">
            <a:spLocks noChangeArrowheads="1"/>
          </p:cNvSpPr>
          <p:nvPr/>
        </p:nvSpPr>
        <p:spPr bwMode="auto">
          <a:xfrm>
            <a:off x="3801666" y="262234"/>
            <a:ext cx="460704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b="1" i="1" dirty="0">
                <a:solidFill>
                  <a:srgbClr val="000000"/>
                </a:solidFill>
                <a:latin typeface="Century" panose="02040604050505020304" pitchFamily="18" charset="0"/>
                <a:cs typeface="Times New Roman" panose="02020603050405020304" pitchFamily="18" charset="0"/>
              </a:rPr>
              <a:t>THORACOSAURUS</a:t>
            </a:r>
            <a:endParaRPr lang="en-US" altLang="en-US" b="1" i="1" dirty="0">
              <a:solidFill>
                <a:srgbClr val="000000"/>
              </a:solidFill>
              <a:latin typeface="Century" panose="020406040505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49233EE-F0D5-42DB-94B2-FB4993BD57B5}"/>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1" name="Picture 10">
            <a:extLst>
              <a:ext uri="{FF2B5EF4-FFF2-40B4-BE49-F238E27FC236}">
                <a16:creationId xmlns:a16="http://schemas.microsoft.com/office/drawing/2014/main" id="{F83EC30F-9D39-4D60-BB3A-F491FF2ECF1A}"/>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461074" y="4705349"/>
            <a:ext cx="4222618" cy="1696085"/>
          </a:xfrm>
          <a:prstGeom prst="rect">
            <a:avLst/>
          </a:prstGeom>
        </p:spPr>
      </p:pic>
      <p:pic>
        <p:nvPicPr>
          <p:cNvPr id="15" name="Picture 14">
            <a:extLst>
              <a:ext uri="{FF2B5EF4-FFF2-40B4-BE49-F238E27FC236}">
                <a16:creationId xmlns:a16="http://schemas.microsoft.com/office/drawing/2014/main" id="{F9CBC2AF-B4A2-4E6B-9ABB-E0D9A6E1E221}"/>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bright="20000" contrast="15000"/>
                    </a14:imgEffect>
                  </a14:imgLayer>
                </a14:imgProps>
              </a:ext>
              <a:ext uri="{28A0092B-C50C-407E-A947-70E740481C1C}">
                <a14:useLocalDpi xmlns:a14="http://schemas.microsoft.com/office/drawing/2010/main" val="0"/>
              </a:ext>
            </a:extLst>
          </a:blip>
          <a:srcRect/>
          <a:stretch/>
        </p:blipFill>
        <p:spPr>
          <a:xfrm>
            <a:off x="34867" y="5100162"/>
            <a:ext cx="2736908" cy="1117757"/>
          </a:xfrm>
          <a:prstGeom prst="rect">
            <a:avLst/>
          </a:prstGeom>
        </p:spPr>
      </p:pic>
      <p:pic>
        <p:nvPicPr>
          <p:cNvPr id="13" name="Picture 12">
            <a:extLst>
              <a:ext uri="{FF2B5EF4-FFF2-40B4-BE49-F238E27FC236}">
                <a16:creationId xmlns:a16="http://schemas.microsoft.com/office/drawing/2014/main" id="{52CFCF08-8F80-43BE-B808-DF257F85BD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8308" y="4705349"/>
            <a:ext cx="2756183" cy="1713468"/>
          </a:xfrm>
          <a:prstGeom prst="rect">
            <a:avLst/>
          </a:prstGeom>
        </p:spPr>
      </p:pic>
    </p:spTree>
    <p:extLst>
      <p:ext uri="{BB962C8B-B14F-4D97-AF65-F5344CB8AC3E}">
        <p14:creationId xmlns:p14="http://schemas.microsoft.com/office/powerpoint/2010/main" val="4156670076"/>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A4C57A0-9DDD-4068-97E5-429449935697}"/>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368306" y="4921012"/>
            <a:ext cx="2285994" cy="1454260"/>
          </a:xfrm>
        </p:spPr>
      </p:pic>
      <p:pic>
        <p:nvPicPr>
          <p:cNvPr id="5" name="Picture 4">
            <a:extLst>
              <a:ext uri="{FF2B5EF4-FFF2-40B4-BE49-F238E27FC236}">
                <a16:creationId xmlns:a16="http://schemas.microsoft.com/office/drawing/2014/main" id="{38F7FBA8-6714-41A0-AA54-537983E35D5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6" name="Arrow: Right 5">
            <a:extLst>
              <a:ext uri="{FF2B5EF4-FFF2-40B4-BE49-F238E27FC236}">
                <a16:creationId xmlns:a16="http://schemas.microsoft.com/office/drawing/2014/main" id="{ABD4A167-0E82-400D-AB2A-0783ED95A2D8}"/>
              </a:ext>
            </a:extLst>
          </p:cNvPr>
          <p:cNvSpPr/>
          <p:nvPr/>
        </p:nvSpPr>
        <p:spPr>
          <a:xfrm>
            <a:off x="9985999" y="2137403"/>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7F6FD42-1267-40C0-8719-3F18F39312C4}"/>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
            <a:extLst>
              <a:ext uri="{FF2B5EF4-FFF2-40B4-BE49-F238E27FC236}">
                <a16:creationId xmlns:a16="http://schemas.microsoft.com/office/drawing/2014/main" id="{28001904-B549-49BE-A7FD-965D1468D36D}"/>
              </a:ext>
            </a:extLst>
          </p:cNvPr>
          <p:cNvSpPr txBox="1">
            <a:spLocks noChangeArrowheads="1"/>
          </p:cNvSpPr>
          <p:nvPr/>
        </p:nvSpPr>
        <p:spPr bwMode="auto">
          <a:xfrm>
            <a:off x="2654300" y="262234"/>
            <a:ext cx="7270070"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SCAPANORHYNCHUS TEXANUS</a:t>
            </a:r>
          </a:p>
        </p:txBody>
      </p:sp>
      <p:sp>
        <p:nvSpPr>
          <p:cNvPr id="9" name="Rectangle 8">
            <a:extLst>
              <a:ext uri="{FF2B5EF4-FFF2-40B4-BE49-F238E27FC236}">
                <a16:creationId xmlns:a16="http://schemas.microsoft.com/office/drawing/2014/main" id="{B76443FD-3E41-4C06-A75C-3F61C9D59A6F}"/>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1" name="Picture 10">
            <a:extLst>
              <a:ext uri="{FF2B5EF4-FFF2-40B4-BE49-F238E27FC236}">
                <a16:creationId xmlns:a16="http://schemas.microsoft.com/office/drawing/2014/main" id="{31191994-62D3-43F6-991C-0634F29470B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68306" y="1207697"/>
            <a:ext cx="2285994" cy="1725189"/>
          </a:xfrm>
          <a:prstGeom prst="rect">
            <a:avLst/>
          </a:prstGeom>
        </p:spPr>
      </p:pic>
      <p:pic>
        <p:nvPicPr>
          <p:cNvPr id="13" name="Picture 12">
            <a:extLst>
              <a:ext uri="{FF2B5EF4-FFF2-40B4-BE49-F238E27FC236}">
                <a16:creationId xmlns:a16="http://schemas.microsoft.com/office/drawing/2014/main" id="{8C0B3DCE-01F2-45A2-BA36-474C506BB1B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68306" y="3035262"/>
            <a:ext cx="2285994" cy="1783373"/>
          </a:xfrm>
          <a:prstGeom prst="rect">
            <a:avLst/>
          </a:prstGeom>
        </p:spPr>
      </p:pic>
      <p:pic>
        <p:nvPicPr>
          <p:cNvPr id="15" name="Picture 14">
            <a:extLst>
              <a:ext uri="{FF2B5EF4-FFF2-40B4-BE49-F238E27FC236}">
                <a16:creationId xmlns:a16="http://schemas.microsoft.com/office/drawing/2014/main" id="{71123586-76DD-4396-9AA7-FE1C24F2E1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78226" y="1043555"/>
            <a:ext cx="7607445" cy="3061997"/>
          </a:xfrm>
          <a:prstGeom prst="rect">
            <a:avLst/>
          </a:prstGeom>
        </p:spPr>
      </p:pic>
      <p:pic>
        <p:nvPicPr>
          <p:cNvPr id="3074" name="Picture 2" descr="Image result for Scapanorhynchus texanus">
            <a:extLst>
              <a:ext uri="{FF2B5EF4-FFF2-40B4-BE49-F238E27FC236}">
                <a16:creationId xmlns:a16="http://schemas.microsoft.com/office/drawing/2014/main" id="{092C7315-FCDE-4539-98CC-3082242AE1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93008" y="4373638"/>
            <a:ext cx="6577880" cy="1912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891590"/>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A16602B1-94B6-429C-AEF8-6C05DADEE63A}"/>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3541243" y="1262982"/>
            <a:ext cx="5964707" cy="2916079"/>
          </a:xfrm>
        </p:spPr>
      </p:pic>
      <p:pic>
        <p:nvPicPr>
          <p:cNvPr id="6" name="Picture 5">
            <a:extLst>
              <a:ext uri="{FF2B5EF4-FFF2-40B4-BE49-F238E27FC236}">
                <a16:creationId xmlns:a16="http://schemas.microsoft.com/office/drawing/2014/main" id="{642D0FA1-0E0C-4F52-8BD4-6A003415E67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87744314-11E5-43C5-9FF4-5997A5C8C2E4}"/>
              </a:ext>
            </a:extLst>
          </p:cNvPr>
          <p:cNvSpPr/>
          <p:nvPr/>
        </p:nvSpPr>
        <p:spPr>
          <a:xfrm>
            <a:off x="9985999" y="2012557"/>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37CC5F0-196D-4945-A9BC-34F17827EFEF}"/>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D282C379-F850-4928-A729-4181E46BEB36}"/>
              </a:ext>
            </a:extLst>
          </p:cNvPr>
          <p:cNvSpPr txBox="1">
            <a:spLocks noChangeArrowheads="1"/>
          </p:cNvSpPr>
          <p:nvPr/>
        </p:nvSpPr>
        <p:spPr bwMode="auto">
          <a:xfrm>
            <a:off x="3644900" y="262234"/>
            <a:ext cx="4940300"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PROCOLPOCHELYS</a:t>
            </a:r>
          </a:p>
        </p:txBody>
      </p:sp>
      <p:sp>
        <p:nvSpPr>
          <p:cNvPr id="10" name="Rectangle 9">
            <a:extLst>
              <a:ext uri="{FF2B5EF4-FFF2-40B4-BE49-F238E27FC236}">
                <a16:creationId xmlns:a16="http://schemas.microsoft.com/office/drawing/2014/main" id="{31F32F4C-424F-47BC-8C1B-D54B1F9A4CF6}"/>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3" name="Picture 12">
            <a:extLst>
              <a:ext uri="{FF2B5EF4-FFF2-40B4-BE49-F238E27FC236}">
                <a16:creationId xmlns:a16="http://schemas.microsoft.com/office/drawing/2014/main" id="{EF33B67B-9BDB-4580-AA92-45ADD0A6B96A}"/>
              </a:ext>
            </a:extLst>
          </p:cNvPr>
          <p:cNvPicPr>
            <a:picLocks noChangeAspect="1"/>
          </p:cNvPicPr>
          <p:nvPr/>
        </p:nvPicPr>
        <p:blipFill>
          <a:blip r:embed="rId8" cstate="screen">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2928" y="1223343"/>
            <a:ext cx="3563747" cy="3082641"/>
          </a:xfrm>
          <a:prstGeom prst="rect">
            <a:avLst/>
          </a:prstGeom>
        </p:spPr>
      </p:pic>
      <p:pic>
        <p:nvPicPr>
          <p:cNvPr id="4098" name="Picture 2" descr="Image result for procolpochelys">
            <a:extLst>
              <a:ext uri="{FF2B5EF4-FFF2-40B4-BE49-F238E27FC236}">
                <a16:creationId xmlns:a16="http://schemas.microsoft.com/office/drawing/2014/main" id="{E95489C3-F181-4668-82C8-94FEA0F7F936}"/>
              </a:ext>
            </a:extLst>
          </p:cNvPr>
          <p:cNvPicPr>
            <a:picLocks noChangeAspect="1" noChangeArrowheads="1"/>
          </p:cNvPicPr>
          <p:nvPr/>
        </p:nvPicPr>
        <p:blipFill>
          <a:blip r:embed="rId9" cstate="screen">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61950" y="4093336"/>
            <a:ext cx="2997647" cy="25306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procolpochelys">
            <a:extLst>
              <a:ext uri="{FF2B5EF4-FFF2-40B4-BE49-F238E27FC236}">
                <a16:creationId xmlns:a16="http://schemas.microsoft.com/office/drawing/2014/main" id="{4CFE6FC3-FE7F-42B4-9618-39B651A5B774}"/>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1243" y="4345623"/>
            <a:ext cx="2997647" cy="22960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procolpochelys">
            <a:extLst>
              <a:ext uri="{FF2B5EF4-FFF2-40B4-BE49-F238E27FC236}">
                <a16:creationId xmlns:a16="http://schemas.microsoft.com/office/drawing/2014/main" id="{F2B1495E-E60A-4C40-9FB5-19F119E34AB9}"/>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748" y="4438346"/>
            <a:ext cx="3230889" cy="211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826553"/>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D E P\Dig_It!\eagle_ray_barb_web.jpg">
            <a:extLst>
              <a:ext uri="{FF2B5EF4-FFF2-40B4-BE49-F238E27FC236}">
                <a16:creationId xmlns:a16="http://schemas.microsoft.com/office/drawing/2014/main" id="{EC71D42B-946E-438E-9055-221B64FA8EA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79789" y="4125397"/>
            <a:ext cx="32004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I:\D E P\Dig_It!\myliobatis-2.jpg">
            <a:extLst>
              <a:ext uri="{FF2B5EF4-FFF2-40B4-BE49-F238E27FC236}">
                <a16:creationId xmlns:a16="http://schemas.microsoft.com/office/drawing/2014/main" id="{93160269-5333-478A-B4EA-9539D9552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353" y="1262982"/>
            <a:ext cx="2699912" cy="261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D E P\Dig_It!\Myliobatis_aquila_sasr%C3%A1ja.jpg">
            <a:extLst>
              <a:ext uri="{FF2B5EF4-FFF2-40B4-BE49-F238E27FC236}">
                <a16:creationId xmlns:a16="http://schemas.microsoft.com/office/drawing/2014/main" id="{7F60D923-5D63-440E-BCAE-A8830CDCC686}"/>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31008" y="4125396"/>
            <a:ext cx="3448247" cy="23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I:\D E P\Dig_It!\Myliobatis-lower.jpg">
            <a:extLst>
              <a:ext uri="{FF2B5EF4-FFF2-40B4-BE49-F238E27FC236}">
                <a16:creationId xmlns:a16="http://schemas.microsoft.com/office/drawing/2014/main" id="{B88D0422-387D-4BDD-839B-68E42F6D3660}"/>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672142" y="1321890"/>
            <a:ext cx="1693743" cy="254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I:\D E P\Dig_It!\ray_mosaic.jpg">
            <a:extLst>
              <a:ext uri="{FF2B5EF4-FFF2-40B4-BE49-F238E27FC236}">
                <a16:creationId xmlns:a16="http://schemas.microsoft.com/office/drawing/2014/main" id="{B96BD0C7-CCD1-4058-B59B-C2DC97DC6EC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31008" y="1321890"/>
            <a:ext cx="3484438" cy="255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I:\D E P\Dig_It!\StingRayTeeth.jpg">
            <a:extLst>
              <a:ext uri="{FF2B5EF4-FFF2-40B4-BE49-F238E27FC236}">
                <a16:creationId xmlns:a16="http://schemas.microsoft.com/office/drawing/2014/main" id="{9122B248-5DE7-431A-963F-B71AA177C938}"/>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161352" y="4125396"/>
            <a:ext cx="27717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CE4CE09-8160-4923-85D0-46003A23C54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17" name="Arrow: Right 16">
            <a:extLst>
              <a:ext uri="{FF2B5EF4-FFF2-40B4-BE49-F238E27FC236}">
                <a16:creationId xmlns:a16="http://schemas.microsoft.com/office/drawing/2014/main" id="{6FDCA53B-14E5-4E2F-93A3-FB60BA71CB7D}"/>
              </a:ext>
            </a:extLst>
          </p:cNvPr>
          <p:cNvSpPr/>
          <p:nvPr/>
        </p:nvSpPr>
        <p:spPr>
          <a:xfrm>
            <a:off x="9985999" y="1987176"/>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BDD68BA-2D78-4AAD-BF75-3308DB6A2DA2}"/>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2">
            <a:extLst>
              <a:ext uri="{FF2B5EF4-FFF2-40B4-BE49-F238E27FC236}">
                <a16:creationId xmlns:a16="http://schemas.microsoft.com/office/drawing/2014/main" id="{84891BE0-1F70-4C22-A143-D37AE3CE7A67}"/>
              </a:ext>
            </a:extLst>
          </p:cNvPr>
          <p:cNvSpPr txBox="1">
            <a:spLocks noChangeArrowheads="1"/>
          </p:cNvSpPr>
          <p:nvPr/>
        </p:nvSpPr>
        <p:spPr bwMode="auto">
          <a:xfrm>
            <a:off x="3801666" y="262234"/>
            <a:ext cx="4399543" cy="892552"/>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MYLIOBATIS </a:t>
            </a:r>
          </a:p>
          <a:p>
            <a:pPr algn="ctr" defTabSz="685800" eaLnBrk="1" fontAlgn="base" hangingPunct="1">
              <a:spcBef>
                <a:spcPct val="0"/>
              </a:spcBef>
              <a:spcAft>
                <a:spcPct val="0"/>
              </a:spcAft>
              <a:buNone/>
            </a:pPr>
            <a:r>
              <a:rPr lang="en-US" altLang="en-US" sz="2000" b="1" cap="all" dirty="0">
                <a:solidFill>
                  <a:srgbClr val="000000"/>
                </a:solidFill>
                <a:latin typeface="Century" panose="02040604050505020304" pitchFamily="18" charset="0"/>
                <a:cs typeface="Times New Roman" panose="02020603050405020304" pitchFamily="18" charset="0"/>
              </a:rPr>
              <a:t>The Eagle Ray</a:t>
            </a:r>
          </a:p>
        </p:txBody>
      </p:sp>
      <p:sp>
        <p:nvSpPr>
          <p:cNvPr id="20" name="Rectangle 19">
            <a:extLst>
              <a:ext uri="{FF2B5EF4-FFF2-40B4-BE49-F238E27FC236}">
                <a16:creationId xmlns:a16="http://schemas.microsoft.com/office/drawing/2014/main" id="{324B4DE8-5D68-4210-B04A-DA6A2952B6FB}"/>
              </a:ext>
            </a:extLst>
          </p:cNvPr>
          <p:cNvSpPr/>
          <p:nvPr/>
        </p:nvSpPr>
        <p:spPr>
          <a:xfrm>
            <a:off x="10093227" y="1020738"/>
            <a:ext cx="1911419" cy="261610"/>
          </a:xfrm>
          <a:prstGeom prst="rect">
            <a:avLst/>
          </a:prstGeom>
        </p:spPr>
        <p:txBody>
          <a:bodyPr wrap="square">
            <a:spAutoFit/>
          </a:bodyPr>
          <a:lstStyle/>
          <a:p>
            <a:pPr algn="r"/>
            <a:r>
              <a:rPr lang="en-US" sz="1100" b="1" dirty="0">
                <a:hlinkClick r:id="rId10" action="ppaction://hlinksldjump"/>
              </a:rPr>
              <a:t>NORTH</a:t>
            </a:r>
            <a:r>
              <a:rPr lang="en-US" sz="1100" b="1" dirty="0"/>
              <a:t>    </a:t>
            </a:r>
            <a:r>
              <a:rPr lang="en-US" sz="1100" b="1" dirty="0">
                <a:hlinkClick r:id="rId11" action="ppaction://hlinksldjump"/>
              </a:rPr>
              <a:t>CENTRAL</a:t>
            </a:r>
            <a:r>
              <a:rPr lang="en-US" sz="1100" b="1" dirty="0"/>
              <a:t>    </a:t>
            </a:r>
            <a:r>
              <a:rPr lang="en-US" sz="1100" b="1" dirty="0">
                <a:hlinkClick r:id="rId12" action="ppaction://hlinksldjump"/>
              </a:rPr>
              <a:t>SOUTH</a:t>
            </a:r>
            <a:endParaRPr lang="en-US" sz="1100" b="1" dirty="0"/>
          </a:p>
        </p:txBody>
      </p:sp>
    </p:spTree>
    <p:extLst>
      <p:ext uri="{BB962C8B-B14F-4D97-AF65-F5344CB8AC3E}">
        <p14:creationId xmlns:p14="http://schemas.microsoft.com/office/powerpoint/2010/main" val="3600652071"/>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6BFD6DD7-D0EA-4CB0-B131-E0BAA9C6C11E}"/>
              </a:ext>
            </a:extLst>
          </p:cNvPr>
          <p:cNvSpPr txBox="1">
            <a:spLocks noChangeArrowheads="1"/>
          </p:cNvSpPr>
          <p:nvPr/>
        </p:nvSpPr>
        <p:spPr bwMode="auto">
          <a:xfrm>
            <a:off x="3998508" y="423352"/>
            <a:ext cx="4575572"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cap="all" dirty="0">
                <a:solidFill>
                  <a:srgbClr val="000000"/>
                </a:solidFill>
                <a:latin typeface="Century" panose="02040604050505020304" pitchFamily="18" charset="0"/>
                <a:cs typeface="Arial" panose="020B0604020202020204" pitchFamily="34" charset="0"/>
              </a:rPr>
              <a:t>megalodon</a:t>
            </a:r>
            <a:r>
              <a:rPr lang="en-US" altLang="en-US" b="1" cap="all" dirty="0">
                <a:solidFill>
                  <a:srgbClr val="000000"/>
                </a:solidFill>
                <a:latin typeface="Century" panose="02040604050505020304" pitchFamily="18" charset="0"/>
                <a:cs typeface="Times New Roman" panose="02020603050405020304" pitchFamily="18" charset="0"/>
              </a:rPr>
              <a:t> </a:t>
            </a:r>
          </a:p>
        </p:txBody>
      </p:sp>
      <p:pic>
        <p:nvPicPr>
          <p:cNvPr id="5" name="Picture 6">
            <a:extLst>
              <a:ext uri="{FF2B5EF4-FFF2-40B4-BE49-F238E27FC236}">
                <a16:creationId xmlns:a16="http://schemas.microsoft.com/office/drawing/2014/main" id="{EC45C0D9-F78C-4048-9133-816928EEE44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15423" y="1282348"/>
            <a:ext cx="4575572"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https://encrypted-tbn2.gstatic.com/images?q=tbn:ANd9GcQ9J_OzRxRhVPBOXMHKojXVm51Hn9ftrjXuGppSnH2G1B4cim-J">
            <a:extLst>
              <a:ext uri="{FF2B5EF4-FFF2-40B4-BE49-F238E27FC236}">
                <a16:creationId xmlns:a16="http://schemas.microsoft.com/office/drawing/2014/main" id="{4527E619-8137-4FEE-89A7-8CE4BF2A8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48" y="1282348"/>
            <a:ext cx="4152271" cy="528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9956093-F9B4-48A8-8D69-98C401F805E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10" name="Arrow: Right 9">
            <a:extLst>
              <a:ext uri="{FF2B5EF4-FFF2-40B4-BE49-F238E27FC236}">
                <a16:creationId xmlns:a16="http://schemas.microsoft.com/office/drawing/2014/main" id="{8AF8952E-4969-482C-97CA-699D7A1864A5}"/>
              </a:ext>
            </a:extLst>
          </p:cNvPr>
          <p:cNvSpPr/>
          <p:nvPr/>
        </p:nvSpPr>
        <p:spPr>
          <a:xfrm>
            <a:off x="9985999" y="1955623"/>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0DFEA1-67B5-4179-B32F-78AE05D8472A}"/>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5175A5-F3A3-4399-98DB-11872179C8EA}"/>
              </a:ext>
            </a:extLst>
          </p:cNvPr>
          <p:cNvSpPr/>
          <p:nvPr/>
        </p:nvSpPr>
        <p:spPr>
          <a:xfrm>
            <a:off x="10093227" y="1020738"/>
            <a:ext cx="1911419" cy="261610"/>
          </a:xfrm>
          <a:prstGeom prst="rect">
            <a:avLst/>
          </a:prstGeom>
        </p:spPr>
        <p:txBody>
          <a:bodyPr wrap="square">
            <a:spAutoFit/>
          </a:bodyPr>
          <a:lstStyle/>
          <a:p>
            <a:pPr algn="r"/>
            <a:r>
              <a:rPr lang="en-US" sz="1100" b="1" dirty="0">
                <a:hlinkClick r:id="rId6" action="ppaction://hlinksldjump"/>
              </a:rPr>
              <a:t>NORTH</a:t>
            </a:r>
            <a:r>
              <a:rPr lang="en-US" sz="1100" b="1" dirty="0"/>
              <a:t>    </a:t>
            </a:r>
            <a:r>
              <a:rPr lang="en-US" sz="1100" b="1" dirty="0">
                <a:hlinkClick r:id="rId7" action="ppaction://hlinksldjump"/>
              </a:rPr>
              <a:t>CENTRAL</a:t>
            </a:r>
            <a:r>
              <a:rPr lang="en-US" sz="1100" b="1" dirty="0"/>
              <a:t>    </a:t>
            </a:r>
            <a:r>
              <a:rPr lang="en-US" sz="1100" b="1" dirty="0">
                <a:hlinkClick r:id="rId8" action="ppaction://hlinksldjump"/>
              </a:rPr>
              <a:t>SOUTH</a:t>
            </a:r>
            <a:endParaRPr lang="en-US" sz="1100" b="1" dirty="0"/>
          </a:p>
        </p:txBody>
      </p:sp>
      <p:pic>
        <p:nvPicPr>
          <p:cNvPr id="3" name="Picture 2">
            <a:extLst>
              <a:ext uri="{FF2B5EF4-FFF2-40B4-BE49-F238E27FC236}">
                <a16:creationId xmlns:a16="http://schemas.microsoft.com/office/drawing/2014/main" id="{7BF05D1A-429A-4227-9BBA-4E7CB1081236}"/>
              </a:ext>
            </a:extLst>
          </p:cNvPr>
          <p:cNvPicPr>
            <a:picLocks noChangeAspect="1"/>
          </p:cNvPicPr>
          <p:nvPr/>
        </p:nvPicPr>
        <p:blipFill>
          <a:blip r:embed="rId9" cstate="screen">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032337" y="3920773"/>
            <a:ext cx="2541743" cy="2913640"/>
          </a:xfrm>
          <a:prstGeom prst="rect">
            <a:avLst/>
          </a:prstGeom>
        </p:spPr>
      </p:pic>
    </p:spTree>
    <p:extLst>
      <p:ext uri="{BB962C8B-B14F-4D97-AF65-F5344CB8AC3E}">
        <p14:creationId xmlns:p14="http://schemas.microsoft.com/office/powerpoint/2010/main" val="2296897093"/>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tryma gigantea">
            <a:extLst>
              <a:ext uri="{FF2B5EF4-FFF2-40B4-BE49-F238E27FC236}">
                <a16:creationId xmlns:a16="http://schemas.microsoft.com/office/drawing/2014/main" id="{1506FA62-28D3-40AA-BE29-914865ECD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60" y="817063"/>
            <a:ext cx="3011618"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api.ning.com/files/qX4Pju6pi1ioRqLZIXXcFDwk5sW7d7njp3XS3rOey*Pa*4CPqb*RMPWQm9DaHXv9U4kAOE1KDj9zj-1dxbJ5wJidMoo0eNyd/diatryma.jpg">
            <a:extLst>
              <a:ext uri="{FF2B5EF4-FFF2-40B4-BE49-F238E27FC236}">
                <a16:creationId xmlns:a16="http://schemas.microsoft.com/office/drawing/2014/main" id="{85B72BBB-B36B-48F9-9FC3-A1DA9491E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559" y="1676400"/>
            <a:ext cx="396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www.50birds.com/extan/images/extandiatryma-aotp.jpg">
            <a:extLst>
              <a:ext uri="{FF2B5EF4-FFF2-40B4-BE49-F238E27FC236}">
                <a16:creationId xmlns:a16="http://schemas.microsoft.com/office/drawing/2014/main" id="{DFCA52C9-5834-43F0-841A-3574A88D953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868251" y="3664223"/>
            <a:ext cx="97922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a:extLst>
              <a:ext uri="{FF2B5EF4-FFF2-40B4-BE49-F238E27FC236}">
                <a16:creationId xmlns:a16="http://schemas.microsoft.com/office/drawing/2014/main" id="{066D6FDF-150C-4762-A568-F16C3DD91584}"/>
              </a:ext>
            </a:extLst>
          </p:cNvPr>
          <p:cNvSpPr txBox="1">
            <a:spLocks noChangeArrowheads="1"/>
          </p:cNvSpPr>
          <p:nvPr/>
        </p:nvSpPr>
        <p:spPr bwMode="auto">
          <a:xfrm>
            <a:off x="4043362" y="259215"/>
            <a:ext cx="4105275" cy="1261884"/>
          </a:xfrm>
          <a:prstGeom prst="rect">
            <a:avLst/>
          </a:prstGeom>
          <a:solidFill>
            <a:srgbClr val="FFFFFF"/>
          </a:solidFill>
          <a:ln w="76200" cmpd="tri">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ts val="0"/>
              </a:spcBef>
              <a:buFontTx/>
              <a:buNone/>
            </a:pPr>
            <a:r>
              <a:rPr lang="en-US" altLang="en-US" b="1" i="1" cap="all" dirty="0">
                <a:latin typeface="Century" panose="02040604050505020304" pitchFamily="18" charset="0"/>
                <a:cs typeface="Times New Roman" panose="02020603050405020304" pitchFamily="18" charset="0"/>
              </a:rPr>
              <a:t>Diatryma</a:t>
            </a:r>
          </a:p>
          <a:p>
            <a:pPr algn="ctr" eaLnBrk="1" hangingPunct="1">
              <a:spcBef>
                <a:spcPts val="0"/>
              </a:spcBef>
              <a:buFontTx/>
              <a:buNone/>
            </a:pPr>
            <a:r>
              <a:rPr lang="en-US" altLang="en-US" sz="2400" b="1" i="1" cap="all" dirty="0">
                <a:latin typeface="Century" panose="02040604050505020304" pitchFamily="18" charset="0"/>
                <a:cs typeface="Times New Roman" panose="02020603050405020304" pitchFamily="18" charset="0"/>
              </a:rPr>
              <a:t>GASTORNIS </a:t>
            </a:r>
          </a:p>
          <a:p>
            <a:pPr algn="ctr" eaLnBrk="1" hangingPunct="1">
              <a:spcBef>
                <a:spcPts val="0"/>
              </a:spcBef>
              <a:buFontTx/>
              <a:buNone/>
            </a:pPr>
            <a:r>
              <a:rPr lang="en-US" altLang="en-US" sz="2000" b="1" cap="all" dirty="0">
                <a:latin typeface="Century" panose="02040604050505020304" pitchFamily="18" charset="0"/>
                <a:cs typeface="Times New Roman" panose="02020603050405020304" pitchFamily="18" charset="0"/>
              </a:rPr>
              <a:t>The Terror Bird</a:t>
            </a:r>
            <a:endParaRPr lang="en-US" altLang="en-US" sz="2000" b="1" cap="all" dirty="0">
              <a:latin typeface="Century" panose="02040604050505020304" pitchFamily="18" charset="0"/>
            </a:endParaRPr>
          </a:p>
        </p:txBody>
      </p:sp>
      <p:pic>
        <p:nvPicPr>
          <p:cNvPr id="8" name="Picture 9">
            <a:extLst>
              <a:ext uri="{FF2B5EF4-FFF2-40B4-BE49-F238E27FC236}">
                <a16:creationId xmlns:a16="http://schemas.microsoft.com/office/drawing/2014/main" id="{519E8627-B5B3-4556-AAF9-54A2DA9C8AF5}"/>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863258" y="5186362"/>
            <a:ext cx="23812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www.50birds.com/extan/images/extandiatryma-aotp.jpg">
            <a:extLst>
              <a:ext uri="{FF2B5EF4-FFF2-40B4-BE49-F238E27FC236}">
                <a16:creationId xmlns:a16="http://schemas.microsoft.com/office/drawing/2014/main" id="{E833D29D-23D3-4B0D-94FC-5916C3C7E7A5}"/>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008158" y="3655513"/>
            <a:ext cx="985467" cy="137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E4E31E9-7EA4-4945-9421-99BF998079C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13" name="Arrow: Right 12">
            <a:extLst>
              <a:ext uri="{FF2B5EF4-FFF2-40B4-BE49-F238E27FC236}">
                <a16:creationId xmlns:a16="http://schemas.microsoft.com/office/drawing/2014/main" id="{39ED3FC3-26AC-4B94-A996-4D3FB5A3CBE8}"/>
              </a:ext>
            </a:extLst>
          </p:cNvPr>
          <p:cNvSpPr/>
          <p:nvPr/>
        </p:nvSpPr>
        <p:spPr>
          <a:xfrm>
            <a:off x="9985999" y="1950747"/>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CAFDF7-9B54-4CDF-94D5-A78D88524573}"/>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D209CEB-B3BC-4D94-8492-16015FCB938D}"/>
              </a:ext>
            </a:extLst>
          </p:cNvPr>
          <p:cNvSpPr/>
          <p:nvPr/>
        </p:nvSpPr>
        <p:spPr>
          <a:xfrm>
            <a:off x="10093227" y="1020738"/>
            <a:ext cx="1911419" cy="261610"/>
          </a:xfrm>
          <a:prstGeom prst="rect">
            <a:avLst/>
          </a:prstGeom>
        </p:spPr>
        <p:txBody>
          <a:bodyPr wrap="square">
            <a:spAutoFit/>
          </a:bodyPr>
          <a:lstStyle/>
          <a:p>
            <a:pPr algn="r"/>
            <a:r>
              <a:rPr lang="en-US" sz="1100" b="1" dirty="0">
                <a:hlinkClick r:id="rId9" action="ppaction://hlinksldjump"/>
              </a:rPr>
              <a:t>NORTH</a:t>
            </a:r>
            <a:r>
              <a:rPr lang="en-US" sz="1100" b="1" dirty="0"/>
              <a:t>    </a:t>
            </a:r>
            <a:r>
              <a:rPr lang="en-US" sz="1100" b="1" dirty="0">
                <a:hlinkClick r:id="rId10" action="ppaction://hlinksldjump"/>
              </a:rPr>
              <a:t>CENTRAL</a:t>
            </a:r>
            <a:r>
              <a:rPr lang="en-US" sz="1100" b="1" dirty="0"/>
              <a:t>    </a:t>
            </a:r>
            <a:r>
              <a:rPr lang="en-US" sz="1100" b="1" dirty="0">
                <a:hlinkClick r:id="rId11" action="ppaction://hlinksldjump"/>
              </a:rPr>
              <a:t>SOUTH</a:t>
            </a:r>
            <a:endParaRPr lang="en-US" sz="1100" b="1" dirty="0"/>
          </a:p>
        </p:txBody>
      </p:sp>
      <p:pic>
        <p:nvPicPr>
          <p:cNvPr id="3" name="Picture 2">
            <a:extLst>
              <a:ext uri="{FF2B5EF4-FFF2-40B4-BE49-F238E27FC236}">
                <a16:creationId xmlns:a16="http://schemas.microsoft.com/office/drawing/2014/main" id="{BCB0D02C-2C9B-417E-821A-15F440BF497E}"/>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013324" y="910558"/>
            <a:ext cx="1792038" cy="2564108"/>
          </a:xfrm>
          <a:prstGeom prst="rect">
            <a:avLst/>
          </a:prstGeom>
        </p:spPr>
      </p:pic>
    </p:spTree>
    <p:extLst>
      <p:ext uri="{BB962C8B-B14F-4D97-AF65-F5344CB8AC3E}">
        <p14:creationId xmlns:p14="http://schemas.microsoft.com/office/powerpoint/2010/main" val="417969188"/>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F457561-3552-48FA-B939-B9AA6A4283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9559" y="5223307"/>
            <a:ext cx="2271368" cy="1542256"/>
          </a:xfrm>
        </p:spPr>
      </p:pic>
      <p:pic>
        <p:nvPicPr>
          <p:cNvPr id="6" name="Picture 5">
            <a:extLst>
              <a:ext uri="{FF2B5EF4-FFF2-40B4-BE49-F238E27FC236}">
                <a16:creationId xmlns:a16="http://schemas.microsoft.com/office/drawing/2014/main" id="{8ABE90EC-2732-4F73-A11A-416EF58C7E3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6C2FDF31-FA77-471A-97B0-745107F54546}"/>
              </a:ext>
            </a:extLst>
          </p:cNvPr>
          <p:cNvSpPr/>
          <p:nvPr/>
        </p:nvSpPr>
        <p:spPr>
          <a:xfrm>
            <a:off x="9985999" y="1709119"/>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326F28-04AD-477C-8F83-4655380F16A9}"/>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A3DCD8E0-3BEC-42D5-856F-0FBA31A14005}"/>
              </a:ext>
            </a:extLst>
          </p:cNvPr>
          <p:cNvSpPr txBox="1">
            <a:spLocks noChangeArrowheads="1"/>
          </p:cNvSpPr>
          <p:nvPr/>
        </p:nvSpPr>
        <p:spPr bwMode="auto">
          <a:xfrm>
            <a:off x="3517900" y="262234"/>
            <a:ext cx="6096000"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Giant ground sloth</a:t>
            </a:r>
          </a:p>
        </p:txBody>
      </p:sp>
      <p:sp>
        <p:nvSpPr>
          <p:cNvPr id="10" name="Rectangle 9">
            <a:extLst>
              <a:ext uri="{FF2B5EF4-FFF2-40B4-BE49-F238E27FC236}">
                <a16:creationId xmlns:a16="http://schemas.microsoft.com/office/drawing/2014/main" id="{99C73D4A-C39E-45D5-9F64-276D2A2373FF}"/>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1" name="Picture 10">
            <a:extLst>
              <a:ext uri="{FF2B5EF4-FFF2-40B4-BE49-F238E27FC236}">
                <a16:creationId xmlns:a16="http://schemas.microsoft.com/office/drawing/2014/main" id="{018C9EDC-5C14-42B8-86AE-7AC65FD8D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2295" y="4125397"/>
            <a:ext cx="1691217" cy="2645769"/>
          </a:xfrm>
          <a:prstGeom prst="rect">
            <a:avLst/>
          </a:prstGeom>
        </p:spPr>
      </p:pic>
      <p:pic>
        <p:nvPicPr>
          <p:cNvPr id="15" name="Picture 14">
            <a:extLst>
              <a:ext uri="{FF2B5EF4-FFF2-40B4-BE49-F238E27FC236}">
                <a16:creationId xmlns:a16="http://schemas.microsoft.com/office/drawing/2014/main" id="{E61A0975-79D3-45B6-B76D-6BBE91D7BC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139" y="1141860"/>
            <a:ext cx="5182788" cy="4081446"/>
          </a:xfrm>
          <a:prstGeom prst="rect">
            <a:avLst/>
          </a:prstGeom>
        </p:spPr>
      </p:pic>
      <p:pic>
        <p:nvPicPr>
          <p:cNvPr id="17" name="Picture 16">
            <a:extLst>
              <a:ext uri="{FF2B5EF4-FFF2-40B4-BE49-F238E27FC236}">
                <a16:creationId xmlns:a16="http://schemas.microsoft.com/office/drawing/2014/main" id="{E009051F-F9E5-4DCD-8C18-B74C7736C317}"/>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870927" y="1141858"/>
            <a:ext cx="3962585" cy="2969703"/>
          </a:xfrm>
          <a:prstGeom prst="rect">
            <a:avLst/>
          </a:prstGeom>
        </p:spPr>
      </p:pic>
      <p:pic>
        <p:nvPicPr>
          <p:cNvPr id="19" name="Picture 18">
            <a:extLst>
              <a:ext uri="{FF2B5EF4-FFF2-40B4-BE49-F238E27FC236}">
                <a16:creationId xmlns:a16="http://schemas.microsoft.com/office/drawing/2014/main" id="{41F567B1-B5B8-4E2E-A03C-E0F85F5D3F20}"/>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88139" y="5223306"/>
            <a:ext cx="2937630" cy="1542256"/>
          </a:xfrm>
          <a:prstGeom prst="rect">
            <a:avLst/>
          </a:prstGeom>
        </p:spPr>
      </p:pic>
      <p:pic>
        <p:nvPicPr>
          <p:cNvPr id="13" name="Picture 12">
            <a:extLst>
              <a:ext uri="{FF2B5EF4-FFF2-40B4-BE49-F238E27FC236}">
                <a16:creationId xmlns:a16="http://schemas.microsoft.com/office/drawing/2014/main" id="{4D1E0540-1086-4CDC-A1C8-5C2AFF9253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0927" y="4111560"/>
            <a:ext cx="2271368" cy="1875441"/>
          </a:xfrm>
          <a:prstGeom prst="rect">
            <a:avLst/>
          </a:prstGeom>
        </p:spPr>
      </p:pic>
      <p:pic>
        <p:nvPicPr>
          <p:cNvPr id="21" name="Picture 20">
            <a:extLst>
              <a:ext uri="{FF2B5EF4-FFF2-40B4-BE49-F238E27FC236}">
                <a16:creationId xmlns:a16="http://schemas.microsoft.com/office/drawing/2014/main" id="{197C79AD-F9BF-4EE6-ABDF-7AF0C352F45E}"/>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5870927" y="5399772"/>
            <a:ext cx="2271368" cy="1358357"/>
          </a:xfrm>
          <a:prstGeom prst="rect">
            <a:avLst/>
          </a:prstGeom>
        </p:spPr>
      </p:pic>
    </p:spTree>
    <p:extLst>
      <p:ext uri="{BB962C8B-B14F-4D97-AF65-F5344CB8AC3E}">
        <p14:creationId xmlns:p14="http://schemas.microsoft.com/office/powerpoint/2010/main" val="2779111379"/>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3DB0E1-6B3D-487E-BFB4-C79B8A3A41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8683" r="27154"/>
          <a:stretch/>
        </p:blipFill>
        <p:spPr>
          <a:xfrm>
            <a:off x="346841" y="1057130"/>
            <a:ext cx="11461531" cy="4836438"/>
          </a:xfrm>
          <a:prstGeom prst="rect">
            <a:avLst/>
          </a:prstGeom>
        </p:spPr>
      </p:pic>
      <p:sp>
        <p:nvSpPr>
          <p:cNvPr id="5" name="Oval 4">
            <a:hlinkClick r:id="rId4" action="ppaction://hlinksldjump"/>
            <a:extLst>
              <a:ext uri="{FF2B5EF4-FFF2-40B4-BE49-F238E27FC236}">
                <a16:creationId xmlns:a16="http://schemas.microsoft.com/office/drawing/2014/main" id="{CB106DDF-D63C-4164-924D-EE3648523E88}"/>
              </a:ext>
            </a:extLst>
          </p:cNvPr>
          <p:cNvSpPr/>
          <p:nvPr/>
        </p:nvSpPr>
        <p:spPr>
          <a:xfrm>
            <a:off x="1867256" y="1512604"/>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hlinkClick r:id="rId5" action="ppaction://hlinksldjump"/>
            <a:extLst>
              <a:ext uri="{FF2B5EF4-FFF2-40B4-BE49-F238E27FC236}">
                <a16:creationId xmlns:a16="http://schemas.microsoft.com/office/drawing/2014/main" id="{A9F259CF-221A-4B3F-AC52-612FD7A8C0DD}"/>
              </a:ext>
            </a:extLst>
          </p:cNvPr>
          <p:cNvSpPr/>
          <p:nvPr/>
        </p:nvSpPr>
        <p:spPr>
          <a:xfrm>
            <a:off x="2745299" y="2290272"/>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hlinkClick r:id="rId6" action="ppaction://hlinksldjump"/>
            <a:extLst>
              <a:ext uri="{FF2B5EF4-FFF2-40B4-BE49-F238E27FC236}">
                <a16:creationId xmlns:a16="http://schemas.microsoft.com/office/drawing/2014/main" id="{7BC83344-701D-4D84-832A-1B782FAD1CA7}"/>
              </a:ext>
            </a:extLst>
          </p:cNvPr>
          <p:cNvSpPr/>
          <p:nvPr/>
        </p:nvSpPr>
        <p:spPr>
          <a:xfrm>
            <a:off x="3520867" y="2247544"/>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7" action="ppaction://hlinksldjump"/>
            <a:extLst>
              <a:ext uri="{FF2B5EF4-FFF2-40B4-BE49-F238E27FC236}">
                <a16:creationId xmlns:a16="http://schemas.microsoft.com/office/drawing/2014/main" id="{6FE21081-6816-4616-AD1A-6C820B41688A}"/>
              </a:ext>
            </a:extLst>
          </p:cNvPr>
          <p:cNvSpPr/>
          <p:nvPr/>
        </p:nvSpPr>
        <p:spPr>
          <a:xfrm>
            <a:off x="4412113" y="2229892"/>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8" action="ppaction://hlinksldjump"/>
            <a:extLst>
              <a:ext uri="{FF2B5EF4-FFF2-40B4-BE49-F238E27FC236}">
                <a16:creationId xmlns:a16="http://schemas.microsoft.com/office/drawing/2014/main" id="{D1F5569C-D804-4D81-B9E3-A66D3F11DB3C}"/>
              </a:ext>
            </a:extLst>
          </p:cNvPr>
          <p:cNvSpPr/>
          <p:nvPr/>
        </p:nvSpPr>
        <p:spPr>
          <a:xfrm>
            <a:off x="5742773" y="1395512"/>
            <a:ext cx="376016"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9" action="ppaction://hlinksldjump"/>
            <a:extLst>
              <a:ext uri="{FF2B5EF4-FFF2-40B4-BE49-F238E27FC236}">
                <a16:creationId xmlns:a16="http://schemas.microsoft.com/office/drawing/2014/main" id="{D75E74B7-4940-4CC3-A289-42947CB4B1AA}"/>
              </a:ext>
            </a:extLst>
          </p:cNvPr>
          <p:cNvSpPr/>
          <p:nvPr/>
        </p:nvSpPr>
        <p:spPr>
          <a:xfrm>
            <a:off x="5508282" y="2076627"/>
            <a:ext cx="844999" cy="44438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0" action="ppaction://hlinksldjump"/>
            <a:extLst>
              <a:ext uri="{FF2B5EF4-FFF2-40B4-BE49-F238E27FC236}">
                <a16:creationId xmlns:a16="http://schemas.microsoft.com/office/drawing/2014/main" id="{6A7A0E49-B04E-4849-AAF6-AD481D9FA2C6}"/>
              </a:ext>
            </a:extLst>
          </p:cNvPr>
          <p:cNvSpPr/>
          <p:nvPr/>
        </p:nvSpPr>
        <p:spPr>
          <a:xfrm>
            <a:off x="9562524" y="2290272"/>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1" action="ppaction://hlinksldjump"/>
            <a:extLst>
              <a:ext uri="{FF2B5EF4-FFF2-40B4-BE49-F238E27FC236}">
                <a16:creationId xmlns:a16="http://schemas.microsoft.com/office/drawing/2014/main" id="{BADF0244-DEF3-4837-B0F8-6C60FA93AD88}"/>
              </a:ext>
            </a:extLst>
          </p:cNvPr>
          <p:cNvSpPr/>
          <p:nvPr/>
        </p:nvSpPr>
        <p:spPr>
          <a:xfrm>
            <a:off x="8135595" y="1717705"/>
            <a:ext cx="520261" cy="42728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12" action="ppaction://hlinksldjump"/>
            <a:extLst>
              <a:ext uri="{FF2B5EF4-FFF2-40B4-BE49-F238E27FC236}">
                <a16:creationId xmlns:a16="http://schemas.microsoft.com/office/drawing/2014/main" id="{76A0D502-FE0B-47D3-9DF8-1B36D93F75D6}"/>
              </a:ext>
            </a:extLst>
          </p:cNvPr>
          <p:cNvSpPr/>
          <p:nvPr/>
        </p:nvSpPr>
        <p:spPr>
          <a:xfrm>
            <a:off x="8208532" y="2247544"/>
            <a:ext cx="482023" cy="4418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13" action="ppaction://hlinksldjump"/>
            <a:extLst>
              <a:ext uri="{FF2B5EF4-FFF2-40B4-BE49-F238E27FC236}">
                <a16:creationId xmlns:a16="http://schemas.microsoft.com/office/drawing/2014/main" id="{D20EEEB3-0E91-41E7-952A-9264DA2073FE}"/>
              </a:ext>
            </a:extLst>
          </p:cNvPr>
          <p:cNvSpPr/>
          <p:nvPr/>
        </p:nvSpPr>
        <p:spPr>
          <a:xfrm>
            <a:off x="6986701" y="1657883"/>
            <a:ext cx="913664"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hlinkClick r:id="rId14" action="ppaction://hlinksldjump"/>
            <a:extLst>
              <a:ext uri="{FF2B5EF4-FFF2-40B4-BE49-F238E27FC236}">
                <a16:creationId xmlns:a16="http://schemas.microsoft.com/office/drawing/2014/main" id="{610B9DF6-A759-4998-B3EB-E8F9A7CCB62A}"/>
              </a:ext>
            </a:extLst>
          </p:cNvPr>
          <p:cNvSpPr/>
          <p:nvPr/>
        </p:nvSpPr>
        <p:spPr>
          <a:xfrm>
            <a:off x="3012392" y="3042302"/>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hlinkClick r:id="rId15" action="ppaction://hlinksldjump"/>
            <a:extLst>
              <a:ext uri="{FF2B5EF4-FFF2-40B4-BE49-F238E27FC236}">
                <a16:creationId xmlns:a16="http://schemas.microsoft.com/office/drawing/2014/main" id="{670B2EE7-CD16-4F1B-A091-C0BC4C300C67}"/>
              </a:ext>
            </a:extLst>
          </p:cNvPr>
          <p:cNvSpPr/>
          <p:nvPr/>
        </p:nvSpPr>
        <p:spPr>
          <a:xfrm>
            <a:off x="4195985" y="3119215"/>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16" action="ppaction://hlinksldjump"/>
            <a:extLst>
              <a:ext uri="{FF2B5EF4-FFF2-40B4-BE49-F238E27FC236}">
                <a16:creationId xmlns:a16="http://schemas.microsoft.com/office/drawing/2014/main" id="{7BFD4F10-C3C1-4E06-AD86-24AB8D470FBB}"/>
              </a:ext>
            </a:extLst>
          </p:cNvPr>
          <p:cNvSpPr/>
          <p:nvPr/>
        </p:nvSpPr>
        <p:spPr>
          <a:xfrm>
            <a:off x="5107615" y="2566524"/>
            <a:ext cx="465857" cy="3785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hlinkClick r:id="rId17" action="ppaction://hlinksldjump"/>
            <a:extLst>
              <a:ext uri="{FF2B5EF4-FFF2-40B4-BE49-F238E27FC236}">
                <a16:creationId xmlns:a16="http://schemas.microsoft.com/office/drawing/2014/main" id="{3BC98221-7F09-4146-AE30-F6551D5FA80D}"/>
              </a:ext>
            </a:extLst>
          </p:cNvPr>
          <p:cNvSpPr/>
          <p:nvPr/>
        </p:nvSpPr>
        <p:spPr>
          <a:xfrm>
            <a:off x="7466557" y="2190270"/>
            <a:ext cx="465231" cy="45037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hlinkClick r:id="rId18" action="ppaction://hlinksldjump"/>
            <a:extLst>
              <a:ext uri="{FF2B5EF4-FFF2-40B4-BE49-F238E27FC236}">
                <a16:creationId xmlns:a16="http://schemas.microsoft.com/office/drawing/2014/main" id="{025A5A4B-AD74-4C90-A769-6628AEAD573C}"/>
              </a:ext>
            </a:extLst>
          </p:cNvPr>
          <p:cNvSpPr/>
          <p:nvPr/>
        </p:nvSpPr>
        <p:spPr>
          <a:xfrm>
            <a:off x="8361026" y="3589233"/>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19" action="ppaction://hlinksldjump"/>
            <a:extLst>
              <a:ext uri="{FF2B5EF4-FFF2-40B4-BE49-F238E27FC236}">
                <a16:creationId xmlns:a16="http://schemas.microsoft.com/office/drawing/2014/main" id="{6BB8542E-9EB4-4ED2-9B7E-34C97C298E90}"/>
              </a:ext>
            </a:extLst>
          </p:cNvPr>
          <p:cNvSpPr/>
          <p:nvPr/>
        </p:nvSpPr>
        <p:spPr>
          <a:xfrm>
            <a:off x="7171727" y="3720177"/>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hlinkClick r:id="rId20" action="ppaction://hlinksldjump"/>
            <a:extLst>
              <a:ext uri="{FF2B5EF4-FFF2-40B4-BE49-F238E27FC236}">
                <a16:creationId xmlns:a16="http://schemas.microsoft.com/office/drawing/2014/main" id="{A91E4632-99F6-43D1-BCBC-A6B228DBCE12}"/>
              </a:ext>
            </a:extLst>
          </p:cNvPr>
          <p:cNvSpPr/>
          <p:nvPr/>
        </p:nvSpPr>
        <p:spPr>
          <a:xfrm>
            <a:off x="6477712" y="3812906"/>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hlinkClick r:id="rId21" action="ppaction://hlinksldjump"/>
            <a:extLst>
              <a:ext uri="{FF2B5EF4-FFF2-40B4-BE49-F238E27FC236}">
                <a16:creationId xmlns:a16="http://schemas.microsoft.com/office/drawing/2014/main" id="{9ADEBEC2-236E-44FB-A658-2FF9FBD57BBD}"/>
              </a:ext>
            </a:extLst>
          </p:cNvPr>
          <p:cNvSpPr/>
          <p:nvPr/>
        </p:nvSpPr>
        <p:spPr>
          <a:xfrm>
            <a:off x="7532599" y="4806872"/>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hlinkClick r:id="rId22" action="ppaction://hlinksldjump"/>
            <a:extLst>
              <a:ext uri="{FF2B5EF4-FFF2-40B4-BE49-F238E27FC236}">
                <a16:creationId xmlns:a16="http://schemas.microsoft.com/office/drawing/2014/main" id="{E9803D11-A99F-4185-8FD3-B25B0EFC9BD6}"/>
              </a:ext>
            </a:extLst>
          </p:cNvPr>
          <p:cNvSpPr/>
          <p:nvPr/>
        </p:nvSpPr>
        <p:spPr>
          <a:xfrm>
            <a:off x="1392964" y="5049152"/>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hlinkClick r:id="rId23" action="ppaction://hlinksldjump"/>
            <a:extLst>
              <a:ext uri="{FF2B5EF4-FFF2-40B4-BE49-F238E27FC236}">
                <a16:creationId xmlns:a16="http://schemas.microsoft.com/office/drawing/2014/main" id="{237B97A9-1F4E-4259-BB99-42D6BD837C70}"/>
              </a:ext>
            </a:extLst>
          </p:cNvPr>
          <p:cNvSpPr/>
          <p:nvPr/>
        </p:nvSpPr>
        <p:spPr>
          <a:xfrm>
            <a:off x="1568153" y="4478201"/>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hlinkClick r:id="rId24" action="ppaction://hlinksldjump"/>
            <a:extLst>
              <a:ext uri="{FF2B5EF4-FFF2-40B4-BE49-F238E27FC236}">
                <a16:creationId xmlns:a16="http://schemas.microsoft.com/office/drawing/2014/main" id="{5A133CBA-45DB-430E-977A-7C69801E92FA}"/>
              </a:ext>
            </a:extLst>
          </p:cNvPr>
          <p:cNvSpPr/>
          <p:nvPr/>
        </p:nvSpPr>
        <p:spPr>
          <a:xfrm>
            <a:off x="2422732" y="4751666"/>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hlinkClick r:id="rId25" action="ppaction://hlinksldjump"/>
            <a:extLst>
              <a:ext uri="{FF2B5EF4-FFF2-40B4-BE49-F238E27FC236}">
                <a16:creationId xmlns:a16="http://schemas.microsoft.com/office/drawing/2014/main" id="{FA4F48B3-1E26-43BB-8E6D-A912FDA0D145}"/>
              </a:ext>
            </a:extLst>
          </p:cNvPr>
          <p:cNvSpPr/>
          <p:nvPr/>
        </p:nvSpPr>
        <p:spPr>
          <a:xfrm>
            <a:off x="5033472" y="3720177"/>
            <a:ext cx="474810" cy="4798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hlinkClick r:id="rId26" action="ppaction://hlinksldjump"/>
            <a:extLst>
              <a:ext uri="{FF2B5EF4-FFF2-40B4-BE49-F238E27FC236}">
                <a16:creationId xmlns:a16="http://schemas.microsoft.com/office/drawing/2014/main" id="{7359CF4C-2E7E-4669-AA0C-9B0F474DD87A}"/>
              </a:ext>
            </a:extLst>
          </p:cNvPr>
          <p:cNvSpPr/>
          <p:nvPr/>
        </p:nvSpPr>
        <p:spPr>
          <a:xfrm>
            <a:off x="7456869" y="2820852"/>
            <a:ext cx="474919" cy="3760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hlinkClick r:id="rId27" action="ppaction://hlinksldjump"/>
            <a:extLst>
              <a:ext uri="{FF2B5EF4-FFF2-40B4-BE49-F238E27FC236}">
                <a16:creationId xmlns:a16="http://schemas.microsoft.com/office/drawing/2014/main" id="{8EFF0C65-CEB0-4637-9A2D-AF1BC854604B}"/>
              </a:ext>
            </a:extLst>
          </p:cNvPr>
          <p:cNvSpPr/>
          <p:nvPr/>
        </p:nvSpPr>
        <p:spPr>
          <a:xfrm>
            <a:off x="6644869" y="2897024"/>
            <a:ext cx="341832" cy="3589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hlinkClick r:id="rId28" action="ppaction://hlinksldjump"/>
            <a:extLst>
              <a:ext uri="{FF2B5EF4-FFF2-40B4-BE49-F238E27FC236}">
                <a16:creationId xmlns:a16="http://schemas.microsoft.com/office/drawing/2014/main" id="{BEBFC250-6C89-428B-A810-308167439197}"/>
              </a:ext>
            </a:extLst>
          </p:cNvPr>
          <p:cNvSpPr/>
          <p:nvPr/>
        </p:nvSpPr>
        <p:spPr>
          <a:xfrm>
            <a:off x="6492982" y="2288438"/>
            <a:ext cx="589660" cy="3260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hlinkClick r:id="rId9" action="ppaction://hlinksldjump"/>
            <a:extLst>
              <a:ext uri="{FF2B5EF4-FFF2-40B4-BE49-F238E27FC236}">
                <a16:creationId xmlns:a16="http://schemas.microsoft.com/office/drawing/2014/main" id="{58F6EDA1-71AC-4950-97EC-7570E39D0C0F}"/>
              </a:ext>
            </a:extLst>
          </p:cNvPr>
          <p:cNvSpPr/>
          <p:nvPr/>
        </p:nvSpPr>
        <p:spPr>
          <a:xfrm>
            <a:off x="3500277" y="4879647"/>
            <a:ext cx="1034042"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hlinkClick r:id="rId29" action="ppaction://hlinksldjump"/>
            <a:extLst>
              <a:ext uri="{FF2B5EF4-FFF2-40B4-BE49-F238E27FC236}">
                <a16:creationId xmlns:a16="http://schemas.microsoft.com/office/drawing/2014/main" id="{141E4107-F287-49F9-8579-998361695997}"/>
              </a:ext>
            </a:extLst>
          </p:cNvPr>
          <p:cNvSpPr/>
          <p:nvPr/>
        </p:nvSpPr>
        <p:spPr>
          <a:xfrm>
            <a:off x="3500277" y="4136164"/>
            <a:ext cx="1034042"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hlinkClick r:id="rId30" action="ppaction://hlinksldjump"/>
            <a:extLst>
              <a:ext uri="{FF2B5EF4-FFF2-40B4-BE49-F238E27FC236}">
                <a16:creationId xmlns:a16="http://schemas.microsoft.com/office/drawing/2014/main" id="{59726EF1-185E-43D8-BB30-F9FA262C0737}"/>
              </a:ext>
            </a:extLst>
          </p:cNvPr>
          <p:cNvSpPr/>
          <p:nvPr/>
        </p:nvSpPr>
        <p:spPr>
          <a:xfrm>
            <a:off x="2273180" y="3995158"/>
            <a:ext cx="1034042"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hlinkClick r:id="rId31" action="ppaction://hlinksldjump"/>
            <a:extLst>
              <a:ext uri="{FF2B5EF4-FFF2-40B4-BE49-F238E27FC236}">
                <a16:creationId xmlns:a16="http://schemas.microsoft.com/office/drawing/2014/main" id="{D9E13BBE-A4E4-401E-94EA-FE5F07BEA635}"/>
              </a:ext>
            </a:extLst>
          </p:cNvPr>
          <p:cNvSpPr/>
          <p:nvPr/>
        </p:nvSpPr>
        <p:spPr>
          <a:xfrm>
            <a:off x="4649686" y="4322743"/>
            <a:ext cx="418225" cy="3803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hlinkClick r:id="rId32" action="ppaction://hlinksldjump"/>
            <a:extLst>
              <a:ext uri="{FF2B5EF4-FFF2-40B4-BE49-F238E27FC236}">
                <a16:creationId xmlns:a16="http://schemas.microsoft.com/office/drawing/2014/main" id="{F9E30F65-2AD3-41DD-A724-E77A4A61B0B1}"/>
              </a:ext>
            </a:extLst>
          </p:cNvPr>
          <p:cNvSpPr/>
          <p:nvPr/>
        </p:nvSpPr>
        <p:spPr>
          <a:xfrm rot="18640882">
            <a:off x="5499534" y="2704224"/>
            <a:ext cx="790517" cy="3675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hlinkClick r:id="rId33" action="ppaction://hlinksldjump"/>
            <a:extLst>
              <a:ext uri="{FF2B5EF4-FFF2-40B4-BE49-F238E27FC236}">
                <a16:creationId xmlns:a16="http://schemas.microsoft.com/office/drawing/2014/main" id="{23D252E2-C6F2-4AE3-A791-32B3AA675665}"/>
              </a:ext>
            </a:extLst>
          </p:cNvPr>
          <p:cNvSpPr/>
          <p:nvPr/>
        </p:nvSpPr>
        <p:spPr>
          <a:xfrm>
            <a:off x="7751644" y="3137925"/>
            <a:ext cx="1034042" cy="3457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44E427F-42D5-477A-AF53-4DD2A86D23F2}"/>
              </a:ext>
            </a:extLst>
          </p:cNvPr>
          <p:cNvSpPr/>
          <p:nvPr/>
        </p:nvSpPr>
        <p:spPr>
          <a:xfrm>
            <a:off x="10144919" y="6554272"/>
            <a:ext cx="1944153" cy="261610"/>
          </a:xfrm>
          <a:prstGeom prst="rect">
            <a:avLst/>
          </a:prstGeom>
        </p:spPr>
        <p:txBody>
          <a:bodyPr wrap="square">
            <a:spAutoFit/>
          </a:bodyPr>
          <a:lstStyle/>
          <a:p>
            <a:pPr algn="r"/>
            <a:r>
              <a:rPr lang="en-US" sz="1100" b="1" dirty="0">
                <a:hlinkClick r:id="rId34" action="ppaction://hlinksldjump"/>
              </a:rPr>
              <a:t>NORTH</a:t>
            </a:r>
            <a:r>
              <a:rPr lang="en-US" sz="1100" b="1" dirty="0"/>
              <a:t>    </a:t>
            </a:r>
            <a:r>
              <a:rPr lang="en-US" sz="1100" b="1" dirty="0">
                <a:hlinkClick r:id="rId35" action="ppaction://hlinksldjump"/>
              </a:rPr>
              <a:t>CENTRAL</a:t>
            </a:r>
            <a:r>
              <a:rPr lang="en-US" sz="1100" b="1" dirty="0"/>
              <a:t>    </a:t>
            </a:r>
            <a:r>
              <a:rPr lang="en-US" sz="1100" b="1" dirty="0">
                <a:hlinkClick r:id="rId36" action="ppaction://hlinksldjump"/>
              </a:rPr>
              <a:t>SOUTH</a:t>
            </a:r>
            <a:endParaRPr lang="en-US" sz="1100" b="1" dirty="0"/>
          </a:p>
        </p:txBody>
      </p:sp>
      <p:sp>
        <p:nvSpPr>
          <p:cNvPr id="38" name="Oval 37">
            <a:hlinkClick r:id="rId14" action="ppaction://hlinksldjump"/>
            <a:extLst>
              <a:ext uri="{FF2B5EF4-FFF2-40B4-BE49-F238E27FC236}">
                <a16:creationId xmlns:a16="http://schemas.microsoft.com/office/drawing/2014/main" id="{45277873-899A-429E-8F77-B0DD1C885717}"/>
              </a:ext>
            </a:extLst>
          </p:cNvPr>
          <p:cNvSpPr/>
          <p:nvPr/>
        </p:nvSpPr>
        <p:spPr>
          <a:xfrm>
            <a:off x="5013989" y="1167985"/>
            <a:ext cx="589660" cy="546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hlinkClick r:id="rId37" action="ppaction://hlinksldjump"/>
            <a:extLst>
              <a:ext uri="{FF2B5EF4-FFF2-40B4-BE49-F238E27FC236}">
                <a16:creationId xmlns:a16="http://schemas.microsoft.com/office/drawing/2014/main" id="{CC97BC0F-BB0B-44DD-8FE2-A75A616E9FCA}"/>
              </a:ext>
            </a:extLst>
          </p:cNvPr>
          <p:cNvPicPr>
            <a:picLocks noChangeAspect="1"/>
          </p:cNvPicPr>
          <p:nvPr/>
        </p:nvPicPr>
        <p:blipFill>
          <a:blip r:embed="rId38" cstate="screen">
            <a:extLst>
              <a:ext uri="{28A0092B-C50C-407E-A947-70E740481C1C}">
                <a14:useLocalDpi xmlns:a14="http://schemas.microsoft.com/office/drawing/2010/main" val="0"/>
              </a:ext>
            </a:extLst>
          </a:blip>
          <a:stretch>
            <a:fillRect/>
          </a:stretch>
        </p:blipFill>
        <p:spPr>
          <a:xfrm>
            <a:off x="3847087" y="3934380"/>
            <a:ext cx="994577" cy="383622"/>
          </a:xfrm>
          <a:prstGeom prst="rect">
            <a:avLst/>
          </a:prstGeom>
        </p:spPr>
      </p:pic>
      <p:sp>
        <p:nvSpPr>
          <p:cNvPr id="36" name="TextBox 35">
            <a:extLst>
              <a:ext uri="{FF2B5EF4-FFF2-40B4-BE49-F238E27FC236}">
                <a16:creationId xmlns:a16="http://schemas.microsoft.com/office/drawing/2014/main" id="{A93502A3-419F-4B7A-9FA3-0EB22D452FF1}"/>
              </a:ext>
            </a:extLst>
          </p:cNvPr>
          <p:cNvSpPr txBox="1"/>
          <p:nvPr/>
        </p:nvSpPr>
        <p:spPr>
          <a:xfrm>
            <a:off x="3040129" y="3711220"/>
            <a:ext cx="1245854" cy="523220"/>
          </a:xfrm>
          <a:prstGeom prst="rect">
            <a:avLst/>
          </a:prstGeom>
          <a:noFill/>
        </p:spPr>
        <p:txBody>
          <a:bodyPr wrap="square" rtlCol="0">
            <a:spAutoFit/>
          </a:bodyPr>
          <a:lstStyle/>
          <a:p>
            <a:r>
              <a:rPr lang="en-US" sz="1600" dirty="0" err="1">
                <a:ln w="0"/>
                <a:effectLst>
                  <a:glow rad="101600">
                    <a:schemeClr val="tx1">
                      <a:lumMod val="65000"/>
                      <a:lumOff val="35000"/>
                      <a:alpha val="0"/>
                    </a:schemeClr>
                  </a:glow>
                  <a:outerShdw blurRad="38100" dist="19050" dir="2700000" algn="tl" rotWithShape="0">
                    <a:schemeClr val="dk1">
                      <a:alpha val="40000"/>
                    </a:schemeClr>
                  </a:outerShdw>
                </a:effectLst>
              </a:rPr>
              <a:t>Deinosuchus</a:t>
            </a:r>
            <a:endParaRPr lang="en-US" sz="1600" dirty="0">
              <a:ln w="0"/>
              <a:effectLst>
                <a:glow rad="101600">
                  <a:schemeClr val="tx1">
                    <a:lumMod val="65000"/>
                    <a:lumOff val="35000"/>
                    <a:alpha val="0"/>
                  </a:schemeClr>
                </a:glow>
                <a:outerShdw blurRad="38100" dist="19050" dir="2700000" algn="tl" rotWithShape="0">
                  <a:schemeClr val="dk1">
                    <a:alpha val="40000"/>
                  </a:schemeClr>
                </a:outerShdw>
              </a:effectLst>
            </a:endParaRPr>
          </a:p>
          <a:p>
            <a:r>
              <a:rPr lang="en-US" sz="1200" i="1" dirty="0">
                <a:ln w="0"/>
                <a:effectLst>
                  <a:glow rad="101600">
                    <a:schemeClr val="tx1">
                      <a:lumMod val="65000"/>
                      <a:lumOff val="35000"/>
                      <a:alpha val="0"/>
                    </a:schemeClr>
                  </a:glow>
                  <a:outerShdw blurRad="38100" dist="19050" dir="2700000" algn="tl" rotWithShape="0">
                    <a:schemeClr val="dk1">
                      <a:alpha val="40000"/>
                    </a:schemeClr>
                  </a:outerShdw>
                </a:effectLst>
              </a:rPr>
              <a:t>Cretaceous</a:t>
            </a:r>
          </a:p>
        </p:txBody>
      </p:sp>
    </p:spTree>
    <p:extLst>
      <p:ext uri="{BB962C8B-B14F-4D97-AF65-F5344CB8AC3E}">
        <p14:creationId xmlns:p14="http://schemas.microsoft.com/office/powerpoint/2010/main" val="330075607"/>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18934758-9913-4C49-A28B-E3D93EC3E051}"/>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4988987" y="4650675"/>
            <a:ext cx="2256115" cy="1903597"/>
          </a:xfrm>
        </p:spPr>
      </p:pic>
      <p:pic>
        <p:nvPicPr>
          <p:cNvPr id="6" name="Picture 5">
            <a:extLst>
              <a:ext uri="{FF2B5EF4-FFF2-40B4-BE49-F238E27FC236}">
                <a16:creationId xmlns:a16="http://schemas.microsoft.com/office/drawing/2014/main" id="{A2B372E5-7738-44A6-A24B-A6D5226B99A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995DBEC6-9533-4815-9721-8E6509E679F0}"/>
              </a:ext>
            </a:extLst>
          </p:cNvPr>
          <p:cNvSpPr/>
          <p:nvPr/>
        </p:nvSpPr>
        <p:spPr>
          <a:xfrm>
            <a:off x="9985999" y="1690688"/>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F1EFA17-8813-463C-AE05-259443FDC626}"/>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3FB2DCDC-3CC1-4260-9074-3659A9B59422}"/>
              </a:ext>
            </a:extLst>
          </p:cNvPr>
          <p:cNvSpPr txBox="1">
            <a:spLocks noChangeArrowheads="1"/>
          </p:cNvSpPr>
          <p:nvPr/>
        </p:nvSpPr>
        <p:spPr bwMode="auto">
          <a:xfrm>
            <a:off x="4315170" y="365125"/>
            <a:ext cx="3561660"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walrus </a:t>
            </a:r>
          </a:p>
        </p:txBody>
      </p:sp>
      <p:sp>
        <p:nvSpPr>
          <p:cNvPr id="10" name="Rectangle 9">
            <a:extLst>
              <a:ext uri="{FF2B5EF4-FFF2-40B4-BE49-F238E27FC236}">
                <a16:creationId xmlns:a16="http://schemas.microsoft.com/office/drawing/2014/main" id="{BEDA2D4E-0F17-412A-A1EF-64C52641D0E1}"/>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4" name="Picture 13">
            <a:extLst>
              <a:ext uri="{FF2B5EF4-FFF2-40B4-BE49-F238E27FC236}">
                <a16:creationId xmlns:a16="http://schemas.microsoft.com/office/drawing/2014/main" id="{8E694108-EF03-43BC-A162-A274A86A12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9962" y="1220585"/>
            <a:ext cx="2477976" cy="5272290"/>
          </a:xfrm>
          <a:prstGeom prst="rect">
            <a:avLst/>
          </a:prstGeom>
        </p:spPr>
      </p:pic>
      <p:pic>
        <p:nvPicPr>
          <p:cNvPr id="16" name="Picture 15">
            <a:extLst>
              <a:ext uri="{FF2B5EF4-FFF2-40B4-BE49-F238E27FC236}">
                <a16:creationId xmlns:a16="http://schemas.microsoft.com/office/drawing/2014/main" id="{280F5EE3-86F8-4A4B-8C35-AC2FFE4E0C8B}"/>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790614" y="1220585"/>
            <a:ext cx="6454488" cy="3364266"/>
          </a:xfrm>
          <a:prstGeom prst="rect">
            <a:avLst/>
          </a:prstGeom>
        </p:spPr>
      </p:pic>
      <p:pic>
        <p:nvPicPr>
          <p:cNvPr id="18" name="Picture 17">
            <a:extLst>
              <a:ext uri="{FF2B5EF4-FFF2-40B4-BE49-F238E27FC236}">
                <a16:creationId xmlns:a16="http://schemas.microsoft.com/office/drawing/2014/main" id="{60315C09-AF3D-491D-9D94-52163BBF8DAB}"/>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250025" y="4664608"/>
            <a:ext cx="2621965" cy="1889664"/>
          </a:xfrm>
          <a:prstGeom prst="rect">
            <a:avLst/>
          </a:prstGeom>
        </p:spPr>
      </p:pic>
      <p:pic>
        <p:nvPicPr>
          <p:cNvPr id="20" name="Picture 19">
            <a:extLst>
              <a:ext uri="{FF2B5EF4-FFF2-40B4-BE49-F238E27FC236}">
                <a16:creationId xmlns:a16="http://schemas.microsoft.com/office/drawing/2014/main" id="{A602D4E6-AAC9-4043-B23E-E11709531453}"/>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792004" y="4664608"/>
            <a:ext cx="1323139" cy="1889664"/>
          </a:xfrm>
          <a:prstGeom prst="rect">
            <a:avLst/>
          </a:prstGeom>
        </p:spPr>
      </p:pic>
    </p:spTree>
    <p:extLst>
      <p:ext uri="{BB962C8B-B14F-4D97-AF65-F5344CB8AC3E}">
        <p14:creationId xmlns:p14="http://schemas.microsoft.com/office/powerpoint/2010/main" val="1293526028"/>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84D8D84F-CA34-4C7B-AD69-D05B40E603D1}"/>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3513221" y="1602557"/>
            <a:ext cx="6342567" cy="4756925"/>
          </a:xfrm>
        </p:spPr>
      </p:pic>
      <p:pic>
        <p:nvPicPr>
          <p:cNvPr id="6" name="Picture 5">
            <a:extLst>
              <a:ext uri="{FF2B5EF4-FFF2-40B4-BE49-F238E27FC236}">
                <a16:creationId xmlns:a16="http://schemas.microsoft.com/office/drawing/2014/main" id="{BC5D9C8A-BDFF-44DC-8422-16F791DD24F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3C9A4556-FF2F-4149-AB28-C24FAFE4C402}"/>
              </a:ext>
            </a:extLst>
          </p:cNvPr>
          <p:cNvSpPr/>
          <p:nvPr/>
        </p:nvSpPr>
        <p:spPr>
          <a:xfrm>
            <a:off x="9985999" y="1690688"/>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51E8E1D-CDBC-4978-88F2-8253E53D9988}"/>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DE9F181E-9349-4BF4-BEA4-2E996D6B46D2}"/>
              </a:ext>
            </a:extLst>
          </p:cNvPr>
          <p:cNvSpPr txBox="1">
            <a:spLocks noChangeArrowheads="1"/>
          </p:cNvSpPr>
          <p:nvPr/>
        </p:nvSpPr>
        <p:spPr bwMode="auto">
          <a:xfrm>
            <a:off x="3001478" y="326996"/>
            <a:ext cx="6189044" cy="1077218"/>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b="1" i="1" dirty="0">
                <a:latin typeface="Century" panose="02040604050505020304" pitchFamily="18" charset="0"/>
              </a:rPr>
              <a:t>CERVALCES SCOTTI</a:t>
            </a:r>
          </a:p>
          <a:p>
            <a:pPr algn="ctr" defTabSz="685800" eaLnBrk="1" fontAlgn="base" hangingPunct="1">
              <a:spcBef>
                <a:spcPct val="0"/>
              </a:spcBef>
              <a:spcAft>
                <a:spcPct val="0"/>
              </a:spcAft>
              <a:buNone/>
            </a:pPr>
            <a:r>
              <a:rPr lang="en-US" b="1" i="1" cap="all" dirty="0">
                <a:latin typeface="Century" panose="02040604050505020304" pitchFamily="18" charset="0"/>
              </a:rPr>
              <a:t> </a:t>
            </a:r>
            <a:r>
              <a:rPr lang="en-US" sz="2400" b="1" cap="all" dirty="0">
                <a:latin typeface="Century" panose="02040604050505020304" pitchFamily="18" charset="0"/>
              </a:rPr>
              <a:t>the </a:t>
            </a:r>
            <a:r>
              <a:rPr lang="en-US" altLang="en-US" sz="2400" b="1" cap="all" dirty="0">
                <a:solidFill>
                  <a:srgbClr val="000000"/>
                </a:solidFill>
                <a:latin typeface="Century" panose="02040604050505020304" pitchFamily="18" charset="0"/>
                <a:cs typeface="Times New Roman" panose="02020603050405020304" pitchFamily="18" charset="0"/>
              </a:rPr>
              <a:t>elk-moose </a:t>
            </a:r>
          </a:p>
        </p:txBody>
      </p:sp>
      <p:sp>
        <p:nvSpPr>
          <p:cNvPr id="10" name="Rectangle 9">
            <a:extLst>
              <a:ext uri="{FF2B5EF4-FFF2-40B4-BE49-F238E27FC236}">
                <a16:creationId xmlns:a16="http://schemas.microsoft.com/office/drawing/2014/main" id="{5D1AF6BF-562E-431B-9384-69CAAFACDFA2}"/>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4" name="Picture 13">
            <a:extLst>
              <a:ext uri="{FF2B5EF4-FFF2-40B4-BE49-F238E27FC236}">
                <a16:creationId xmlns:a16="http://schemas.microsoft.com/office/drawing/2014/main" id="{08BF34BF-8A3A-4030-8A88-3F7F6C3D8D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870" y="3925375"/>
            <a:ext cx="3086279" cy="2605629"/>
          </a:xfrm>
          <a:prstGeom prst="rect">
            <a:avLst/>
          </a:prstGeom>
        </p:spPr>
      </p:pic>
      <p:pic>
        <p:nvPicPr>
          <p:cNvPr id="16" name="Picture 15">
            <a:extLst>
              <a:ext uri="{FF2B5EF4-FFF2-40B4-BE49-F238E27FC236}">
                <a16:creationId xmlns:a16="http://schemas.microsoft.com/office/drawing/2014/main" id="{DC0C0B2F-9195-4153-B4FA-CCFA5B1D6B9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05871" y="1488870"/>
            <a:ext cx="3086279" cy="2298635"/>
          </a:xfrm>
          <a:prstGeom prst="rect">
            <a:avLst/>
          </a:prstGeom>
        </p:spPr>
      </p:pic>
    </p:spTree>
    <p:extLst>
      <p:ext uri="{BB962C8B-B14F-4D97-AF65-F5344CB8AC3E}">
        <p14:creationId xmlns:p14="http://schemas.microsoft.com/office/powerpoint/2010/main" val="1016777567"/>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B644AD69-449D-4D96-B565-5AC4122D02A5}"/>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6192928" y="4263891"/>
            <a:ext cx="3606266" cy="2426502"/>
          </a:xfrm>
        </p:spPr>
      </p:pic>
      <p:pic>
        <p:nvPicPr>
          <p:cNvPr id="6" name="Picture 5">
            <a:extLst>
              <a:ext uri="{FF2B5EF4-FFF2-40B4-BE49-F238E27FC236}">
                <a16:creationId xmlns:a16="http://schemas.microsoft.com/office/drawing/2014/main" id="{EB14D76A-00F3-409B-AFF0-FBC604E96AF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150EA2DF-45D0-47A7-81F2-20E6DD1855EF}"/>
              </a:ext>
            </a:extLst>
          </p:cNvPr>
          <p:cNvSpPr/>
          <p:nvPr/>
        </p:nvSpPr>
        <p:spPr>
          <a:xfrm>
            <a:off x="9985999" y="1690688"/>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3CF6EF-80D2-48DA-A559-CA35398CCFA3}"/>
              </a:ext>
            </a:extLst>
          </p:cNvPr>
          <p:cNvSpPr/>
          <p:nvPr/>
        </p:nvSpPr>
        <p:spPr>
          <a:xfrm>
            <a:off x="10076857" y="1020738"/>
            <a:ext cx="2012215" cy="242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2463CC5B-55AB-4EAC-B316-C13192CD31B4}"/>
              </a:ext>
            </a:extLst>
          </p:cNvPr>
          <p:cNvSpPr txBox="1">
            <a:spLocks noChangeArrowheads="1"/>
          </p:cNvSpPr>
          <p:nvPr/>
        </p:nvSpPr>
        <p:spPr bwMode="auto">
          <a:xfrm>
            <a:off x="4108383" y="365125"/>
            <a:ext cx="3975233"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reindeer</a:t>
            </a:r>
          </a:p>
        </p:txBody>
      </p:sp>
      <p:sp>
        <p:nvSpPr>
          <p:cNvPr id="10" name="Rectangle 9">
            <a:extLst>
              <a:ext uri="{FF2B5EF4-FFF2-40B4-BE49-F238E27FC236}">
                <a16:creationId xmlns:a16="http://schemas.microsoft.com/office/drawing/2014/main" id="{4CBC3A22-7C44-47EC-B618-E5044C163B2F}"/>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5" name="Picture 14">
            <a:extLst>
              <a:ext uri="{FF2B5EF4-FFF2-40B4-BE49-F238E27FC236}">
                <a16:creationId xmlns:a16="http://schemas.microsoft.com/office/drawing/2014/main" id="{F06F9598-963D-4635-B735-3171F7E39F5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227246" y="1206650"/>
            <a:ext cx="3606266" cy="2800491"/>
          </a:xfrm>
          <a:prstGeom prst="rect">
            <a:avLst/>
          </a:prstGeom>
        </p:spPr>
      </p:pic>
      <p:pic>
        <p:nvPicPr>
          <p:cNvPr id="17" name="Picture 16">
            <a:extLst>
              <a:ext uri="{FF2B5EF4-FFF2-40B4-BE49-F238E27FC236}">
                <a16:creationId xmlns:a16="http://schemas.microsoft.com/office/drawing/2014/main" id="{52477426-224A-431E-B603-BD409BF52AE6}"/>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741160" y="4842343"/>
            <a:ext cx="5174105" cy="1848050"/>
          </a:xfrm>
          <a:prstGeom prst="rect">
            <a:avLst/>
          </a:prstGeom>
        </p:spPr>
      </p:pic>
      <p:pic>
        <p:nvPicPr>
          <p:cNvPr id="19" name="Picture 18">
            <a:extLst>
              <a:ext uri="{FF2B5EF4-FFF2-40B4-BE49-F238E27FC236}">
                <a16:creationId xmlns:a16="http://schemas.microsoft.com/office/drawing/2014/main" id="{CE4596A0-7F4C-41A4-ABB5-9DE20AF30D6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41986" y="1206650"/>
            <a:ext cx="5178132" cy="3442352"/>
          </a:xfrm>
          <a:prstGeom prst="rect">
            <a:avLst/>
          </a:prstGeom>
        </p:spPr>
      </p:pic>
    </p:spTree>
    <p:extLst>
      <p:ext uri="{BB962C8B-B14F-4D97-AF65-F5344CB8AC3E}">
        <p14:creationId xmlns:p14="http://schemas.microsoft.com/office/powerpoint/2010/main" val="3984841463"/>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A935F6-1079-4474-8301-58B84FE7761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8" name="Rectangle 7">
            <a:extLst>
              <a:ext uri="{FF2B5EF4-FFF2-40B4-BE49-F238E27FC236}">
                <a16:creationId xmlns:a16="http://schemas.microsoft.com/office/drawing/2014/main" id="{6B5D3A3B-0903-40E2-AE97-93A62DC8AE58}"/>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6453464C-0859-4107-91B2-4E01B977F6F7}"/>
              </a:ext>
            </a:extLst>
          </p:cNvPr>
          <p:cNvSpPr txBox="1">
            <a:spLocks noChangeArrowheads="1"/>
          </p:cNvSpPr>
          <p:nvPr/>
        </p:nvSpPr>
        <p:spPr bwMode="auto">
          <a:xfrm>
            <a:off x="4667845" y="290809"/>
            <a:ext cx="2856309"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CLAMs</a:t>
            </a:r>
            <a:endParaRPr lang="en-US" altLang="en-US" b="1" i="1" cap="all" dirty="0">
              <a:solidFill>
                <a:srgbClr val="000000"/>
              </a:solidFill>
              <a:latin typeface="Century" panose="020406040505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E3D6E16-365A-4CA6-8C35-A5B3B6D33A11}"/>
              </a:ext>
            </a:extLst>
          </p:cNvPr>
          <p:cNvSpPr/>
          <p:nvPr/>
        </p:nvSpPr>
        <p:spPr>
          <a:xfrm>
            <a:off x="10093227" y="1020738"/>
            <a:ext cx="1911419" cy="261610"/>
          </a:xfrm>
          <a:prstGeom prst="rect">
            <a:avLst/>
          </a:prstGeom>
        </p:spPr>
        <p:txBody>
          <a:bodyPr wrap="square">
            <a:spAutoFit/>
          </a:bodyPr>
          <a:lstStyle/>
          <a:p>
            <a:pPr algn="r"/>
            <a:r>
              <a:rPr lang="en-US" sz="1100" b="1" dirty="0">
                <a:hlinkClick r:id="rId4" action="ppaction://hlinksldjump"/>
              </a:rPr>
              <a:t>NORTH</a:t>
            </a:r>
            <a:r>
              <a:rPr lang="en-US" sz="1100" b="1" dirty="0"/>
              <a:t>    </a:t>
            </a:r>
            <a:r>
              <a:rPr lang="en-US" sz="1100" b="1" dirty="0">
                <a:hlinkClick r:id="rId5" action="ppaction://hlinksldjump"/>
              </a:rPr>
              <a:t>CENTRAL</a:t>
            </a:r>
            <a:r>
              <a:rPr lang="en-US" sz="1100" b="1" dirty="0"/>
              <a:t>    </a:t>
            </a:r>
            <a:r>
              <a:rPr lang="en-US" sz="1100" b="1" dirty="0">
                <a:hlinkClick r:id="rId6" action="ppaction://hlinksldjump"/>
              </a:rPr>
              <a:t>SOUTH</a:t>
            </a:r>
            <a:endParaRPr lang="en-US" sz="1100" b="1" dirty="0"/>
          </a:p>
        </p:txBody>
      </p:sp>
      <p:sp>
        <p:nvSpPr>
          <p:cNvPr id="12" name="Arrow: Right 11">
            <a:extLst>
              <a:ext uri="{FF2B5EF4-FFF2-40B4-BE49-F238E27FC236}">
                <a16:creationId xmlns:a16="http://schemas.microsoft.com/office/drawing/2014/main" id="{6D6AF551-D069-48C8-91AB-9E500182244C}"/>
              </a:ext>
            </a:extLst>
          </p:cNvPr>
          <p:cNvSpPr/>
          <p:nvPr/>
        </p:nvSpPr>
        <p:spPr>
          <a:xfrm>
            <a:off x="9985999" y="2434564"/>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4E17F44-28D9-46AC-922E-1BA6236A85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2348" y="1429565"/>
            <a:ext cx="6396488" cy="4285436"/>
          </a:xfrm>
          <a:prstGeom prst="rect">
            <a:avLst/>
          </a:prstGeom>
        </p:spPr>
      </p:pic>
      <p:pic>
        <p:nvPicPr>
          <p:cNvPr id="14" name="Picture 13">
            <a:extLst>
              <a:ext uri="{FF2B5EF4-FFF2-40B4-BE49-F238E27FC236}">
                <a16:creationId xmlns:a16="http://schemas.microsoft.com/office/drawing/2014/main" id="{A688520A-4BFD-43A1-9519-2DF2D140751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44137" y="1429565"/>
            <a:ext cx="2871048" cy="2052624"/>
          </a:xfrm>
          <a:prstGeom prst="rect">
            <a:avLst/>
          </a:prstGeom>
        </p:spPr>
      </p:pic>
      <p:pic>
        <p:nvPicPr>
          <p:cNvPr id="16" name="Picture 15">
            <a:extLst>
              <a:ext uri="{FF2B5EF4-FFF2-40B4-BE49-F238E27FC236}">
                <a16:creationId xmlns:a16="http://schemas.microsoft.com/office/drawing/2014/main" id="{28A7DAD2-E8BC-4B19-976F-51C0AD7B5134}"/>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44137" y="3791494"/>
            <a:ext cx="2871048" cy="1923507"/>
          </a:xfrm>
          <a:prstGeom prst="rect">
            <a:avLst/>
          </a:prstGeom>
        </p:spPr>
      </p:pic>
      <p:sp>
        <p:nvSpPr>
          <p:cNvPr id="11" name="Arrow: Right 10">
            <a:extLst>
              <a:ext uri="{FF2B5EF4-FFF2-40B4-BE49-F238E27FC236}">
                <a16:creationId xmlns:a16="http://schemas.microsoft.com/office/drawing/2014/main" id="{82436EF4-3F84-4171-B8F0-04E4C2006071}"/>
              </a:ext>
            </a:extLst>
          </p:cNvPr>
          <p:cNvSpPr/>
          <p:nvPr/>
        </p:nvSpPr>
        <p:spPr>
          <a:xfrm>
            <a:off x="9985999" y="1674838"/>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291605"/>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255B09-B977-4511-BCF1-B326A794256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3BC89AF9-6526-4E2D-9616-C1A840FAE544}"/>
              </a:ext>
            </a:extLst>
          </p:cNvPr>
          <p:cNvSpPr/>
          <p:nvPr/>
        </p:nvSpPr>
        <p:spPr>
          <a:xfrm>
            <a:off x="9985999" y="1674838"/>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F53570-AE2F-4834-BAFF-9939D7939098}"/>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7F54D812-6E68-438E-B63E-FE67F9F18D92}"/>
              </a:ext>
            </a:extLst>
          </p:cNvPr>
          <p:cNvSpPr txBox="1">
            <a:spLocks noChangeArrowheads="1"/>
          </p:cNvSpPr>
          <p:nvPr/>
        </p:nvSpPr>
        <p:spPr bwMode="auto">
          <a:xfrm>
            <a:off x="4613553" y="365125"/>
            <a:ext cx="2964894"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oyster</a:t>
            </a:r>
          </a:p>
        </p:txBody>
      </p:sp>
      <p:sp>
        <p:nvSpPr>
          <p:cNvPr id="10" name="Rectangle 9">
            <a:extLst>
              <a:ext uri="{FF2B5EF4-FFF2-40B4-BE49-F238E27FC236}">
                <a16:creationId xmlns:a16="http://schemas.microsoft.com/office/drawing/2014/main" id="{31DB3E92-1801-4E01-B6CA-BB9DFCF6EC3E}"/>
              </a:ext>
            </a:extLst>
          </p:cNvPr>
          <p:cNvSpPr/>
          <p:nvPr/>
        </p:nvSpPr>
        <p:spPr>
          <a:xfrm>
            <a:off x="10093227" y="1020738"/>
            <a:ext cx="1911419" cy="261610"/>
          </a:xfrm>
          <a:prstGeom prst="rect">
            <a:avLst/>
          </a:prstGeom>
        </p:spPr>
        <p:txBody>
          <a:bodyPr wrap="square">
            <a:spAutoFit/>
          </a:bodyPr>
          <a:lstStyle/>
          <a:p>
            <a:pPr algn="r"/>
            <a:r>
              <a:rPr lang="en-US" sz="1100" b="1" dirty="0">
                <a:hlinkClick r:id="rId4" action="ppaction://hlinksldjump"/>
              </a:rPr>
              <a:t>NORTH</a:t>
            </a:r>
            <a:r>
              <a:rPr lang="en-US" sz="1100" b="1" dirty="0"/>
              <a:t>    </a:t>
            </a:r>
            <a:r>
              <a:rPr lang="en-US" sz="1100" b="1" dirty="0">
                <a:hlinkClick r:id="rId5" action="ppaction://hlinksldjump"/>
              </a:rPr>
              <a:t>CENTRAL</a:t>
            </a:r>
            <a:r>
              <a:rPr lang="en-US" sz="1100" b="1" dirty="0"/>
              <a:t>    </a:t>
            </a:r>
            <a:r>
              <a:rPr lang="en-US" sz="1100" b="1" dirty="0">
                <a:hlinkClick r:id="rId6" action="ppaction://hlinksldjump"/>
              </a:rPr>
              <a:t>SOUTH</a:t>
            </a:r>
            <a:endParaRPr lang="en-US" sz="1100" b="1" dirty="0"/>
          </a:p>
        </p:txBody>
      </p:sp>
      <p:pic>
        <p:nvPicPr>
          <p:cNvPr id="11" name="Picture 10">
            <a:extLst>
              <a:ext uri="{FF2B5EF4-FFF2-40B4-BE49-F238E27FC236}">
                <a16:creationId xmlns:a16="http://schemas.microsoft.com/office/drawing/2014/main" id="{7B6A62FA-D497-48D3-8294-032FFE074C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1826" y="5029371"/>
            <a:ext cx="3773405" cy="1713126"/>
          </a:xfrm>
          <a:prstGeom prst="rect">
            <a:avLst/>
          </a:prstGeom>
        </p:spPr>
      </p:pic>
      <p:pic>
        <p:nvPicPr>
          <p:cNvPr id="13" name="Picture 12">
            <a:extLst>
              <a:ext uri="{FF2B5EF4-FFF2-40B4-BE49-F238E27FC236}">
                <a16:creationId xmlns:a16="http://schemas.microsoft.com/office/drawing/2014/main" id="{29B97853-ABFB-4C34-A3F5-09D4AD9447CE}"/>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00551" y="1151543"/>
            <a:ext cx="2598514" cy="3276078"/>
          </a:xfrm>
          <a:prstGeom prst="rect">
            <a:avLst/>
          </a:prstGeom>
        </p:spPr>
      </p:pic>
      <p:pic>
        <p:nvPicPr>
          <p:cNvPr id="15" name="Picture 14">
            <a:extLst>
              <a:ext uri="{FF2B5EF4-FFF2-40B4-BE49-F238E27FC236}">
                <a16:creationId xmlns:a16="http://schemas.microsoft.com/office/drawing/2014/main" id="{65AB2866-8CB1-42B1-A83A-06355B1BD0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8444" y="1151543"/>
            <a:ext cx="6727055" cy="3776592"/>
          </a:xfrm>
          <a:prstGeom prst="rect">
            <a:avLst/>
          </a:prstGeom>
        </p:spPr>
      </p:pic>
      <p:pic>
        <p:nvPicPr>
          <p:cNvPr id="17" name="Picture 16">
            <a:extLst>
              <a:ext uri="{FF2B5EF4-FFF2-40B4-BE49-F238E27FC236}">
                <a16:creationId xmlns:a16="http://schemas.microsoft.com/office/drawing/2014/main" id="{D57AF9CA-B4E9-46AD-A71B-3167C6DB3323}"/>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200551" y="4533499"/>
            <a:ext cx="2598514" cy="2208998"/>
          </a:xfrm>
          <a:prstGeom prst="rect">
            <a:avLst/>
          </a:prstGeom>
        </p:spPr>
      </p:pic>
      <p:pic>
        <p:nvPicPr>
          <p:cNvPr id="19" name="Picture 18">
            <a:extLst>
              <a:ext uri="{FF2B5EF4-FFF2-40B4-BE49-F238E27FC236}">
                <a16:creationId xmlns:a16="http://schemas.microsoft.com/office/drawing/2014/main" id="{33BCC573-1166-440B-B2AC-13D17E22D7D2}"/>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889923" y="5029371"/>
            <a:ext cx="2916655" cy="1713126"/>
          </a:xfrm>
          <a:prstGeom prst="rect">
            <a:avLst/>
          </a:prstGeom>
        </p:spPr>
      </p:pic>
    </p:spTree>
    <p:extLst>
      <p:ext uri="{BB962C8B-B14F-4D97-AF65-F5344CB8AC3E}">
        <p14:creationId xmlns:p14="http://schemas.microsoft.com/office/powerpoint/2010/main" val="623109119"/>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A0348E03-4AEF-4160-98FC-E92843CAC812}"/>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6325243" y="1879342"/>
            <a:ext cx="3589536" cy="1817956"/>
          </a:xfrm>
        </p:spPr>
      </p:pic>
      <p:pic>
        <p:nvPicPr>
          <p:cNvPr id="6" name="Picture 5">
            <a:extLst>
              <a:ext uri="{FF2B5EF4-FFF2-40B4-BE49-F238E27FC236}">
                <a16:creationId xmlns:a16="http://schemas.microsoft.com/office/drawing/2014/main" id="{B0E844B5-3E80-43EE-8FD8-404111D2619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5E9581A0-F92A-4D10-8E44-C836CBF7D976}"/>
              </a:ext>
            </a:extLst>
          </p:cNvPr>
          <p:cNvSpPr/>
          <p:nvPr/>
        </p:nvSpPr>
        <p:spPr>
          <a:xfrm>
            <a:off x="9985999" y="1654595"/>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5ED1C7-D4F7-458B-AC62-25B6EF729904}"/>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689E80B4-209D-44CA-B86F-F9EE83F53142}"/>
              </a:ext>
            </a:extLst>
          </p:cNvPr>
          <p:cNvSpPr txBox="1">
            <a:spLocks noChangeArrowheads="1"/>
          </p:cNvSpPr>
          <p:nvPr/>
        </p:nvSpPr>
        <p:spPr bwMode="auto">
          <a:xfrm>
            <a:off x="4071486" y="365125"/>
            <a:ext cx="3792354" cy="892552"/>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LAMNA</a:t>
            </a:r>
          </a:p>
          <a:p>
            <a:pPr algn="ctr" defTabSz="685800" eaLnBrk="1" fontAlgn="base" hangingPunct="1">
              <a:spcBef>
                <a:spcPct val="0"/>
              </a:spcBef>
              <a:spcAft>
                <a:spcPct val="0"/>
              </a:spcAft>
              <a:buNone/>
            </a:pPr>
            <a:r>
              <a:rPr lang="en-US" altLang="en-US" sz="2000" b="1" cap="all" dirty="0">
                <a:solidFill>
                  <a:srgbClr val="000000"/>
                </a:solidFill>
                <a:latin typeface="Century" panose="02040604050505020304" pitchFamily="18" charset="0"/>
                <a:cs typeface="Times New Roman" panose="02020603050405020304" pitchFamily="18" charset="0"/>
              </a:rPr>
              <a:t>the mackerel sharks</a:t>
            </a:r>
          </a:p>
        </p:txBody>
      </p:sp>
      <p:sp>
        <p:nvSpPr>
          <p:cNvPr id="10" name="Rectangle 9">
            <a:extLst>
              <a:ext uri="{FF2B5EF4-FFF2-40B4-BE49-F238E27FC236}">
                <a16:creationId xmlns:a16="http://schemas.microsoft.com/office/drawing/2014/main" id="{D02709AE-34A7-4E0B-978F-5513FBEC8FBF}"/>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4" name="Picture 13">
            <a:extLst>
              <a:ext uri="{FF2B5EF4-FFF2-40B4-BE49-F238E27FC236}">
                <a16:creationId xmlns:a16="http://schemas.microsoft.com/office/drawing/2014/main" id="{02B281E8-5012-4532-BC8A-DAF1B0BF223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547503" y="1901852"/>
            <a:ext cx="2616953" cy="1772936"/>
          </a:xfrm>
          <a:prstGeom prst="rect">
            <a:avLst/>
          </a:prstGeom>
        </p:spPr>
      </p:pic>
      <p:pic>
        <p:nvPicPr>
          <p:cNvPr id="16" name="Picture 15">
            <a:extLst>
              <a:ext uri="{FF2B5EF4-FFF2-40B4-BE49-F238E27FC236}">
                <a16:creationId xmlns:a16="http://schemas.microsoft.com/office/drawing/2014/main" id="{3AA5C64A-9FD9-4DC9-8ADB-84842D1F0E4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974206" y="1887123"/>
            <a:ext cx="2573298" cy="1950850"/>
          </a:xfrm>
          <a:prstGeom prst="rect">
            <a:avLst/>
          </a:prstGeom>
        </p:spPr>
      </p:pic>
      <p:pic>
        <p:nvPicPr>
          <p:cNvPr id="18" name="Picture 17">
            <a:extLst>
              <a:ext uri="{FF2B5EF4-FFF2-40B4-BE49-F238E27FC236}">
                <a16:creationId xmlns:a16="http://schemas.microsoft.com/office/drawing/2014/main" id="{7E8F6629-A2D3-4B92-93EE-370EADE2E59F}"/>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28776" y="1901852"/>
            <a:ext cx="2859575" cy="1772936"/>
          </a:xfrm>
          <a:prstGeom prst="rect">
            <a:avLst/>
          </a:prstGeom>
        </p:spPr>
      </p:pic>
      <p:pic>
        <p:nvPicPr>
          <p:cNvPr id="20" name="Picture 19">
            <a:extLst>
              <a:ext uri="{FF2B5EF4-FFF2-40B4-BE49-F238E27FC236}">
                <a16:creationId xmlns:a16="http://schemas.microsoft.com/office/drawing/2014/main" id="{51533B71-F841-4EAD-956F-18219F0D361C}"/>
              </a:ext>
            </a:extLst>
          </p:cNvPr>
          <p:cNvPicPr>
            <a:picLocks noChangeAspect="1"/>
          </p:cNvPicPr>
          <p:nvPr/>
        </p:nvPicPr>
        <p:blipFill rotWithShape="1">
          <a:blip r:embed="rId11" cstate="screen">
            <a:duotone>
              <a:prstClr val="black"/>
              <a:schemeClr val="tx2">
                <a:tint val="45000"/>
                <a:satMod val="400000"/>
              </a:schemeClr>
            </a:duotone>
            <a:extLst>
              <a:ext uri="{BEBA8EAE-BF5A-486C-A8C5-ECC9F3942E4B}">
                <a14:imgProps xmlns:a14="http://schemas.microsoft.com/office/drawing/2010/main">
                  <a14:imgLayer r:embed="rId12">
                    <a14:imgEffect>
                      <a14:brightnessContrast bright="-18000" contrast="15000"/>
                    </a14:imgEffect>
                  </a14:imgLayer>
                </a14:imgProps>
              </a:ext>
              <a:ext uri="{28A0092B-C50C-407E-A947-70E740481C1C}">
                <a14:useLocalDpi xmlns:a14="http://schemas.microsoft.com/office/drawing/2010/main" val="0"/>
              </a:ext>
            </a:extLst>
          </a:blip>
          <a:srcRect/>
          <a:stretch/>
        </p:blipFill>
        <p:spPr>
          <a:xfrm>
            <a:off x="4374342" y="3676829"/>
            <a:ext cx="5528205" cy="2399650"/>
          </a:xfrm>
          <a:prstGeom prst="rect">
            <a:avLst/>
          </a:prstGeom>
        </p:spPr>
      </p:pic>
      <p:pic>
        <p:nvPicPr>
          <p:cNvPr id="22" name="Picture 21">
            <a:extLst>
              <a:ext uri="{FF2B5EF4-FFF2-40B4-BE49-F238E27FC236}">
                <a16:creationId xmlns:a16="http://schemas.microsoft.com/office/drawing/2014/main" id="{94AD1B87-6F89-409D-8A56-5DE762F7AD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4307" y="3676829"/>
            <a:ext cx="4060035" cy="2399649"/>
          </a:xfrm>
          <a:prstGeom prst="rect">
            <a:avLst/>
          </a:prstGeom>
        </p:spPr>
      </p:pic>
      <p:sp>
        <p:nvSpPr>
          <p:cNvPr id="23" name="Rectangle 22">
            <a:extLst>
              <a:ext uri="{FF2B5EF4-FFF2-40B4-BE49-F238E27FC236}">
                <a16:creationId xmlns:a16="http://schemas.microsoft.com/office/drawing/2014/main" id="{C8AC44E8-0D23-4F82-AE6F-1F3B80491350}"/>
              </a:ext>
            </a:extLst>
          </p:cNvPr>
          <p:cNvSpPr/>
          <p:nvPr/>
        </p:nvSpPr>
        <p:spPr>
          <a:xfrm>
            <a:off x="328776" y="1856133"/>
            <a:ext cx="958600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3516BE8-777E-47CF-92DF-18566024CD56}"/>
              </a:ext>
            </a:extLst>
          </p:cNvPr>
          <p:cNvSpPr/>
          <p:nvPr/>
        </p:nvSpPr>
        <p:spPr>
          <a:xfrm>
            <a:off x="5467149" y="1901852"/>
            <a:ext cx="80353" cy="17500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1E1EB58-1E72-40D1-BBBA-793C3E23A61E}"/>
              </a:ext>
            </a:extLst>
          </p:cNvPr>
          <p:cNvSpPr/>
          <p:nvPr/>
        </p:nvSpPr>
        <p:spPr>
          <a:xfrm>
            <a:off x="9834426" y="1878992"/>
            <a:ext cx="80353" cy="17729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964104"/>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C43C537-3500-4E5C-A817-5F2BCCF49435}"/>
              </a:ext>
            </a:extLst>
          </p:cNvPr>
          <p:cNvPicPr>
            <a:picLocks noGrp="1" noChangeAspect="1"/>
          </p:cNvPicPr>
          <p:nvPr>
            <p:ph idx="1"/>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3825881" y="779119"/>
            <a:ext cx="4306824" cy="3422904"/>
          </a:xfrm>
        </p:spPr>
      </p:pic>
      <p:pic>
        <p:nvPicPr>
          <p:cNvPr id="6" name="Picture 5">
            <a:extLst>
              <a:ext uri="{FF2B5EF4-FFF2-40B4-BE49-F238E27FC236}">
                <a16:creationId xmlns:a16="http://schemas.microsoft.com/office/drawing/2014/main" id="{F1B89497-D583-4C9C-A052-FE3A96AAF49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7" name="Arrow: Right 6">
            <a:extLst>
              <a:ext uri="{FF2B5EF4-FFF2-40B4-BE49-F238E27FC236}">
                <a16:creationId xmlns:a16="http://schemas.microsoft.com/office/drawing/2014/main" id="{F3A52BA8-BAC0-496A-9BC9-05104A9366CE}"/>
              </a:ext>
            </a:extLst>
          </p:cNvPr>
          <p:cNvSpPr/>
          <p:nvPr/>
        </p:nvSpPr>
        <p:spPr>
          <a:xfrm>
            <a:off x="9985999" y="1645783"/>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29A90DE-2F42-40A5-A679-BDAC7AB0A4E6}"/>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A4582B12-ACE5-4395-BF69-FADC17051CD1}"/>
              </a:ext>
            </a:extLst>
          </p:cNvPr>
          <p:cNvSpPr txBox="1">
            <a:spLocks noChangeArrowheads="1"/>
          </p:cNvSpPr>
          <p:nvPr/>
        </p:nvSpPr>
        <p:spPr bwMode="auto">
          <a:xfrm>
            <a:off x="4319982" y="365125"/>
            <a:ext cx="3552035"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cap="all" dirty="0">
                <a:solidFill>
                  <a:srgbClr val="000000"/>
                </a:solidFill>
                <a:latin typeface="Century" panose="02040604050505020304" pitchFamily="18" charset="0"/>
                <a:cs typeface="Times New Roman" panose="02020603050405020304" pitchFamily="18" charset="0"/>
              </a:rPr>
              <a:t>peccary</a:t>
            </a:r>
          </a:p>
        </p:txBody>
      </p:sp>
      <p:sp>
        <p:nvSpPr>
          <p:cNvPr id="10" name="Rectangle 9">
            <a:extLst>
              <a:ext uri="{FF2B5EF4-FFF2-40B4-BE49-F238E27FC236}">
                <a16:creationId xmlns:a16="http://schemas.microsoft.com/office/drawing/2014/main" id="{928B4E10-D42E-40E7-8248-75A8EBB2D5D4}"/>
              </a:ext>
            </a:extLst>
          </p:cNvPr>
          <p:cNvSpPr/>
          <p:nvPr/>
        </p:nvSpPr>
        <p:spPr>
          <a:xfrm>
            <a:off x="10093227" y="1020738"/>
            <a:ext cx="1911419" cy="261610"/>
          </a:xfrm>
          <a:prstGeom prst="rect">
            <a:avLst/>
          </a:prstGeom>
        </p:spPr>
        <p:txBody>
          <a:bodyPr wrap="square">
            <a:spAutoFit/>
          </a:bodyPr>
          <a:lstStyle/>
          <a:p>
            <a:pPr algn="r"/>
            <a:r>
              <a:rPr lang="en-US" sz="1100" b="1" dirty="0">
                <a:hlinkClick r:id="rId5" action="ppaction://hlinksldjump"/>
              </a:rPr>
              <a:t>NORTH</a:t>
            </a:r>
            <a:r>
              <a:rPr lang="en-US" sz="1100" b="1" dirty="0"/>
              <a:t>    </a:t>
            </a:r>
            <a:r>
              <a:rPr lang="en-US" sz="1100" b="1" dirty="0">
                <a:hlinkClick r:id="rId6" action="ppaction://hlinksldjump"/>
              </a:rPr>
              <a:t>CENTRAL</a:t>
            </a:r>
            <a:r>
              <a:rPr lang="en-US" sz="1100" b="1" dirty="0"/>
              <a:t>    </a:t>
            </a:r>
            <a:r>
              <a:rPr lang="en-US" sz="1100" b="1" dirty="0">
                <a:hlinkClick r:id="rId7" action="ppaction://hlinksldjump"/>
              </a:rPr>
              <a:t>SOUTH</a:t>
            </a:r>
            <a:endParaRPr lang="en-US" sz="1100" b="1" dirty="0"/>
          </a:p>
        </p:txBody>
      </p:sp>
      <p:pic>
        <p:nvPicPr>
          <p:cNvPr id="14" name="Picture 13">
            <a:extLst>
              <a:ext uri="{FF2B5EF4-FFF2-40B4-BE49-F238E27FC236}">
                <a16:creationId xmlns:a16="http://schemas.microsoft.com/office/drawing/2014/main" id="{226948A1-322A-42A0-97E7-1B20F6C5896A}"/>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091287" y="4148691"/>
            <a:ext cx="4706754" cy="2344184"/>
          </a:xfrm>
          <a:prstGeom prst="rect">
            <a:avLst/>
          </a:prstGeom>
        </p:spPr>
      </p:pic>
      <p:pic>
        <p:nvPicPr>
          <p:cNvPr id="16" name="Picture 15">
            <a:extLst>
              <a:ext uri="{FF2B5EF4-FFF2-40B4-BE49-F238E27FC236}">
                <a16:creationId xmlns:a16="http://schemas.microsoft.com/office/drawing/2014/main" id="{DEE9B975-AD0C-4539-B00B-B64B3925B5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463" y="4148691"/>
            <a:ext cx="4133532" cy="2344184"/>
          </a:xfrm>
          <a:prstGeom prst="rect">
            <a:avLst/>
          </a:prstGeom>
        </p:spPr>
      </p:pic>
      <p:pic>
        <p:nvPicPr>
          <p:cNvPr id="20" name="Picture 19">
            <a:extLst>
              <a:ext uri="{FF2B5EF4-FFF2-40B4-BE49-F238E27FC236}">
                <a16:creationId xmlns:a16="http://schemas.microsoft.com/office/drawing/2014/main" id="{B2678FB7-3C41-4D69-929A-5DA6864B918B}"/>
              </a:ext>
            </a:extLst>
          </p:cNvPr>
          <p:cNvPicPr>
            <a:picLocks noChangeAspect="1"/>
          </p:cNvPicPr>
          <p:nvPr/>
        </p:nvPicPr>
        <p:blipFill rotWithShape="1">
          <a:blip r:embed="rId10" cstate="screen">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11000" contrast="6000"/>
                    </a14:imgEffect>
                  </a14:imgLayer>
                </a14:imgProps>
              </a:ext>
              <a:ext uri="{28A0092B-C50C-407E-A947-70E740481C1C}">
                <a14:useLocalDpi xmlns:a14="http://schemas.microsoft.com/office/drawing/2010/main" val="0"/>
              </a:ext>
            </a:extLst>
          </a:blip>
          <a:srcRect/>
          <a:stretch/>
        </p:blipFill>
        <p:spPr>
          <a:xfrm>
            <a:off x="682616" y="1145147"/>
            <a:ext cx="2758655" cy="2413753"/>
          </a:xfrm>
          <a:prstGeom prst="rect">
            <a:avLst/>
          </a:prstGeom>
        </p:spPr>
      </p:pic>
      <p:sp>
        <p:nvSpPr>
          <p:cNvPr id="22" name="Freeform: Shape 21">
            <a:extLst>
              <a:ext uri="{FF2B5EF4-FFF2-40B4-BE49-F238E27FC236}">
                <a16:creationId xmlns:a16="http://schemas.microsoft.com/office/drawing/2014/main" id="{34108FA0-9159-4959-AE58-F61FC381A961}"/>
              </a:ext>
            </a:extLst>
          </p:cNvPr>
          <p:cNvSpPr/>
          <p:nvPr/>
        </p:nvSpPr>
        <p:spPr>
          <a:xfrm>
            <a:off x="8672362" y="1896177"/>
            <a:ext cx="850638" cy="1028914"/>
          </a:xfrm>
          <a:custGeom>
            <a:avLst/>
            <a:gdLst>
              <a:gd name="connsiteX0" fmla="*/ 0 w 850638"/>
              <a:gd name="connsiteY0" fmla="*/ 577516 h 1028914"/>
              <a:gd name="connsiteX1" fmla="*/ 134754 w 850638"/>
              <a:gd name="connsiteY1" fmla="*/ 144379 h 1028914"/>
              <a:gd name="connsiteX2" fmla="*/ 144379 w 850638"/>
              <a:gd name="connsiteY2" fmla="*/ 86627 h 1028914"/>
              <a:gd name="connsiteX3" fmla="*/ 259882 w 850638"/>
              <a:gd name="connsiteY3" fmla="*/ 96252 h 1028914"/>
              <a:gd name="connsiteX4" fmla="*/ 288758 w 850638"/>
              <a:gd name="connsiteY4" fmla="*/ 221381 h 1028914"/>
              <a:gd name="connsiteX5" fmla="*/ 308009 w 850638"/>
              <a:gd name="connsiteY5" fmla="*/ 279132 h 1028914"/>
              <a:gd name="connsiteX6" fmla="*/ 317634 w 850638"/>
              <a:gd name="connsiteY6" fmla="*/ 346509 h 1028914"/>
              <a:gd name="connsiteX7" fmla="*/ 394636 w 850638"/>
              <a:gd name="connsiteY7" fmla="*/ 336884 h 1028914"/>
              <a:gd name="connsiteX8" fmla="*/ 404261 w 850638"/>
              <a:gd name="connsiteY8" fmla="*/ 279132 h 1028914"/>
              <a:gd name="connsiteX9" fmla="*/ 471638 w 850638"/>
              <a:gd name="connsiteY9" fmla="*/ 202130 h 1028914"/>
              <a:gd name="connsiteX10" fmla="*/ 500514 w 850638"/>
              <a:gd name="connsiteY10" fmla="*/ 192505 h 1028914"/>
              <a:gd name="connsiteX11" fmla="*/ 539015 w 850638"/>
              <a:gd name="connsiteY11" fmla="*/ 105878 h 1028914"/>
              <a:gd name="connsiteX12" fmla="*/ 548640 w 850638"/>
              <a:gd name="connsiteY12" fmla="*/ 48126 h 1028914"/>
              <a:gd name="connsiteX13" fmla="*/ 596766 w 850638"/>
              <a:gd name="connsiteY13" fmla="*/ 0 h 1028914"/>
              <a:gd name="connsiteX14" fmla="*/ 702644 w 850638"/>
              <a:gd name="connsiteY14" fmla="*/ 28876 h 1028914"/>
              <a:gd name="connsiteX15" fmla="*/ 721895 w 850638"/>
              <a:gd name="connsiteY15" fmla="*/ 57751 h 1028914"/>
              <a:gd name="connsiteX16" fmla="*/ 731520 w 850638"/>
              <a:gd name="connsiteY16" fmla="*/ 356135 h 1028914"/>
              <a:gd name="connsiteX17" fmla="*/ 558265 w 850638"/>
              <a:gd name="connsiteY17" fmla="*/ 365760 h 1028914"/>
              <a:gd name="connsiteX18" fmla="*/ 529390 w 850638"/>
              <a:gd name="connsiteY18" fmla="*/ 385010 h 1028914"/>
              <a:gd name="connsiteX19" fmla="*/ 462013 w 850638"/>
              <a:gd name="connsiteY19" fmla="*/ 433137 h 1028914"/>
              <a:gd name="connsiteX20" fmla="*/ 279133 w 850638"/>
              <a:gd name="connsiteY20" fmla="*/ 423511 h 1028914"/>
              <a:gd name="connsiteX21" fmla="*/ 231006 w 850638"/>
              <a:gd name="connsiteY21" fmla="*/ 413886 h 1028914"/>
              <a:gd name="connsiteX22" fmla="*/ 259882 w 850638"/>
              <a:gd name="connsiteY22" fmla="*/ 433137 h 1028914"/>
              <a:gd name="connsiteX23" fmla="*/ 356135 w 850638"/>
              <a:gd name="connsiteY23" fmla="*/ 452387 h 1028914"/>
              <a:gd name="connsiteX24" fmla="*/ 385011 w 850638"/>
              <a:gd name="connsiteY24" fmla="*/ 471638 h 1028914"/>
              <a:gd name="connsiteX25" fmla="*/ 606392 w 850638"/>
              <a:gd name="connsiteY25" fmla="*/ 452387 h 1028914"/>
              <a:gd name="connsiteX26" fmla="*/ 808522 w 850638"/>
              <a:gd name="connsiteY26" fmla="*/ 462012 h 1028914"/>
              <a:gd name="connsiteX27" fmla="*/ 837398 w 850638"/>
              <a:gd name="connsiteY27" fmla="*/ 490888 h 1028914"/>
              <a:gd name="connsiteX28" fmla="*/ 827773 w 850638"/>
              <a:gd name="connsiteY28" fmla="*/ 577516 h 1028914"/>
              <a:gd name="connsiteX29" fmla="*/ 808522 w 850638"/>
              <a:gd name="connsiteY29" fmla="*/ 606391 h 1028914"/>
              <a:gd name="connsiteX30" fmla="*/ 808522 w 850638"/>
              <a:gd name="connsiteY30" fmla="*/ 779646 h 1028914"/>
              <a:gd name="connsiteX31" fmla="*/ 827773 w 850638"/>
              <a:gd name="connsiteY31" fmla="*/ 875899 h 1028914"/>
              <a:gd name="connsiteX32" fmla="*/ 847023 w 850638"/>
              <a:gd name="connsiteY32" fmla="*/ 943276 h 1028914"/>
              <a:gd name="connsiteX33" fmla="*/ 837398 w 850638"/>
              <a:gd name="connsiteY33" fmla="*/ 1020278 h 1028914"/>
              <a:gd name="connsiteX34" fmla="*/ 606392 w 850638"/>
              <a:gd name="connsiteY34" fmla="*/ 1010652 h 1028914"/>
              <a:gd name="connsiteX35" fmla="*/ 567891 w 850638"/>
              <a:gd name="connsiteY35" fmla="*/ 991402 h 1028914"/>
              <a:gd name="connsiteX36" fmla="*/ 510139 w 850638"/>
              <a:gd name="connsiteY36" fmla="*/ 952901 h 1028914"/>
              <a:gd name="connsiteX37" fmla="*/ 481263 w 850638"/>
              <a:gd name="connsiteY37" fmla="*/ 933650 h 1028914"/>
              <a:gd name="connsiteX38" fmla="*/ 452387 w 850638"/>
              <a:gd name="connsiteY38" fmla="*/ 924025 h 1028914"/>
              <a:gd name="connsiteX39" fmla="*/ 423512 w 850638"/>
              <a:gd name="connsiteY39" fmla="*/ 895149 h 1028914"/>
              <a:gd name="connsiteX40" fmla="*/ 394636 w 850638"/>
              <a:gd name="connsiteY40" fmla="*/ 885524 h 1028914"/>
              <a:gd name="connsiteX41" fmla="*/ 336884 w 850638"/>
              <a:gd name="connsiteY41" fmla="*/ 827772 h 1028914"/>
              <a:gd name="connsiteX42" fmla="*/ 308009 w 850638"/>
              <a:gd name="connsiteY42" fmla="*/ 750770 h 1028914"/>
              <a:gd name="connsiteX43" fmla="*/ 269507 w 850638"/>
              <a:gd name="connsiteY43" fmla="*/ 693019 h 1028914"/>
              <a:gd name="connsiteX44" fmla="*/ 240632 w 850638"/>
              <a:gd name="connsiteY44" fmla="*/ 664143 h 1028914"/>
              <a:gd name="connsiteX45" fmla="*/ 221381 w 850638"/>
              <a:gd name="connsiteY45" fmla="*/ 625642 h 1028914"/>
              <a:gd name="connsiteX46" fmla="*/ 192505 w 850638"/>
              <a:gd name="connsiteY46" fmla="*/ 606391 h 1028914"/>
              <a:gd name="connsiteX47" fmla="*/ 125129 w 850638"/>
              <a:gd name="connsiteY47" fmla="*/ 587141 h 1028914"/>
              <a:gd name="connsiteX48" fmla="*/ 48126 w 850638"/>
              <a:gd name="connsiteY48" fmla="*/ 548640 h 10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50638" h="1028914">
                <a:moveTo>
                  <a:pt x="0" y="577516"/>
                </a:moveTo>
                <a:cubicBezTo>
                  <a:pt x="44918" y="433137"/>
                  <a:pt x="92089" y="289440"/>
                  <a:pt x="134754" y="144379"/>
                </a:cubicBezTo>
                <a:cubicBezTo>
                  <a:pt x="140261" y="125656"/>
                  <a:pt x="126164" y="93633"/>
                  <a:pt x="144379" y="86627"/>
                </a:cubicBezTo>
                <a:cubicBezTo>
                  <a:pt x="180438" y="72758"/>
                  <a:pt x="221381" y="93044"/>
                  <a:pt x="259882" y="96252"/>
                </a:cubicBezTo>
                <a:cubicBezTo>
                  <a:pt x="301726" y="159017"/>
                  <a:pt x="264862" y="93938"/>
                  <a:pt x="288758" y="221381"/>
                </a:cubicBezTo>
                <a:cubicBezTo>
                  <a:pt x="292498" y="241325"/>
                  <a:pt x="308009" y="279132"/>
                  <a:pt x="308009" y="279132"/>
                </a:cubicBezTo>
                <a:cubicBezTo>
                  <a:pt x="311217" y="301591"/>
                  <a:pt x="307488" y="326217"/>
                  <a:pt x="317634" y="346509"/>
                </a:cubicBezTo>
                <a:cubicBezTo>
                  <a:pt x="331466" y="374173"/>
                  <a:pt x="390621" y="338490"/>
                  <a:pt x="394636" y="336884"/>
                </a:cubicBezTo>
                <a:cubicBezTo>
                  <a:pt x="397844" y="317633"/>
                  <a:pt x="396755" y="297147"/>
                  <a:pt x="404261" y="279132"/>
                </a:cubicBezTo>
                <a:cubicBezTo>
                  <a:pt x="419458" y="242659"/>
                  <a:pt x="438372" y="218763"/>
                  <a:pt x="471638" y="202130"/>
                </a:cubicBezTo>
                <a:cubicBezTo>
                  <a:pt x="480713" y="197593"/>
                  <a:pt x="490889" y="195713"/>
                  <a:pt x="500514" y="192505"/>
                </a:cubicBezTo>
                <a:cubicBezTo>
                  <a:pt x="525795" y="154582"/>
                  <a:pt x="525270" y="160856"/>
                  <a:pt x="539015" y="105878"/>
                </a:cubicBezTo>
                <a:cubicBezTo>
                  <a:pt x="543748" y="86945"/>
                  <a:pt x="542468" y="66641"/>
                  <a:pt x="548640" y="48126"/>
                </a:cubicBezTo>
                <a:cubicBezTo>
                  <a:pt x="557807" y="20626"/>
                  <a:pt x="574766" y="14667"/>
                  <a:pt x="596766" y="0"/>
                </a:cubicBezTo>
                <a:cubicBezTo>
                  <a:pt x="642321" y="5694"/>
                  <a:pt x="671443" y="-2325"/>
                  <a:pt x="702644" y="28876"/>
                </a:cubicBezTo>
                <a:cubicBezTo>
                  <a:pt x="710824" y="37056"/>
                  <a:pt x="715478" y="48126"/>
                  <a:pt x="721895" y="57751"/>
                </a:cubicBezTo>
                <a:cubicBezTo>
                  <a:pt x="752259" y="148845"/>
                  <a:pt x="798411" y="264599"/>
                  <a:pt x="731520" y="356135"/>
                </a:cubicBezTo>
                <a:cubicBezTo>
                  <a:pt x="697393" y="402835"/>
                  <a:pt x="616017" y="362552"/>
                  <a:pt x="558265" y="365760"/>
                </a:cubicBezTo>
                <a:cubicBezTo>
                  <a:pt x="548640" y="372177"/>
                  <a:pt x="538803" y="378286"/>
                  <a:pt x="529390" y="385010"/>
                </a:cubicBezTo>
                <a:cubicBezTo>
                  <a:pt x="445810" y="444710"/>
                  <a:pt x="530070" y="387765"/>
                  <a:pt x="462013" y="433137"/>
                </a:cubicBezTo>
                <a:cubicBezTo>
                  <a:pt x="401053" y="429928"/>
                  <a:pt x="339967" y="428581"/>
                  <a:pt x="279133" y="423511"/>
                </a:cubicBezTo>
                <a:cubicBezTo>
                  <a:pt x="262830" y="422152"/>
                  <a:pt x="231006" y="413886"/>
                  <a:pt x="231006" y="413886"/>
                </a:cubicBezTo>
                <a:cubicBezTo>
                  <a:pt x="240631" y="420303"/>
                  <a:pt x="249249" y="428580"/>
                  <a:pt x="259882" y="433137"/>
                </a:cubicBezTo>
                <a:cubicBezTo>
                  <a:pt x="278156" y="440969"/>
                  <a:pt x="343108" y="450216"/>
                  <a:pt x="356135" y="452387"/>
                </a:cubicBezTo>
                <a:cubicBezTo>
                  <a:pt x="365760" y="458804"/>
                  <a:pt x="373454" y="471136"/>
                  <a:pt x="385011" y="471638"/>
                </a:cubicBezTo>
                <a:cubicBezTo>
                  <a:pt x="537376" y="478262"/>
                  <a:pt x="524503" y="479682"/>
                  <a:pt x="606392" y="452387"/>
                </a:cubicBezTo>
                <a:cubicBezTo>
                  <a:pt x="673769" y="455595"/>
                  <a:pt x="741987" y="450923"/>
                  <a:pt x="808522" y="462012"/>
                </a:cubicBezTo>
                <a:cubicBezTo>
                  <a:pt x="821949" y="464250"/>
                  <a:pt x="835160" y="477461"/>
                  <a:pt x="837398" y="490888"/>
                </a:cubicBezTo>
                <a:cubicBezTo>
                  <a:pt x="842174" y="519546"/>
                  <a:pt x="834820" y="549330"/>
                  <a:pt x="827773" y="577516"/>
                </a:cubicBezTo>
                <a:cubicBezTo>
                  <a:pt x="824967" y="588739"/>
                  <a:pt x="814939" y="596766"/>
                  <a:pt x="808522" y="606391"/>
                </a:cubicBezTo>
                <a:cubicBezTo>
                  <a:pt x="784264" y="679168"/>
                  <a:pt x="795279" y="633972"/>
                  <a:pt x="808522" y="779646"/>
                </a:cubicBezTo>
                <a:cubicBezTo>
                  <a:pt x="816188" y="863979"/>
                  <a:pt x="812490" y="822409"/>
                  <a:pt x="827773" y="875899"/>
                </a:cubicBezTo>
                <a:cubicBezTo>
                  <a:pt x="851953" y="960528"/>
                  <a:pt x="823939" y="874021"/>
                  <a:pt x="847023" y="943276"/>
                </a:cubicBezTo>
                <a:cubicBezTo>
                  <a:pt x="843815" y="968943"/>
                  <a:pt x="862307" y="1013304"/>
                  <a:pt x="837398" y="1020278"/>
                </a:cubicBezTo>
                <a:cubicBezTo>
                  <a:pt x="763183" y="1041058"/>
                  <a:pt x="683022" y="1018862"/>
                  <a:pt x="606392" y="1010652"/>
                </a:cubicBezTo>
                <a:cubicBezTo>
                  <a:pt x="592125" y="1009123"/>
                  <a:pt x="580195" y="998784"/>
                  <a:pt x="567891" y="991402"/>
                </a:cubicBezTo>
                <a:cubicBezTo>
                  <a:pt x="548052" y="979499"/>
                  <a:pt x="529390" y="965735"/>
                  <a:pt x="510139" y="952901"/>
                </a:cubicBezTo>
                <a:cubicBezTo>
                  <a:pt x="500514" y="946484"/>
                  <a:pt x="492238" y="937308"/>
                  <a:pt x="481263" y="933650"/>
                </a:cubicBezTo>
                <a:lnTo>
                  <a:pt x="452387" y="924025"/>
                </a:lnTo>
                <a:cubicBezTo>
                  <a:pt x="442762" y="914400"/>
                  <a:pt x="434838" y="902700"/>
                  <a:pt x="423512" y="895149"/>
                </a:cubicBezTo>
                <a:cubicBezTo>
                  <a:pt x="415070" y="889521"/>
                  <a:pt x="402645" y="891753"/>
                  <a:pt x="394636" y="885524"/>
                </a:cubicBezTo>
                <a:cubicBezTo>
                  <a:pt x="373146" y="868810"/>
                  <a:pt x="336884" y="827772"/>
                  <a:pt x="336884" y="827772"/>
                </a:cubicBezTo>
                <a:cubicBezTo>
                  <a:pt x="329520" y="805680"/>
                  <a:pt x="317872" y="768851"/>
                  <a:pt x="308009" y="750770"/>
                </a:cubicBezTo>
                <a:cubicBezTo>
                  <a:pt x="296930" y="730459"/>
                  <a:pt x="285867" y="709379"/>
                  <a:pt x="269507" y="693019"/>
                </a:cubicBezTo>
                <a:cubicBezTo>
                  <a:pt x="259882" y="683394"/>
                  <a:pt x="248544" y="675220"/>
                  <a:pt x="240632" y="664143"/>
                </a:cubicBezTo>
                <a:cubicBezTo>
                  <a:pt x="232292" y="652467"/>
                  <a:pt x="230567" y="636665"/>
                  <a:pt x="221381" y="625642"/>
                </a:cubicBezTo>
                <a:cubicBezTo>
                  <a:pt x="213975" y="616755"/>
                  <a:pt x="202852" y="611565"/>
                  <a:pt x="192505" y="606391"/>
                </a:cubicBezTo>
                <a:cubicBezTo>
                  <a:pt x="178697" y="599487"/>
                  <a:pt x="137465" y="590225"/>
                  <a:pt x="125129" y="587141"/>
                </a:cubicBezTo>
                <a:cubicBezTo>
                  <a:pt x="62038" y="545081"/>
                  <a:pt x="90513" y="548640"/>
                  <a:pt x="48126" y="548640"/>
                </a:cubicBez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446A27-3D8C-4573-B988-BE1533BDBE7E}"/>
              </a:ext>
            </a:extLst>
          </p:cNvPr>
          <p:cNvPicPr>
            <a:picLocks noChangeAspect="1"/>
          </p:cNvPicPr>
          <p:nvPr/>
        </p:nvPicPr>
        <p:blipFill rotWithShape="1">
          <a:blip r:embed="rId12" cstate="screen">
            <a:clrChange>
              <a:clrFrom>
                <a:srgbClr val="FFFFFF"/>
              </a:clrFrom>
              <a:clrTo>
                <a:srgbClr val="FFFFFF">
                  <a:alpha val="0"/>
                </a:srgbClr>
              </a:clrTo>
            </a:clrChange>
            <a:extLst>
              <a:ext uri="{BEBA8EAE-BF5A-486C-A8C5-ECC9F3942E4B}">
                <a14:imgProps xmlns:a14="http://schemas.microsoft.com/office/drawing/2010/main">
                  <a14:imgLayer r:embed="rId13">
                    <a14:imgEffect>
                      <a14:brightnessContrast bright="40000" contrast="47000"/>
                    </a14:imgEffect>
                  </a14:imgLayer>
                </a14:imgProps>
              </a:ext>
              <a:ext uri="{28A0092B-C50C-407E-A947-70E740481C1C}">
                <a14:useLocalDpi xmlns:a14="http://schemas.microsoft.com/office/drawing/2010/main" val="0"/>
              </a:ext>
            </a:extLst>
          </a:blip>
          <a:srcRect/>
          <a:stretch/>
        </p:blipFill>
        <p:spPr>
          <a:xfrm>
            <a:off x="8088316" y="1605724"/>
            <a:ext cx="1802664" cy="1769693"/>
          </a:xfrm>
          <a:prstGeom prst="rect">
            <a:avLst/>
          </a:prstGeom>
        </p:spPr>
      </p:pic>
      <p:sp useBgFill="1">
        <p:nvSpPr>
          <p:cNvPr id="23" name="Rectangle 22">
            <a:extLst>
              <a:ext uri="{FF2B5EF4-FFF2-40B4-BE49-F238E27FC236}">
                <a16:creationId xmlns:a16="http://schemas.microsoft.com/office/drawing/2014/main" id="{B7D52190-A834-4FA7-9751-33547FE395DF}"/>
              </a:ext>
            </a:extLst>
          </p:cNvPr>
          <p:cNvSpPr/>
          <p:nvPr/>
        </p:nvSpPr>
        <p:spPr>
          <a:xfrm>
            <a:off x="496739" y="3189851"/>
            <a:ext cx="567890" cy="478297"/>
          </a:xfrm>
          <a:prstGeom prst="rect">
            <a:avLst/>
          </a:prstGeom>
          <a:ln>
            <a:solidFill>
              <a:srgbClr val="C9C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6F6ADDBE-8B15-4B3E-A8EE-1DC6194E620A}"/>
              </a:ext>
            </a:extLst>
          </p:cNvPr>
          <p:cNvSpPr/>
          <p:nvPr/>
        </p:nvSpPr>
        <p:spPr>
          <a:xfrm>
            <a:off x="8804208" y="3126786"/>
            <a:ext cx="818147" cy="423512"/>
          </a:xfrm>
          <a:custGeom>
            <a:avLst/>
            <a:gdLst>
              <a:gd name="connsiteX0" fmla="*/ 0 w 818147"/>
              <a:gd name="connsiteY0" fmla="*/ 423512 h 423512"/>
              <a:gd name="connsiteX1" fmla="*/ 9625 w 818147"/>
              <a:gd name="connsiteY1" fmla="*/ 269507 h 423512"/>
              <a:gd name="connsiteX2" fmla="*/ 28875 w 818147"/>
              <a:gd name="connsiteY2" fmla="*/ 231006 h 423512"/>
              <a:gd name="connsiteX3" fmla="*/ 57751 w 818147"/>
              <a:gd name="connsiteY3" fmla="*/ 163630 h 423512"/>
              <a:gd name="connsiteX4" fmla="*/ 67376 w 818147"/>
              <a:gd name="connsiteY4" fmla="*/ 134754 h 423512"/>
              <a:gd name="connsiteX5" fmla="*/ 77002 w 818147"/>
              <a:gd name="connsiteY5" fmla="*/ 96253 h 423512"/>
              <a:gd name="connsiteX6" fmla="*/ 134753 w 818147"/>
              <a:gd name="connsiteY6" fmla="*/ 77002 h 423512"/>
              <a:gd name="connsiteX7" fmla="*/ 288757 w 818147"/>
              <a:gd name="connsiteY7" fmla="*/ 86627 h 423512"/>
              <a:gd name="connsiteX8" fmla="*/ 471637 w 818147"/>
              <a:gd name="connsiteY8" fmla="*/ 105878 h 423512"/>
              <a:gd name="connsiteX9" fmla="*/ 644892 w 818147"/>
              <a:gd name="connsiteY9" fmla="*/ 125129 h 423512"/>
              <a:gd name="connsiteX10" fmla="*/ 731520 w 818147"/>
              <a:gd name="connsiteY10" fmla="*/ 105878 h 423512"/>
              <a:gd name="connsiteX11" fmla="*/ 760395 w 818147"/>
              <a:gd name="connsiteY11" fmla="*/ 86627 h 423512"/>
              <a:gd name="connsiteX12" fmla="*/ 789271 w 818147"/>
              <a:gd name="connsiteY12" fmla="*/ 19251 h 423512"/>
              <a:gd name="connsiteX13" fmla="*/ 818147 w 818147"/>
              <a:gd name="connsiteY13" fmla="*/ 0 h 423512"/>
              <a:gd name="connsiteX14" fmla="*/ 808522 w 818147"/>
              <a:gd name="connsiteY14" fmla="*/ 115503 h 423512"/>
              <a:gd name="connsiteX15" fmla="*/ 798896 w 818147"/>
              <a:gd name="connsiteY15" fmla="*/ 317634 h 423512"/>
              <a:gd name="connsiteX16" fmla="*/ 779646 w 818147"/>
              <a:gd name="connsiteY16" fmla="*/ 346510 h 423512"/>
              <a:gd name="connsiteX17" fmla="*/ 664143 w 818147"/>
              <a:gd name="connsiteY17" fmla="*/ 375385 h 423512"/>
              <a:gd name="connsiteX18" fmla="*/ 327259 w 818147"/>
              <a:gd name="connsiteY18" fmla="*/ 385011 h 42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47" h="423512">
                <a:moveTo>
                  <a:pt x="0" y="423512"/>
                </a:moveTo>
                <a:cubicBezTo>
                  <a:pt x="3208" y="372177"/>
                  <a:pt x="1995" y="320373"/>
                  <a:pt x="9625" y="269507"/>
                </a:cubicBezTo>
                <a:cubicBezTo>
                  <a:pt x="11753" y="255317"/>
                  <a:pt x="23837" y="244441"/>
                  <a:pt x="28875" y="231006"/>
                </a:cubicBezTo>
                <a:cubicBezTo>
                  <a:pt x="55512" y="159975"/>
                  <a:pt x="18742" y="222144"/>
                  <a:pt x="57751" y="163630"/>
                </a:cubicBezTo>
                <a:cubicBezTo>
                  <a:pt x="60959" y="154005"/>
                  <a:pt x="64589" y="144510"/>
                  <a:pt x="67376" y="134754"/>
                </a:cubicBezTo>
                <a:cubicBezTo>
                  <a:pt x="71010" y="122034"/>
                  <a:pt x="66958" y="104862"/>
                  <a:pt x="77002" y="96253"/>
                </a:cubicBezTo>
                <a:cubicBezTo>
                  <a:pt x="92409" y="83047"/>
                  <a:pt x="134753" y="77002"/>
                  <a:pt x="134753" y="77002"/>
                </a:cubicBezTo>
                <a:lnTo>
                  <a:pt x="288757" y="86627"/>
                </a:lnTo>
                <a:cubicBezTo>
                  <a:pt x="329404" y="89754"/>
                  <a:pt x="429114" y="101153"/>
                  <a:pt x="471637" y="105878"/>
                </a:cubicBezTo>
                <a:cubicBezTo>
                  <a:pt x="541407" y="123320"/>
                  <a:pt x="539220" y="125129"/>
                  <a:pt x="644892" y="125129"/>
                </a:cubicBezTo>
                <a:cubicBezTo>
                  <a:pt x="678768" y="125129"/>
                  <a:pt x="701744" y="115803"/>
                  <a:pt x="731520" y="105878"/>
                </a:cubicBezTo>
                <a:cubicBezTo>
                  <a:pt x="741145" y="99461"/>
                  <a:pt x="752215" y="94807"/>
                  <a:pt x="760395" y="86627"/>
                </a:cubicBezTo>
                <a:cubicBezTo>
                  <a:pt x="814751" y="32271"/>
                  <a:pt x="745087" y="85527"/>
                  <a:pt x="789271" y="19251"/>
                </a:cubicBezTo>
                <a:cubicBezTo>
                  <a:pt x="795688" y="9626"/>
                  <a:pt x="808522" y="6417"/>
                  <a:pt x="818147" y="0"/>
                </a:cubicBezTo>
                <a:cubicBezTo>
                  <a:pt x="814939" y="38501"/>
                  <a:pt x="810859" y="76939"/>
                  <a:pt x="808522" y="115503"/>
                </a:cubicBezTo>
                <a:cubicBezTo>
                  <a:pt x="804441" y="182833"/>
                  <a:pt x="807263" y="250702"/>
                  <a:pt x="798896" y="317634"/>
                </a:cubicBezTo>
                <a:cubicBezTo>
                  <a:pt x="797461" y="329113"/>
                  <a:pt x="789456" y="340379"/>
                  <a:pt x="779646" y="346510"/>
                </a:cubicBezTo>
                <a:cubicBezTo>
                  <a:pt x="751914" y="363842"/>
                  <a:pt x="695231" y="370204"/>
                  <a:pt x="664143" y="375385"/>
                </a:cubicBezTo>
                <a:cubicBezTo>
                  <a:pt x="537867" y="417480"/>
                  <a:pt x="645413" y="385011"/>
                  <a:pt x="327259" y="385011"/>
                </a:cubicBezTo>
              </a:path>
            </a:pathLst>
          </a:custGeom>
          <a:ln>
            <a:solidFill>
              <a:srgbClr val="C6C4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986855"/>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8CBB978-6FB3-4EE2-8A56-06A4E924FF5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6432" y="1282348"/>
            <a:ext cx="3287713"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upload.wikimedia.org/wikipedia/commons/8/82/High_res_mastodon_rendering.jpg">
            <a:extLst>
              <a:ext uri="{FF2B5EF4-FFF2-40B4-BE49-F238E27FC236}">
                <a16:creationId xmlns:a16="http://schemas.microsoft.com/office/drawing/2014/main" id="{07F4196B-A6ED-44D8-A4B9-8467871D10A8}"/>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656994" y="1282348"/>
            <a:ext cx="6204729" cy="333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a:extLst>
              <a:ext uri="{FF2B5EF4-FFF2-40B4-BE49-F238E27FC236}">
                <a16:creationId xmlns:a16="http://schemas.microsoft.com/office/drawing/2014/main" id="{B38B9BB4-BBB1-4FD7-AB24-67872AAFC339}"/>
              </a:ext>
            </a:extLst>
          </p:cNvPr>
          <p:cNvSpPr txBox="1">
            <a:spLocks noChangeArrowheads="1"/>
          </p:cNvSpPr>
          <p:nvPr/>
        </p:nvSpPr>
        <p:spPr bwMode="auto">
          <a:xfrm>
            <a:off x="3374795" y="192339"/>
            <a:ext cx="5693791" cy="892552"/>
          </a:xfrm>
          <a:prstGeom prst="rect">
            <a:avLst/>
          </a:prstGeom>
          <a:solidFill>
            <a:srgbClr val="FFFFFF"/>
          </a:solidFill>
          <a:ln w="76200" cmpd="tri">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ts val="0"/>
              </a:spcBef>
              <a:buFontTx/>
              <a:buNone/>
            </a:pPr>
            <a:r>
              <a:rPr lang="en-US" altLang="en-US" b="1" i="1" cap="all" dirty="0">
                <a:solidFill>
                  <a:srgbClr val="000000"/>
                </a:solidFill>
                <a:latin typeface="Century" panose="02040604050505020304" pitchFamily="18" charset="0"/>
              </a:rPr>
              <a:t>Mammut </a:t>
            </a:r>
          </a:p>
          <a:p>
            <a:pPr algn="ctr" eaLnBrk="1" hangingPunct="1">
              <a:spcBef>
                <a:spcPts val="0"/>
              </a:spcBef>
              <a:buFontTx/>
              <a:buNone/>
            </a:pPr>
            <a:r>
              <a:rPr lang="en-US" altLang="en-US" sz="2000" b="1" cap="all" dirty="0" err="1">
                <a:solidFill>
                  <a:srgbClr val="000000"/>
                </a:solidFill>
                <a:latin typeface="Century" panose="02040604050505020304" pitchFamily="18" charset="0"/>
              </a:rPr>
              <a:t>american</a:t>
            </a:r>
            <a:r>
              <a:rPr lang="en-US" altLang="en-US" sz="2000" b="1" cap="all" dirty="0">
                <a:solidFill>
                  <a:srgbClr val="000000"/>
                </a:solidFill>
                <a:latin typeface="Century" panose="02040604050505020304" pitchFamily="18" charset="0"/>
              </a:rPr>
              <a:t> Mastodon</a:t>
            </a:r>
          </a:p>
        </p:txBody>
      </p:sp>
      <p:pic>
        <p:nvPicPr>
          <p:cNvPr id="7" name="Picture 7">
            <a:extLst>
              <a:ext uri="{FF2B5EF4-FFF2-40B4-BE49-F238E27FC236}">
                <a16:creationId xmlns:a16="http://schemas.microsoft.com/office/drawing/2014/main" id="{EE51B770-8A59-477F-8C3E-8D9DD59353DD}"/>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552741" y="4719908"/>
            <a:ext cx="2358854" cy="1711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B48F0611-525D-41A3-95AE-0F160859A8C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11" name="Arrow: Right 10">
            <a:extLst>
              <a:ext uri="{FF2B5EF4-FFF2-40B4-BE49-F238E27FC236}">
                <a16:creationId xmlns:a16="http://schemas.microsoft.com/office/drawing/2014/main" id="{804E3C08-4F56-41AF-BCEC-23945574F441}"/>
              </a:ext>
            </a:extLst>
          </p:cNvPr>
          <p:cNvSpPr/>
          <p:nvPr/>
        </p:nvSpPr>
        <p:spPr>
          <a:xfrm>
            <a:off x="9985999" y="1600878"/>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8F4C3E-A8C3-4427-9CB7-95B947C07D68}"/>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577B2B-6737-466B-BC9C-8B23B495465B}"/>
              </a:ext>
            </a:extLst>
          </p:cNvPr>
          <p:cNvSpPr/>
          <p:nvPr/>
        </p:nvSpPr>
        <p:spPr>
          <a:xfrm>
            <a:off x="10093227" y="1020738"/>
            <a:ext cx="1911419" cy="261610"/>
          </a:xfrm>
          <a:prstGeom prst="rect">
            <a:avLst/>
          </a:prstGeom>
        </p:spPr>
        <p:txBody>
          <a:bodyPr wrap="square">
            <a:spAutoFit/>
          </a:bodyPr>
          <a:lstStyle/>
          <a:p>
            <a:pPr algn="r"/>
            <a:r>
              <a:rPr lang="en-US" sz="1100" b="1" dirty="0">
                <a:hlinkClick r:id="rId7" action="ppaction://hlinksldjump"/>
              </a:rPr>
              <a:t>NORTH</a:t>
            </a:r>
            <a:r>
              <a:rPr lang="en-US" sz="1100" b="1" dirty="0"/>
              <a:t>    </a:t>
            </a:r>
            <a:r>
              <a:rPr lang="en-US" sz="1100" b="1" dirty="0">
                <a:hlinkClick r:id="rId8" action="ppaction://hlinksldjump"/>
              </a:rPr>
              <a:t>CENTRAL</a:t>
            </a:r>
            <a:r>
              <a:rPr lang="en-US" sz="1100" b="1" dirty="0"/>
              <a:t>    </a:t>
            </a:r>
            <a:r>
              <a:rPr lang="en-US" sz="1100" b="1" dirty="0">
                <a:hlinkClick r:id="rId9" action="ppaction://hlinksldjump"/>
              </a:rPr>
              <a:t>SOUTH</a:t>
            </a:r>
            <a:endParaRPr lang="en-US" sz="1100" b="1" dirty="0"/>
          </a:p>
        </p:txBody>
      </p:sp>
      <p:pic>
        <p:nvPicPr>
          <p:cNvPr id="3" name="Picture 2">
            <a:extLst>
              <a:ext uri="{FF2B5EF4-FFF2-40B4-BE49-F238E27FC236}">
                <a16:creationId xmlns:a16="http://schemas.microsoft.com/office/drawing/2014/main" id="{2CC2AC0D-3A19-4826-9B9E-C71F393F3D2C}"/>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280142" y="4719907"/>
            <a:ext cx="2281985" cy="1711489"/>
          </a:xfrm>
          <a:prstGeom prst="rect">
            <a:avLst/>
          </a:prstGeom>
        </p:spPr>
      </p:pic>
      <p:pic>
        <p:nvPicPr>
          <p:cNvPr id="9" name="Picture 8">
            <a:extLst>
              <a:ext uri="{FF2B5EF4-FFF2-40B4-BE49-F238E27FC236}">
                <a16:creationId xmlns:a16="http://schemas.microsoft.com/office/drawing/2014/main" id="{10D4BFAD-29FE-4878-930D-AD56AEFEA1A7}"/>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608421" y="4728310"/>
            <a:ext cx="1671722" cy="1703086"/>
          </a:xfrm>
          <a:prstGeom prst="rect">
            <a:avLst/>
          </a:prstGeom>
        </p:spPr>
      </p:pic>
    </p:spTree>
    <p:extLst>
      <p:ext uri="{BB962C8B-B14F-4D97-AF65-F5344CB8AC3E}">
        <p14:creationId xmlns:p14="http://schemas.microsoft.com/office/powerpoint/2010/main" val="2315542917"/>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032_2">
            <a:extLst>
              <a:ext uri="{FF2B5EF4-FFF2-40B4-BE49-F238E27FC236}">
                <a16:creationId xmlns:a16="http://schemas.microsoft.com/office/drawing/2014/main" id="{F46B7564-55C0-424A-978B-40493097A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51" y="1488265"/>
            <a:ext cx="3780471" cy="23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3DA9AB73-32ED-4E3A-A291-2735BA1BCFAD}"/>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168429" y="1320491"/>
            <a:ext cx="4112624" cy="367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4DE88B58-7875-4BD6-82B1-75135FA763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3537" y="4449452"/>
            <a:ext cx="4112624" cy="22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EBFC9107-95D4-46D3-8949-AEDE4E4844BD}"/>
              </a:ext>
            </a:extLst>
          </p:cNvPr>
          <p:cNvSpPr txBox="1">
            <a:spLocks noChangeArrowheads="1"/>
          </p:cNvSpPr>
          <p:nvPr/>
        </p:nvSpPr>
        <p:spPr bwMode="auto">
          <a:xfrm>
            <a:off x="3551706" y="249308"/>
            <a:ext cx="5088588" cy="892552"/>
          </a:xfrm>
          <a:prstGeom prst="rect">
            <a:avLst/>
          </a:prstGeom>
          <a:solidFill>
            <a:srgbClr val="FFFFFF"/>
          </a:solidFill>
          <a:ln w="76200" cmpd="tri">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ts val="0"/>
              </a:spcBef>
              <a:buFontTx/>
              <a:buNone/>
            </a:pPr>
            <a:r>
              <a:rPr lang="en-US" altLang="en-US" b="1" i="1" cap="all" dirty="0">
                <a:latin typeface="Century" panose="02040604050505020304" pitchFamily="18" charset="0"/>
              </a:rPr>
              <a:t>Mammuthus</a:t>
            </a:r>
          </a:p>
          <a:p>
            <a:pPr algn="ctr" eaLnBrk="1" hangingPunct="1">
              <a:spcBef>
                <a:spcPts val="0"/>
              </a:spcBef>
              <a:buFontTx/>
              <a:buNone/>
            </a:pPr>
            <a:r>
              <a:rPr lang="en-US" altLang="en-US" sz="2000" b="1" cap="all" dirty="0">
                <a:latin typeface="Century" panose="02040604050505020304" pitchFamily="18" charset="0"/>
              </a:rPr>
              <a:t>Wooly Mammoth </a:t>
            </a:r>
          </a:p>
        </p:txBody>
      </p:sp>
      <p:pic>
        <p:nvPicPr>
          <p:cNvPr id="8" name="Picture 12">
            <a:extLst>
              <a:ext uri="{FF2B5EF4-FFF2-40B4-BE49-F238E27FC236}">
                <a16:creationId xmlns:a16="http://schemas.microsoft.com/office/drawing/2014/main" id="{1AA5772B-68C6-4173-9520-3CA3DA875D7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1586" y="4078137"/>
            <a:ext cx="3852836" cy="247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B2C45E46-D97A-46E1-8ADC-5F1684F70336}"/>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12" name="Arrow: Right 11">
            <a:extLst>
              <a:ext uri="{FF2B5EF4-FFF2-40B4-BE49-F238E27FC236}">
                <a16:creationId xmlns:a16="http://schemas.microsoft.com/office/drawing/2014/main" id="{E9AA9677-4331-45FF-868E-807477F93704}"/>
              </a:ext>
            </a:extLst>
          </p:cNvPr>
          <p:cNvSpPr/>
          <p:nvPr/>
        </p:nvSpPr>
        <p:spPr>
          <a:xfrm>
            <a:off x="9985999" y="1596114"/>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212D47-8E73-41C7-8F08-F16B2FF9AA5F}"/>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EB748C-6484-420D-8DDB-CA0AAFC87056}"/>
              </a:ext>
            </a:extLst>
          </p:cNvPr>
          <p:cNvSpPr/>
          <p:nvPr/>
        </p:nvSpPr>
        <p:spPr>
          <a:xfrm>
            <a:off x="10093227" y="1020738"/>
            <a:ext cx="1911419" cy="261610"/>
          </a:xfrm>
          <a:prstGeom prst="rect">
            <a:avLst/>
          </a:prstGeom>
        </p:spPr>
        <p:txBody>
          <a:bodyPr wrap="square">
            <a:spAutoFit/>
          </a:bodyPr>
          <a:lstStyle/>
          <a:p>
            <a:pPr algn="r"/>
            <a:r>
              <a:rPr lang="en-US" sz="1100" b="1" dirty="0">
                <a:hlinkClick r:id="rId8" action="ppaction://hlinksldjump"/>
              </a:rPr>
              <a:t>NORTH</a:t>
            </a:r>
            <a:r>
              <a:rPr lang="en-US" sz="1100" b="1" dirty="0"/>
              <a:t>    </a:t>
            </a:r>
            <a:r>
              <a:rPr lang="en-US" sz="1100" b="1" dirty="0">
                <a:hlinkClick r:id="rId9" action="ppaction://hlinksldjump"/>
              </a:rPr>
              <a:t>CENTRAL</a:t>
            </a:r>
            <a:r>
              <a:rPr lang="en-US" sz="1100" b="1" dirty="0"/>
              <a:t>    </a:t>
            </a:r>
            <a:r>
              <a:rPr lang="en-US" sz="1100" b="1" dirty="0">
                <a:hlinkClick r:id="rId10" action="ppaction://hlinksldjump"/>
              </a:rPr>
              <a:t>SOUTH</a:t>
            </a:r>
            <a:endParaRPr lang="en-US" sz="1100" b="1" dirty="0"/>
          </a:p>
        </p:txBody>
      </p:sp>
      <p:pic>
        <p:nvPicPr>
          <p:cNvPr id="3" name="Picture 2">
            <a:extLst>
              <a:ext uri="{FF2B5EF4-FFF2-40B4-BE49-F238E27FC236}">
                <a16:creationId xmlns:a16="http://schemas.microsoft.com/office/drawing/2014/main" id="{9D0C87E0-90DB-4944-954B-A41A3AF40764}"/>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8426535" y="1320491"/>
            <a:ext cx="1504840" cy="1083485"/>
          </a:xfrm>
          <a:prstGeom prst="rect">
            <a:avLst/>
          </a:prstGeom>
        </p:spPr>
      </p:pic>
      <p:pic>
        <p:nvPicPr>
          <p:cNvPr id="10" name="Picture 9">
            <a:extLst>
              <a:ext uri="{FF2B5EF4-FFF2-40B4-BE49-F238E27FC236}">
                <a16:creationId xmlns:a16="http://schemas.microsoft.com/office/drawing/2014/main" id="{FD2D53A1-591A-4D0F-8FE0-514C7CC4DA03}"/>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8426535" y="2582607"/>
            <a:ext cx="1481615" cy="1649102"/>
          </a:xfrm>
          <a:prstGeom prst="rect">
            <a:avLst/>
          </a:prstGeom>
        </p:spPr>
      </p:pic>
      <p:pic>
        <p:nvPicPr>
          <p:cNvPr id="16" name="Picture 15">
            <a:extLst>
              <a:ext uri="{FF2B5EF4-FFF2-40B4-BE49-F238E27FC236}">
                <a16:creationId xmlns:a16="http://schemas.microsoft.com/office/drawing/2014/main" id="{F6B93737-0746-409C-A808-EC018BB340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26535" y="4410340"/>
            <a:ext cx="1537159" cy="2036180"/>
          </a:xfrm>
          <a:prstGeom prst="rect">
            <a:avLst/>
          </a:prstGeom>
        </p:spPr>
      </p:pic>
    </p:spTree>
    <p:extLst>
      <p:ext uri="{BB962C8B-B14F-4D97-AF65-F5344CB8AC3E}">
        <p14:creationId xmlns:p14="http://schemas.microsoft.com/office/powerpoint/2010/main" val="1334457806"/>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CBCD0E-506F-4B2E-B320-7A326DBFB50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8" name="Rectangle 7">
            <a:extLst>
              <a:ext uri="{FF2B5EF4-FFF2-40B4-BE49-F238E27FC236}">
                <a16:creationId xmlns:a16="http://schemas.microsoft.com/office/drawing/2014/main" id="{2A77A301-CB52-4E5A-93CE-CA378BEDF2CD}"/>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6BDE314A-D294-49A9-B303-BF647B9461CA}"/>
              </a:ext>
            </a:extLst>
          </p:cNvPr>
          <p:cNvSpPr txBox="1">
            <a:spLocks noChangeArrowheads="1"/>
          </p:cNvSpPr>
          <p:nvPr/>
        </p:nvSpPr>
        <p:spPr bwMode="auto">
          <a:xfrm>
            <a:off x="3801666" y="262234"/>
            <a:ext cx="4399543" cy="892552"/>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altLang="en-US" b="1" i="1" dirty="0">
                <a:solidFill>
                  <a:srgbClr val="000000"/>
                </a:solidFill>
                <a:latin typeface="Century" panose="02040604050505020304" pitchFamily="18" charset="0"/>
                <a:cs typeface="Times New Roman" panose="02020603050405020304" pitchFamily="18" charset="0"/>
              </a:rPr>
              <a:t>EQUUS </a:t>
            </a:r>
          </a:p>
          <a:p>
            <a:pPr algn="ctr" defTabSz="685800" eaLnBrk="1" fontAlgn="base" hangingPunct="1">
              <a:spcBef>
                <a:spcPct val="0"/>
              </a:spcBef>
              <a:spcAft>
                <a:spcPct val="0"/>
              </a:spcAft>
              <a:buNone/>
            </a:pPr>
            <a:r>
              <a:rPr lang="en-US" altLang="en-US" sz="2000" b="1" cap="all" dirty="0">
                <a:solidFill>
                  <a:srgbClr val="000000"/>
                </a:solidFill>
                <a:latin typeface="Century" panose="02040604050505020304" pitchFamily="18" charset="0"/>
                <a:cs typeface="Times New Roman" panose="02020603050405020304" pitchFamily="18" charset="0"/>
              </a:rPr>
              <a:t>The Ice-Age Horse</a:t>
            </a:r>
            <a:r>
              <a:rPr lang="en-US" altLang="en-US" sz="2000" b="1" dirty="0">
                <a:solidFill>
                  <a:srgbClr val="000000"/>
                </a:solidFill>
                <a:latin typeface="Century" panose="020406040505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7E4A81AA-C6B7-4853-B892-AE4520589298}"/>
              </a:ext>
            </a:extLst>
          </p:cNvPr>
          <p:cNvSpPr/>
          <p:nvPr/>
        </p:nvSpPr>
        <p:spPr>
          <a:xfrm>
            <a:off x="10093227" y="1020738"/>
            <a:ext cx="1911419" cy="261610"/>
          </a:xfrm>
          <a:prstGeom prst="rect">
            <a:avLst/>
          </a:prstGeom>
        </p:spPr>
        <p:txBody>
          <a:bodyPr wrap="square">
            <a:spAutoFit/>
          </a:bodyPr>
          <a:lstStyle/>
          <a:p>
            <a:pPr algn="r"/>
            <a:r>
              <a:rPr lang="en-US" sz="1100" b="1" dirty="0">
                <a:hlinkClick r:id="rId4" action="ppaction://hlinksldjump"/>
              </a:rPr>
              <a:t>NORTH</a:t>
            </a:r>
            <a:r>
              <a:rPr lang="en-US" sz="1100" b="1" dirty="0"/>
              <a:t>    </a:t>
            </a:r>
            <a:r>
              <a:rPr lang="en-US" sz="1100" b="1" dirty="0">
                <a:hlinkClick r:id="rId5" action="ppaction://hlinksldjump"/>
              </a:rPr>
              <a:t>CENTRAL</a:t>
            </a:r>
            <a:r>
              <a:rPr lang="en-US" sz="1100" b="1" dirty="0"/>
              <a:t>    </a:t>
            </a:r>
            <a:r>
              <a:rPr lang="en-US" sz="1100" b="1" dirty="0">
                <a:hlinkClick r:id="rId6" action="ppaction://hlinksldjump"/>
              </a:rPr>
              <a:t>SOUTH</a:t>
            </a:r>
            <a:endParaRPr lang="en-US" sz="1100" b="1" dirty="0"/>
          </a:p>
        </p:txBody>
      </p:sp>
      <p:sp>
        <p:nvSpPr>
          <p:cNvPr id="11" name="Arrow: Right 10">
            <a:extLst>
              <a:ext uri="{FF2B5EF4-FFF2-40B4-BE49-F238E27FC236}">
                <a16:creationId xmlns:a16="http://schemas.microsoft.com/office/drawing/2014/main" id="{8815CC5B-8DEE-4D4C-A5D2-EA8E826FBAF6}"/>
              </a:ext>
            </a:extLst>
          </p:cNvPr>
          <p:cNvSpPr/>
          <p:nvPr/>
        </p:nvSpPr>
        <p:spPr>
          <a:xfrm>
            <a:off x="9985999" y="1596114"/>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D5FFEEF-7FDE-4023-9ACD-5F838C14C19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750598" y="1282348"/>
            <a:ext cx="5490486" cy="3610757"/>
          </a:xfrm>
          <a:prstGeom prst="rect">
            <a:avLst/>
          </a:prstGeom>
        </p:spPr>
      </p:pic>
      <p:pic>
        <p:nvPicPr>
          <p:cNvPr id="13" name="Picture 12">
            <a:extLst>
              <a:ext uri="{FF2B5EF4-FFF2-40B4-BE49-F238E27FC236}">
                <a16:creationId xmlns:a16="http://schemas.microsoft.com/office/drawing/2014/main" id="{AEF350C4-2AC6-4640-9890-FAA00716BDEB}"/>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590404" y="4893106"/>
            <a:ext cx="2650680" cy="1491008"/>
          </a:xfrm>
          <a:prstGeom prst="rect">
            <a:avLst/>
          </a:prstGeom>
        </p:spPr>
      </p:pic>
      <p:pic>
        <p:nvPicPr>
          <p:cNvPr id="19" name="Picture 18">
            <a:extLst>
              <a:ext uri="{FF2B5EF4-FFF2-40B4-BE49-F238E27FC236}">
                <a16:creationId xmlns:a16="http://schemas.microsoft.com/office/drawing/2014/main" id="{F2FD6C93-BE7F-495A-BCCE-EE5853ED66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792" y="4235324"/>
            <a:ext cx="2839806" cy="2148787"/>
          </a:xfrm>
          <a:prstGeom prst="rect">
            <a:avLst/>
          </a:prstGeom>
        </p:spPr>
      </p:pic>
      <p:pic>
        <p:nvPicPr>
          <p:cNvPr id="23" name="Picture 22">
            <a:extLst>
              <a:ext uri="{FF2B5EF4-FFF2-40B4-BE49-F238E27FC236}">
                <a16:creationId xmlns:a16="http://schemas.microsoft.com/office/drawing/2014/main" id="{C16EAD71-B573-487B-BD99-7A14325168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0792" y="1282348"/>
            <a:ext cx="2831620" cy="2995992"/>
          </a:xfrm>
          <a:prstGeom prst="rect">
            <a:avLst/>
          </a:prstGeom>
        </p:spPr>
      </p:pic>
      <p:pic>
        <p:nvPicPr>
          <p:cNvPr id="25" name="Picture 24">
            <a:extLst>
              <a:ext uri="{FF2B5EF4-FFF2-40B4-BE49-F238E27FC236}">
                <a16:creationId xmlns:a16="http://schemas.microsoft.com/office/drawing/2014/main" id="{34A28BE5-2F89-4C30-8F4C-62EF049CA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0598" y="4893104"/>
            <a:ext cx="2839806" cy="1491007"/>
          </a:xfrm>
          <a:prstGeom prst="rect">
            <a:avLst/>
          </a:prstGeom>
        </p:spPr>
      </p:pic>
    </p:spTree>
    <p:extLst>
      <p:ext uri="{BB962C8B-B14F-4D97-AF65-F5344CB8AC3E}">
        <p14:creationId xmlns:p14="http://schemas.microsoft.com/office/powerpoint/2010/main" val="847225938"/>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0C597-8C59-4BD6-B9DE-D259E29228EF}"/>
              </a:ext>
            </a:extLst>
          </p:cNvPr>
          <p:cNvPicPr>
            <a:picLocks noChangeAspect="1"/>
          </p:cNvPicPr>
          <p:nvPr/>
        </p:nvPicPr>
        <p:blipFill rotWithShape="1">
          <a:blip r:embed="rId3">
            <a:extLst>
              <a:ext uri="{28A0092B-C50C-407E-A947-70E740481C1C}">
                <a14:useLocalDpi xmlns:a14="http://schemas.microsoft.com/office/drawing/2010/main" val="0"/>
              </a:ext>
            </a:extLst>
          </a:blip>
          <a:srcRect l="1143" t="-1" r="5042" b="3424"/>
          <a:stretch/>
        </p:blipFill>
        <p:spPr>
          <a:xfrm>
            <a:off x="372765" y="637948"/>
            <a:ext cx="11446470" cy="5332572"/>
          </a:xfrm>
          <a:prstGeom prst="rect">
            <a:avLst/>
          </a:prstGeom>
        </p:spPr>
      </p:pic>
      <p:sp>
        <p:nvSpPr>
          <p:cNvPr id="5" name="Oval 4">
            <a:hlinkClick r:id="rId4" action="ppaction://hlinksldjump"/>
            <a:extLst>
              <a:ext uri="{FF2B5EF4-FFF2-40B4-BE49-F238E27FC236}">
                <a16:creationId xmlns:a16="http://schemas.microsoft.com/office/drawing/2014/main" id="{0E052F8F-A76F-4DB4-8AC7-EBF6CF9F8A39}"/>
              </a:ext>
            </a:extLst>
          </p:cNvPr>
          <p:cNvSpPr/>
          <p:nvPr/>
        </p:nvSpPr>
        <p:spPr>
          <a:xfrm>
            <a:off x="2349963" y="1032357"/>
            <a:ext cx="851053" cy="42125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5" action="ppaction://hlinksldjump"/>
            <a:extLst>
              <a:ext uri="{FF2B5EF4-FFF2-40B4-BE49-F238E27FC236}">
                <a16:creationId xmlns:a16="http://schemas.microsoft.com/office/drawing/2014/main" id="{18192A70-535E-43CB-A381-EB1490103234}"/>
              </a:ext>
            </a:extLst>
          </p:cNvPr>
          <p:cNvSpPr/>
          <p:nvPr/>
        </p:nvSpPr>
        <p:spPr>
          <a:xfrm>
            <a:off x="5606291" y="4785514"/>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6" action="ppaction://hlinksldjump"/>
            <a:extLst>
              <a:ext uri="{FF2B5EF4-FFF2-40B4-BE49-F238E27FC236}">
                <a16:creationId xmlns:a16="http://schemas.microsoft.com/office/drawing/2014/main" id="{1592A3F7-1116-40B1-BAE7-70D258721708}"/>
              </a:ext>
            </a:extLst>
          </p:cNvPr>
          <p:cNvSpPr/>
          <p:nvPr/>
        </p:nvSpPr>
        <p:spPr>
          <a:xfrm>
            <a:off x="6186151" y="3304234"/>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7" action="ppaction://hlinksldjump"/>
            <a:extLst>
              <a:ext uri="{FF2B5EF4-FFF2-40B4-BE49-F238E27FC236}">
                <a16:creationId xmlns:a16="http://schemas.microsoft.com/office/drawing/2014/main" id="{865BFB16-DA8A-42B5-A03A-998A9581B886}"/>
              </a:ext>
            </a:extLst>
          </p:cNvPr>
          <p:cNvSpPr/>
          <p:nvPr/>
        </p:nvSpPr>
        <p:spPr>
          <a:xfrm>
            <a:off x="2660357" y="5387966"/>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8" action="ppaction://hlinksldjump"/>
            <a:extLst>
              <a:ext uri="{FF2B5EF4-FFF2-40B4-BE49-F238E27FC236}">
                <a16:creationId xmlns:a16="http://schemas.microsoft.com/office/drawing/2014/main" id="{CB40C1F1-76F4-46B2-B671-3B98558F0A61}"/>
              </a:ext>
            </a:extLst>
          </p:cNvPr>
          <p:cNvSpPr/>
          <p:nvPr/>
        </p:nvSpPr>
        <p:spPr>
          <a:xfrm>
            <a:off x="2234830" y="3764891"/>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9" action="ppaction://hlinksldjump"/>
            <a:extLst>
              <a:ext uri="{FF2B5EF4-FFF2-40B4-BE49-F238E27FC236}">
                <a16:creationId xmlns:a16="http://schemas.microsoft.com/office/drawing/2014/main" id="{49675323-3494-4513-89B2-CFD5975A7C81}"/>
              </a:ext>
            </a:extLst>
          </p:cNvPr>
          <p:cNvSpPr/>
          <p:nvPr/>
        </p:nvSpPr>
        <p:spPr>
          <a:xfrm>
            <a:off x="1170108" y="2924748"/>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10" action="ppaction://hlinksldjump"/>
            <a:extLst>
              <a:ext uri="{FF2B5EF4-FFF2-40B4-BE49-F238E27FC236}">
                <a16:creationId xmlns:a16="http://schemas.microsoft.com/office/drawing/2014/main" id="{5895DEB2-3312-4703-97C5-522209229187}"/>
              </a:ext>
            </a:extLst>
          </p:cNvPr>
          <p:cNvSpPr/>
          <p:nvPr/>
        </p:nvSpPr>
        <p:spPr>
          <a:xfrm>
            <a:off x="763629" y="2342524"/>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11" action="ppaction://hlinksldjump"/>
            <a:extLst>
              <a:ext uri="{FF2B5EF4-FFF2-40B4-BE49-F238E27FC236}">
                <a16:creationId xmlns:a16="http://schemas.microsoft.com/office/drawing/2014/main" id="{A1CC8CD1-58D3-4A39-AF21-5B7D4DE8CC97}"/>
              </a:ext>
            </a:extLst>
          </p:cNvPr>
          <p:cNvSpPr/>
          <p:nvPr/>
        </p:nvSpPr>
        <p:spPr>
          <a:xfrm>
            <a:off x="9539814" y="3443042"/>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hlinkClick r:id="rId6" action="ppaction://hlinksldjump"/>
            <a:extLst>
              <a:ext uri="{FF2B5EF4-FFF2-40B4-BE49-F238E27FC236}">
                <a16:creationId xmlns:a16="http://schemas.microsoft.com/office/drawing/2014/main" id="{89DD44FC-B102-45B2-B726-CAE06F5078BD}"/>
              </a:ext>
            </a:extLst>
          </p:cNvPr>
          <p:cNvSpPr/>
          <p:nvPr/>
        </p:nvSpPr>
        <p:spPr>
          <a:xfrm>
            <a:off x="5915822" y="2500077"/>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hlinkClick r:id="rId12" action="ppaction://hlinksldjump"/>
            <a:extLst>
              <a:ext uri="{FF2B5EF4-FFF2-40B4-BE49-F238E27FC236}">
                <a16:creationId xmlns:a16="http://schemas.microsoft.com/office/drawing/2014/main" id="{FFA0A2A3-AECB-4E4A-A962-45EFE00E2F5E}"/>
              </a:ext>
            </a:extLst>
          </p:cNvPr>
          <p:cNvSpPr/>
          <p:nvPr/>
        </p:nvSpPr>
        <p:spPr>
          <a:xfrm>
            <a:off x="6623451" y="2477400"/>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13" action="ppaction://hlinksldjump"/>
            <a:extLst>
              <a:ext uri="{FF2B5EF4-FFF2-40B4-BE49-F238E27FC236}">
                <a16:creationId xmlns:a16="http://schemas.microsoft.com/office/drawing/2014/main" id="{BA9033C8-D49D-4980-BAB0-D67C56EE98B3}"/>
              </a:ext>
            </a:extLst>
          </p:cNvPr>
          <p:cNvSpPr/>
          <p:nvPr/>
        </p:nvSpPr>
        <p:spPr>
          <a:xfrm>
            <a:off x="6418410" y="1749212"/>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hlinkClick r:id="rId11" action="ppaction://hlinksldjump"/>
            <a:extLst>
              <a:ext uri="{FF2B5EF4-FFF2-40B4-BE49-F238E27FC236}">
                <a16:creationId xmlns:a16="http://schemas.microsoft.com/office/drawing/2014/main" id="{FDA22D32-EFDC-4E19-A1AC-6FFB15B25756}"/>
              </a:ext>
            </a:extLst>
          </p:cNvPr>
          <p:cNvSpPr/>
          <p:nvPr/>
        </p:nvSpPr>
        <p:spPr>
          <a:xfrm>
            <a:off x="6050907" y="1193629"/>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hlinkClick r:id="rId14" action="ppaction://hlinksldjump"/>
            <a:extLst>
              <a:ext uri="{FF2B5EF4-FFF2-40B4-BE49-F238E27FC236}">
                <a16:creationId xmlns:a16="http://schemas.microsoft.com/office/drawing/2014/main" id="{76F9845B-DF25-4F0A-85C4-5DFDF20C1810}"/>
              </a:ext>
            </a:extLst>
          </p:cNvPr>
          <p:cNvSpPr/>
          <p:nvPr/>
        </p:nvSpPr>
        <p:spPr>
          <a:xfrm>
            <a:off x="3481727" y="1218638"/>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hlinkClick r:id="rId15" action="ppaction://hlinksldjump"/>
            <a:extLst>
              <a:ext uri="{FF2B5EF4-FFF2-40B4-BE49-F238E27FC236}">
                <a16:creationId xmlns:a16="http://schemas.microsoft.com/office/drawing/2014/main" id="{E8CDC621-C987-4922-AAEF-8BE983C32661}"/>
              </a:ext>
            </a:extLst>
          </p:cNvPr>
          <p:cNvSpPr/>
          <p:nvPr/>
        </p:nvSpPr>
        <p:spPr>
          <a:xfrm>
            <a:off x="2183798" y="1453609"/>
            <a:ext cx="540659" cy="4110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hlinkClick r:id="rId16" action="ppaction://hlinksldjump"/>
            <a:extLst>
              <a:ext uri="{FF2B5EF4-FFF2-40B4-BE49-F238E27FC236}">
                <a16:creationId xmlns:a16="http://schemas.microsoft.com/office/drawing/2014/main" id="{81F5C3E2-72D7-475D-8306-845E902132F9}"/>
              </a:ext>
            </a:extLst>
          </p:cNvPr>
          <p:cNvSpPr/>
          <p:nvPr/>
        </p:nvSpPr>
        <p:spPr>
          <a:xfrm>
            <a:off x="1417199" y="1956313"/>
            <a:ext cx="540659" cy="36263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hlinkClick r:id="rId17" action="ppaction://hlinksldjump"/>
            <a:extLst>
              <a:ext uri="{FF2B5EF4-FFF2-40B4-BE49-F238E27FC236}">
                <a16:creationId xmlns:a16="http://schemas.microsoft.com/office/drawing/2014/main" id="{5AF6C645-EE1C-4E1F-BE38-85F285328E81}"/>
              </a:ext>
            </a:extLst>
          </p:cNvPr>
          <p:cNvSpPr/>
          <p:nvPr/>
        </p:nvSpPr>
        <p:spPr>
          <a:xfrm>
            <a:off x="1445535" y="1745448"/>
            <a:ext cx="540659" cy="17740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hlinkClick r:id="rId18" action="ppaction://hlinksldjump"/>
            <a:extLst>
              <a:ext uri="{FF2B5EF4-FFF2-40B4-BE49-F238E27FC236}">
                <a16:creationId xmlns:a16="http://schemas.microsoft.com/office/drawing/2014/main" id="{4E133A8C-8E9B-467C-990B-F4C3DB683250}"/>
              </a:ext>
            </a:extLst>
          </p:cNvPr>
          <p:cNvSpPr/>
          <p:nvPr/>
        </p:nvSpPr>
        <p:spPr>
          <a:xfrm>
            <a:off x="4489103" y="2598469"/>
            <a:ext cx="640416" cy="2348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hlinkClick r:id="rId19" action="ppaction://hlinksldjump"/>
            <a:extLst>
              <a:ext uri="{FF2B5EF4-FFF2-40B4-BE49-F238E27FC236}">
                <a16:creationId xmlns:a16="http://schemas.microsoft.com/office/drawing/2014/main" id="{00DA8426-7264-4978-A6B3-E505A6C0528F}"/>
              </a:ext>
            </a:extLst>
          </p:cNvPr>
          <p:cNvSpPr/>
          <p:nvPr/>
        </p:nvSpPr>
        <p:spPr>
          <a:xfrm rot="20499397">
            <a:off x="866245" y="1571885"/>
            <a:ext cx="689108" cy="2225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hlinkClick r:id="rId20" action="ppaction://hlinksldjump"/>
            <a:extLst>
              <a:ext uri="{FF2B5EF4-FFF2-40B4-BE49-F238E27FC236}">
                <a16:creationId xmlns:a16="http://schemas.microsoft.com/office/drawing/2014/main" id="{00DFFA01-611B-400E-B0E5-3A0249C2A2F3}"/>
              </a:ext>
            </a:extLst>
          </p:cNvPr>
          <p:cNvSpPr/>
          <p:nvPr/>
        </p:nvSpPr>
        <p:spPr>
          <a:xfrm>
            <a:off x="1464542" y="1032357"/>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hlinkClick r:id="rId21" action="ppaction://hlinksldjump"/>
            <a:extLst>
              <a:ext uri="{FF2B5EF4-FFF2-40B4-BE49-F238E27FC236}">
                <a16:creationId xmlns:a16="http://schemas.microsoft.com/office/drawing/2014/main" id="{5D23E503-7D4A-459E-949C-7CE4AB756782}"/>
              </a:ext>
            </a:extLst>
          </p:cNvPr>
          <p:cNvSpPr/>
          <p:nvPr/>
        </p:nvSpPr>
        <p:spPr>
          <a:xfrm>
            <a:off x="2014611" y="1024287"/>
            <a:ext cx="313509" cy="33868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DDE57FA-8701-4932-80FC-D3C400A615B8}"/>
              </a:ext>
            </a:extLst>
          </p:cNvPr>
          <p:cNvSpPr/>
          <p:nvPr/>
        </p:nvSpPr>
        <p:spPr>
          <a:xfrm>
            <a:off x="10144919" y="6554272"/>
            <a:ext cx="1944153" cy="261610"/>
          </a:xfrm>
          <a:prstGeom prst="rect">
            <a:avLst/>
          </a:prstGeom>
        </p:spPr>
        <p:txBody>
          <a:bodyPr wrap="square">
            <a:spAutoFit/>
          </a:bodyPr>
          <a:lstStyle/>
          <a:p>
            <a:pPr algn="r"/>
            <a:r>
              <a:rPr lang="en-US" sz="1100" b="1" dirty="0">
                <a:hlinkClick r:id="rId22" action="ppaction://hlinksldjump"/>
              </a:rPr>
              <a:t>NORTH</a:t>
            </a:r>
            <a:r>
              <a:rPr lang="en-US" sz="1100" b="1" dirty="0"/>
              <a:t>    </a:t>
            </a:r>
            <a:r>
              <a:rPr lang="en-US" sz="1100" b="1" dirty="0">
                <a:hlinkClick r:id="rId23" action="ppaction://hlinksldjump"/>
              </a:rPr>
              <a:t>CENTRAL</a:t>
            </a:r>
            <a:r>
              <a:rPr lang="en-US" sz="1100" b="1" dirty="0"/>
              <a:t>    </a:t>
            </a:r>
            <a:r>
              <a:rPr lang="en-US" sz="1100" b="1" dirty="0">
                <a:hlinkClick r:id="rId24" action="ppaction://hlinksldjump"/>
              </a:rPr>
              <a:t>SOUTH</a:t>
            </a:r>
            <a:endParaRPr lang="en-US" sz="1100" b="1" dirty="0"/>
          </a:p>
        </p:txBody>
      </p:sp>
      <p:sp>
        <p:nvSpPr>
          <p:cNvPr id="34" name="Oval 33">
            <a:hlinkClick r:id="rId6" action="ppaction://hlinksldjump"/>
            <a:extLst>
              <a:ext uri="{FF2B5EF4-FFF2-40B4-BE49-F238E27FC236}">
                <a16:creationId xmlns:a16="http://schemas.microsoft.com/office/drawing/2014/main" id="{72C2D0E3-858E-434D-B5D0-88F3CD5D871E}"/>
              </a:ext>
            </a:extLst>
          </p:cNvPr>
          <p:cNvSpPr/>
          <p:nvPr/>
        </p:nvSpPr>
        <p:spPr>
          <a:xfrm>
            <a:off x="8630953" y="3564214"/>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hlinkClick r:id="rId6" action="ppaction://hlinksldjump"/>
            <a:extLst>
              <a:ext uri="{FF2B5EF4-FFF2-40B4-BE49-F238E27FC236}">
                <a16:creationId xmlns:a16="http://schemas.microsoft.com/office/drawing/2014/main" id="{B1AAD852-3D69-4815-A161-60C1CBB99C14}"/>
              </a:ext>
            </a:extLst>
          </p:cNvPr>
          <p:cNvSpPr/>
          <p:nvPr/>
        </p:nvSpPr>
        <p:spPr>
          <a:xfrm>
            <a:off x="8659806" y="2760057"/>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hlinkClick r:id="rId6" action="ppaction://hlinksldjump"/>
            <a:extLst>
              <a:ext uri="{FF2B5EF4-FFF2-40B4-BE49-F238E27FC236}">
                <a16:creationId xmlns:a16="http://schemas.microsoft.com/office/drawing/2014/main" id="{ECD68228-A7C6-42F0-AC95-B43C5A3A2C1A}"/>
              </a:ext>
            </a:extLst>
          </p:cNvPr>
          <p:cNvSpPr/>
          <p:nvPr/>
        </p:nvSpPr>
        <p:spPr>
          <a:xfrm>
            <a:off x="9485287" y="2500076"/>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hlinkClick r:id="rId6" action="ppaction://hlinksldjump"/>
            <a:extLst>
              <a:ext uri="{FF2B5EF4-FFF2-40B4-BE49-F238E27FC236}">
                <a16:creationId xmlns:a16="http://schemas.microsoft.com/office/drawing/2014/main" id="{25753D65-2BB9-4293-BDC4-53BC15722668}"/>
              </a:ext>
            </a:extLst>
          </p:cNvPr>
          <p:cNvSpPr/>
          <p:nvPr/>
        </p:nvSpPr>
        <p:spPr>
          <a:xfrm>
            <a:off x="4628440" y="5127986"/>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hlinkClick r:id="rId6" action="ppaction://hlinksldjump"/>
            <a:extLst>
              <a:ext uri="{FF2B5EF4-FFF2-40B4-BE49-F238E27FC236}">
                <a16:creationId xmlns:a16="http://schemas.microsoft.com/office/drawing/2014/main" id="{C6A1F550-5616-4916-B29B-C5CAD6111A2C}"/>
              </a:ext>
            </a:extLst>
          </p:cNvPr>
          <p:cNvSpPr/>
          <p:nvPr/>
        </p:nvSpPr>
        <p:spPr>
          <a:xfrm>
            <a:off x="4124580" y="723022"/>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hlinkClick r:id="rId12" action="ppaction://hlinksldjump"/>
            <a:extLst>
              <a:ext uri="{FF2B5EF4-FFF2-40B4-BE49-F238E27FC236}">
                <a16:creationId xmlns:a16="http://schemas.microsoft.com/office/drawing/2014/main" id="{F7F9A15C-E468-4F32-83EA-4E370475ABB6}"/>
              </a:ext>
            </a:extLst>
          </p:cNvPr>
          <p:cNvSpPr/>
          <p:nvPr/>
        </p:nvSpPr>
        <p:spPr>
          <a:xfrm>
            <a:off x="3763936" y="5127985"/>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hlinkClick r:id="rId12" action="ppaction://hlinksldjump"/>
            <a:extLst>
              <a:ext uri="{FF2B5EF4-FFF2-40B4-BE49-F238E27FC236}">
                <a16:creationId xmlns:a16="http://schemas.microsoft.com/office/drawing/2014/main" id="{885AC4FF-1D17-4A29-A9BD-E597CCAD8D6F}"/>
              </a:ext>
            </a:extLst>
          </p:cNvPr>
          <p:cNvSpPr/>
          <p:nvPr/>
        </p:nvSpPr>
        <p:spPr>
          <a:xfrm>
            <a:off x="751502" y="962614"/>
            <a:ext cx="540659" cy="519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302161"/>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85BCDC-6F47-4B2F-A43D-80AD4E42AFF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8" name="Rectangle 7">
            <a:extLst>
              <a:ext uri="{FF2B5EF4-FFF2-40B4-BE49-F238E27FC236}">
                <a16:creationId xmlns:a16="http://schemas.microsoft.com/office/drawing/2014/main" id="{0EBADC83-F02D-471B-897D-AE4A0B8EF557}"/>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1FE1696A-E5D5-4BC1-A5DE-C185E3DB2F6A}"/>
              </a:ext>
            </a:extLst>
          </p:cNvPr>
          <p:cNvSpPr txBox="1">
            <a:spLocks noChangeArrowheads="1"/>
          </p:cNvSpPr>
          <p:nvPr/>
        </p:nvSpPr>
        <p:spPr bwMode="auto">
          <a:xfrm>
            <a:off x="2870200" y="205130"/>
            <a:ext cx="6388100"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b="1" cap="all" dirty="0">
                <a:latin typeface="Century" panose="02040604050505020304" pitchFamily="18" charset="0"/>
              </a:rPr>
              <a:t>Woodland musk ox</a:t>
            </a:r>
            <a:endParaRPr lang="en-US" altLang="en-US" b="1" cap="all" dirty="0">
              <a:solidFill>
                <a:srgbClr val="000000"/>
              </a:solidFill>
              <a:latin typeface="Century" panose="020406040505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3C7C570-A8D0-4887-B8C8-054B64CB0F62}"/>
              </a:ext>
            </a:extLst>
          </p:cNvPr>
          <p:cNvSpPr/>
          <p:nvPr/>
        </p:nvSpPr>
        <p:spPr>
          <a:xfrm>
            <a:off x="10093227" y="1020738"/>
            <a:ext cx="1911419" cy="261610"/>
          </a:xfrm>
          <a:prstGeom prst="rect">
            <a:avLst/>
          </a:prstGeom>
        </p:spPr>
        <p:txBody>
          <a:bodyPr wrap="square">
            <a:spAutoFit/>
          </a:bodyPr>
          <a:lstStyle/>
          <a:p>
            <a:pPr algn="r"/>
            <a:r>
              <a:rPr lang="en-US" sz="1100" b="1" dirty="0">
                <a:hlinkClick r:id="rId4" action="ppaction://hlinksldjump"/>
              </a:rPr>
              <a:t>NORTH</a:t>
            </a:r>
            <a:r>
              <a:rPr lang="en-US" sz="1100" b="1" dirty="0"/>
              <a:t>    </a:t>
            </a:r>
            <a:r>
              <a:rPr lang="en-US" sz="1100" b="1" dirty="0">
                <a:hlinkClick r:id="rId5" action="ppaction://hlinksldjump"/>
              </a:rPr>
              <a:t>CENTRAL</a:t>
            </a:r>
            <a:r>
              <a:rPr lang="en-US" sz="1100" b="1" dirty="0"/>
              <a:t>    </a:t>
            </a:r>
            <a:r>
              <a:rPr lang="en-US" sz="1100" b="1" dirty="0">
                <a:hlinkClick r:id="rId6" action="ppaction://hlinksldjump"/>
              </a:rPr>
              <a:t>SOUTH</a:t>
            </a:r>
            <a:endParaRPr lang="en-US" sz="1100" b="1" dirty="0"/>
          </a:p>
        </p:txBody>
      </p:sp>
      <p:sp>
        <p:nvSpPr>
          <p:cNvPr id="15" name="Arrow: Right 14">
            <a:extLst>
              <a:ext uri="{FF2B5EF4-FFF2-40B4-BE49-F238E27FC236}">
                <a16:creationId xmlns:a16="http://schemas.microsoft.com/office/drawing/2014/main" id="{6556CB91-802A-4FC0-9775-20AD637229D1}"/>
              </a:ext>
            </a:extLst>
          </p:cNvPr>
          <p:cNvSpPr/>
          <p:nvPr/>
        </p:nvSpPr>
        <p:spPr>
          <a:xfrm>
            <a:off x="9985999" y="1596114"/>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E87D0A0-2603-40C6-9402-5F29D5B5BFD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94941" y="1282348"/>
            <a:ext cx="4824004" cy="3154899"/>
          </a:xfrm>
          <a:prstGeom prst="rect">
            <a:avLst/>
          </a:prstGeom>
        </p:spPr>
      </p:pic>
      <p:pic>
        <p:nvPicPr>
          <p:cNvPr id="3" name="Picture 2">
            <a:extLst>
              <a:ext uri="{FF2B5EF4-FFF2-40B4-BE49-F238E27FC236}">
                <a16:creationId xmlns:a16="http://schemas.microsoft.com/office/drawing/2014/main" id="{1030839C-8DBC-4B9B-8C16-E7DE4898F4F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507807" y="4437247"/>
            <a:ext cx="4217670" cy="1848051"/>
          </a:xfrm>
          <a:prstGeom prst="rect">
            <a:avLst/>
          </a:prstGeom>
        </p:spPr>
      </p:pic>
      <p:pic>
        <p:nvPicPr>
          <p:cNvPr id="14" name="Picture 13">
            <a:extLst>
              <a:ext uri="{FF2B5EF4-FFF2-40B4-BE49-F238E27FC236}">
                <a16:creationId xmlns:a16="http://schemas.microsoft.com/office/drawing/2014/main" id="{8D9C940B-085E-4F03-AADF-DE1E7E083CC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518945" y="1282348"/>
            <a:ext cx="4206532" cy="3154899"/>
          </a:xfrm>
          <a:prstGeom prst="rect">
            <a:avLst/>
          </a:prstGeom>
        </p:spPr>
      </p:pic>
      <p:pic>
        <p:nvPicPr>
          <p:cNvPr id="7" name="Picture 6">
            <a:extLst>
              <a:ext uri="{FF2B5EF4-FFF2-40B4-BE49-F238E27FC236}">
                <a16:creationId xmlns:a16="http://schemas.microsoft.com/office/drawing/2014/main" id="{97DEC762-C88D-4CA9-BB69-C6B50ABA5462}"/>
              </a:ext>
            </a:extLst>
          </p:cNvPr>
          <p:cNvPicPr>
            <a:picLocks noChangeAspect="1"/>
          </p:cNvPicPr>
          <p:nvPr/>
        </p:nvPicPr>
        <p:blipFill>
          <a:blip r:embed="rId10">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78235" y="4437247"/>
            <a:ext cx="4824004" cy="1844674"/>
          </a:xfrm>
          <a:prstGeom prst="rect">
            <a:avLst/>
          </a:prstGeom>
        </p:spPr>
      </p:pic>
    </p:spTree>
    <p:extLst>
      <p:ext uri="{BB962C8B-B14F-4D97-AF65-F5344CB8AC3E}">
        <p14:creationId xmlns:p14="http://schemas.microsoft.com/office/powerpoint/2010/main" val="2265275230"/>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7E811D-CB9F-4516-8965-33B0D91DB20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7915" y="365125"/>
            <a:ext cx="7979656" cy="6307909"/>
          </a:xfrm>
          <a:prstGeom prst="rect">
            <a:avLst/>
          </a:prstGeom>
        </p:spPr>
      </p:pic>
    </p:spTree>
    <p:extLst>
      <p:ext uri="{BB962C8B-B14F-4D97-AF65-F5344CB8AC3E}">
        <p14:creationId xmlns:p14="http://schemas.microsoft.com/office/powerpoint/2010/main" val="4205532832"/>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3B21E75-DDCC-4205-8FD0-2E3274985E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1497" y="1011272"/>
            <a:ext cx="5785104" cy="3176016"/>
          </a:xfrm>
        </p:spPr>
      </p:pic>
      <p:pic>
        <p:nvPicPr>
          <p:cNvPr id="5" name="Picture 2" descr="http://ih3.redbubble.net/image.5095547.2750/flat,550x550,075,f.jpg">
            <a:extLst>
              <a:ext uri="{FF2B5EF4-FFF2-40B4-BE49-F238E27FC236}">
                <a16:creationId xmlns:a16="http://schemas.microsoft.com/office/drawing/2014/main" id="{EC6E3A89-0EAE-4B2B-ADCD-C8AB2A55A95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8300" y="994618"/>
            <a:ext cx="2478431" cy="320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E39C585B-D577-4318-90D0-6A60F9BF52F6}"/>
              </a:ext>
            </a:extLst>
          </p:cNvPr>
          <p:cNvSpPr txBox="1">
            <a:spLocks noChangeArrowheads="1"/>
          </p:cNvSpPr>
          <p:nvPr/>
        </p:nvSpPr>
        <p:spPr bwMode="auto">
          <a:xfrm>
            <a:off x="3799879" y="208394"/>
            <a:ext cx="4592241" cy="584775"/>
          </a:xfrm>
          <a:prstGeom prst="rect">
            <a:avLst/>
          </a:prstGeom>
          <a:solidFill>
            <a:srgbClr val="FFFFFF"/>
          </a:solidFill>
          <a:ln w="76200" cmpd="tri">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50000"/>
              </a:spcBef>
              <a:spcAft>
                <a:spcPct val="0"/>
              </a:spcAft>
              <a:buNone/>
            </a:pPr>
            <a:r>
              <a:rPr lang="en-US" altLang="en-US" b="1" dirty="0">
                <a:solidFill>
                  <a:srgbClr val="000000"/>
                </a:solidFill>
                <a:latin typeface="Century" panose="02040604050505020304" pitchFamily="18" charset="0"/>
                <a:cs typeface="Times New Roman" panose="02020603050405020304" pitchFamily="18" charset="0"/>
              </a:rPr>
              <a:t>STROMATOLITES </a:t>
            </a:r>
            <a:endParaRPr lang="en-US" altLang="en-US" b="1" dirty="0">
              <a:solidFill>
                <a:srgbClr val="000000"/>
              </a:solidFill>
              <a:latin typeface="Century" panose="02040604050505020304" pitchFamily="18" charset="0"/>
              <a:cs typeface="Arial" panose="020B0604020202020204" pitchFamily="34" charset="0"/>
            </a:endParaRPr>
          </a:p>
        </p:txBody>
      </p:sp>
      <p:pic>
        <p:nvPicPr>
          <p:cNvPr id="7" name="Picture 9" descr="G:\D E P\Powerpoint Presentations &amp; Data\Fossils - Rocks - Minerals\Stromatolites\DSC03235.JPG">
            <a:extLst>
              <a:ext uri="{FF2B5EF4-FFF2-40B4-BE49-F238E27FC236}">
                <a16:creationId xmlns:a16="http://schemas.microsoft.com/office/drawing/2014/main" id="{2E8A4944-B45A-4240-B756-74E191EAA68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61497" y="4405391"/>
            <a:ext cx="8745234" cy="214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195B7F7-6B2C-44BC-B203-C4D78A0A28A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076857" y="1029127"/>
            <a:ext cx="2080276" cy="5533534"/>
          </a:xfrm>
          <a:prstGeom prst="rect">
            <a:avLst/>
          </a:prstGeom>
        </p:spPr>
      </p:pic>
      <p:sp>
        <p:nvSpPr>
          <p:cNvPr id="12" name="Rectangle 11">
            <a:extLst>
              <a:ext uri="{FF2B5EF4-FFF2-40B4-BE49-F238E27FC236}">
                <a16:creationId xmlns:a16="http://schemas.microsoft.com/office/drawing/2014/main" id="{ED894A11-CCEF-43FB-8E27-C586CB7D1D3C}"/>
              </a:ext>
            </a:extLst>
          </p:cNvPr>
          <p:cNvSpPr/>
          <p:nvPr/>
        </p:nvSpPr>
        <p:spPr>
          <a:xfrm>
            <a:off x="10076857" y="1026004"/>
            <a:ext cx="2080276" cy="236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B461C62-10AD-460E-9C7C-156EBBE74655}"/>
              </a:ext>
            </a:extLst>
          </p:cNvPr>
          <p:cNvSpPr/>
          <p:nvPr/>
        </p:nvSpPr>
        <p:spPr>
          <a:xfrm>
            <a:off x="9985999" y="5278431"/>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66FD4E-E8DE-402F-BB37-6899D4C76E88}"/>
              </a:ext>
            </a:extLst>
          </p:cNvPr>
          <p:cNvSpPr/>
          <p:nvPr/>
        </p:nvSpPr>
        <p:spPr>
          <a:xfrm>
            <a:off x="10093227" y="1020738"/>
            <a:ext cx="1911419" cy="261610"/>
          </a:xfrm>
          <a:prstGeom prst="rect">
            <a:avLst/>
          </a:prstGeom>
        </p:spPr>
        <p:txBody>
          <a:bodyPr wrap="square">
            <a:spAutoFit/>
          </a:bodyPr>
          <a:lstStyle/>
          <a:p>
            <a:pPr algn="r"/>
            <a:r>
              <a:rPr lang="en-US" sz="1100" b="1" dirty="0">
                <a:hlinkClick r:id="rId7" action="ppaction://hlinksldjump"/>
              </a:rPr>
              <a:t>NORTH</a:t>
            </a:r>
            <a:r>
              <a:rPr lang="en-US" sz="1100" b="1" dirty="0"/>
              <a:t>    </a:t>
            </a:r>
            <a:r>
              <a:rPr lang="en-US" sz="1100" b="1" dirty="0">
                <a:hlinkClick r:id="rId8" action="ppaction://hlinksldjump"/>
              </a:rPr>
              <a:t>CENTRAL</a:t>
            </a:r>
            <a:r>
              <a:rPr lang="en-US" sz="1100" b="1" dirty="0"/>
              <a:t>    </a:t>
            </a:r>
            <a:r>
              <a:rPr lang="en-US" sz="1100" b="1" dirty="0">
                <a:hlinkClick r:id="rId9" action="ppaction://hlinksldjump"/>
              </a:rPr>
              <a:t>SOUTH</a:t>
            </a:r>
            <a:endParaRPr lang="en-US" sz="1100" b="1" dirty="0"/>
          </a:p>
        </p:txBody>
      </p:sp>
      <p:pic>
        <p:nvPicPr>
          <p:cNvPr id="4" name="Picture 3">
            <a:extLst>
              <a:ext uri="{FF2B5EF4-FFF2-40B4-BE49-F238E27FC236}">
                <a16:creationId xmlns:a16="http://schemas.microsoft.com/office/drawing/2014/main" id="{F3CA6067-8178-4754-AC52-D5309B485A00}"/>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2638832" y="1422400"/>
            <a:ext cx="1968450" cy="1443530"/>
          </a:xfrm>
          <a:prstGeom prst="rect">
            <a:avLst/>
          </a:prstGeom>
        </p:spPr>
      </p:pic>
    </p:spTree>
    <p:extLst>
      <p:ext uri="{BB962C8B-B14F-4D97-AF65-F5344CB8AC3E}">
        <p14:creationId xmlns:p14="http://schemas.microsoft.com/office/powerpoint/2010/main" val="515568372"/>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8B288B5B-4CED-4BE3-BE2E-4FE277D65BE4}"/>
              </a:ext>
            </a:extLst>
          </p:cNvPr>
          <p:cNvSpPr txBox="1">
            <a:spLocks noChangeArrowheads="1"/>
          </p:cNvSpPr>
          <p:nvPr/>
        </p:nvSpPr>
        <p:spPr bwMode="auto">
          <a:xfrm>
            <a:off x="3788229" y="272054"/>
            <a:ext cx="3478266" cy="584775"/>
          </a:xfrm>
          <a:prstGeom prst="rect">
            <a:avLst/>
          </a:prstGeom>
          <a:solidFill>
            <a:srgbClr val="FFFFFF"/>
          </a:solidFill>
          <a:ln w="76200" cmpd="tri">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cap="all" dirty="0">
                <a:latin typeface="Century" panose="02040604050505020304" pitchFamily="18" charset="0"/>
              </a:rPr>
              <a:t>Trilobites</a:t>
            </a:r>
            <a:endParaRPr lang="en-US" altLang="en-US" cap="all" dirty="0">
              <a:latin typeface="Century" panose="02040604050505020304" pitchFamily="18" charset="0"/>
            </a:endParaRPr>
          </a:p>
        </p:txBody>
      </p:sp>
      <p:pic>
        <p:nvPicPr>
          <p:cNvPr id="13" name="Picture 12">
            <a:extLst>
              <a:ext uri="{FF2B5EF4-FFF2-40B4-BE49-F238E27FC236}">
                <a16:creationId xmlns:a16="http://schemas.microsoft.com/office/drawing/2014/main" id="{681A9802-C12F-4280-9B02-33E37610D88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14" name="Rectangle 13">
            <a:extLst>
              <a:ext uri="{FF2B5EF4-FFF2-40B4-BE49-F238E27FC236}">
                <a16:creationId xmlns:a16="http://schemas.microsoft.com/office/drawing/2014/main" id="{8602FCC7-8BAA-4934-BF63-0E9D71324C82}"/>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BA513460-F903-4004-9219-7DEBD4006858}"/>
              </a:ext>
            </a:extLst>
          </p:cNvPr>
          <p:cNvSpPr/>
          <p:nvPr/>
        </p:nvSpPr>
        <p:spPr>
          <a:xfrm>
            <a:off x="9985999" y="4904019"/>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0CCF9035-5402-403C-AB94-66CB687C3904}"/>
              </a:ext>
            </a:extLst>
          </p:cNvPr>
          <p:cNvSpPr/>
          <p:nvPr/>
        </p:nvSpPr>
        <p:spPr>
          <a:xfrm>
            <a:off x="9985999" y="4180566"/>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99F09597-5126-4A37-B50B-EB2C258F5B90}"/>
              </a:ext>
            </a:extLst>
          </p:cNvPr>
          <p:cNvSpPr/>
          <p:nvPr/>
        </p:nvSpPr>
        <p:spPr>
          <a:xfrm>
            <a:off x="9985999" y="4727182"/>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8086FBA-8EBE-4A6E-B416-8E7A5782AFEB}"/>
              </a:ext>
            </a:extLst>
          </p:cNvPr>
          <p:cNvSpPr/>
          <p:nvPr/>
        </p:nvSpPr>
        <p:spPr>
          <a:xfrm>
            <a:off x="10093227" y="1020738"/>
            <a:ext cx="1911419" cy="261610"/>
          </a:xfrm>
          <a:prstGeom prst="rect">
            <a:avLst/>
          </a:prstGeom>
        </p:spPr>
        <p:txBody>
          <a:bodyPr wrap="square">
            <a:spAutoFit/>
          </a:bodyPr>
          <a:lstStyle/>
          <a:p>
            <a:pPr algn="r"/>
            <a:r>
              <a:rPr lang="en-US" sz="1100" b="1" dirty="0">
                <a:hlinkClick r:id="rId4" action="ppaction://hlinksldjump"/>
              </a:rPr>
              <a:t>NORTH</a:t>
            </a:r>
            <a:r>
              <a:rPr lang="en-US" sz="1100" b="1" dirty="0"/>
              <a:t>    </a:t>
            </a:r>
            <a:r>
              <a:rPr lang="en-US" sz="1100" b="1" dirty="0">
                <a:hlinkClick r:id="rId5" action="ppaction://hlinksldjump"/>
              </a:rPr>
              <a:t>CENTRAL</a:t>
            </a:r>
            <a:r>
              <a:rPr lang="en-US" sz="1100" b="1" dirty="0"/>
              <a:t>    </a:t>
            </a:r>
            <a:r>
              <a:rPr lang="en-US" sz="1100" b="1" dirty="0">
                <a:hlinkClick r:id="rId6" action="ppaction://hlinksldjump"/>
              </a:rPr>
              <a:t>SOUTH</a:t>
            </a:r>
            <a:endParaRPr lang="en-US" sz="1100" b="1" dirty="0"/>
          </a:p>
        </p:txBody>
      </p:sp>
      <p:pic>
        <p:nvPicPr>
          <p:cNvPr id="22" name="Picture 21">
            <a:extLst>
              <a:ext uri="{FF2B5EF4-FFF2-40B4-BE49-F238E27FC236}">
                <a16:creationId xmlns:a16="http://schemas.microsoft.com/office/drawing/2014/main" id="{C5DB5DD7-2305-426C-B8D8-E4566A7653FB}"/>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335416" y="2582176"/>
            <a:ext cx="9533265" cy="3972096"/>
          </a:xfrm>
          <a:prstGeom prst="rect">
            <a:avLst/>
          </a:prstGeom>
        </p:spPr>
      </p:pic>
      <p:pic>
        <p:nvPicPr>
          <p:cNvPr id="3" name="Picture 2">
            <a:extLst>
              <a:ext uri="{FF2B5EF4-FFF2-40B4-BE49-F238E27FC236}">
                <a16:creationId xmlns:a16="http://schemas.microsoft.com/office/drawing/2014/main" id="{C55B0989-D665-4B86-A817-56F62B8E9A8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35416" y="1181991"/>
            <a:ext cx="2875248" cy="2546215"/>
          </a:xfrm>
          <a:prstGeom prst="rect">
            <a:avLst/>
          </a:prstGeom>
        </p:spPr>
      </p:pic>
      <p:pic>
        <p:nvPicPr>
          <p:cNvPr id="20" name="Picture 19">
            <a:extLst>
              <a:ext uri="{FF2B5EF4-FFF2-40B4-BE49-F238E27FC236}">
                <a16:creationId xmlns:a16="http://schemas.microsoft.com/office/drawing/2014/main" id="{D756189B-F8B3-4B47-9706-9C5F48E05967}"/>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210664" y="1181991"/>
            <a:ext cx="3394955" cy="2546216"/>
          </a:xfrm>
          <a:prstGeom prst="rect">
            <a:avLst/>
          </a:prstGeom>
        </p:spPr>
      </p:pic>
      <p:pic>
        <p:nvPicPr>
          <p:cNvPr id="12" name="Picture 11">
            <a:extLst>
              <a:ext uri="{FF2B5EF4-FFF2-40B4-BE49-F238E27FC236}">
                <a16:creationId xmlns:a16="http://schemas.microsoft.com/office/drawing/2014/main" id="{6CB284CD-5B18-4E75-BB5A-D6DC2F9406AC}"/>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605619" y="1181991"/>
            <a:ext cx="3236602" cy="2546215"/>
          </a:xfrm>
          <a:prstGeom prst="rect">
            <a:avLst/>
          </a:prstGeom>
        </p:spPr>
      </p:pic>
    </p:spTree>
    <p:extLst>
      <p:ext uri="{BB962C8B-B14F-4D97-AF65-F5344CB8AC3E}">
        <p14:creationId xmlns:p14="http://schemas.microsoft.com/office/powerpoint/2010/main" val="1079032233"/>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717A0-701C-4E25-872A-2480E387555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76857" y="1020738"/>
            <a:ext cx="2080276" cy="5533534"/>
          </a:xfrm>
          <a:prstGeom prst="rect">
            <a:avLst/>
          </a:prstGeom>
        </p:spPr>
      </p:pic>
      <p:sp>
        <p:nvSpPr>
          <p:cNvPr id="6" name="Arrow: Right 5">
            <a:extLst>
              <a:ext uri="{FF2B5EF4-FFF2-40B4-BE49-F238E27FC236}">
                <a16:creationId xmlns:a16="http://schemas.microsoft.com/office/drawing/2014/main" id="{00B624D5-9E26-45CC-BC78-F5959D555CA3}"/>
              </a:ext>
            </a:extLst>
          </p:cNvPr>
          <p:cNvSpPr/>
          <p:nvPr/>
        </p:nvSpPr>
        <p:spPr>
          <a:xfrm>
            <a:off x="9985999" y="4850594"/>
            <a:ext cx="317840" cy="224747"/>
          </a:xfrm>
          <a:prstGeom prst="rightArrow">
            <a:avLst>
              <a:gd name="adj1" fmla="val 425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F7F219-79ED-43D5-A471-3D1699A03DDB}"/>
              </a:ext>
            </a:extLst>
          </p:cNvPr>
          <p:cNvSpPr/>
          <p:nvPr/>
        </p:nvSpPr>
        <p:spPr>
          <a:xfrm>
            <a:off x="10076857" y="1020738"/>
            <a:ext cx="2012215" cy="2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
            <a:extLst>
              <a:ext uri="{FF2B5EF4-FFF2-40B4-BE49-F238E27FC236}">
                <a16:creationId xmlns:a16="http://schemas.microsoft.com/office/drawing/2014/main" id="{898A5648-DEE7-4B8E-B1B0-7D6980FBE366}"/>
              </a:ext>
            </a:extLst>
          </p:cNvPr>
          <p:cNvSpPr txBox="1">
            <a:spLocks noChangeArrowheads="1"/>
          </p:cNvSpPr>
          <p:nvPr/>
        </p:nvSpPr>
        <p:spPr bwMode="auto">
          <a:xfrm>
            <a:off x="4389566" y="236735"/>
            <a:ext cx="3545065" cy="584775"/>
          </a:xfrm>
          <a:prstGeom prst="rect">
            <a:avLst/>
          </a:prstGeom>
          <a:solidFill>
            <a:srgbClr val="FFFFFF"/>
          </a:solidFill>
          <a:ln w="76200" cmpd="tri">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fontAlgn="base" hangingPunct="1">
              <a:spcBef>
                <a:spcPct val="0"/>
              </a:spcBef>
              <a:spcAft>
                <a:spcPct val="0"/>
              </a:spcAft>
              <a:buNone/>
            </a:pPr>
            <a:r>
              <a:rPr lang="en-US" cap="all" dirty="0">
                <a:latin typeface="Century" panose="02040604050505020304" pitchFamily="18" charset="0"/>
              </a:rPr>
              <a:t>LINGULOIDs</a:t>
            </a:r>
            <a:r>
              <a:rPr lang="en-US" altLang="en-US" b="1" cap="all" dirty="0">
                <a:solidFill>
                  <a:srgbClr val="000000"/>
                </a:solidFill>
                <a:latin typeface="Century" panose="020406040505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8BC89AD8-CB22-417A-9445-3201E66C331E}"/>
              </a:ext>
            </a:extLst>
          </p:cNvPr>
          <p:cNvSpPr/>
          <p:nvPr/>
        </p:nvSpPr>
        <p:spPr>
          <a:xfrm>
            <a:off x="10093227" y="1020738"/>
            <a:ext cx="1911419" cy="261610"/>
          </a:xfrm>
          <a:prstGeom prst="rect">
            <a:avLst/>
          </a:prstGeom>
        </p:spPr>
        <p:txBody>
          <a:bodyPr wrap="square">
            <a:spAutoFit/>
          </a:bodyPr>
          <a:lstStyle/>
          <a:p>
            <a:pPr algn="r"/>
            <a:r>
              <a:rPr lang="en-US" sz="1100" b="1" dirty="0">
                <a:hlinkClick r:id="rId4" action="ppaction://hlinksldjump"/>
              </a:rPr>
              <a:t>NORTH</a:t>
            </a:r>
            <a:r>
              <a:rPr lang="en-US" sz="1100" b="1" dirty="0"/>
              <a:t>    </a:t>
            </a:r>
            <a:r>
              <a:rPr lang="en-US" sz="1100" b="1" dirty="0">
                <a:hlinkClick r:id="rId5" action="ppaction://hlinksldjump"/>
              </a:rPr>
              <a:t>CENTRAL</a:t>
            </a:r>
            <a:r>
              <a:rPr lang="en-US" sz="1100" b="1" dirty="0"/>
              <a:t>    </a:t>
            </a:r>
            <a:r>
              <a:rPr lang="en-US" sz="1100" b="1" dirty="0">
                <a:hlinkClick r:id="rId6" action="ppaction://hlinksldjump"/>
              </a:rPr>
              <a:t>SOUTH</a:t>
            </a:r>
            <a:endParaRPr lang="en-US" sz="1100" b="1" dirty="0"/>
          </a:p>
        </p:txBody>
      </p:sp>
      <p:pic>
        <p:nvPicPr>
          <p:cNvPr id="15" name="Picture 14">
            <a:extLst>
              <a:ext uri="{FF2B5EF4-FFF2-40B4-BE49-F238E27FC236}">
                <a16:creationId xmlns:a16="http://schemas.microsoft.com/office/drawing/2014/main" id="{48952E1A-7036-4C7B-92D8-569A51F90D8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29212" y="1163413"/>
            <a:ext cx="4027213" cy="5369615"/>
          </a:xfrm>
          <a:prstGeom prst="rect">
            <a:avLst/>
          </a:prstGeom>
        </p:spPr>
      </p:pic>
      <p:pic>
        <p:nvPicPr>
          <p:cNvPr id="19" name="Content Placeholder 18">
            <a:extLst>
              <a:ext uri="{FF2B5EF4-FFF2-40B4-BE49-F238E27FC236}">
                <a16:creationId xmlns:a16="http://schemas.microsoft.com/office/drawing/2014/main" id="{FADB9404-F20B-44A8-932B-F1625EB4924C}"/>
              </a:ext>
            </a:extLst>
          </p:cNvPr>
          <p:cNvPicPr>
            <a:picLocks noGrp="1" noChangeAspect="1"/>
          </p:cNvPicPr>
          <p:nvPr>
            <p:ph idx="1"/>
          </p:nvPr>
        </p:nvPicPr>
        <p:blipFill>
          <a:blip r:embed="rId8" cstate="screen">
            <a:extLst>
              <a:ext uri="{28A0092B-C50C-407E-A947-70E740481C1C}">
                <a14:useLocalDpi xmlns:a14="http://schemas.microsoft.com/office/drawing/2010/main" val="0"/>
              </a:ext>
            </a:extLst>
          </a:blip>
          <a:stretch>
            <a:fillRect/>
          </a:stretch>
        </p:blipFill>
        <p:spPr>
          <a:xfrm>
            <a:off x="4963103" y="1163413"/>
            <a:ext cx="4816217" cy="2940982"/>
          </a:xfrm>
        </p:spPr>
      </p:pic>
      <p:pic>
        <p:nvPicPr>
          <p:cNvPr id="4" name="Picture 3">
            <a:extLst>
              <a:ext uri="{FF2B5EF4-FFF2-40B4-BE49-F238E27FC236}">
                <a16:creationId xmlns:a16="http://schemas.microsoft.com/office/drawing/2014/main" id="{A8B13BCF-BE91-4C72-B552-713A67FC385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963103" y="4215573"/>
            <a:ext cx="4816218" cy="2333435"/>
          </a:xfrm>
          <a:prstGeom prst="rect">
            <a:avLst/>
          </a:prstGeom>
        </p:spPr>
      </p:pic>
    </p:spTree>
    <p:extLst>
      <p:ext uri="{BB962C8B-B14F-4D97-AF65-F5344CB8AC3E}">
        <p14:creationId xmlns:p14="http://schemas.microsoft.com/office/powerpoint/2010/main" val="1238941730"/>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3000</TotalTime>
  <Words>13465</Words>
  <Application>Microsoft Office PowerPoint</Application>
  <PresentationFormat>Widescreen</PresentationFormat>
  <Paragraphs>856</Paragraphs>
  <Slides>61</Slides>
  <Notes>61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Algerian</vt:lpstr>
      <vt:lpstr>Arial</vt:lpstr>
      <vt:lpstr>Calibri</vt:lpstr>
      <vt:lpstr>Calibri Light</vt:lpstr>
      <vt:lpstr>Century</vt:lpstr>
      <vt:lpstr>Times New Roman</vt:lpstr>
      <vt:lpstr>Office Theme</vt:lpstr>
      <vt:lpstr>PREHISTORIC LIFE OF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Rogoff, Marc</dc:creator>
  <cp:lastModifiedBy>Girard, Mike</cp:lastModifiedBy>
  <cp:revision>299</cp:revision>
  <dcterms:created xsi:type="dcterms:W3CDTF">2018-02-06T18:00:23Z</dcterms:created>
  <dcterms:modified xsi:type="dcterms:W3CDTF">2020-05-11T15:33:04Z</dcterms:modified>
</cp:coreProperties>
</file>