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1.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62"/>
  </p:notesMasterIdLst>
  <p:sldIdLst>
    <p:sldId id="256" r:id="rId3"/>
    <p:sldId id="273" r:id="rId4"/>
    <p:sldId id="277" r:id="rId5"/>
    <p:sldId id="276" r:id="rId6"/>
    <p:sldId id="284" r:id="rId7"/>
    <p:sldId id="285" r:id="rId8"/>
    <p:sldId id="286" r:id="rId9"/>
    <p:sldId id="275" r:id="rId10"/>
    <p:sldId id="274" r:id="rId11"/>
    <p:sldId id="288" r:id="rId12"/>
    <p:sldId id="283" r:id="rId13"/>
    <p:sldId id="281" r:id="rId14"/>
    <p:sldId id="280" r:id="rId15"/>
    <p:sldId id="289" r:id="rId16"/>
    <p:sldId id="279" r:id="rId17"/>
    <p:sldId id="278" r:id="rId18"/>
    <p:sldId id="282" r:id="rId19"/>
    <p:sldId id="290" r:id="rId20"/>
    <p:sldId id="287" r:id="rId21"/>
    <p:sldId id="264" r:id="rId22"/>
    <p:sldId id="291" r:id="rId23"/>
    <p:sldId id="309" r:id="rId24"/>
    <p:sldId id="335" r:id="rId25"/>
    <p:sldId id="334" r:id="rId26"/>
    <p:sldId id="310" r:id="rId27"/>
    <p:sldId id="311" r:id="rId28"/>
    <p:sldId id="320" r:id="rId29"/>
    <p:sldId id="324" r:id="rId30"/>
    <p:sldId id="265" r:id="rId31"/>
    <p:sldId id="294" r:id="rId32"/>
    <p:sldId id="323" r:id="rId33"/>
    <p:sldId id="321" r:id="rId34"/>
    <p:sldId id="293" r:id="rId35"/>
    <p:sldId id="312" r:id="rId36"/>
    <p:sldId id="314" r:id="rId37"/>
    <p:sldId id="315" r:id="rId38"/>
    <p:sldId id="316" r:id="rId39"/>
    <p:sldId id="272" r:id="rId40"/>
    <p:sldId id="266" r:id="rId41"/>
    <p:sldId id="325" r:id="rId42"/>
    <p:sldId id="327" r:id="rId43"/>
    <p:sldId id="328" r:id="rId44"/>
    <p:sldId id="329" r:id="rId45"/>
    <p:sldId id="336" r:id="rId46"/>
    <p:sldId id="269" r:id="rId47"/>
    <p:sldId id="330" r:id="rId48"/>
    <p:sldId id="331" r:id="rId49"/>
    <p:sldId id="332" r:id="rId50"/>
    <p:sldId id="300" r:id="rId51"/>
    <p:sldId id="333" r:id="rId52"/>
    <p:sldId id="318" r:id="rId53"/>
    <p:sldId id="301" r:id="rId54"/>
    <p:sldId id="317" r:id="rId55"/>
    <p:sldId id="267" r:id="rId56"/>
    <p:sldId id="303" r:id="rId57"/>
    <p:sldId id="304" r:id="rId58"/>
    <p:sldId id="268" r:id="rId59"/>
    <p:sldId id="306" r:id="rId60"/>
    <p:sldId id="258"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3010" autoAdjust="0"/>
  </p:normalViewPr>
  <p:slideViewPr>
    <p:cSldViewPr>
      <p:cViewPr varScale="1">
        <p:scale>
          <a:sx n="62" d="100"/>
          <a:sy n="62" d="100"/>
        </p:scale>
        <p:origin x="726" y="36"/>
      </p:cViewPr>
      <p:guideLst>
        <p:guide orient="horz" pos="2160"/>
        <p:guide pos="2880"/>
      </p:guideLst>
    </p:cSldViewPr>
  </p:slideViewPr>
  <p:notesTextViewPr>
    <p:cViewPr>
      <p:scale>
        <a:sx n="1" d="1"/>
        <a:sy n="1" d="1"/>
      </p:scale>
      <p:origin x="0" y="0"/>
    </p:cViewPr>
  </p:notesTextViewPr>
  <p:sorterViewPr>
    <p:cViewPr>
      <p:scale>
        <a:sx n="100" d="100"/>
        <a:sy n="100" d="100"/>
      </p:scale>
      <p:origin x="0" y="-247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106DB7-4C20-4116-85D6-32B1DC86BB25}" type="datetimeFigureOut">
              <a:rPr lang="en-US" smtClean="0"/>
              <a:pPr/>
              <a:t>10/23/2013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F18875-A3CF-4C66-8DD5-EE3A0AA3C7A5}" type="slidenum">
              <a:rPr lang="en-US" smtClean="0"/>
              <a:pPr/>
              <a:t>‹#›</a:t>
            </a:fld>
            <a:endParaRPr lang="en-US"/>
          </a:p>
        </p:txBody>
      </p:sp>
    </p:spTree>
    <p:extLst>
      <p:ext uri="{BB962C8B-B14F-4D97-AF65-F5344CB8AC3E}">
        <p14:creationId xmlns:p14="http://schemas.microsoft.com/office/powerpoint/2010/main" val="2386618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ciencekids.co.nz/sciencefacts/earth/nileriver.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sciencekids.co.nz/sciencefacts/earth/nileriver.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Needs intro music and water SFX</a:t>
            </a:r>
            <a:r>
              <a:rPr lang="en-US" sz="1200" b="0" i="0" kern="1200" baseline="0" dirty="0" smtClean="0">
                <a:solidFill>
                  <a:schemeClr val="tx1"/>
                </a:solidFill>
                <a:effectLst/>
                <a:latin typeface="+mn-lt"/>
                <a:ea typeface="+mn-ea"/>
                <a:cs typeface="+mn-cs"/>
              </a:rPr>
              <a:t> – perhaps waves on shore.</a:t>
            </a:r>
          </a:p>
          <a:p>
            <a:pPr fontAlgn="base"/>
            <a:endParaRPr lang="en-US" sz="1200" b="0" i="0" kern="1200" baseline="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1. Water covers nearly 70 percent of the Earth’s surface.</a:t>
            </a:r>
          </a:p>
          <a:p>
            <a:pPr fontAlgn="base"/>
            <a:r>
              <a:rPr lang="en-US" sz="1200" b="0" i="0" kern="1200" dirty="0" smtClean="0">
                <a:solidFill>
                  <a:schemeClr val="tx1"/>
                </a:solidFill>
                <a:effectLst/>
                <a:latin typeface="+mn-lt"/>
                <a:ea typeface="+mn-ea"/>
                <a:cs typeface="+mn-cs"/>
              </a:rPr>
              <a:t>2. The </a:t>
            </a:r>
            <a:r>
              <a:rPr lang="en-US" sz="1200" b="0" i="0" u="none" strike="noStrike" kern="1200" dirty="0" smtClean="0">
                <a:solidFill>
                  <a:schemeClr val="tx1"/>
                </a:solidFill>
                <a:effectLst/>
                <a:latin typeface="+mn-lt"/>
                <a:ea typeface="+mn-ea"/>
                <a:cs typeface="+mn-cs"/>
                <a:hlinkClick r:id="rId3"/>
              </a:rPr>
              <a:t>Nile River</a:t>
            </a:r>
            <a:r>
              <a:rPr lang="en-US" sz="1200" b="0" i="0" kern="1200" dirty="0" smtClean="0">
                <a:solidFill>
                  <a:schemeClr val="tx1"/>
                </a:solidFill>
                <a:effectLst/>
                <a:latin typeface="+mn-lt"/>
                <a:ea typeface="+mn-ea"/>
                <a:cs typeface="+mn-cs"/>
              </a:rPr>
              <a:t> is the longest river in the world at 4132 miles long.</a:t>
            </a:r>
          </a:p>
          <a:p>
            <a:pPr fontAlgn="base"/>
            <a:r>
              <a:rPr lang="en-US" sz="1200" b="0" i="0" kern="1200" dirty="0" smtClean="0">
                <a:solidFill>
                  <a:schemeClr val="tx1"/>
                </a:solidFill>
                <a:effectLst/>
                <a:latin typeface="+mn-lt"/>
                <a:ea typeface="+mn-ea"/>
                <a:cs typeface="+mn-cs"/>
              </a:rPr>
              <a:t>3. Every year, 3.4 million people die because they lack clean water, sanitation, and hygienic necessities. 99 percent of these deaths occur in the developing world.</a:t>
            </a:r>
          </a:p>
          <a:p>
            <a:pPr fontAlgn="base"/>
            <a:r>
              <a:rPr lang="en-US" sz="1200" b="0" i="0" kern="1200" dirty="0" smtClean="0">
                <a:solidFill>
                  <a:schemeClr val="tx1"/>
                </a:solidFill>
                <a:effectLst/>
                <a:latin typeface="+mn-lt"/>
                <a:ea typeface="+mn-ea"/>
                <a:cs typeface="+mn-cs"/>
              </a:rPr>
              <a:t>4. 780 million people lack access to an improved water source — approximately 1 in 9 people.</a:t>
            </a:r>
          </a:p>
          <a:p>
            <a:pPr fontAlgn="base"/>
            <a:r>
              <a:rPr lang="en-US" sz="1200" b="0" i="0" kern="1200" dirty="0" smtClean="0">
                <a:solidFill>
                  <a:schemeClr val="tx1"/>
                </a:solidFill>
                <a:effectLst/>
                <a:latin typeface="+mn-lt"/>
                <a:ea typeface="+mn-ea"/>
                <a:cs typeface="+mn-cs"/>
              </a:rPr>
              <a:t>5. One 5-minute shower uses more water than one person in the slum of a developing country uses for a whole day.</a:t>
            </a:r>
          </a:p>
          <a:p>
            <a:pPr fontAlgn="base"/>
            <a:r>
              <a:rPr lang="en-US" sz="1200" b="0" i="0" kern="1200" dirty="0" smtClean="0">
                <a:solidFill>
                  <a:schemeClr val="tx1"/>
                </a:solidFill>
                <a:effectLst/>
                <a:latin typeface="+mn-lt"/>
                <a:ea typeface="+mn-ea"/>
                <a:cs typeface="+mn-cs"/>
              </a:rPr>
              <a:t>6. Today, a larger number of people own a mobile phone than those who have access to a toilet.</a:t>
            </a:r>
          </a:p>
          <a:p>
            <a:pPr fontAlgn="base"/>
            <a:r>
              <a:rPr lang="en-US" sz="1200" b="0" i="0" kern="1200" dirty="0" smtClean="0">
                <a:solidFill>
                  <a:schemeClr val="tx1"/>
                </a:solidFill>
                <a:effectLst/>
                <a:latin typeface="+mn-lt"/>
                <a:ea typeface="+mn-ea"/>
                <a:cs typeface="+mn-cs"/>
              </a:rPr>
              <a:t>7. People suffering from water-related illnesses fill half of the world's hospital beds.</a:t>
            </a:r>
          </a:p>
          <a:p>
            <a:pPr fontAlgn="base"/>
            <a:r>
              <a:rPr lang="en-US" sz="1200" b="0" i="0" kern="1200" dirty="0" smtClean="0">
                <a:solidFill>
                  <a:schemeClr val="tx1"/>
                </a:solidFill>
                <a:effectLst/>
                <a:latin typeface="+mn-lt"/>
                <a:ea typeface="+mn-ea"/>
                <a:cs typeface="+mn-cs"/>
              </a:rPr>
              <a:t>8. 10 percent of the global disease burden could be reduced with improved water supply. Not only would it increase hydration, but sanitation and hygiene as well.</a:t>
            </a:r>
          </a:p>
          <a:p>
            <a:pPr fontAlgn="base"/>
            <a:r>
              <a:rPr lang="en-US" sz="1200" b="0" i="0" kern="1200" dirty="0" smtClean="0">
                <a:solidFill>
                  <a:schemeClr val="tx1"/>
                </a:solidFill>
                <a:effectLst/>
                <a:latin typeface="+mn-lt"/>
                <a:ea typeface="+mn-ea"/>
                <a:cs typeface="+mn-cs"/>
              </a:rPr>
              <a:t>9. Just 33 percent of what the world spends on bottled water every year would pay to provide clean water for the 780 million without it.</a:t>
            </a:r>
          </a:p>
          <a:p>
            <a:pPr fontAlgn="base"/>
            <a:r>
              <a:rPr lang="en-US" sz="1200" b="0" i="0" kern="1200" dirty="0" smtClean="0">
                <a:solidFill>
                  <a:schemeClr val="tx1"/>
                </a:solidFill>
                <a:effectLst/>
                <a:latin typeface="+mn-lt"/>
                <a:ea typeface="+mn-ea"/>
                <a:cs typeface="+mn-cs"/>
              </a:rPr>
              <a:t>10.</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Lack of access to clean water and sanitation kills children at a rate of 200 an hour.</a:t>
            </a:r>
          </a:p>
          <a:p>
            <a:pPr fontAlgn="base"/>
            <a:r>
              <a:rPr lang="en-US" sz="1200" b="0" i="0" kern="1200" dirty="0" smtClean="0">
                <a:solidFill>
                  <a:schemeClr val="tx1"/>
                </a:solidFill>
                <a:effectLst/>
                <a:latin typeface="+mn-lt"/>
                <a:ea typeface="+mn-ea"/>
                <a:cs typeface="+mn-cs"/>
              </a:rPr>
              <a:t>11. Safe drinking water in undeveloped areas allows children — especially young girls — the opportunity to go back to school and in turn, fosters economic development.</a:t>
            </a:r>
          </a:p>
          <a:p>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1</a:t>
            </a:fld>
            <a:endParaRPr lang="en-US"/>
          </a:p>
        </p:txBody>
      </p:sp>
    </p:spTree>
    <p:extLst>
      <p:ext uri="{BB962C8B-B14F-4D97-AF65-F5344CB8AC3E}">
        <p14:creationId xmlns:p14="http://schemas.microsoft.com/office/powerpoint/2010/main" val="1072225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About 75% of the body is water. The blood fluid, of a person weighing 150 pounds has about 10 </a:t>
            </a:r>
            <a:r>
              <a:rPr lang="en-US" b="1" dirty="0" err="1" smtClean="0"/>
              <a:t>lbs</a:t>
            </a:r>
            <a:r>
              <a:rPr lang="en-US" b="1" dirty="0" smtClean="0"/>
              <a:t> or 5 </a:t>
            </a:r>
            <a:r>
              <a:rPr lang="en-US" b="1" dirty="0" err="1" smtClean="0"/>
              <a:t>qts</a:t>
            </a:r>
            <a:r>
              <a:rPr lang="en-US" b="1" dirty="0" smtClean="0"/>
              <a:t> of water and is 92% water; red blood cells = 65% water, white blood cells = 70% , general body cells - 80% , protoplasm = 75% , saliva (about 3 </a:t>
            </a:r>
            <a:r>
              <a:rPr lang="en-US" b="1" dirty="0" err="1" smtClean="0"/>
              <a:t>pts</a:t>
            </a:r>
            <a:r>
              <a:rPr lang="en-US" b="1" dirty="0" smtClean="0"/>
              <a:t>, daily) = 99%, gastric juice (1-2 quarts daily) = 99%, skin perspiration (1-5 pts. daily) = 99%. lungs use up to one quart; </a:t>
            </a:r>
            <a:r>
              <a:rPr lang="en-US" b="1" dirty="0" err="1" smtClean="0"/>
              <a:t>kidnesy</a:t>
            </a:r>
            <a:r>
              <a:rPr lang="en-US" b="1" dirty="0" smtClean="0"/>
              <a:t> use 1-2 quarts,; brain is 85% water, nerves 75%, heart=75%, lungs 75%, liver 70%, kidneys = 80%.</a:t>
            </a:r>
            <a:br>
              <a:rPr lang="en-US" b="1" dirty="0" smtClean="0"/>
            </a:br>
            <a:r>
              <a:rPr lang="en-US" b="1" dirty="0" smtClean="0"/>
              <a:t/>
            </a:r>
            <a:br>
              <a:rPr lang="en-US" b="1" dirty="0" smtClean="0"/>
            </a:b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072225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Water is the body's solvent; it is the medium of all chemical activities in the body, which are many. Water is the medium of exchange of all life-giving supplies from one point to another until they reach the cells , and of all wastes from one point to another until they are removed by excretion. Without water, the blood could not move.</a:t>
            </a:r>
            <a:br>
              <a:rPr lang="en-US" b="1" dirty="0" smtClean="0"/>
            </a:br>
            <a:r>
              <a:rPr lang="en-US" b="1" dirty="0" smtClean="0"/>
              <a:t/>
            </a:r>
            <a:br>
              <a:rPr lang="en-US" b="1" dirty="0" smtClean="0"/>
            </a:br>
            <a:r>
              <a:rPr lang="en-US" b="1" dirty="0" smtClean="0"/>
              <a:t>Water is the lubricant of all moving parts. It is the regulator of body temperature. The body cells are "water-cooled!" Violent exercise continued for 26 minutes would generate enough heat to coagulate the </a:t>
            </a:r>
            <a:r>
              <a:rPr lang="en-US" b="1" dirty="0" err="1" smtClean="0"/>
              <a:t>albuminous</a:t>
            </a:r>
            <a:r>
              <a:rPr lang="en-US" b="1" dirty="0" smtClean="0"/>
              <a:t> substances in the body--similar to cooking the white of an egg-- unless this heat were promptly released. The cells are surrounded by water and thus are "water--cooled!"</a:t>
            </a:r>
            <a:r>
              <a:rPr lang="en-US" dirty="0" smtClean="0"/>
              <a:t> </a:t>
            </a:r>
            <a:r>
              <a:rPr lang="en-US" b="1" dirty="0" smtClean="0"/>
              <a:t>When there is there is a deficiency of water, the process of elimination will continue, but to do so the blood and tissues will be robbed of some of their water content. This will hinder their normal procedures. If this continues, it may lower blood pressure; headaches , tiredness, and other conditions may result. Constipation may develop. Kidneys , lungs and pores will be hindered in eliminating waste from the body and so the wastes will accumulate all the way back to each cell, and the inside of the body becomes like a stagnated pool.</a:t>
            </a:r>
            <a:br>
              <a:rPr lang="en-US" b="1" dirty="0" smtClean="0"/>
            </a:br>
            <a:r>
              <a:rPr lang="en-US" b="1" dirty="0" smtClean="0"/>
              <a:t/>
            </a:r>
            <a:br>
              <a:rPr lang="en-US" b="1" dirty="0" smtClean="0"/>
            </a:br>
            <a:r>
              <a:rPr lang="en-US" b="1" dirty="0" smtClean="0"/>
              <a:t>If one loses all of the stored glycogen (blood sugar) , all of the reserve fat, and even half the body protein, the life is not in danger, but 10% of the body's water is serious, and a loss of 20-22% of the body's water is fatal. A person deprived of water will die in 60 to 80 hours.</a:t>
            </a:r>
            <a:br>
              <a:rPr lang="en-US" b="1" dirty="0" smtClean="0"/>
            </a:br>
            <a:r>
              <a:rPr lang="en-US" b="1" dirty="0" smtClean="0"/>
              <a:t/>
            </a:r>
            <a:br>
              <a:rPr lang="en-US" b="1" dirty="0" smtClean="0"/>
            </a:br>
            <a:r>
              <a:rPr lang="en-US" b="1" dirty="0" smtClean="0"/>
              <a:t> It is important to supply the body in the </a:t>
            </a:r>
            <a:r>
              <a:rPr lang="en-US" b="1" dirty="0" err="1" smtClean="0"/>
              <a:t>neighbourhood</a:t>
            </a:r>
            <a:r>
              <a:rPr lang="en-US" b="1" dirty="0" smtClean="0"/>
              <a:t> of 8 glasses of pure water a day? (Ezekiel 4:11)</a:t>
            </a:r>
            <a:br>
              <a:rPr lang="en-US" b="1" dirty="0" smtClean="0"/>
            </a:br>
            <a:r>
              <a:rPr lang="en-US" b="1" dirty="0" smtClean="0"/>
              <a:t/>
            </a:r>
            <a:br>
              <a:rPr lang="en-US" b="1" dirty="0" smtClean="0"/>
            </a:br>
            <a:r>
              <a:rPr lang="en-US" b="1" dirty="0" smtClean="0"/>
              <a:t>Natural remedies using water in compress</a:t>
            </a:r>
            <a:br>
              <a:rPr lang="en-US" b="1" dirty="0" smtClean="0"/>
            </a:br>
            <a:r>
              <a:rPr lang="en-US" b="1" dirty="0" smtClean="0"/>
              <a:t>Fevers :Cold compress or rags to the </a:t>
            </a:r>
            <a:r>
              <a:rPr lang="en-US" b="1" dirty="0" err="1" smtClean="0"/>
              <a:t>forhead</a:t>
            </a:r>
            <a:r>
              <a:rPr lang="en-US" b="1" dirty="0" smtClean="0"/>
              <a:t> relieves; </a:t>
            </a:r>
            <a:r>
              <a:rPr lang="en-US" b="1" dirty="0" err="1" smtClean="0"/>
              <a:t>luke</a:t>
            </a:r>
            <a:r>
              <a:rPr lang="en-US" b="1" dirty="0" smtClean="0"/>
              <a:t> warm bath; cool enema; drink lots of water.</a:t>
            </a:r>
            <a:br>
              <a:rPr lang="en-US" b="1" dirty="0" smtClean="0"/>
            </a:br>
            <a:r>
              <a:rPr lang="en-US" b="1" dirty="0" smtClean="0"/>
              <a:t>Muscles sore: use very cold compresses</a:t>
            </a:r>
            <a:br>
              <a:rPr lang="en-US" b="1" dirty="0" smtClean="0"/>
            </a:br>
            <a:r>
              <a:rPr lang="en-US" b="1" dirty="0" smtClean="0"/>
              <a:t>Headaches : try walking in a bath tub with 2 inches of cold water, this causes the blood to flow from the feet; headache gone.</a:t>
            </a:r>
          </a:p>
          <a:p>
            <a:endParaRPr lang="en-US" b="1" dirty="0" smtClean="0"/>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Water helps remove the dangerous toxins that your body takes in from the air you breathe, the food you eat and the chemicals used in the various products you use on your skin and hair. Other things water does for your body is to cushion your joints. Water carries oxygen and nutrients into all your cells. Water also helps regulate your body temperature. </a:t>
            </a:r>
            <a:br>
              <a:rPr lang="en-US" dirty="0" smtClean="0"/>
            </a:br>
            <a:r>
              <a:rPr lang="en-US" dirty="0" smtClean="0"/>
              <a:t>You need water to keep your metabolism working properly. In order for this to happen, there is a certain level of water in each of our bodies that we need to maintain. If we don't keep that amount, our bodies will start to dehydrate. An easy way to think of it is to think of your car's need for oil. If your oil level gets too low, your engine will start to run rough. If you totally deplete your oil supply in your car, your engine will stop running. Same with your body. Therefore it is easy to see why it is very important to drink six to eight glasses of water a day. </a:t>
            </a:r>
            <a:br>
              <a:rPr lang="en-US" dirty="0" smtClean="0"/>
            </a:br>
            <a:r>
              <a:rPr lang="en-US" dirty="0" smtClean="0"/>
              <a:t>Some of the things that may happen to your body if you do not have enough water are that your blood pressure can fall to dangerously low levels. Blood clots may form. Your normal kidney function is impaired. You may get terrible constipation. </a:t>
            </a:r>
            <a:br>
              <a:rPr lang="en-US" dirty="0" smtClean="0"/>
            </a:br>
            <a:r>
              <a:rPr lang="en-US" dirty="0" smtClean="0"/>
              <a:t>Some of the signals your body gives you of a low water level are constipation, terribly dry skin, and increased incidence of urinary tract infections and reoccurring headaches. </a:t>
            </a:r>
            <a:br>
              <a:rPr lang="en-US" dirty="0" smtClean="0"/>
            </a:br>
            <a:r>
              <a:rPr lang="en-US" dirty="0" smtClean="0"/>
              <a:t/>
            </a:r>
            <a:br>
              <a:rPr lang="en-US" dirty="0" smtClean="0"/>
            </a:br>
            <a:r>
              <a:rPr lang="en-US" dirty="0" smtClean="0"/>
              <a:t/>
            </a:r>
            <a:br>
              <a:rPr lang="en-US" dirty="0" smtClean="0"/>
            </a:br>
            <a:r>
              <a:rPr lang="en-US" dirty="0" smtClean="0"/>
              <a:t>A man drowns inside and dies because his brain got clogged with too much water, this only happened because he drank around 15-20L of water...so it is recommended that you don't drink more than 5L a day....</a:t>
            </a:r>
          </a:p>
          <a:p>
            <a:endParaRPr lang="en-US" dirty="0" smtClean="0"/>
          </a:p>
          <a:p>
            <a:pPr fontAlgn="base"/>
            <a:endParaRPr lang="en-US" dirty="0" smtClean="0"/>
          </a:p>
          <a:p>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30</a:t>
            </a:fld>
            <a:endParaRPr lang="en-US"/>
          </a:p>
        </p:txBody>
      </p:sp>
    </p:spTree>
    <p:extLst>
      <p:ext uri="{BB962C8B-B14F-4D97-AF65-F5344CB8AC3E}">
        <p14:creationId xmlns:p14="http://schemas.microsoft.com/office/powerpoint/2010/main" val="71504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31</a:t>
            </a:fld>
            <a:endParaRPr lang="en-US"/>
          </a:p>
        </p:txBody>
      </p:sp>
    </p:spTree>
    <p:extLst>
      <p:ext uri="{BB962C8B-B14F-4D97-AF65-F5344CB8AC3E}">
        <p14:creationId xmlns:p14="http://schemas.microsoft.com/office/powerpoint/2010/main" val="71504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1. Water covers nearly 70 percent of the Earth’s surface.</a:t>
            </a:r>
          </a:p>
          <a:p>
            <a:pPr fontAlgn="base"/>
            <a:r>
              <a:rPr lang="en-US" sz="1200" b="0" i="0" kern="1200" dirty="0" smtClean="0">
                <a:solidFill>
                  <a:schemeClr val="tx1"/>
                </a:solidFill>
                <a:effectLst/>
                <a:latin typeface="+mn-lt"/>
                <a:ea typeface="+mn-ea"/>
                <a:cs typeface="+mn-cs"/>
              </a:rPr>
              <a:t>2. The </a:t>
            </a:r>
            <a:r>
              <a:rPr lang="en-US" sz="1200" b="0" i="0" u="none" strike="noStrike" kern="1200" dirty="0" smtClean="0">
                <a:solidFill>
                  <a:schemeClr val="tx1"/>
                </a:solidFill>
                <a:effectLst/>
                <a:latin typeface="+mn-lt"/>
                <a:ea typeface="+mn-ea"/>
                <a:cs typeface="+mn-cs"/>
                <a:hlinkClick r:id="rId3"/>
              </a:rPr>
              <a:t>Nile River</a:t>
            </a:r>
            <a:r>
              <a:rPr lang="en-US" sz="1200" b="0" i="0" kern="1200" dirty="0" smtClean="0">
                <a:solidFill>
                  <a:schemeClr val="tx1"/>
                </a:solidFill>
                <a:effectLst/>
                <a:latin typeface="+mn-lt"/>
                <a:ea typeface="+mn-ea"/>
                <a:cs typeface="+mn-cs"/>
              </a:rPr>
              <a:t> is the longest river in the world at 4132 miles long.</a:t>
            </a:r>
          </a:p>
          <a:p>
            <a:pPr fontAlgn="base"/>
            <a:r>
              <a:rPr lang="en-US" sz="1200" b="0" i="0" kern="1200" smtClean="0">
                <a:solidFill>
                  <a:schemeClr val="tx1"/>
                </a:solidFill>
                <a:effectLst/>
                <a:latin typeface="+mn-lt"/>
                <a:ea typeface="+mn-ea"/>
                <a:cs typeface="+mn-cs"/>
              </a:rPr>
              <a:t>3. Every </a:t>
            </a:r>
            <a:r>
              <a:rPr lang="en-US" sz="1200" b="0" i="0" kern="1200" dirty="0" smtClean="0">
                <a:solidFill>
                  <a:schemeClr val="tx1"/>
                </a:solidFill>
                <a:effectLst/>
                <a:latin typeface="+mn-lt"/>
                <a:ea typeface="+mn-ea"/>
                <a:cs typeface="+mn-cs"/>
              </a:rPr>
              <a:t>year, 3.4 million people die because they lack clean water, sanitation, and hygienic necessities. 99 percent of these deaths occur in the developing world.</a:t>
            </a:r>
          </a:p>
          <a:p>
            <a:pPr fontAlgn="base"/>
            <a:r>
              <a:rPr lang="en-US" sz="1200" b="0" i="0" kern="1200" dirty="0" smtClean="0">
                <a:solidFill>
                  <a:schemeClr val="tx1"/>
                </a:solidFill>
                <a:effectLst/>
                <a:latin typeface="+mn-lt"/>
                <a:ea typeface="+mn-ea"/>
                <a:cs typeface="+mn-cs"/>
              </a:rPr>
              <a:t>4. 780 million people lack access to an improved water source — approximately 1 in 9 people.</a:t>
            </a:r>
          </a:p>
          <a:p>
            <a:pPr fontAlgn="base"/>
            <a:r>
              <a:rPr lang="en-US" sz="1200" b="0" i="0" kern="1200" dirty="0" smtClean="0">
                <a:solidFill>
                  <a:schemeClr val="tx1"/>
                </a:solidFill>
                <a:effectLst/>
                <a:latin typeface="+mn-lt"/>
                <a:ea typeface="+mn-ea"/>
                <a:cs typeface="+mn-cs"/>
              </a:rPr>
              <a:t>5. One 5-minute shower uses more water than one person in the slum of a developing country uses for a whole day.</a:t>
            </a:r>
          </a:p>
          <a:p>
            <a:pPr fontAlgn="base"/>
            <a:r>
              <a:rPr lang="en-US" sz="1200" b="0" i="0" kern="1200" dirty="0" smtClean="0">
                <a:solidFill>
                  <a:schemeClr val="tx1"/>
                </a:solidFill>
                <a:effectLst/>
                <a:latin typeface="+mn-lt"/>
                <a:ea typeface="+mn-ea"/>
                <a:cs typeface="+mn-cs"/>
              </a:rPr>
              <a:t>6. Today, a larger number of people own a mobile phone than those who have access to a toilet.</a:t>
            </a:r>
          </a:p>
          <a:p>
            <a:pPr fontAlgn="base"/>
            <a:r>
              <a:rPr lang="en-US" sz="1200" b="0" i="0" kern="1200" dirty="0" smtClean="0">
                <a:solidFill>
                  <a:schemeClr val="tx1"/>
                </a:solidFill>
                <a:effectLst/>
                <a:latin typeface="+mn-lt"/>
                <a:ea typeface="+mn-ea"/>
                <a:cs typeface="+mn-cs"/>
              </a:rPr>
              <a:t>7. People suffering from water-related illnesses fill half of the world's hospital beds.</a:t>
            </a:r>
          </a:p>
          <a:p>
            <a:pPr fontAlgn="base"/>
            <a:r>
              <a:rPr lang="en-US" sz="1200" b="0" i="0" kern="1200" dirty="0" smtClean="0">
                <a:solidFill>
                  <a:schemeClr val="tx1"/>
                </a:solidFill>
                <a:effectLst/>
                <a:latin typeface="+mn-lt"/>
                <a:ea typeface="+mn-ea"/>
                <a:cs typeface="+mn-cs"/>
              </a:rPr>
              <a:t>8. 10 percent of the global disease burden could be reduced with improved water supply. Not only would it increase hydration, but sanitation and hygiene as well.</a:t>
            </a:r>
          </a:p>
          <a:p>
            <a:pPr fontAlgn="base"/>
            <a:r>
              <a:rPr lang="en-US" sz="1200" b="0" i="0" kern="1200" dirty="0" smtClean="0">
                <a:solidFill>
                  <a:schemeClr val="tx1"/>
                </a:solidFill>
                <a:effectLst/>
                <a:latin typeface="+mn-lt"/>
                <a:ea typeface="+mn-ea"/>
                <a:cs typeface="+mn-cs"/>
              </a:rPr>
              <a:t>9. Just 33 percent of what the world spends on bottled water every year would pay to provide clean water for the 780 million without it.</a:t>
            </a:r>
          </a:p>
          <a:p>
            <a:pPr fontAlgn="base"/>
            <a:r>
              <a:rPr lang="en-US" sz="1200" b="0" i="0" kern="1200" dirty="0" smtClean="0">
                <a:solidFill>
                  <a:schemeClr val="tx1"/>
                </a:solidFill>
                <a:effectLst/>
                <a:latin typeface="+mn-lt"/>
                <a:ea typeface="+mn-ea"/>
                <a:cs typeface="+mn-cs"/>
              </a:rPr>
              <a:t>10.</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Lack of access to clean water and sanitation kills children at a rate of 200 an hour.</a:t>
            </a:r>
          </a:p>
          <a:p>
            <a:pPr fontAlgn="base"/>
            <a:r>
              <a:rPr lang="en-US" sz="1200" b="0" i="0" kern="1200" dirty="0" smtClean="0">
                <a:solidFill>
                  <a:schemeClr val="tx1"/>
                </a:solidFill>
                <a:effectLst/>
                <a:latin typeface="+mn-lt"/>
                <a:ea typeface="+mn-ea"/>
                <a:cs typeface="+mn-cs"/>
              </a:rPr>
              <a:t>11. Safe drinking water in undeveloped areas allows children — especially young girls — the opportunity to go back to school and in turn, fosters economic development.</a:t>
            </a:r>
          </a:p>
          <a:p>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072225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072225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Running water SFX</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40</a:t>
            </a:fld>
            <a:endParaRPr lang="en-US"/>
          </a:p>
        </p:txBody>
      </p:sp>
    </p:spTree>
    <p:extLst>
      <p:ext uri="{BB962C8B-B14F-4D97-AF65-F5344CB8AC3E}">
        <p14:creationId xmlns:p14="http://schemas.microsoft.com/office/powerpoint/2010/main" val="305995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playing SFX</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41</a:t>
            </a:fld>
            <a:endParaRPr lang="en-US"/>
          </a:p>
        </p:txBody>
      </p:sp>
    </p:spTree>
    <p:extLst>
      <p:ext uri="{BB962C8B-B14F-4D97-AF65-F5344CB8AC3E}">
        <p14:creationId xmlns:p14="http://schemas.microsoft.com/office/powerpoint/2010/main" val="704386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Outdoor sounds</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42</a:t>
            </a:fld>
            <a:endParaRPr lang="en-US"/>
          </a:p>
        </p:txBody>
      </p:sp>
    </p:spTree>
    <p:extLst>
      <p:ext uri="{BB962C8B-B14F-4D97-AF65-F5344CB8AC3E}">
        <p14:creationId xmlns:p14="http://schemas.microsoft.com/office/powerpoint/2010/main" val="1577609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Industrial</a:t>
            </a:r>
            <a:r>
              <a:rPr lang="en-US" baseline="0" dirty="0" smtClean="0"/>
              <a:t> sounds</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43</a:t>
            </a:fld>
            <a:endParaRPr lang="en-US"/>
          </a:p>
        </p:txBody>
      </p:sp>
    </p:spTree>
    <p:extLst>
      <p:ext uri="{BB962C8B-B14F-4D97-AF65-F5344CB8AC3E}">
        <p14:creationId xmlns:p14="http://schemas.microsoft.com/office/powerpoint/2010/main" val="4211440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Industrial</a:t>
            </a:r>
            <a:r>
              <a:rPr lang="en-US" baseline="0" dirty="0" smtClean="0"/>
              <a:t> sounds</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44</a:t>
            </a:fld>
            <a:endParaRPr lang="en-US"/>
          </a:p>
        </p:txBody>
      </p:sp>
    </p:spTree>
    <p:extLst>
      <p:ext uri="{BB962C8B-B14F-4D97-AF65-F5344CB8AC3E}">
        <p14:creationId xmlns:p14="http://schemas.microsoft.com/office/powerpoint/2010/main" val="4211440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live in a world of water……</a:t>
            </a:r>
          </a:p>
          <a:p>
            <a:endParaRPr lang="en-US" baseline="0" dirty="0" smtClean="0"/>
          </a:p>
          <a:p>
            <a:r>
              <a:rPr lang="en-US" baseline="0" dirty="0" smtClean="0"/>
              <a:t>Sound of water should play thru full sequence of next 17 images ending with drop.</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2</a:t>
            </a:fld>
            <a:endParaRPr lang="en-US"/>
          </a:p>
        </p:txBody>
      </p:sp>
    </p:spTree>
    <p:extLst>
      <p:ext uri="{BB962C8B-B14F-4D97-AF65-F5344CB8AC3E}">
        <p14:creationId xmlns:p14="http://schemas.microsoft.com/office/powerpoint/2010/main" val="1812619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072225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pouring SFX </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46</a:t>
            </a:fld>
            <a:endParaRPr lang="en-US"/>
          </a:p>
        </p:txBody>
      </p:sp>
    </p:spTree>
    <p:extLst>
      <p:ext uri="{BB962C8B-B14F-4D97-AF65-F5344CB8AC3E}">
        <p14:creationId xmlns:p14="http://schemas.microsoft.com/office/powerpoint/2010/main" val="2294046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Waterfall SFX</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47</a:t>
            </a:fld>
            <a:endParaRPr lang="en-US"/>
          </a:p>
        </p:txBody>
      </p:sp>
    </p:spTree>
    <p:extLst>
      <p:ext uri="{BB962C8B-B14F-4D97-AF65-F5344CB8AC3E}">
        <p14:creationId xmlns:p14="http://schemas.microsoft.com/office/powerpoint/2010/main" val="2518547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072225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072225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Outro music and</a:t>
            </a:r>
            <a:r>
              <a:rPr lang="en-US" baseline="0" dirty="0" smtClean="0"/>
              <a:t> NJDEP chime.</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072225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SFX</a:t>
            </a:r>
            <a:r>
              <a:rPr lang="en-US" baseline="0" dirty="0" smtClean="0"/>
              <a:t> of drop ends sequence</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19</a:t>
            </a:fld>
            <a:endParaRPr lang="en-US"/>
          </a:p>
        </p:txBody>
      </p:sp>
    </p:spTree>
    <p:extLst>
      <p:ext uri="{BB962C8B-B14F-4D97-AF65-F5344CB8AC3E}">
        <p14:creationId xmlns:p14="http://schemas.microsoft.com/office/powerpoint/2010/main" val="1461327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072225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Etherial</a:t>
            </a:r>
            <a:r>
              <a:rPr lang="en-US" dirty="0" smtClean="0"/>
              <a:t> SFX – </a:t>
            </a:r>
            <a:r>
              <a:rPr lang="en-US" dirty="0" err="1" smtClean="0"/>
              <a:t>Serrie</a:t>
            </a:r>
            <a:r>
              <a:rPr lang="en-US" dirty="0" smtClean="0"/>
              <a:t> for example for this and next slide</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21</a:t>
            </a:fld>
            <a:endParaRPr lang="en-US"/>
          </a:p>
        </p:txBody>
      </p:sp>
    </p:spTree>
    <p:extLst>
      <p:ext uri="{BB962C8B-B14F-4D97-AF65-F5344CB8AC3E}">
        <p14:creationId xmlns:p14="http://schemas.microsoft.com/office/powerpoint/2010/main" val="3907894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Joke sting </a:t>
            </a:r>
            <a:r>
              <a:rPr lang="en-US" dirty="0" err="1" smtClean="0"/>
              <a:t>sfx</a:t>
            </a:r>
            <a:r>
              <a:rPr lang="en-US" dirty="0" smtClean="0"/>
              <a:t> at end</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23</a:t>
            </a:fld>
            <a:endParaRPr lang="en-US"/>
          </a:p>
        </p:txBody>
      </p:sp>
    </p:spTree>
    <p:extLst>
      <p:ext uri="{BB962C8B-B14F-4D97-AF65-F5344CB8AC3E}">
        <p14:creationId xmlns:p14="http://schemas.microsoft.com/office/powerpoint/2010/main" val="2453718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Scary ambiance </a:t>
            </a:r>
            <a:r>
              <a:rPr lang="en-US" dirty="0" err="1" smtClean="0"/>
              <a:t>sfx</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24</a:t>
            </a:fld>
            <a:endParaRPr lang="en-US"/>
          </a:p>
        </p:txBody>
      </p:sp>
    </p:spTree>
    <p:extLst>
      <p:ext uri="{BB962C8B-B14F-4D97-AF65-F5344CB8AC3E}">
        <p14:creationId xmlns:p14="http://schemas.microsoft.com/office/powerpoint/2010/main" val="828505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Sound of stuff</a:t>
            </a:r>
            <a:r>
              <a:rPr lang="en-US" baseline="0" dirty="0" smtClean="0"/>
              <a:t> crystalizing</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26</a:t>
            </a:fld>
            <a:endParaRPr lang="en-US"/>
          </a:p>
        </p:txBody>
      </p:sp>
    </p:spTree>
    <p:extLst>
      <p:ext uri="{BB962C8B-B14F-4D97-AF65-F5344CB8AC3E}">
        <p14:creationId xmlns:p14="http://schemas.microsoft.com/office/powerpoint/2010/main" val="3428930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Sound of glass</a:t>
            </a:r>
            <a:r>
              <a:rPr lang="en-US" baseline="0" dirty="0" smtClean="0"/>
              <a:t> breaking</a:t>
            </a:r>
            <a:endParaRPr lang="en-US" dirty="0"/>
          </a:p>
        </p:txBody>
      </p:sp>
      <p:sp>
        <p:nvSpPr>
          <p:cNvPr id="4" name="Slide Number Placeholder 3"/>
          <p:cNvSpPr>
            <a:spLocks noGrp="1"/>
          </p:cNvSpPr>
          <p:nvPr>
            <p:ph type="sldNum" sz="quarter" idx="10"/>
          </p:nvPr>
        </p:nvSpPr>
        <p:spPr/>
        <p:txBody>
          <a:bodyPr/>
          <a:lstStyle/>
          <a:p>
            <a:fld id="{69F18875-A3CF-4C66-8DD5-EE3A0AA3C7A5}" type="slidenum">
              <a:rPr lang="en-US" smtClean="0"/>
              <a:pPr/>
              <a:t>27</a:t>
            </a:fld>
            <a:endParaRPr lang="en-US"/>
          </a:p>
        </p:txBody>
      </p:sp>
    </p:spTree>
    <p:extLst>
      <p:ext uri="{BB962C8B-B14F-4D97-AF65-F5344CB8AC3E}">
        <p14:creationId xmlns:p14="http://schemas.microsoft.com/office/powerpoint/2010/main" val="2497040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159ED6-EA2B-4961-9669-892E7CEDCE40}" type="datetimeFigureOut">
              <a:rPr lang="en-US" smtClean="0"/>
              <a:pPr/>
              <a:t>10/23/2013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370546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159ED6-EA2B-4961-9669-892E7CEDCE40}" type="datetimeFigureOut">
              <a:rPr lang="en-US" smtClean="0"/>
              <a:pPr/>
              <a:t>10/23/2013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1005599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159ED6-EA2B-4961-9669-892E7CEDCE40}" type="datetimeFigureOut">
              <a:rPr lang="en-US" smtClean="0"/>
              <a:pPr/>
              <a:t>10/23/2013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3141525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159ED6-EA2B-4961-9669-892E7CEDCE40}" type="datetimeFigureOut">
              <a:rPr lang="en-US" smtClean="0">
                <a:solidFill>
                  <a:prstClr val="black">
                    <a:tint val="75000"/>
                  </a:prstClr>
                </a:solidFill>
              </a:rPr>
              <a:pPr/>
              <a:t>10/23/2013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311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159ED6-EA2B-4961-9669-892E7CEDCE40}" type="datetimeFigureOut">
              <a:rPr lang="en-US" smtClean="0">
                <a:solidFill>
                  <a:prstClr val="black">
                    <a:tint val="75000"/>
                  </a:prstClr>
                </a:solidFill>
              </a:rPr>
              <a:pPr/>
              <a:t>10/23/2013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033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159ED6-EA2B-4961-9669-892E7CEDCE40}" type="datetimeFigureOut">
              <a:rPr lang="en-US" smtClean="0">
                <a:solidFill>
                  <a:prstClr val="black">
                    <a:tint val="75000"/>
                  </a:prstClr>
                </a:solidFill>
              </a:rPr>
              <a:pPr/>
              <a:t>10/23/2013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649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159ED6-EA2B-4961-9669-892E7CEDCE40}" type="datetimeFigureOut">
              <a:rPr lang="en-US" smtClean="0">
                <a:solidFill>
                  <a:prstClr val="black">
                    <a:tint val="75000"/>
                  </a:prstClr>
                </a:solidFill>
              </a:rPr>
              <a:pPr/>
              <a:t>10/23/2013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201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159ED6-EA2B-4961-9669-892E7CEDCE40}" type="datetimeFigureOut">
              <a:rPr lang="en-US" smtClean="0">
                <a:solidFill>
                  <a:prstClr val="black">
                    <a:tint val="75000"/>
                  </a:prstClr>
                </a:solidFill>
              </a:rPr>
              <a:pPr/>
              <a:t>10/23/2013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346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159ED6-EA2B-4961-9669-892E7CEDCE40}" type="datetimeFigureOut">
              <a:rPr lang="en-US" smtClean="0">
                <a:solidFill>
                  <a:prstClr val="black">
                    <a:tint val="75000"/>
                  </a:prstClr>
                </a:solidFill>
              </a:rPr>
              <a:pPr/>
              <a:t>10/23/2013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6237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159ED6-EA2B-4961-9669-892E7CEDCE40}" type="datetimeFigureOut">
              <a:rPr lang="en-US" smtClean="0">
                <a:solidFill>
                  <a:prstClr val="black">
                    <a:tint val="75000"/>
                  </a:prstClr>
                </a:solidFill>
              </a:rPr>
              <a:pPr/>
              <a:t>10/23/2013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607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159ED6-EA2B-4961-9669-892E7CEDCE40}" type="datetimeFigureOut">
              <a:rPr lang="en-US" smtClean="0">
                <a:solidFill>
                  <a:prstClr val="black">
                    <a:tint val="75000"/>
                  </a:prstClr>
                </a:solidFill>
              </a:rPr>
              <a:pPr/>
              <a:t>10/23/2013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544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159ED6-EA2B-4961-9669-892E7CEDCE40}" type="datetimeFigureOut">
              <a:rPr lang="en-US" smtClean="0"/>
              <a:pPr/>
              <a:t>10/23/2013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1243413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159ED6-EA2B-4961-9669-892E7CEDCE40}" type="datetimeFigureOut">
              <a:rPr lang="en-US" smtClean="0">
                <a:solidFill>
                  <a:prstClr val="black">
                    <a:tint val="75000"/>
                  </a:prstClr>
                </a:solidFill>
              </a:rPr>
              <a:pPr/>
              <a:t>10/23/2013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047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159ED6-EA2B-4961-9669-892E7CEDCE40}" type="datetimeFigureOut">
              <a:rPr lang="en-US" smtClean="0">
                <a:solidFill>
                  <a:prstClr val="black">
                    <a:tint val="75000"/>
                  </a:prstClr>
                </a:solidFill>
              </a:rPr>
              <a:pPr/>
              <a:t>10/23/2013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331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159ED6-EA2B-4961-9669-892E7CEDCE40}" type="datetimeFigureOut">
              <a:rPr lang="en-US" smtClean="0">
                <a:solidFill>
                  <a:prstClr val="black">
                    <a:tint val="75000"/>
                  </a:prstClr>
                </a:solidFill>
              </a:rPr>
              <a:pPr/>
              <a:t>10/23/2013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787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159ED6-EA2B-4961-9669-892E7CEDCE40}" type="datetimeFigureOut">
              <a:rPr lang="en-US" smtClean="0"/>
              <a:pPr/>
              <a:t>10/23/2013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633973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159ED6-EA2B-4961-9669-892E7CEDCE40}" type="datetimeFigureOut">
              <a:rPr lang="en-US" smtClean="0"/>
              <a:pPr/>
              <a:t>10/23/2013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742944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159ED6-EA2B-4961-9669-892E7CEDCE40}" type="datetimeFigureOut">
              <a:rPr lang="en-US" smtClean="0"/>
              <a:pPr/>
              <a:t>10/23/2013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228277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159ED6-EA2B-4961-9669-892E7CEDCE40}" type="datetimeFigureOut">
              <a:rPr lang="en-US" smtClean="0"/>
              <a:pPr/>
              <a:t>10/23/2013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3243857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159ED6-EA2B-4961-9669-892E7CEDCE40}" type="datetimeFigureOut">
              <a:rPr lang="en-US" smtClean="0"/>
              <a:pPr/>
              <a:t>10/23/2013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32291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159ED6-EA2B-4961-9669-892E7CEDCE40}" type="datetimeFigureOut">
              <a:rPr lang="en-US" smtClean="0"/>
              <a:pPr/>
              <a:t>10/23/2013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84961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159ED6-EA2B-4961-9669-892E7CEDCE40}" type="datetimeFigureOut">
              <a:rPr lang="en-US" smtClean="0"/>
              <a:pPr/>
              <a:t>10/23/2013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620A3-7900-46E5-8CBA-E49A201158EB}" type="slidenum">
              <a:rPr lang="en-US" smtClean="0"/>
              <a:pPr/>
              <a:t>‹#›</a:t>
            </a:fld>
            <a:endParaRPr lang="en-US"/>
          </a:p>
        </p:txBody>
      </p:sp>
    </p:spTree>
    <p:extLst>
      <p:ext uri="{BB962C8B-B14F-4D97-AF65-F5344CB8AC3E}">
        <p14:creationId xmlns:p14="http://schemas.microsoft.com/office/powerpoint/2010/main" val="1873673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159ED6-EA2B-4961-9669-892E7CEDCE40}" type="datetimeFigureOut">
              <a:rPr lang="en-US" smtClean="0"/>
              <a:pPr/>
              <a:t>10/23/2013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620A3-7900-46E5-8CBA-E49A201158EB}" type="slidenum">
              <a:rPr lang="en-US" smtClean="0"/>
              <a:pPr/>
              <a:t>‹#›</a:t>
            </a:fld>
            <a:endParaRPr lang="en-US"/>
          </a:p>
        </p:txBody>
      </p:sp>
    </p:spTree>
    <p:extLst>
      <p:ext uri="{BB962C8B-B14F-4D97-AF65-F5344CB8AC3E}">
        <p14:creationId xmlns:p14="http://schemas.microsoft.com/office/powerpoint/2010/main" val="3326638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159ED6-EA2B-4961-9669-892E7CEDCE40}" type="datetimeFigureOut">
              <a:rPr lang="en-US" smtClean="0">
                <a:solidFill>
                  <a:prstClr val="black">
                    <a:tint val="75000"/>
                  </a:prstClr>
                </a:solidFill>
              </a:rPr>
              <a:pPr/>
              <a:t>10/23/2013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620A3-7900-46E5-8CBA-E49A20115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624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p3"/><Relationship Id="rId7" Type="http://schemas.openxmlformats.org/officeDocument/2006/relationships/image" Target="../media/image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justthetravel.com/the-biggest-underground-river-in-the-world-puerto-princesa-underground-river/puerto-princesa-underground-river-6/"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wallsonline.org/wp-content/uploads/2012/11/beautiful-geyser-.jp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jpe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microsoft.com/office/2007/relationships/hdphoto" Target="../media/hdphoto1.wdp"/><Relationship Id="rId5" Type="http://schemas.openxmlformats.org/officeDocument/2006/relationships/image" Target="../media/image27.jpeg"/><Relationship Id="rId4"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microsoft.com/office/2007/relationships/hdphoto" Target="../media/hdphoto1.wdp"/><Relationship Id="rId5" Type="http://schemas.openxmlformats.org/officeDocument/2006/relationships/image" Target="../media/image27.jpeg"/><Relationship Id="rId4"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0.jpeg"/><Relationship Id="rId5" Type="http://schemas.openxmlformats.org/officeDocument/2006/relationships/image" Target="../media/image29.gif"/><Relationship Id="rId4"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18" Type="http://schemas.openxmlformats.org/officeDocument/2006/relationships/image" Target="../media/image58.jpeg"/><Relationship Id="rId3" Type="http://schemas.openxmlformats.org/officeDocument/2006/relationships/audio" Target="NULL" TargetMode="External"/><Relationship Id="rId21" Type="http://schemas.openxmlformats.org/officeDocument/2006/relationships/image" Target="../media/image4.png"/><Relationship Id="rId7" Type="http://schemas.openxmlformats.org/officeDocument/2006/relationships/image" Target="../media/image47.jpeg"/><Relationship Id="rId12" Type="http://schemas.openxmlformats.org/officeDocument/2006/relationships/image" Target="../media/image52.jpeg"/><Relationship Id="rId17" Type="http://schemas.openxmlformats.org/officeDocument/2006/relationships/image" Target="../media/image57.jpeg"/><Relationship Id="rId2" Type="http://schemas.openxmlformats.org/officeDocument/2006/relationships/audio" Target="../media/media11.mp3"/><Relationship Id="rId16" Type="http://schemas.openxmlformats.org/officeDocument/2006/relationships/image" Target="../media/image56.jpeg"/><Relationship Id="rId20" Type="http://schemas.openxmlformats.org/officeDocument/2006/relationships/image" Target="../media/image60.jpeg"/><Relationship Id="rId1" Type="http://schemas.microsoft.com/office/2007/relationships/media" Target="../media/media11.mp3"/><Relationship Id="rId6" Type="http://schemas.openxmlformats.org/officeDocument/2006/relationships/notesSlide" Target="../notesSlides/notesSlide15.xml"/><Relationship Id="rId11" Type="http://schemas.openxmlformats.org/officeDocument/2006/relationships/image" Target="../media/image51.jpeg"/><Relationship Id="rId5" Type="http://schemas.openxmlformats.org/officeDocument/2006/relationships/slideLayout" Target="../slideLayouts/slideLayout2.xml"/><Relationship Id="rId15" Type="http://schemas.openxmlformats.org/officeDocument/2006/relationships/image" Target="../media/image55.jpeg"/><Relationship Id="rId10" Type="http://schemas.openxmlformats.org/officeDocument/2006/relationships/image" Target="../media/image50.jpeg"/><Relationship Id="rId19" Type="http://schemas.openxmlformats.org/officeDocument/2006/relationships/image" Target="../media/image59.jpeg"/><Relationship Id="rId4" Type="http://schemas.microsoft.com/office/2007/relationships/media" Target="../media/media12.mp3"/><Relationship Id="rId9" Type="http://schemas.openxmlformats.org/officeDocument/2006/relationships/image" Target="../media/image49.jpeg"/><Relationship Id="rId14" Type="http://schemas.openxmlformats.org/officeDocument/2006/relationships/image" Target="../media/image54.jpeg"/></Relationships>
</file>

<file path=ppt/slides/_rels/slide41.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18" Type="http://schemas.openxmlformats.org/officeDocument/2006/relationships/image" Target="../media/image73.jpeg"/><Relationship Id="rId3" Type="http://schemas.openxmlformats.org/officeDocument/2006/relationships/slideLayout" Target="../slideLayouts/slideLayout2.xml"/><Relationship Id="rId7" Type="http://schemas.openxmlformats.org/officeDocument/2006/relationships/image" Target="../media/image62.jpeg"/><Relationship Id="rId12" Type="http://schemas.openxmlformats.org/officeDocument/2006/relationships/image" Target="../media/image67.jpeg"/><Relationship Id="rId17" Type="http://schemas.openxmlformats.org/officeDocument/2006/relationships/image" Target="../media/image72.jpeg"/><Relationship Id="rId2" Type="http://schemas.openxmlformats.org/officeDocument/2006/relationships/audio" Target="../media/media13.mp3"/><Relationship Id="rId16" Type="http://schemas.openxmlformats.org/officeDocument/2006/relationships/image" Target="../media/image71.jpeg"/><Relationship Id="rId1" Type="http://schemas.microsoft.com/office/2007/relationships/media" Target="../media/media13.mp3"/><Relationship Id="rId6" Type="http://schemas.microsoft.com/office/2007/relationships/hdphoto" Target="../media/hdphoto2.wdp"/><Relationship Id="rId11" Type="http://schemas.openxmlformats.org/officeDocument/2006/relationships/image" Target="../media/image66.jpeg"/><Relationship Id="rId5" Type="http://schemas.openxmlformats.org/officeDocument/2006/relationships/image" Target="../media/image61.jpeg"/><Relationship Id="rId15" Type="http://schemas.openxmlformats.org/officeDocument/2006/relationships/image" Target="../media/image70.jpeg"/><Relationship Id="rId10" Type="http://schemas.openxmlformats.org/officeDocument/2006/relationships/image" Target="../media/image65.jpeg"/><Relationship Id="rId19" Type="http://schemas.openxmlformats.org/officeDocument/2006/relationships/image" Target="../media/image4.png"/><Relationship Id="rId4" Type="http://schemas.openxmlformats.org/officeDocument/2006/relationships/notesSlide" Target="../notesSlides/notesSlide16.xml"/><Relationship Id="rId9" Type="http://schemas.openxmlformats.org/officeDocument/2006/relationships/image" Target="../media/image64.jpeg"/><Relationship Id="rId14" Type="http://schemas.openxmlformats.org/officeDocument/2006/relationships/image" Target="../media/image69.jpeg"/></Relationships>
</file>

<file path=ppt/slides/_rels/slide42.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jpeg"/><Relationship Id="rId1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4.jpeg"/><Relationship Id="rId12" Type="http://schemas.openxmlformats.org/officeDocument/2006/relationships/image" Target="../media/image79.jpeg"/><Relationship Id="rId17" Type="http://schemas.openxmlformats.org/officeDocument/2006/relationships/image" Target="../media/image84.jpeg"/><Relationship Id="rId2" Type="http://schemas.openxmlformats.org/officeDocument/2006/relationships/audio" Target="../media/media14.mp3"/><Relationship Id="rId16" Type="http://schemas.openxmlformats.org/officeDocument/2006/relationships/image" Target="../media/image83.jpeg"/><Relationship Id="rId1" Type="http://schemas.microsoft.com/office/2007/relationships/media" Target="../media/media14.mp3"/><Relationship Id="rId6" Type="http://schemas.microsoft.com/office/2007/relationships/hdphoto" Target="../media/hdphoto2.wdp"/><Relationship Id="rId11" Type="http://schemas.openxmlformats.org/officeDocument/2006/relationships/image" Target="../media/image78.jpeg"/><Relationship Id="rId5" Type="http://schemas.openxmlformats.org/officeDocument/2006/relationships/image" Target="../media/image61.jpeg"/><Relationship Id="rId15" Type="http://schemas.openxmlformats.org/officeDocument/2006/relationships/image" Target="../media/image82.jpeg"/><Relationship Id="rId10" Type="http://schemas.openxmlformats.org/officeDocument/2006/relationships/image" Target="../media/image77.jpeg"/><Relationship Id="rId4" Type="http://schemas.openxmlformats.org/officeDocument/2006/relationships/notesSlide" Target="../notesSlides/notesSlide17.xml"/><Relationship Id="rId9" Type="http://schemas.openxmlformats.org/officeDocument/2006/relationships/image" Target="../media/image76.jpeg"/><Relationship Id="rId14" Type="http://schemas.openxmlformats.org/officeDocument/2006/relationships/image" Target="../media/image81.jpeg"/></Relationships>
</file>

<file path=ppt/slides/_rels/slide43.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jpeg"/><Relationship Id="rId18" Type="http://schemas.openxmlformats.org/officeDocument/2006/relationships/image" Target="../media/image96.jpeg"/><Relationship Id="rId3" Type="http://schemas.openxmlformats.org/officeDocument/2006/relationships/slideLayout" Target="../slideLayouts/slideLayout2.xml"/><Relationship Id="rId7" Type="http://schemas.openxmlformats.org/officeDocument/2006/relationships/image" Target="../media/image85.jpeg"/><Relationship Id="rId12" Type="http://schemas.openxmlformats.org/officeDocument/2006/relationships/image" Target="../media/image90.jpeg"/><Relationship Id="rId17" Type="http://schemas.openxmlformats.org/officeDocument/2006/relationships/image" Target="../media/image95.jpeg"/><Relationship Id="rId2" Type="http://schemas.openxmlformats.org/officeDocument/2006/relationships/audio" Target="../media/media15.mp3"/><Relationship Id="rId16" Type="http://schemas.openxmlformats.org/officeDocument/2006/relationships/image" Target="../media/image94.jpeg"/><Relationship Id="rId1" Type="http://schemas.microsoft.com/office/2007/relationships/media" Target="../media/media15.mp3"/><Relationship Id="rId6" Type="http://schemas.microsoft.com/office/2007/relationships/hdphoto" Target="../media/hdphoto2.wdp"/><Relationship Id="rId11" Type="http://schemas.openxmlformats.org/officeDocument/2006/relationships/image" Target="../media/image89.jpeg"/><Relationship Id="rId5" Type="http://schemas.openxmlformats.org/officeDocument/2006/relationships/image" Target="../media/image61.jpeg"/><Relationship Id="rId15" Type="http://schemas.openxmlformats.org/officeDocument/2006/relationships/image" Target="../media/image93.jpeg"/><Relationship Id="rId10" Type="http://schemas.openxmlformats.org/officeDocument/2006/relationships/image" Target="../media/image88.jpeg"/><Relationship Id="rId19" Type="http://schemas.openxmlformats.org/officeDocument/2006/relationships/image" Target="../media/image4.png"/><Relationship Id="rId4" Type="http://schemas.openxmlformats.org/officeDocument/2006/relationships/notesSlide" Target="../notesSlides/notesSlide18.xml"/><Relationship Id="rId9" Type="http://schemas.openxmlformats.org/officeDocument/2006/relationships/image" Target="../media/image87.jpeg"/><Relationship Id="rId14" Type="http://schemas.openxmlformats.org/officeDocument/2006/relationships/image" Target="../media/image92.jpeg"/></Relationships>
</file>

<file path=ppt/slides/_rels/slide44.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jpeg"/><Relationship Id="rId18" Type="http://schemas.openxmlformats.org/officeDocument/2006/relationships/image" Target="../media/image107.jpeg"/><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101.jpeg"/><Relationship Id="rId17" Type="http://schemas.openxmlformats.org/officeDocument/2006/relationships/image" Target="../media/image106.jpeg"/><Relationship Id="rId2" Type="http://schemas.openxmlformats.org/officeDocument/2006/relationships/audio" Target="../media/media16.mp3"/><Relationship Id="rId16" Type="http://schemas.openxmlformats.org/officeDocument/2006/relationships/image" Target="../media/image105.jpeg"/><Relationship Id="rId1" Type="http://schemas.microsoft.com/office/2007/relationships/media" Target="../media/media16.mp3"/><Relationship Id="rId6" Type="http://schemas.microsoft.com/office/2007/relationships/hdphoto" Target="../media/hdphoto2.wdp"/><Relationship Id="rId11" Type="http://schemas.openxmlformats.org/officeDocument/2006/relationships/image" Target="../media/image100.jpeg"/><Relationship Id="rId5" Type="http://schemas.openxmlformats.org/officeDocument/2006/relationships/image" Target="../media/image61.jpeg"/><Relationship Id="rId15" Type="http://schemas.openxmlformats.org/officeDocument/2006/relationships/image" Target="../media/image104.jpeg"/><Relationship Id="rId10" Type="http://schemas.openxmlformats.org/officeDocument/2006/relationships/image" Target="../media/image99.jpeg"/><Relationship Id="rId19" Type="http://schemas.openxmlformats.org/officeDocument/2006/relationships/image" Target="../media/image108.jpeg"/><Relationship Id="rId4" Type="http://schemas.openxmlformats.org/officeDocument/2006/relationships/notesSlide" Target="../notesSlides/notesSlide19.xml"/><Relationship Id="rId9" Type="http://schemas.openxmlformats.org/officeDocument/2006/relationships/image" Target="../media/image98.jpeg"/><Relationship Id="rId14" Type="http://schemas.openxmlformats.org/officeDocument/2006/relationships/image" Target="../media/image103.jpe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09.jpe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4.png"/><Relationship Id="rId5" Type="http://schemas.openxmlformats.org/officeDocument/2006/relationships/image" Target="../media/image110.jpeg"/><Relationship Id="rId4" Type="http://schemas.openxmlformats.org/officeDocument/2006/relationships/notesSlide" Target="../notesSlides/notesSlide2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notesSlide" Target="../notesSlides/notesSlide22.xml"/></Relationships>
</file>

<file path=ppt/slides/_rels/slide4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6.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115.jpeg"/><Relationship Id="rId4" Type="http://schemas.openxmlformats.org/officeDocument/2006/relationships/image" Target="../media/image114.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5" Type="http://schemas.openxmlformats.org/officeDocument/2006/relationships/image" Target="../media/image120.jpeg"/><Relationship Id="rId4" Type="http://schemas.openxmlformats.org/officeDocument/2006/relationships/image" Target="../media/image119.jpeg"/></Relationships>
</file>

<file path=ppt/slides/_rels/slide5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27.jpeg"/></Relationships>
</file>

<file path=ppt/slides/_rels/slide55.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jpeg"/><Relationship Id="rId12" Type="http://schemas.openxmlformats.org/officeDocument/2006/relationships/image" Target="../media/image138.jpeg"/><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32.jpeg"/><Relationship Id="rId11" Type="http://schemas.openxmlformats.org/officeDocument/2006/relationships/image" Target="../media/image137.jpeg"/><Relationship Id="rId5" Type="http://schemas.openxmlformats.org/officeDocument/2006/relationships/image" Target="../media/image131.jpeg"/><Relationship Id="rId10" Type="http://schemas.openxmlformats.org/officeDocument/2006/relationships/image" Target="../media/image136.jpeg"/><Relationship Id="rId4" Type="http://schemas.openxmlformats.org/officeDocument/2006/relationships/image" Target="../media/image130.jpeg"/><Relationship Id="rId9" Type="http://schemas.openxmlformats.org/officeDocument/2006/relationships/image" Target="../media/image135.jpeg"/></Relationships>
</file>

<file path=ppt/slides/_rels/slide5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44.jpeg"/></Relationships>
</file>

<file path=ppt/slides/_rels/slide58.xml.rels><?xml version="1.0" encoding="UTF-8" standalone="yes"?>
<Relationships xmlns="http://schemas.openxmlformats.org/package/2006/relationships"><Relationship Id="rId8" Type="http://schemas.openxmlformats.org/officeDocument/2006/relationships/hyperlink" Target="http://www.nj.gov/dep" TargetMode="External"/><Relationship Id="rId3" Type="http://schemas.openxmlformats.org/officeDocument/2006/relationships/image" Target="../media/image146.jpeg"/><Relationship Id="rId7" Type="http://schemas.openxmlformats.org/officeDocument/2006/relationships/image" Target="../media/image150.jpeg"/><Relationship Id="rId2" Type="http://schemas.openxmlformats.org/officeDocument/2006/relationships/image" Target="../media/image145.jpeg"/><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5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wav"/><Relationship Id="rId7" Type="http://schemas.openxmlformats.org/officeDocument/2006/relationships/image" Target="../media/image1.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notesSlide" Target="../notesSlides/notesSlide25.xml"/><Relationship Id="rId5" Type="http://schemas.openxmlformats.org/officeDocument/2006/relationships/slideLayout" Target="../slideLayouts/slideLayout1.xml"/><Relationship Id="rId4" Type="http://schemas.openxmlformats.org/officeDocument/2006/relationships/audio" Target="../media/media1.wav"/></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33400"/>
            <a:ext cx="9144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3537109"/>
            <a:ext cx="3481305" cy="2928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317212"/>
            <a:ext cx="9144000" cy="1200329"/>
          </a:xfrm>
          <a:prstGeom prst="rect">
            <a:avLst/>
          </a:prstGeom>
          <a:noFill/>
        </p:spPr>
        <p:txBody>
          <a:bodyPr wrap="square" rtlCol="0">
            <a:spAutoFit/>
          </a:bodyPr>
          <a:lstStyle/>
          <a:p>
            <a:pPr algn="ctr"/>
            <a:r>
              <a:rPr lang="en-US" sz="3600" cap="all" dirty="0" smtClean="0">
                <a:solidFill>
                  <a:schemeClr val="accent1">
                    <a:lumMod val="75000"/>
                  </a:schemeClr>
                </a:solidFill>
                <a:latin typeface="Goudy Stout" pitchFamily="18" charset="0"/>
              </a:rPr>
              <a:t>The wonderful world of WATER</a:t>
            </a:r>
            <a:endParaRPr lang="en-US" sz="3600" cap="all" dirty="0">
              <a:solidFill>
                <a:schemeClr val="accent1">
                  <a:lumMod val="75000"/>
                </a:schemeClr>
              </a:solidFill>
              <a:latin typeface="Goudy Stout" pitchFamily="18" charset="0"/>
            </a:endParaRPr>
          </a:p>
        </p:txBody>
      </p:sp>
      <p:pic>
        <p:nvPicPr>
          <p:cNvPr id="1029" name="Picture 5"/>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9898" y="4495800"/>
            <a:ext cx="1977665" cy="1955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erri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53600" y="1752600"/>
            <a:ext cx="609600" cy="609600"/>
          </a:xfrm>
          <a:prstGeom prst="rect">
            <a:avLst/>
          </a:prstGeom>
        </p:spPr>
      </p:pic>
      <p:pic>
        <p:nvPicPr>
          <p:cNvPr id="3" name="beach_ocean.mp3">
            <a:hlinkClick r:id="" action="ppaction://media"/>
          </p:cNvPr>
          <p:cNvPicPr>
            <a:picLocks noChangeAspect="1"/>
          </p:cNvPicPr>
          <p:nvPr>
            <a:audioFile r:link="rId4"/>
            <p:extLst>
              <p:ext uri="{DAA4B4D4-6D71-4841-9C94-3DE7FCFB9230}">
                <p14:media xmlns:p14="http://schemas.microsoft.com/office/powerpoint/2010/main" r:embed="rId3">
                  <p14:fade in="500"/>
                </p14:media>
              </p:ext>
            </p:extLst>
          </p:nvPr>
        </p:nvPicPr>
        <p:blipFill>
          <a:blip r:embed="rId10"/>
          <a:stretch>
            <a:fillRect/>
          </a:stretch>
        </p:blipFill>
        <p:spPr>
          <a:xfrm>
            <a:off x="9753600" y="3162300"/>
            <a:ext cx="609600" cy="609600"/>
          </a:xfrm>
          <a:prstGeom prst="rect">
            <a:avLst/>
          </a:prstGeom>
        </p:spPr>
      </p:pic>
    </p:spTree>
    <p:extLst>
      <p:ext uri="{BB962C8B-B14F-4D97-AF65-F5344CB8AC3E}">
        <p14:creationId xmlns:p14="http://schemas.microsoft.com/office/powerpoint/2010/main" val="2774212702"/>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388" fill="hold"/>
                                        <p:tgtEl>
                                          <p:spTgt spid="2"/>
                                        </p:tgtEl>
                                      </p:cBhvr>
                                    </p:cmd>
                                  </p:childTnLst>
                                </p:cTn>
                              </p:par>
                              <p:par>
                                <p:cTn id="7" presetID="1" presetClass="mediacall" presetSubtype="0" fill="hold" nodeType="withEffect">
                                  <p:stCondLst>
                                    <p:cond delay="6000"/>
                                  </p:stCondLst>
                                  <p:childTnLst>
                                    <p:cmd type="call" cmd="playFrom(0.0)">
                                      <p:cBhvr>
                                        <p:cTn id="8" dur="29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audio>
              <p:cMediaNode>
                <p:cTn id="10"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Puerto Princesa Underground River 6 The Biggest Underground River in The World, Puerto Princesa Underground Rive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110783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18736"/>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http://static.guim.co.uk/sys-images/Guardian/Pix/pictures/2012/8/23/1345741545069/Shelf-cloud-Minnesota-USA-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00543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928798"/>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D E P\Water\saltmar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530"/>
            <a:ext cx="10383836" cy="6851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67549"/>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H:\D E P\Water\Tuckerton-salt-marsh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1" y="13447"/>
            <a:ext cx="12413109" cy="6929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659601"/>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descr="  beautiful geyser ">
            <a:hlinkClick r:id="rId2" tooltip="  beautiful geyser "/>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102940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573477"/>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H:\D E P\Water\DelawareRiver_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628775"/>
            <a:ext cx="15240000" cy="1011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193877"/>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D E P\Water\ri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286000"/>
            <a:ext cx="15240000" cy="1143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591079"/>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H:\D E P\Water\cfiles36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05457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884647"/>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Polluted water image</a:t>
            </a:r>
            <a:endParaRPr lang="en-US" dirty="0"/>
          </a:p>
        </p:txBody>
      </p:sp>
      <p:pic>
        <p:nvPicPr>
          <p:cNvPr id="18434" name="Picture 2" descr="http://media.treehugger.com/assets/images/2011/10/rainbow-oil-slick-water-poll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105125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672547"/>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Water Drop Sounds   Effects   Sound Bites   Sound Clips from SoundBible.com.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4267200" y="3557588"/>
            <a:ext cx="609600" cy="609600"/>
          </a:xfrm>
        </p:spPr>
      </p:pic>
      <p:pic>
        <p:nvPicPr>
          <p:cNvPr id="15362" name="Picture 2" descr="http://rayharvey.org/wp-content/uploads/2010/01/Water-Rippling-79875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15" y="0"/>
            <a:ext cx="939531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196569"/>
      </p:ext>
    </p:extLst>
  </p:cSld>
  <p:clrMapOvr>
    <a:masterClrMapping/>
  </p:clrMapOvr>
  <mc:AlternateContent xmlns:mc="http://schemas.openxmlformats.org/markup-compatibility/2006" xmlns:p14="http://schemas.microsoft.com/office/powerpoint/2010/main">
    <mc:Choice Requires="p14">
      <p:transition spd="slow" p14:dur="2250" advTm="2000">
        <p14:ripple/>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D E P\Water\earth.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482"/>
            <a:ext cx="10363200" cy="68624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762000"/>
            <a:ext cx="9296400" cy="400110"/>
          </a:xfrm>
          <a:prstGeom prst="rect">
            <a:avLst/>
          </a:prstGeom>
          <a:noFill/>
        </p:spPr>
        <p:txBody>
          <a:bodyPr wrap="square" rtlCol="0">
            <a:spAutoFit/>
          </a:bodyPr>
          <a:lstStyle/>
          <a:p>
            <a:pPr algn="ctr"/>
            <a:r>
              <a:rPr lang="en-US" sz="2000" cap="all" dirty="0" smtClean="0">
                <a:solidFill>
                  <a:srgbClr val="00B0F0"/>
                </a:solidFill>
                <a:latin typeface="Goudy Stout" pitchFamily="18" charset="0"/>
              </a:rPr>
              <a:t>we live in a world </a:t>
            </a:r>
            <a:r>
              <a:rPr lang="en-US" sz="2000" cap="all" dirty="0">
                <a:solidFill>
                  <a:srgbClr val="00B0F0"/>
                </a:solidFill>
                <a:latin typeface="Goudy Stout" pitchFamily="18" charset="0"/>
              </a:rPr>
              <a:t>of WATER </a:t>
            </a:r>
            <a:r>
              <a:rPr lang="en-US" sz="2000" cap="all" dirty="0" smtClean="0">
                <a:solidFill>
                  <a:srgbClr val="00B0F0"/>
                </a:solidFill>
                <a:latin typeface="Goudy Stout" pitchFamily="18" charset="0"/>
              </a:rPr>
              <a:t>. . .</a:t>
            </a:r>
            <a:endParaRPr lang="en-US" sz="2000" dirty="0">
              <a:solidFill>
                <a:srgbClr val="00B0F0"/>
              </a:solidFill>
            </a:endParaRPr>
          </a:p>
        </p:txBody>
      </p:sp>
      <p:pic>
        <p:nvPicPr>
          <p:cNvPr id="13" name="waves2.wav">
            <a:hlinkClick r:id="" action="ppaction://media"/>
          </p:cNvPr>
          <p:cNvPicPr>
            <a:picLocks noGrp="1" noChangeAspect="1"/>
          </p:cNvPicPr>
          <p:nvPr>
            <p:ph idx="1"/>
            <a:audioFile r:link="rId2"/>
            <p:extLst>
              <p:ext uri="{DAA4B4D4-6D71-4841-9C94-3DE7FCFB9230}">
                <p14:media xmlns:p14="http://schemas.microsoft.com/office/powerpoint/2010/main" r:embed="rId1">
                  <p14:fade in="250"/>
                </p14:media>
              </p:ext>
            </p:extLst>
          </p:nvPr>
        </p:nvPicPr>
        <p:blipFill>
          <a:blip r:embed="rId7"/>
          <a:stretch>
            <a:fillRect/>
          </a:stretch>
        </p:blipFill>
        <p:spPr>
          <a:xfrm>
            <a:off x="10287000" y="2286000"/>
            <a:ext cx="609600" cy="609600"/>
          </a:xfrm>
        </p:spPr>
      </p:pic>
    </p:spTree>
    <p:extLst>
      <p:ext uri="{BB962C8B-B14F-4D97-AF65-F5344CB8AC3E}">
        <p14:creationId xmlns:p14="http://schemas.microsoft.com/office/powerpoint/2010/main" val="3081878987"/>
      </p:ext>
    </p:extLst>
  </p:cSld>
  <p:clrMapOvr>
    <a:masterClrMapping/>
  </p:clrMapOvr>
  <mc:AlternateContent xmlns:mc="http://schemas.openxmlformats.org/markup-compatibility/2006" xmlns:p14="http://schemas.microsoft.com/office/powerpoint/2010/main">
    <mc:Choice Requires="p14">
      <p:transition spd="slow" p14:dur="1400" advTm="3000">
        <p14:ripple/>
        <p:sndAc>
          <p:stSnd>
            <p:snd r:embed="rId5" name="wind.wav"/>
          </p:stSnd>
        </p:sndAc>
      </p:transition>
    </mc:Choice>
    <mc:Fallback xmlns="">
      <p:transition spd="slow" advTm="3000">
        <p:fade/>
        <p:sndAc>
          <p:stSnd>
            <p:snd r:embed="rId8"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1" fill="hold" display="0">
                  <p:stCondLst>
                    <p:cond delay="indefinite"/>
                  </p:stCondLst>
                  <p:endCondLst>
                    <p:cond evt="onStopAudio" delay="0">
                      <p:tgtEl>
                        <p:sldTgt/>
                      </p:tgtEl>
                    </p:cond>
                  </p:endCondLst>
                </p:cTn>
                <p:tgtEl>
                  <p:spTgt spid="13"/>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380999"/>
            <a:ext cx="9144000" cy="800219"/>
          </a:xfrm>
          <a:prstGeom prst="rect">
            <a:avLst/>
          </a:prstGeom>
          <a:noFill/>
        </p:spPr>
        <p:txBody>
          <a:bodyPr wrap="square" rtlCol="0">
            <a:spAutoFit/>
          </a:bodyPr>
          <a:lstStyle/>
          <a:p>
            <a:pPr algn="ctr"/>
            <a:r>
              <a:rPr lang="en-US" sz="2800" cap="all" dirty="0" smtClean="0">
                <a:solidFill>
                  <a:schemeClr val="accent1">
                    <a:lumMod val="75000"/>
                  </a:schemeClr>
                </a:solidFill>
                <a:latin typeface="Goudy Stout" pitchFamily="18" charset="0"/>
              </a:rPr>
              <a:t>What is water?</a:t>
            </a:r>
            <a:endParaRPr lang="en-US" sz="2800" dirty="0" smtClean="0"/>
          </a:p>
          <a:p>
            <a:pPr algn="ctr"/>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9995" y="3429000"/>
            <a:ext cx="542401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6808322"/>
      </p:ext>
    </p:extLst>
  </p:cSld>
  <p:clrMapOvr>
    <a:masterClrMapping/>
  </p:clrMapOvr>
  <mc:AlternateContent xmlns:mc="http://schemas.openxmlformats.org/markup-compatibility/2006">
    <mc:Choice xmlns:p14="http://schemas.microsoft.com/office/powerpoint/2010/main" Requires="p14">
      <p:transition spd="slow" p14:dur="2000" advClick="0" advTm="5000">
        <p:fade/>
      </p:transition>
    </mc:Choice>
    <mc:Fallback>
      <p:transition spd="slow" advClick="0" advTm="5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ttp://4.bp.blogspot.com/-ZLtSA4E_ECQ/TjgIE7D0eSI/AAAAAAAAAXg/mvPRrvUB2yE/s1600/mas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1" y="0"/>
            <a:ext cx="10591800" cy="683187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8600" y="4349931"/>
            <a:ext cx="9137469" cy="2488475"/>
          </a:xfrm>
        </p:spPr>
        <p:txBody>
          <a:bodyPr/>
          <a:lstStyle/>
          <a:p>
            <a:pPr marL="0" indent="0">
              <a:buNone/>
            </a:pPr>
            <a:r>
              <a:rPr lang="en-US" dirty="0" smtClean="0">
                <a:solidFill>
                  <a:schemeClr val="accent1">
                    <a:lumMod val="20000"/>
                    <a:lumOff val="80000"/>
                  </a:schemeClr>
                </a:solidFill>
              </a:rPr>
              <a:t>	Water is the </a:t>
            </a:r>
            <a:r>
              <a:rPr lang="en-US" dirty="0">
                <a:solidFill>
                  <a:schemeClr val="accent1">
                    <a:lumMod val="20000"/>
                    <a:lumOff val="80000"/>
                  </a:schemeClr>
                </a:solidFill>
              </a:rPr>
              <a:t>most common compound in the </a:t>
            </a:r>
            <a:r>
              <a:rPr lang="en-US" dirty="0" smtClean="0">
                <a:solidFill>
                  <a:schemeClr val="accent1">
                    <a:lumMod val="20000"/>
                    <a:lumOff val="80000"/>
                  </a:schemeClr>
                </a:solidFill>
              </a:rPr>
              <a:t>	universe and is made of </a:t>
            </a:r>
            <a:r>
              <a:rPr lang="en-US" dirty="0">
                <a:solidFill>
                  <a:schemeClr val="accent1">
                    <a:lumMod val="20000"/>
                    <a:lumOff val="80000"/>
                  </a:schemeClr>
                </a:solidFill>
              </a:rPr>
              <a:t>the first and </a:t>
            </a:r>
            <a:r>
              <a:rPr lang="en-US" dirty="0" smtClean="0">
                <a:solidFill>
                  <a:schemeClr val="accent1">
                    <a:lumMod val="20000"/>
                    <a:lumOff val="80000"/>
                  </a:schemeClr>
                </a:solidFill>
              </a:rPr>
              <a:t>third </a:t>
            </a:r>
            <a:r>
              <a:rPr lang="en-US" dirty="0">
                <a:solidFill>
                  <a:schemeClr val="accent1">
                    <a:lumMod val="20000"/>
                    <a:lumOff val="80000"/>
                  </a:schemeClr>
                </a:solidFill>
              </a:rPr>
              <a:t>most </a:t>
            </a:r>
            <a:r>
              <a:rPr lang="en-US" dirty="0" smtClean="0">
                <a:solidFill>
                  <a:schemeClr val="accent1">
                    <a:lumMod val="20000"/>
                    <a:lumOff val="80000"/>
                  </a:schemeClr>
                </a:solidFill>
              </a:rPr>
              <a:t>	common </a:t>
            </a:r>
            <a:r>
              <a:rPr lang="en-US" dirty="0">
                <a:solidFill>
                  <a:schemeClr val="accent1">
                    <a:lumMod val="20000"/>
                    <a:lumOff val="80000"/>
                  </a:schemeClr>
                </a:solidFill>
              </a:rPr>
              <a:t>elements in the universe; </a:t>
            </a:r>
            <a:endParaRPr lang="en-US" dirty="0" smtClean="0">
              <a:solidFill>
                <a:schemeClr val="accent1">
                  <a:lumMod val="20000"/>
                  <a:lumOff val="80000"/>
                </a:schemeClr>
              </a:solidFill>
            </a:endParaRPr>
          </a:p>
        </p:txBody>
      </p:sp>
      <p:pic>
        <p:nvPicPr>
          <p:cNvPr id="2" name="spacey.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 y="1981200"/>
            <a:ext cx="609600" cy="609600"/>
          </a:xfrm>
          <a:prstGeom prst="rect">
            <a:avLst/>
          </a:prstGeom>
        </p:spPr>
      </p:pic>
    </p:spTree>
    <p:extLst>
      <p:ext uri="{BB962C8B-B14F-4D97-AF65-F5344CB8AC3E}">
        <p14:creationId xmlns:p14="http://schemas.microsoft.com/office/powerpoint/2010/main" val="2664406105"/>
      </p:ext>
    </p:extLst>
  </p:cSld>
  <p:clrMapOvr>
    <a:masterClrMapping/>
  </p:clrMapOvr>
  <mc:AlternateContent xmlns:mc="http://schemas.openxmlformats.org/markup-compatibility/2006">
    <mc:Choice xmlns:p14="http://schemas.microsoft.com/office/powerpoint/2010/main" Requires="p14">
      <p:transition spd="slow" p14:dur="1750" advClick="0" advTm="5000">
        <p:wipe/>
      </p:transition>
    </mc:Choice>
    <mc:Fallback>
      <p:transition spd="slow" advClick="0" advTm="5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0484" name="Picture 4" descr="https://encrypted-tbn2.gstatic.com/images?q=tbn:ANd9GcQ2kENQxKDIM2nOOPBLyVGbvku3c6BVP1mXDDFt6yZBFWAdxu3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353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19100" y="609600"/>
            <a:ext cx="8229600" cy="685800"/>
          </a:xfrm>
        </p:spPr>
        <p:txBody>
          <a:bodyPr>
            <a:normAutofit fontScale="90000"/>
          </a:bodyPr>
          <a:lstStyle/>
          <a:p>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solidFill>
                  <a:schemeClr val="accent1">
                    <a:lumMod val="20000"/>
                    <a:lumOff val="80000"/>
                  </a:schemeClr>
                </a:solidFill>
              </a:rPr>
              <a:t>Hydrogen and </a:t>
            </a:r>
            <a:r>
              <a:rPr lang="en-US" dirty="0">
                <a:solidFill>
                  <a:schemeClr val="accent1">
                    <a:lumMod val="20000"/>
                    <a:lumOff val="80000"/>
                  </a:schemeClr>
                </a:solidFill>
              </a:rPr>
              <a:t>Oxygen.</a:t>
            </a:r>
            <a:br>
              <a:rPr lang="en-US" dirty="0">
                <a:solidFill>
                  <a:schemeClr val="accent1">
                    <a:lumMod val="20000"/>
                    <a:lumOff val="80000"/>
                  </a:schemeClr>
                </a:solidFill>
              </a:rPr>
            </a:br>
            <a:endParaRPr lang="en-US" dirty="0"/>
          </a:p>
        </p:txBody>
      </p:sp>
      <p:pic>
        <p:nvPicPr>
          <p:cNvPr id="20482" name="Picture 2" descr="H:\D E P\Water\periodic-element-abund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00201"/>
            <a:ext cx="5715000" cy="454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193199"/>
      </p:ext>
    </p:extLst>
  </p:cSld>
  <p:clrMapOvr>
    <a:masterClrMapping/>
  </p:clrMapOvr>
  <mc:AlternateContent xmlns:mc="http://schemas.openxmlformats.org/markup-compatibility/2006">
    <mc:Choice xmlns:p14="http://schemas.microsoft.com/office/powerpoint/2010/main" Requires="p14">
      <p:transition spd="slow" p14:dur="1750" advClick="0" advTm="5000">
        <p:blinds dir="vert"/>
      </p:transition>
    </mc:Choice>
    <mc:Fallback>
      <p:transition spd="slow" advClick="0" advTm="5000">
        <p:blinds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encrypted-tbn2.gstatic.com/images?q=tbn:ANd9GcQ2kENQxKDIM2nOOPBLyVGbvku3c6BVP1mXDDFt6yZBFWAdxu3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5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1890369"/>
            <a:ext cx="3657600" cy="3077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352800" y="3048000"/>
            <a:ext cx="378630" cy="461665"/>
          </a:xfrm>
          <a:prstGeom prst="rect">
            <a:avLst/>
          </a:prstGeom>
          <a:noFill/>
        </p:spPr>
        <p:txBody>
          <a:bodyPr wrap="none" rtlCol="0">
            <a:spAutoFit/>
          </a:bodyPr>
          <a:lstStyle/>
          <a:p>
            <a:r>
              <a:rPr lang="en-US" sz="2400" b="1" dirty="0" smtClean="0">
                <a:solidFill>
                  <a:schemeClr val="bg1"/>
                </a:solidFill>
              </a:rPr>
              <a:t>H</a:t>
            </a:r>
            <a:endParaRPr lang="en-US" sz="2400" b="1" dirty="0">
              <a:solidFill>
                <a:schemeClr val="bg1"/>
              </a:solidFill>
            </a:endParaRPr>
          </a:p>
        </p:txBody>
      </p:sp>
      <p:sp>
        <p:nvSpPr>
          <p:cNvPr id="7" name="TextBox 6"/>
          <p:cNvSpPr txBox="1"/>
          <p:nvPr/>
        </p:nvSpPr>
        <p:spPr>
          <a:xfrm>
            <a:off x="5421535" y="2075256"/>
            <a:ext cx="378630" cy="461665"/>
          </a:xfrm>
          <a:prstGeom prst="rect">
            <a:avLst/>
          </a:prstGeom>
          <a:noFill/>
        </p:spPr>
        <p:txBody>
          <a:bodyPr wrap="none" rtlCol="0">
            <a:spAutoFit/>
          </a:bodyPr>
          <a:lstStyle/>
          <a:p>
            <a:r>
              <a:rPr lang="en-US" sz="2400" b="1" dirty="0" smtClean="0">
                <a:solidFill>
                  <a:schemeClr val="bg1"/>
                </a:solidFill>
              </a:rPr>
              <a:t>H</a:t>
            </a:r>
            <a:endParaRPr lang="en-US" sz="2400" b="1" dirty="0">
              <a:solidFill>
                <a:schemeClr val="bg1"/>
              </a:solidFill>
            </a:endParaRPr>
          </a:p>
        </p:txBody>
      </p:sp>
      <p:sp>
        <p:nvSpPr>
          <p:cNvPr id="8" name="TextBox 7"/>
          <p:cNvSpPr txBox="1"/>
          <p:nvPr/>
        </p:nvSpPr>
        <p:spPr>
          <a:xfrm>
            <a:off x="4688541" y="3278832"/>
            <a:ext cx="393056" cy="461665"/>
          </a:xfrm>
          <a:prstGeom prst="rect">
            <a:avLst/>
          </a:prstGeom>
          <a:noFill/>
        </p:spPr>
        <p:txBody>
          <a:bodyPr wrap="none" rtlCol="0">
            <a:spAutoFit/>
          </a:bodyPr>
          <a:lstStyle/>
          <a:p>
            <a:r>
              <a:rPr lang="en-US" sz="2400" b="1" dirty="0">
                <a:solidFill>
                  <a:schemeClr val="bg1"/>
                </a:solidFill>
              </a:rPr>
              <a:t>O</a:t>
            </a:r>
          </a:p>
        </p:txBody>
      </p:sp>
      <p:sp>
        <p:nvSpPr>
          <p:cNvPr id="9" name="TextBox 8"/>
          <p:cNvSpPr txBox="1"/>
          <p:nvPr/>
        </p:nvSpPr>
        <p:spPr>
          <a:xfrm>
            <a:off x="0" y="393412"/>
            <a:ext cx="9144000" cy="1569660"/>
          </a:xfrm>
          <a:prstGeom prst="rect">
            <a:avLst/>
          </a:prstGeom>
          <a:noFill/>
        </p:spPr>
        <p:txBody>
          <a:bodyPr wrap="square" rtlCol="0">
            <a:spAutoFit/>
          </a:bodyPr>
          <a:lstStyle/>
          <a:p>
            <a:pPr algn="ctr"/>
            <a:r>
              <a:rPr lang="en-US" sz="3200" dirty="0" smtClean="0">
                <a:solidFill>
                  <a:schemeClr val="accent1">
                    <a:lumMod val="20000"/>
                    <a:lumOff val="80000"/>
                  </a:schemeClr>
                </a:solidFill>
              </a:rPr>
              <a:t>Chemically known as </a:t>
            </a:r>
            <a:r>
              <a:rPr lang="en-US" sz="3200" dirty="0" err="1" smtClean="0">
                <a:solidFill>
                  <a:schemeClr val="accent1">
                    <a:lumMod val="20000"/>
                    <a:lumOff val="80000"/>
                  </a:schemeClr>
                </a:solidFill>
              </a:rPr>
              <a:t>Dihydrogen</a:t>
            </a:r>
            <a:r>
              <a:rPr lang="en-US" sz="3200" dirty="0" smtClean="0">
                <a:solidFill>
                  <a:schemeClr val="accent1">
                    <a:lumMod val="20000"/>
                    <a:lumOff val="80000"/>
                  </a:schemeClr>
                </a:solidFill>
              </a:rPr>
              <a:t> Monoxide, </a:t>
            </a:r>
            <a:r>
              <a:rPr lang="en-US" sz="3200" dirty="0" err="1" smtClean="0">
                <a:solidFill>
                  <a:schemeClr val="accent1">
                    <a:lumMod val="20000"/>
                    <a:lumOff val="80000"/>
                  </a:schemeClr>
                </a:solidFill>
              </a:rPr>
              <a:t>Dihydrogen</a:t>
            </a:r>
            <a:r>
              <a:rPr lang="en-US" sz="3200" dirty="0" smtClean="0">
                <a:solidFill>
                  <a:schemeClr val="accent1">
                    <a:lumMod val="20000"/>
                    <a:lumOff val="80000"/>
                  </a:schemeClr>
                </a:solidFill>
              </a:rPr>
              <a:t> Oxide or Hydrogen Hydroxide. . .</a:t>
            </a:r>
          </a:p>
          <a:p>
            <a:pPr algn="ctr"/>
            <a:r>
              <a:rPr lang="en-US" sz="3200" dirty="0" smtClean="0">
                <a:solidFill>
                  <a:schemeClr val="accent1">
                    <a:lumMod val="20000"/>
                    <a:lumOff val="80000"/>
                  </a:schemeClr>
                </a:solidFill>
              </a:rPr>
              <a:t>   </a:t>
            </a:r>
            <a:endParaRPr lang="en-US" sz="3200" dirty="0">
              <a:solidFill>
                <a:schemeClr val="accent1">
                  <a:lumMod val="20000"/>
                  <a:lumOff val="80000"/>
                </a:schemeClr>
              </a:solidFill>
            </a:endParaRPr>
          </a:p>
        </p:txBody>
      </p:sp>
      <p:sp>
        <p:nvSpPr>
          <p:cNvPr id="10" name="TextBox 9"/>
          <p:cNvSpPr txBox="1"/>
          <p:nvPr/>
        </p:nvSpPr>
        <p:spPr>
          <a:xfrm>
            <a:off x="0" y="5867400"/>
            <a:ext cx="9144000" cy="523220"/>
          </a:xfrm>
          <a:prstGeom prst="rect">
            <a:avLst/>
          </a:prstGeom>
          <a:noFill/>
        </p:spPr>
        <p:txBody>
          <a:bodyPr wrap="square" rtlCol="0">
            <a:spAutoFit/>
          </a:bodyPr>
          <a:lstStyle/>
          <a:p>
            <a:pPr algn="ctr"/>
            <a:r>
              <a:rPr lang="en-US" sz="2800" dirty="0" smtClean="0">
                <a:solidFill>
                  <a:schemeClr val="accent1">
                    <a:lumMod val="20000"/>
                    <a:lumOff val="80000"/>
                  </a:schemeClr>
                </a:solidFill>
              </a:rPr>
              <a:t>Its’ name has been used for some time as an internet hoax!</a:t>
            </a:r>
            <a:endParaRPr lang="en-US" sz="2800" dirty="0">
              <a:solidFill>
                <a:schemeClr val="accent1">
                  <a:lumMod val="20000"/>
                  <a:lumOff val="80000"/>
                </a:schemeClr>
              </a:solidFill>
            </a:endParaRPr>
          </a:p>
        </p:txBody>
      </p:sp>
      <p:sp>
        <p:nvSpPr>
          <p:cNvPr id="2" name="Rectangle 1"/>
          <p:cNvSpPr/>
          <p:nvPr/>
        </p:nvSpPr>
        <p:spPr>
          <a:xfrm>
            <a:off x="190500" y="5441033"/>
            <a:ext cx="8763000" cy="1371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dum da dum dum du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25000" y="2974032"/>
            <a:ext cx="609600" cy="609600"/>
          </a:xfrm>
          <a:prstGeom prst="rect">
            <a:avLst/>
          </a:prstGeom>
        </p:spPr>
      </p:pic>
    </p:spTree>
    <p:extLst>
      <p:ext uri="{BB962C8B-B14F-4D97-AF65-F5344CB8AC3E}">
        <p14:creationId xmlns:p14="http://schemas.microsoft.com/office/powerpoint/2010/main" val="2811101189"/>
      </p:ext>
    </p:extLst>
  </p:cSld>
  <p:clrMapOvr>
    <a:masterClrMapping/>
  </p:clrMapOvr>
  <mc:AlternateContent xmlns:mc="http://schemas.openxmlformats.org/markup-compatibility/2006">
    <mc:Choice xmlns:p14="http://schemas.microsoft.com/office/powerpoint/2010/main" Requires="p14">
      <p:transition spd="slow" p14:dur="1500" advClick="0" advTm="5000">
        <p:fade/>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par>
                          <p:cTn id="10" fill="hold">
                            <p:stCondLst>
                              <p:cond delay="1000"/>
                            </p:stCondLst>
                            <p:childTnLst>
                              <p:par>
                                <p:cTn id="11" presetID="32" presetClass="emph" presetSubtype="0" fill="hold" grpId="0" nodeType="afterEffect">
                                  <p:stCondLst>
                                    <p:cond delay="0"/>
                                  </p:stCondLst>
                                  <p:childTnLst>
                                    <p:animRot by="120000">
                                      <p:cBhvr>
                                        <p:cTn id="12" dur="250" fill="hold">
                                          <p:stCondLst>
                                            <p:cond delay="0"/>
                                          </p:stCondLst>
                                        </p:cTn>
                                        <p:tgtEl>
                                          <p:spTgt spid="10"/>
                                        </p:tgtEl>
                                        <p:attrNameLst>
                                          <p:attrName>r</p:attrName>
                                        </p:attrNameLst>
                                      </p:cBhvr>
                                    </p:animRot>
                                    <p:animRot by="-240000">
                                      <p:cBhvr>
                                        <p:cTn id="13" dur="500" fill="hold">
                                          <p:stCondLst>
                                            <p:cond delay="500"/>
                                          </p:stCondLst>
                                        </p:cTn>
                                        <p:tgtEl>
                                          <p:spTgt spid="10"/>
                                        </p:tgtEl>
                                        <p:attrNameLst>
                                          <p:attrName>r</p:attrName>
                                        </p:attrNameLst>
                                      </p:cBhvr>
                                    </p:animRot>
                                    <p:animRot by="240000">
                                      <p:cBhvr>
                                        <p:cTn id="14" dur="500" fill="hold">
                                          <p:stCondLst>
                                            <p:cond delay="1000"/>
                                          </p:stCondLst>
                                        </p:cTn>
                                        <p:tgtEl>
                                          <p:spTgt spid="10"/>
                                        </p:tgtEl>
                                        <p:attrNameLst>
                                          <p:attrName>r</p:attrName>
                                        </p:attrNameLst>
                                      </p:cBhvr>
                                    </p:animRot>
                                    <p:animRot by="-240000">
                                      <p:cBhvr>
                                        <p:cTn id="15" dur="500" fill="hold">
                                          <p:stCondLst>
                                            <p:cond delay="1500"/>
                                          </p:stCondLst>
                                        </p:cTn>
                                        <p:tgtEl>
                                          <p:spTgt spid="10"/>
                                        </p:tgtEl>
                                        <p:attrNameLst>
                                          <p:attrName>r</p:attrName>
                                        </p:attrNameLst>
                                      </p:cBhvr>
                                    </p:animRot>
                                    <p:animRot by="120000">
                                      <p:cBhvr>
                                        <p:cTn id="16" dur="500" fill="hold">
                                          <p:stCondLst>
                                            <p:cond delay="2000"/>
                                          </p:stCondLst>
                                        </p:cTn>
                                        <p:tgtEl>
                                          <p:spTgt spid="10"/>
                                        </p:tgtEl>
                                        <p:attrNameLst>
                                          <p:attrName>r</p:attrName>
                                        </p:attrNameLst>
                                      </p:cBhvr>
                                    </p:animRot>
                                  </p:childTnLst>
                                </p:cTn>
                              </p:par>
                              <p:par>
                                <p:cTn id="17" presetID="1" presetClass="mediacall" presetSubtype="0" fill="hold" nodeType="withEffect">
                                  <p:stCondLst>
                                    <p:cond delay="250"/>
                                  </p:stCondLst>
                                  <p:childTnLst>
                                    <p:cmd type="call" cmd="playFrom(0.0)">
                                      <p:cBhvr>
                                        <p:cTn id="18" dur="1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9" fill="hold" display="0">
                  <p:stCondLst>
                    <p:cond delay="indefinite"/>
                  </p:stCondLst>
                  <p:endCondLst>
                    <p:cond evt="onStopAudio" delay="0">
                      <p:tgtEl>
                        <p:sldTgt/>
                      </p:tgtEl>
                    </p:cond>
                  </p:endCondLst>
                </p:cTn>
                <p:tgtEl>
                  <p:spTgt spid="3"/>
                </p:tgtEl>
              </p:cMediaNode>
            </p:audio>
          </p:childTnLst>
        </p:cTn>
      </p:par>
    </p:tnLst>
    <p:bldLst>
      <p:bldP spid="10"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encrypted-tbn2.gstatic.com/images?q=tbn:ANd9GcQ2kENQxKDIM2nOOPBLyVGbvku3c6BVP1mXDDFt6yZBFWAdxu3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5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1890369"/>
            <a:ext cx="3657600" cy="3077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0480" y="228600"/>
            <a:ext cx="9144000" cy="584775"/>
          </a:xfrm>
          <a:prstGeom prst="rect">
            <a:avLst/>
          </a:prstGeom>
          <a:noFill/>
        </p:spPr>
        <p:txBody>
          <a:bodyPr wrap="square" rtlCol="0">
            <a:spAutoFit/>
          </a:bodyPr>
          <a:lstStyle/>
          <a:p>
            <a:pPr algn="ctr"/>
            <a:r>
              <a:rPr lang="en-US" sz="3200" dirty="0" smtClean="0">
                <a:solidFill>
                  <a:srgbClr val="FF0000"/>
                </a:solidFill>
              </a:rPr>
              <a:t>The Dangers of </a:t>
            </a:r>
            <a:r>
              <a:rPr lang="en-US" sz="3200" dirty="0" err="1" smtClean="0">
                <a:solidFill>
                  <a:srgbClr val="FF0000"/>
                </a:solidFill>
              </a:rPr>
              <a:t>Dihydrogen</a:t>
            </a:r>
            <a:r>
              <a:rPr lang="en-US" sz="3200" dirty="0" smtClean="0">
                <a:solidFill>
                  <a:srgbClr val="FF0000"/>
                </a:solidFill>
              </a:rPr>
              <a:t> Monoxide!</a:t>
            </a:r>
            <a:endParaRPr lang="en-US" sz="3200" dirty="0">
              <a:solidFill>
                <a:srgbClr val="FF0000"/>
              </a:solidFill>
            </a:endParaRPr>
          </a:p>
        </p:txBody>
      </p:sp>
      <p:sp>
        <p:nvSpPr>
          <p:cNvPr id="10" name="TextBox 9"/>
          <p:cNvSpPr txBox="1"/>
          <p:nvPr/>
        </p:nvSpPr>
        <p:spPr>
          <a:xfrm>
            <a:off x="733697" y="990600"/>
            <a:ext cx="7696200" cy="6986528"/>
          </a:xfrm>
          <a:prstGeom prst="rect">
            <a:avLst/>
          </a:prstGeom>
          <a:noFill/>
        </p:spPr>
        <p:txBody>
          <a:bodyPr wrap="square" rtlCol="0">
            <a:spAutoFit/>
          </a:bodyPr>
          <a:lstStyle/>
          <a:p>
            <a:r>
              <a:rPr lang="en-US" sz="2800" dirty="0" smtClean="0">
                <a:solidFill>
                  <a:schemeClr val="accent2">
                    <a:lumMod val="40000"/>
                    <a:lumOff val="60000"/>
                  </a:schemeClr>
                </a:solidFill>
              </a:rPr>
              <a:t>DHMO is</a:t>
            </a:r>
          </a:p>
          <a:p>
            <a:pPr marL="457200" indent="-457200">
              <a:buFont typeface="Arial" pitchFamily="34" charset="0"/>
              <a:buChar char="•"/>
            </a:pPr>
            <a:r>
              <a:rPr lang="en-US" sz="2800" dirty="0" smtClean="0">
                <a:solidFill>
                  <a:schemeClr val="accent2">
                    <a:lumMod val="40000"/>
                    <a:lumOff val="60000"/>
                  </a:schemeClr>
                </a:solidFill>
              </a:rPr>
              <a:t>Found in all cancer cells</a:t>
            </a:r>
          </a:p>
          <a:p>
            <a:pPr marL="457200" indent="-457200">
              <a:buFont typeface="Arial" pitchFamily="34" charset="0"/>
              <a:buChar char="•"/>
            </a:pPr>
            <a:r>
              <a:rPr lang="en-US" sz="2800" dirty="0" smtClean="0">
                <a:solidFill>
                  <a:schemeClr val="accent2">
                    <a:lumMod val="40000"/>
                    <a:lumOff val="60000"/>
                  </a:schemeClr>
                </a:solidFill>
              </a:rPr>
              <a:t>Lethal in doses as small as a teaspoon</a:t>
            </a:r>
          </a:p>
          <a:p>
            <a:pPr marL="457200" indent="-457200">
              <a:buFont typeface="Arial" pitchFamily="34" charset="0"/>
              <a:buChar char="•"/>
            </a:pPr>
            <a:r>
              <a:rPr lang="en-US" sz="2800" dirty="0" smtClean="0">
                <a:solidFill>
                  <a:schemeClr val="accent2">
                    <a:lumMod val="40000"/>
                    <a:lumOff val="60000"/>
                  </a:schemeClr>
                </a:solidFill>
              </a:rPr>
              <a:t>Can cause severe burns</a:t>
            </a:r>
          </a:p>
          <a:p>
            <a:pPr marL="457200" indent="-457200">
              <a:buFont typeface="Arial" pitchFamily="34" charset="0"/>
              <a:buChar char="•"/>
            </a:pPr>
            <a:r>
              <a:rPr lang="en-US" sz="2800" dirty="0" smtClean="0">
                <a:solidFill>
                  <a:schemeClr val="accent2">
                    <a:lumMod val="40000"/>
                    <a:lumOff val="60000"/>
                  </a:schemeClr>
                </a:solidFill>
              </a:rPr>
              <a:t>Is the main component in acid rain</a:t>
            </a:r>
          </a:p>
          <a:p>
            <a:pPr marL="457200" indent="-457200">
              <a:buFont typeface="Arial" pitchFamily="34" charset="0"/>
              <a:buChar char="•"/>
            </a:pPr>
            <a:r>
              <a:rPr lang="en-US" sz="2800" dirty="0" smtClean="0">
                <a:solidFill>
                  <a:schemeClr val="accent2">
                    <a:lumMod val="40000"/>
                    <a:lumOff val="60000"/>
                  </a:schemeClr>
                </a:solidFill>
              </a:rPr>
              <a:t>Oxidizes metals</a:t>
            </a:r>
          </a:p>
          <a:p>
            <a:pPr marL="457200" indent="-457200">
              <a:buFont typeface="Arial" pitchFamily="34" charset="0"/>
              <a:buChar char="•"/>
            </a:pPr>
            <a:r>
              <a:rPr lang="en-US" sz="2800" dirty="0" smtClean="0">
                <a:solidFill>
                  <a:schemeClr val="accent2">
                    <a:lumMod val="40000"/>
                    <a:lumOff val="60000"/>
                  </a:schemeClr>
                </a:solidFill>
              </a:rPr>
              <a:t>Contributes to soil erosion</a:t>
            </a:r>
          </a:p>
          <a:p>
            <a:pPr marL="457200" indent="-457200">
              <a:buFont typeface="Arial" pitchFamily="34" charset="0"/>
              <a:buChar char="•"/>
            </a:pPr>
            <a:r>
              <a:rPr lang="en-US" sz="2800" dirty="0" smtClean="0">
                <a:solidFill>
                  <a:schemeClr val="accent2">
                    <a:lumMod val="40000"/>
                    <a:lumOff val="60000"/>
                  </a:schemeClr>
                </a:solidFill>
              </a:rPr>
              <a:t>Prolonged exposure causes tissue damage</a:t>
            </a:r>
          </a:p>
          <a:p>
            <a:pPr marL="457200" indent="-457200">
              <a:buFont typeface="Arial" pitchFamily="34" charset="0"/>
              <a:buChar char="•"/>
            </a:pPr>
            <a:r>
              <a:rPr lang="en-US" sz="2800" dirty="0" smtClean="0">
                <a:solidFill>
                  <a:schemeClr val="accent2">
                    <a:lumMod val="40000"/>
                    <a:lumOff val="60000"/>
                  </a:schemeClr>
                </a:solidFill>
              </a:rPr>
              <a:t>Associated with dangerous hurricanes </a:t>
            </a:r>
          </a:p>
          <a:p>
            <a:pPr marL="457200" indent="-457200">
              <a:buFont typeface="Arial" pitchFamily="34" charset="0"/>
              <a:buChar char="•"/>
            </a:pPr>
            <a:r>
              <a:rPr lang="en-US" sz="2800" dirty="0" smtClean="0">
                <a:solidFill>
                  <a:schemeClr val="accent2">
                    <a:lumMod val="40000"/>
                    <a:lumOff val="60000"/>
                  </a:schemeClr>
                </a:solidFill>
              </a:rPr>
              <a:t>Used by terrorists worldwide</a:t>
            </a:r>
          </a:p>
          <a:p>
            <a:pPr marL="457200" indent="-457200">
              <a:buFont typeface="Arial" pitchFamily="34" charset="0"/>
              <a:buChar char="•"/>
            </a:pPr>
            <a:endParaRPr lang="en-US" sz="2800" dirty="0">
              <a:solidFill>
                <a:schemeClr val="accent1">
                  <a:lumMod val="20000"/>
                  <a:lumOff val="80000"/>
                </a:schemeClr>
              </a:solidFill>
            </a:endParaRPr>
          </a:p>
          <a:p>
            <a:r>
              <a:rPr lang="en-US" sz="2800" dirty="0" smtClean="0">
                <a:solidFill>
                  <a:schemeClr val="accent1">
                    <a:lumMod val="20000"/>
                    <a:lumOff val="80000"/>
                  </a:schemeClr>
                </a:solidFill>
              </a:rPr>
              <a:t>All joking aside, water does have a great feature that few other compound have…</a:t>
            </a:r>
          </a:p>
          <a:p>
            <a:pPr marL="457200" indent="-457200">
              <a:buFont typeface="Arial" pitchFamily="34" charset="0"/>
              <a:buChar char="•"/>
            </a:pPr>
            <a:endParaRPr lang="en-US" sz="2800" dirty="0" smtClean="0">
              <a:solidFill>
                <a:schemeClr val="accent1">
                  <a:lumMod val="20000"/>
                  <a:lumOff val="80000"/>
                </a:schemeClr>
              </a:solidFill>
            </a:endParaRPr>
          </a:p>
          <a:p>
            <a:pPr marL="457200" indent="-457200">
              <a:buFont typeface="Arial" pitchFamily="34" charset="0"/>
              <a:buChar char="•"/>
            </a:pPr>
            <a:endParaRPr lang="en-US" sz="2800" dirty="0" smtClean="0">
              <a:solidFill>
                <a:schemeClr val="accent1">
                  <a:lumMod val="20000"/>
                  <a:lumOff val="80000"/>
                </a:schemeClr>
              </a:solidFill>
            </a:endParaRPr>
          </a:p>
          <a:p>
            <a:pPr marL="457200" indent="-457200">
              <a:buFont typeface="Arial" pitchFamily="34" charset="0"/>
              <a:buChar char="•"/>
            </a:pPr>
            <a:endParaRPr lang="en-US" sz="2800" dirty="0">
              <a:solidFill>
                <a:schemeClr val="accent1">
                  <a:lumMod val="20000"/>
                  <a:lumOff val="80000"/>
                </a:schemeClr>
              </a:solidFill>
            </a:endParaRPr>
          </a:p>
        </p:txBody>
      </p:sp>
      <p:pic>
        <p:nvPicPr>
          <p:cNvPr id="11" name="Scary And Eerie.mp3">
            <a:hlinkClick r:id="" action="ppaction://media"/>
          </p:cNvPr>
          <p:cNvPicPr>
            <a:picLocks noChangeAspect="1"/>
          </p:cNvPicPr>
          <p:nvPr>
            <a:audioFile r:link="rId2"/>
            <p:extLst>
              <p:ext uri="{DAA4B4D4-6D71-4841-9C94-3DE7FCFB9230}">
                <p14:media xmlns:p14="http://schemas.microsoft.com/office/powerpoint/2010/main" r:embed="rId1">
                  <p14:fade in="1000" out="25000"/>
                </p14:media>
              </p:ext>
            </p:extLst>
          </p:nvPr>
        </p:nvPicPr>
        <p:blipFill>
          <a:blip r:embed="rId8"/>
          <a:stretch>
            <a:fillRect/>
          </a:stretch>
        </p:blipFill>
        <p:spPr>
          <a:xfrm>
            <a:off x="9906000" y="2209800"/>
            <a:ext cx="609600" cy="609600"/>
          </a:xfrm>
          <a:prstGeom prst="rect">
            <a:avLst/>
          </a:prstGeom>
        </p:spPr>
      </p:pic>
    </p:spTree>
    <p:extLst>
      <p:ext uri="{BB962C8B-B14F-4D97-AF65-F5344CB8AC3E}">
        <p14:creationId xmlns:p14="http://schemas.microsoft.com/office/powerpoint/2010/main" val="1979647132"/>
      </p:ext>
    </p:extLst>
  </p:cSld>
  <p:clrMapOvr>
    <a:masterClrMapping/>
  </p:clrMapOvr>
  <mc:AlternateContent xmlns:mc="http://schemas.openxmlformats.org/markup-compatibility/2006">
    <mc:Choice xmlns:p14="http://schemas.microsoft.com/office/powerpoint/2010/main" Requires="p14">
      <p:transition spd="slow" p14:dur="1500" advClick="0" advTm="15000">
        <p:fade/>
      </p:transition>
    </mc:Choice>
    <mc:Fallback>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30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xEl>
                                              <p:pRg st="9" end="9"/>
                                            </p:txEl>
                                          </p:spTgt>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1250"/>
                                  </p:stCondLst>
                                  <p:childTnLst>
                                    <p:set>
                                      <p:cBhvr>
                                        <p:cTn id="49"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50" fill="hold" display="0">
                  <p:stCondLst>
                    <p:cond delay="indefinite"/>
                  </p:stCondLst>
                  <p:endCondLst>
                    <p:cond evt="onStopAudio" delay="0">
                      <p:tgtEl>
                        <p:sldTgt/>
                      </p:tgtEl>
                    </p:cond>
                  </p:endCondLst>
                </p:cTn>
                <p:tgtEl>
                  <p:spTgt spid="11"/>
                </p:tgtEl>
              </p:cMediaNode>
            </p:audio>
          </p:childTnLst>
        </p:cTn>
      </p:par>
    </p:tnLst>
    <p:bldLst>
      <p:bldP spid="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
            </a:r>
            <a:endParaRPr lang="en-US" dirty="0"/>
          </a:p>
        </p:txBody>
      </p:sp>
      <p:sp>
        <p:nvSpPr>
          <p:cNvPr id="4" name="TextBox 3"/>
          <p:cNvSpPr txBox="1"/>
          <p:nvPr/>
        </p:nvSpPr>
        <p:spPr>
          <a:xfrm>
            <a:off x="0" y="393412"/>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It can naturally be found in 3 different phases!</a:t>
            </a:r>
            <a:endParaRPr lang="en-US" sz="3200" dirty="0">
              <a:solidFill>
                <a:schemeClr val="accent1">
                  <a:lumMod val="20000"/>
                  <a:lumOff val="80000"/>
                </a:schemeClr>
              </a:solidFill>
            </a:endParaRPr>
          </a:p>
        </p:txBody>
      </p:sp>
      <p:sp>
        <p:nvSpPr>
          <p:cNvPr id="6" name="TextBox 5"/>
          <p:cNvSpPr txBox="1"/>
          <p:nvPr/>
        </p:nvSpPr>
        <p:spPr>
          <a:xfrm>
            <a:off x="1691045" y="5346182"/>
            <a:ext cx="1128353" cy="584775"/>
          </a:xfrm>
          <a:prstGeom prst="rect">
            <a:avLst/>
          </a:prstGeom>
          <a:noFill/>
        </p:spPr>
        <p:txBody>
          <a:bodyPr wrap="square" rtlCol="0">
            <a:spAutoFit/>
          </a:bodyPr>
          <a:lstStyle/>
          <a:p>
            <a:r>
              <a:rPr lang="en-US" sz="3200" dirty="0" smtClean="0">
                <a:solidFill>
                  <a:schemeClr val="accent1">
                    <a:lumMod val="20000"/>
                    <a:lumOff val="80000"/>
                  </a:schemeClr>
                </a:solidFill>
              </a:rPr>
              <a:t>Solid,</a:t>
            </a:r>
            <a:endParaRPr lang="en-US" sz="3200" dirty="0"/>
          </a:p>
        </p:txBody>
      </p:sp>
      <p:sp>
        <p:nvSpPr>
          <p:cNvPr id="7" name="TextBox 6"/>
          <p:cNvSpPr txBox="1"/>
          <p:nvPr/>
        </p:nvSpPr>
        <p:spPr>
          <a:xfrm>
            <a:off x="3968932" y="5346182"/>
            <a:ext cx="1298753" cy="584775"/>
          </a:xfrm>
          <a:prstGeom prst="rect">
            <a:avLst/>
          </a:prstGeom>
          <a:noFill/>
        </p:spPr>
        <p:txBody>
          <a:bodyPr wrap="none" rtlCol="0">
            <a:spAutoFit/>
          </a:bodyPr>
          <a:lstStyle/>
          <a:p>
            <a:r>
              <a:rPr lang="en-US" sz="3200" dirty="0" smtClean="0">
                <a:solidFill>
                  <a:schemeClr val="accent1">
                    <a:lumMod val="20000"/>
                    <a:lumOff val="80000"/>
                  </a:schemeClr>
                </a:solidFill>
              </a:rPr>
              <a:t>Liquid,</a:t>
            </a:r>
            <a:endParaRPr lang="en-US" sz="3200" dirty="0"/>
          </a:p>
        </p:txBody>
      </p:sp>
      <p:sp>
        <p:nvSpPr>
          <p:cNvPr id="8" name="TextBox 7"/>
          <p:cNvSpPr txBox="1"/>
          <p:nvPr/>
        </p:nvSpPr>
        <p:spPr>
          <a:xfrm>
            <a:off x="6172200" y="5334000"/>
            <a:ext cx="1657826" cy="584775"/>
          </a:xfrm>
          <a:prstGeom prst="rect">
            <a:avLst/>
          </a:prstGeom>
          <a:noFill/>
        </p:spPr>
        <p:txBody>
          <a:bodyPr wrap="none" rtlCol="0">
            <a:spAutoFit/>
          </a:bodyPr>
          <a:lstStyle/>
          <a:p>
            <a:r>
              <a:rPr lang="en-US" sz="3200" dirty="0" smtClean="0">
                <a:solidFill>
                  <a:schemeClr val="accent1">
                    <a:lumMod val="20000"/>
                    <a:lumOff val="80000"/>
                  </a:schemeClr>
                </a:solidFill>
              </a:rPr>
              <a:t>and Gas!</a:t>
            </a:r>
            <a:endParaRPr lang="en-US" sz="32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789" y="1524000"/>
            <a:ext cx="7882467" cy="3733800"/>
          </a:xfrm>
          <a:prstGeom prst="rect">
            <a:avLst/>
          </a:prstGeom>
        </p:spPr>
      </p:pic>
      <p:sp>
        <p:nvSpPr>
          <p:cNvPr id="10" name="Rectangle 9"/>
          <p:cNvSpPr/>
          <p:nvPr/>
        </p:nvSpPr>
        <p:spPr>
          <a:xfrm>
            <a:off x="265611" y="4648200"/>
            <a:ext cx="8381999" cy="685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3235575"/>
      </p:ext>
    </p:extLst>
  </p:cSld>
  <p:clrMapOvr>
    <a:masterClrMapping/>
  </p:clrMapOvr>
  <mc:AlternateContent xmlns:mc="http://schemas.openxmlformats.org/markup-compatibility/2006">
    <mc:Choice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1"/>
            <a:ext cx="8229600" cy="685800"/>
          </a:xfrm>
        </p:spPr>
        <p:txBody>
          <a:bodyPr/>
          <a:lstStyle/>
          <a:p>
            <a:pPr marL="0" indent="0">
              <a:buNone/>
            </a:pPr>
            <a:r>
              <a:rPr lang="en-US" dirty="0" smtClean="0">
                <a:solidFill>
                  <a:schemeClr val="accent1">
                    <a:lumMod val="20000"/>
                    <a:lumOff val="80000"/>
                  </a:schemeClr>
                </a:solidFill>
              </a:rPr>
              <a:t>Normally, water is a very stable molecule… </a:t>
            </a:r>
            <a:endParaRPr lang="en-US" dirty="0">
              <a:solidFill>
                <a:schemeClr val="accent1">
                  <a:lumMod val="20000"/>
                  <a:lumOff val="80000"/>
                </a:schemeClr>
              </a:solidFill>
            </a:endParaRPr>
          </a:p>
          <a:p>
            <a:pPr marL="0" indent="0">
              <a:buNone/>
            </a:pPr>
            <a:endParaRPr lang="en-US" dirty="0" smtClean="0">
              <a:solidFill>
                <a:schemeClr val="accent1">
                  <a:lumMod val="20000"/>
                  <a:lumOff val="80000"/>
                </a:schemeClr>
              </a:solidFill>
            </a:endParaRPr>
          </a:p>
          <a:p>
            <a:pPr marL="0" indent="0">
              <a:buNone/>
            </a:pPr>
            <a:endParaRPr lang="en-US" dirty="0">
              <a:solidFill>
                <a:schemeClr val="accent1">
                  <a:lumMod val="20000"/>
                  <a:lumOff val="80000"/>
                </a:schemeClr>
              </a:solidFill>
            </a:endParaRPr>
          </a:p>
        </p:txBody>
      </p:sp>
      <p:pic>
        <p:nvPicPr>
          <p:cNvPr id="4098" name="Picture 2" descr="H:\D E P\Water\waterhex.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590800"/>
            <a:ext cx="2543175" cy="2714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1981200"/>
            <a:ext cx="3668568" cy="1077218"/>
          </a:xfrm>
          <a:prstGeom prst="rect">
            <a:avLst/>
          </a:prstGeom>
          <a:noFill/>
        </p:spPr>
        <p:txBody>
          <a:bodyPr wrap="none" rtlCol="0">
            <a:spAutoFit/>
          </a:bodyPr>
          <a:lstStyle/>
          <a:p>
            <a:r>
              <a:rPr lang="en-US" sz="3200" dirty="0">
                <a:solidFill>
                  <a:schemeClr val="accent1">
                    <a:lumMod val="20000"/>
                    <a:lumOff val="80000"/>
                  </a:schemeClr>
                </a:solidFill>
              </a:rPr>
              <a:t>But when it freezes…</a:t>
            </a:r>
          </a:p>
          <a:p>
            <a:endParaRPr lang="en-US" sz="3200" dirty="0"/>
          </a:p>
        </p:txBody>
      </p:sp>
      <p:sp>
        <p:nvSpPr>
          <p:cNvPr id="5" name="TextBox 4"/>
          <p:cNvSpPr txBox="1"/>
          <p:nvPr/>
        </p:nvSpPr>
        <p:spPr>
          <a:xfrm>
            <a:off x="3818709" y="2721811"/>
            <a:ext cx="5105400" cy="1569660"/>
          </a:xfrm>
          <a:prstGeom prst="rect">
            <a:avLst/>
          </a:prstGeom>
          <a:noFill/>
        </p:spPr>
        <p:txBody>
          <a:bodyPr wrap="square" rtlCol="0">
            <a:spAutoFit/>
          </a:bodyPr>
          <a:lstStyle/>
          <a:p>
            <a:r>
              <a:rPr lang="en-US" sz="3200" dirty="0" smtClean="0">
                <a:solidFill>
                  <a:schemeClr val="accent1">
                    <a:lumMod val="20000"/>
                    <a:lumOff val="80000"/>
                  </a:schemeClr>
                </a:solidFill>
              </a:rPr>
              <a:t>The structure of the molecule changes…it expands by 8%!</a:t>
            </a:r>
          </a:p>
          <a:p>
            <a:endParaRPr lang="en-US" sz="3200" dirty="0">
              <a:solidFill>
                <a:schemeClr val="accent1">
                  <a:lumMod val="20000"/>
                  <a:lumOff val="80000"/>
                </a:schemeClr>
              </a:solidFill>
            </a:endParaRPr>
          </a:p>
        </p:txBody>
      </p:sp>
      <p:sp>
        <p:nvSpPr>
          <p:cNvPr id="6" name="TextBox 5"/>
          <p:cNvSpPr txBox="1"/>
          <p:nvPr/>
        </p:nvSpPr>
        <p:spPr>
          <a:xfrm>
            <a:off x="3818709" y="4026456"/>
            <a:ext cx="3191691" cy="2831544"/>
          </a:xfrm>
          <a:prstGeom prst="rect">
            <a:avLst/>
          </a:prstGeom>
          <a:noFill/>
        </p:spPr>
        <p:txBody>
          <a:bodyPr wrap="square" rtlCol="0">
            <a:spAutoFit/>
          </a:bodyPr>
          <a:lstStyle/>
          <a:p>
            <a:r>
              <a:rPr lang="en-US" sz="3200" dirty="0">
                <a:solidFill>
                  <a:schemeClr val="accent1">
                    <a:lumMod val="20000"/>
                    <a:lumOff val="80000"/>
                  </a:schemeClr>
                </a:solidFill>
              </a:rPr>
              <a:t>Making it less </a:t>
            </a:r>
            <a:r>
              <a:rPr lang="en-US" sz="3200" dirty="0" smtClean="0">
                <a:solidFill>
                  <a:schemeClr val="accent1">
                    <a:lumMod val="20000"/>
                    <a:lumOff val="80000"/>
                  </a:schemeClr>
                </a:solidFill>
              </a:rPr>
              <a:t>dense than the water around it, </a:t>
            </a:r>
            <a:r>
              <a:rPr lang="en-US" sz="3200" dirty="0">
                <a:solidFill>
                  <a:schemeClr val="accent1">
                    <a:lumMod val="20000"/>
                    <a:lumOff val="80000"/>
                  </a:schemeClr>
                </a:solidFill>
              </a:rPr>
              <a:t>and </a:t>
            </a:r>
            <a:r>
              <a:rPr lang="en-US" sz="3200" dirty="0" smtClean="0">
                <a:solidFill>
                  <a:schemeClr val="accent1">
                    <a:lumMod val="20000"/>
                    <a:lumOff val="80000"/>
                  </a:schemeClr>
                </a:solidFill>
              </a:rPr>
              <a:t>because of that, </a:t>
            </a:r>
            <a:r>
              <a:rPr lang="en-US" sz="3200" dirty="0">
                <a:solidFill>
                  <a:schemeClr val="accent1">
                    <a:lumMod val="20000"/>
                    <a:lumOff val="80000"/>
                  </a:schemeClr>
                </a:solidFill>
              </a:rPr>
              <a:t>ice floats!</a:t>
            </a:r>
          </a:p>
          <a:p>
            <a:endParaRPr lang="en-US" dirty="0"/>
          </a:p>
        </p:txBody>
      </p:sp>
      <p:pic>
        <p:nvPicPr>
          <p:cNvPr id="4100" name="Picture 4" descr="H:\D E P\Water\Water_and_ice-225x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4110037"/>
            <a:ext cx="1793081" cy="2390775"/>
          </a:xfrm>
          <a:prstGeom prst="rect">
            <a:avLst/>
          </a:prstGeom>
          <a:noFill/>
          <a:extLst>
            <a:ext uri="{909E8E84-426E-40DD-AFC4-6F175D3DCCD1}">
              <a14:hiddenFill xmlns:a14="http://schemas.microsoft.com/office/drawing/2010/main">
                <a:solidFill>
                  <a:srgbClr val="FFFFFF"/>
                </a:solidFill>
              </a14:hiddenFill>
            </a:ext>
          </a:extLst>
        </p:spPr>
      </p:pic>
      <p:pic>
        <p:nvPicPr>
          <p:cNvPr id="8" name="freez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29800" y="3058418"/>
            <a:ext cx="609600" cy="609600"/>
          </a:xfrm>
          <a:prstGeom prst="rect">
            <a:avLst/>
          </a:prstGeom>
        </p:spPr>
      </p:pic>
      <p:pic>
        <p:nvPicPr>
          <p:cNvPr id="1027" name="Picture 3"/>
          <p:cNvPicPr>
            <a:picLocks noChangeAspect="1" noChangeArrowheads="1"/>
          </p:cNvPicPr>
          <p:nvPr/>
        </p:nvPicPr>
        <p:blipFill>
          <a:blip r:embed="rId8">
            <a:clrChange>
              <a:clrFrom>
                <a:srgbClr val="232323"/>
              </a:clrFrom>
              <a:clrTo>
                <a:srgbClr val="232323">
                  <a:alpha val="0"/>
                </a:srgbClr>
              </a:clrTo>
            </a:clrChange>
            <a:extLst>
              <a:ext uri="{28A0092B-C50C-407E-A947-70E740481C1C}">
                <a14:useLocalDpi xmlns:a14="http://schemas.microsoft.com/office/drawing/2010/main" val="0"/>
              </a:ext>
            </a:extLst>
          </a:blip>
          <a:srcRect/>
          <a:stretch>
            <a:fillRect/>
          </a:stretch>
        </p:blipFill>
        <p:spPr bwMode="auto">
          <a:xfrm>
            <a:off x="6553200" y="444579"/>
            <a:ext cx="2146300" cy="2075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5561915"/>
      </p:ext>
    </p:extLst>
  </p:cSld>
  <p:clrMapOvr>
    <a:masterClrMapping/>
  </p:clrMapOvr>
  <p:transition spd="slow" advTm="1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1500"/>
                                        <p:tgtEl>
                                          <p:spTgt spid="4098"/>
                                        </p:tgtEl>
                                      </p:cBhvr>
                                    </p:animEffect>
                                  </p:childTnLst>
                                </p:cTn>
                              </p:par>
                            </p:childTnLst>
                          </p:cTn>
                        </p:par>
                        <p:par>
                          <p:cTn id="11" fill="hold">
                            <p:stCondLst>
                              <p:cond delay="1500"/>
                            </p:stCondLst>
                            <p:childTnLst>
                              <p:par>
                                <p:cTn id="12" presetID="1" presetClass="mediacall" presetSubtype="0" fill="hold" nodeType="afterEffect">
                                  <p:stCondLst>
                                    <p:cond delay="500"/>
                                  </p:stCondLst>
                                  <p:childTnLst>
                                    <p:cmd type="call" cmd="playFrom(0.0)">
                                      <p:cBhvr>
                                        <p:cTn id="13" dur="13774" fill="hold"/>
                                        <p:tgtEl>
                                          <p:spTgt spid="8"/>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500"/>
                                        <p:tgtEl>
                                          <p:spTgt spid="6"/>
                                        </p:tgtEl>
                                      </p:cBhvr>
                                    </p:animEffect>
                                  </p:childTnLst>
                                </p:cTn>
                              </p:par>
                            </p:childTnLst>
                          </p:cTn>
                        </p:par>
                        <p:par>
                          <p:cTn id="24" fill="hold">
                            <p:stCondLst>
                              <p:cond delay="1500"/>
                            </p:stCondLst>
                            <p:childTnLst>
                              <p:par>
                                <p:cTn id="25" presetID="10" presetClass="entr" presetSubtype="0" fill="hold" nodeType="afterEffect">
                                  <p:stCondLst>
                                    <p:cond delay="1500"/>
                                  </p:stCondLst>
                                  <p:childTnLst>
                                    <p:set>
                                      <p:cBhvr>
                                        <p:cTn id="26" dur="1" fill="hold">
                                          <p:stCondLst>
                                            <p:cond delay="0"/>
                                          </p:stCondLst>
                                        </p:cTn>
                                        <p:tgtEl>
                                          <p:spTgt spid="4100"/>
                                        </p:tgtEl>
                                        <p:attrNameLst>
                                          <p:attrName>style.visibility</p:attrName>
                                        </p:attrNameLst>
                                      </p:cBhvr>
                                      <p:to>
                                        <p:strVal val="visible"/>
                                      </p:to>
                                    </p:set>
                                    <p:animEffect transition="in" filter="fade">
                                      <p:cBhvr>
                                        <p:cTn id="27" dur="1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p:cTn id="28" fill="hold" display="0">
                  <p:stCondLst>
                    <p:cond delay="indefinite"/>
                  </p:stCondLst>
                  <p:endCondLst>
                    <p:cond evt="onStopAudio" delay="0">
                      <p:tgtEl>
                        <p:sldTgt/>
                      </p:tgtEl>
                    </p:cond>
                  </p:endCondLst>
                </p:cTn>
                <p:tgtEl>
                  <p:spTgt spid="8"/>
                </p:tgtEl>
              </p:cMediaNode>
            </p:audio>
          </p:childTnLst>
        </p:cTn>
      </p:par>
    </p:tnLst>
    <p:bldLst>
      <p:bldP spid="4"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“Magical” qualities…</a:t>
            </a:r>
            <a:endParaRPr lang="en-US" dirty="0"/>
          </a:p>
        </p:txBody>
      </p:sp>
      <p:pic>
        <p:nvPicPr>
          <p:cNvPr id="5122" name="Picture 2" descr="H:\D E P\Water\glass-bottle-shattered-by-frozen-water-martyn-f-chillmai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4386" y="1036812"/>
            <a:ext cx="3689014" cy="246788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H:\D E P\Water\article-2062516-0ED201D400000578-273_964x5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4386" y="4038599"/>
            <a:ext cx="3719493" cy="243186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457200" y="380999"/>
            <a:ext cx="8229600" cy="1981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solidFill>
                  <a:schemeClr val="accent1">
                    <a:lumMod val="20000"/>
                    <a:lumOff val="80000"/>
                  </a:schemeClr>
                </a:solidFill>
              </a:rPr>
              <a:t>This property can easily be seen if you freeze a glass bottle of water.</a:t>
            </a:r>
          </a:p>
          <a:p>
            <a:pPr marL="0" indent="0">
              <a:buFont typeface="Arial" pitchFamily="34" charset="0"/>
              <a:buNone/>
            </a:pPr>
            <a:endParaRPr lang="en-US" dirty="0">
              <a:solidFill>
                <a:schemeClr val="accent1">
                  <a:lumMod val="20000"/>
                  <a:lumOff val="80000"/>
                </a:schemeClr>
              </a:solidFill>
            </a:endParaRPr>
          </a:p>
        </p:txBody>
      </p:sp>
      <p:sp>
        <p:nvSpPr>
          <p:cNvPr id="4" name="TextBox 3"/>
          <p:cNvSpPr txBox="1"/>
          <p:nvPr/>
        </p:nvSpPr>
        <p:spPr>
          <a:xfrm>
            <a:off x="457200" y="1981200"/>
            <a:ext cx="3657600" cy="4031873"/>
          </a:xfrm>
          <a:prstGeom prst="rect">
            <a:avLst/>
          </a:prstGeom>
          <a:noFill/>
        </p:spPr>
        <p:txBody>
          <a:bodyPr wrap="square" rtlCol="0">
            <a:spAutoFit/>
          </a:bodyPr>
          <a:lstStyle/>
          <a:p>
            <a:r>
              <a:rPr lang="en-US" sz="3200" dirty="0" smtClean="0">
                <a:solidFill>
                  <a:schemeClr val="accent1">
                    <a:lumMod val="20000"/>
                    <a:lumOff val="80000"/>
                  </a:schemeClr>
                </a:solidFill>
              </a:rPr>
              <a:t>This is also why icebergs float and liquid water can be seen flowing under a frozen river or lake.</a:t>
            </a:r>
          </a:p>
          <a:p>
            <a:endParaRPr lang="en-US" sz="3200" dirty="0" smtClean="0">
              <a:solidFill>
                <a:schemeClr val="accent1">
                  <a:lumMod val="20000"/>
                  <a:lumOff val="80000"/>
                </a:schemeClr>
              </a:solidFill>
            </a:endParaRPr>
          </a:p>
          <a:p>
            <a:endParaRPr lang="en-US" sz="3200" dirty="0">
              <a:solidFill>
                <a:schemeClr val="accent1">
                  <a:lumMod val="20000"/>
                  <a:lumOff val="80000"/>
                </a:schemeClr>
              </a:solidFill>
            </a:endParaRPr>
          </a:p>
          <a:p>
            <a:endParaRPr lang="en-US" sz="3200" dirty="0">
              <a:solidFill>
                <a:schemeClr val="accent1">
                  <a:lumMod val="20000"/>
                  <a:lumOff val="80000"/>
                </a:schemeClr>
              </a:solidFill>
            </a:endParaRPr>
          </a:p>
        </p:txBody>
      </p:sp>
      <p:sp>
        <p:nvSpPr>
          <p:cNvPr id="10" name="Rectangle 9"/>
          <p:cNvSpPr/>
          <p:nvPr/>
        </p:nvSpPr>
        <p:spPr>
          <a:xfrm>
            <a:off x="4464386" y="6245134"/>
            <a:ext cx="86961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p:cNvSpPr txBox="1"/>
          <p:nvPr/>
        </p:nvSpPr>
        <p:spPr>
          <a:xfrm>
            <a:off x="609600" y="4953000"/>
            <a:ext cx="3505200" cy="1846659"/>
          </a:xfrm>
          <a:prstGeom prst="rect">
            <a:avLst/>
          </a:prstGeom>
          <a:noFill/>
        </p:spPr>
        <p:txBody>
          <a:bodyPr wrap="square" rtlCol="0">
            <a:spAutoFit/>
          </a:bodyPr>
          <a:lstStyle/>
          <a:p>
            <a:r>
              <a:rPr lang="en-US" sz="3200" dirty="0">
                <a:solidFill>
                  <a:schemeClr val="accent1">
                    <a:lumMod val="20000"/>
                    <a:lumOff val="80000"/>
                  </a:schemeClr>
                </a:solidFill>
              </a:rPr>
              <a:t>If ice sank, life on earth would not be possible!</a:t>
            </a:r>
          </a:p>
          <a:p>
            <a:endParaRPr lang="en-US" dirty="0"/>
          </a:p>
        </p:txBody>
      </p:sp>
      <p:pic>
        <p:nvPicPr>
          <p:cNvPr id="2" name="Broken Glass Sounds   Free Sound Effects   Broken Glass Sound Clips   Sound Bit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77400" y="2057398"/>
            <a:ext cx="609600" cy="609600"/>
          </a:xfrm>
          <a:prstGeom prst="rect">
            <a:avLst/>
          </a:prstGeom>
        </p:spPr>
      </p:pic>
    </p:spTree>
    <p:extLst>
      <p:ext uri="{BB962C8B-B14F-4D97-AF65-F5344CB8AC3E}">
        <p14:creationId xmlns:p14="http://schemas.microsoft.com/office/powerpoint/2010/main" val="3326723883"/>
      </p:ext>
    </p:extLst>
  </p:cSld>
  <p:clrMapOvr>
    <a:masterClrMapping/>
  </p:clrMapOvr>
  <mc:AlternateContent xmlns:mc="http://schemas.openxmlformats.org/markup-compatibility/2006">
    <mc:Choice xmlns:p14="http://schemas.microsoft.com/office/powerpoint/2010/main" Requires="p14">
      <p:transition spd="slow" p14:dur="1100" advTm="12000">
        <p14:switch dir="r"/>
      </p:transition>
    </mc:Choice>
    <mc:Fallback>
      <p:transition spd="slow"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mediacall" presetSubtype="0" fill="hold" nodeType="withEffect">
                                  <p:stCondLst>
                                    <p:cond delay="100"/>
                                  </p:stCondLst>
                                  <p:childTnLst>
                                    <p:cmd type="call" cmd="playFrom(0.0)">
                                      <p:cBhvr>
                                        <p:cTn id="8" dur="1882"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75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fade">
                                      <p:cBhvr>
                                        <p:cTn id="16" dur="1500"/>
                                        <p:tgtEl>
                                          <p:spTgt spid="51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H:\D E P\Water\ear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066801"/>
            <a:ext cx="5410200" cy="466629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0" y="381001"/>
            <a:ext cx="91440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accent1">
                    <a:lumMod val="20000"/>
                    <a:lumOff val="80000"/>
                  </a:schemeClr>
                </a:solidFill>
              </a:rPr>
              <a:t>And our world would be a big ball of ice… </a:t>
            </a:r>
          </a:p>
          <a:p>
            <a:pPr marL="0" indent="0" algn="ctr">
              <a:buFont typeface="Arial" pitchFamily="34" charset="0"/>
              <a:buNone/>
            </a:pPr>
            <a:endParaRPr lang="en-US" dirty="0">
              <a:solidFill>
                <a:schemeClr val="accent1">
                  <a:lumMod val="20000"/>
                  <a:lumOff val="80000"/>
                </a:schemeClr>
              </a:solidFill>
            </a:endParaRPr>
          </a:p>
        </p:txBody>
      </p:sp>
      <p:sp>
        <p:nvSpPr>
          <p:cNvPr id="6" name="Rectangle 5"/>
          <p:cNvSpPr/>
          <p:nvPr/>
        </p:nvSpPr>
        <p:spPr>
          <a:xfrm>
            <a:off x="6553200" y="5451160"/>
            <a:ext cx="86961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Content Placeholder 2"/>
          <p:cNvSpPr txBox="1">
            <a:spLocks/>
          </p:cNvSpPr>
          <p:nvPr/>
        </p:nvSpPr>
        <p:spPr>
          <a:xfrm>
            <a:off x="0" y="5984560"/>
            <a:ext cx="91440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dirty="0" smtClean="0">
                <a:solidFill>
                  <a:schemeClr val="accent1">
                    <a:lumMod val="20000"/>
                    <a:lumOff val="80000"/>
                  </a:schemeClr>
                </a:solidFill>
              </a:rPr>
              <a:t>Fortunately, this is not the case!</a:t>
            </a:r>
          </a:p>
          <a:p>
            <a:pPr marL="0" indent="0" algn="ctr">
              <a:buFont typeface="Arial" pitchFamily="34" charset="0"/>
              <a:buNone/>
            </a:pPr>
            <a:endParaRPr lang="en-US" dirty="0">
              <a:solidFill>
                <a:schemeClr val="accent1">
                  <a:lumMod val="20000"/>
                  <a:lumOff val="80000"/>
                </a:schemeClr>
              </a:solidFill>
            </a:endParaRPr>
          </a:p>
        </p:txBody>
      </p:sp>
      <p:pic>
        <p:nvPicPr>
          <p:cNvPr id="2" name="Wind Sounds   Free Sound Effects   Wind Sound Clips   Sound Bites.mp3">
            <a:hlinkClick r:id="" action="ppaction://media"/>
          </p:cNvPr>
          <p:cNvPicPr>
            <a:picLocks noChangeAspect="1"/>
          </p:cNvPicPr>
          <p:nvPr>
            <a:audioFile r:link="rId1"/>
            <p:extLst>
              <p:ext uri="{DAA4B4D4-6D71-4841-9C94-3DE7FCFB9230}">
                <p14:media xmlns:p14="http://schemas.microsoft.com/office/powerpoint/2010/main" r:embed="rId2">
                  <p14:trim st="1419.0334" end="16389.8364"/>
                  <p14:fade in="250" out="2000"/>
                </p14:media>
              </p:ext>
            </p:extLst>
          </p:nvPr>
        </p:nvPicPr>
        <p:blipFill>
          <a:blip r:embed="rId5"/>
          <a:stretch>
            <a:fillRect/>
          </a:stretch>
        </p:blipFill>
        <p:spPr>
          <a:xfrm>
            <a:off x="9753600" y="2514600"/>
            <a:ext cx="609600" cy="609600"/>
          </a:xfrm>
          <a:prstGeom prst="rect">
            <a:avLst/>
          </a:prstGeom>
        </p:spPr>
      </p:pic>
    </p:spTree>
    <p:extLst>
      <p:ext uri="{BB962C8B-B14F-4D97-AF65-F5344CB8AC3E}">
        <p14:creationId xmlns:p14="http://schemas.microsoft.com/office/powerpoint/2010/main" val="1990594427"/>
      </p:ext>
    </p:extLst>
  </p:cSld>
  <p:clrMapOvr>
    <a:masterClrMapping/>
  </p:clrMapOvr>
  <mc:AlternateContent xmlns:mc="http://schemas.openxmlformats.org/markup-compatibility/2006">
    <mc:Choice xmlns:p14="http://schemas.microsoft.com/office/powerpoint/2010/main" Requires="p14">
      <p:transition spd="slow" advTm="8000">
        <p14:reveal/>
      </p:transition>
    </mc:Choice>
    <mc:Fallback>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1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304800"/>
            <a:ext cx="9144000" cy="954107"/>
          </a:xfrm>
          <a:prstGeom prst="rect">
            <a:avLst/>
          </a:prstGeom>
          <a:noFill/>
        </p:spPr>
        <p:txBody>
          <a:bodyPr wrap="square" rtlCol="0">
            <a:spAutoFit/>
          </a:bodyPr>
          <a:lstStyle/>
          <a:p>
            <a:pPr algn="ctr"/>
            <a:r>
              <a:rPr lang="en-US" sz="2800" cap="all" dirty="0" smtClean="0">
                <a:solidFill>
                  <a:schemeClr val="accent1">
                    <a:lumMod val="75000"/>
                  </a:schemeClr>
                </a:solidFill>
                <a:latin typeface="Goudy Stout" pitchFamily="18" charset="0"/>
              </a:rPr>
              <a:t>Why is water </a:t>
            </a:r>
          </a:p>
          <a:p>
            <a:pPr algn="ctr"/>
            <a:r>
              <a:rPr lang="en-US" sz="2800" cap="all" dirty="0" smtClean="0">
                <a:solidFill>
                  <a:schemeClr val="accent1">
                    <a:lumMod val="75000"/>
                  </a:schemeClr>
                </a:solidFill>
                <a:latin typeface="Goudy Stout" pitchFamily="18" charset="0"/>
              </a:rPr>
              <a:t>important?</a:t>
            </a:r>
            <a:endParaRPr lang="en-US" sz="2800" dirty="0"/>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931" y="3052353"/>
            <a:ext cx="5327118"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p:cNvPicPr>
            <a:picLocks noChangeAspect="1" noChangeArrowheads="1"/>
          </p:cNvPicPr>
          <p:nvPr/>
        </p:nvPicPr>
        <p:blipFill>
          <a:blip r:embed="rId5">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304800" y="2393250"/>
            <a:ext cx="2803705" cy="4649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6808322"/>
      </p:ext>
    </p:extLst>
  </p:cSld>
  <p:clrMapOvr>
    <a:masterClrMapping/>
  </p:clrMapOvr>
  <mc:AlternateContent xmlns:mc="http://schemas.openxmlformats.org/markup-compatibility/2006">
    <mc:Choice xmlns:p14="http://schemas.microsoft.com/office/powerpoint/2010/main" Requires="p14">
      <p:transition spd="slow" p14:dur="2250" advTm="12000">
        <p:fade/>
      </p:transition>
    </mc:Choice>
    <mc:Fallback>
      <p:transition spd="slow" advTm="12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D E P\Water\Mt-Herchel-Antarctic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32112"/>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Biological benefits for humans</a:t>
            </a:r>
            <a:endParaRPr lang="en-US" dirty="0"/>
          </a:p>
        </p:txBody>
      </p:sp>
      <p:pic>
        <p:nvPicPr>
          <p:cNvPr id="1026" name="Picture 2" descr="H:\D E P\Water\h2o-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8600"/>
            <a:ext cx="6324600" cy="632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304799" y="2362200"/>
            <a:ext cx="2803705" cy="4649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04800" y="228600"/>
            <a:ext cx="8686800" cy="685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1">
                    <a:lumMod val="20000"/>
                    <a:lumOff val="80000"/>
                  </a:schemeClr>
                </a:solidFill>
              </a:rPr>
              <a:t>Water serves many biological functions: </a:t>
            </a:r>
            <a:endParaRPr lang="en-US" sz="3200" dirty="0">
              <a:solidFill>
                <a:schemeClr val="tx1"/>
              </a:solidFill>
            </a:endParaRPr>
          </a:p>
        </p:txBody>
      </p:sp>
    </p:spTree>
    <p:extLst>
      <p:ext uri="{BB962C8B-B14F-4D97-AF65-F5344CB8AC3E}">
        <p14:creationId xmlns:p14="http://schemas.microsoft.com/office/powerpoint/2010/main" val="1004035532"/>
      </p:ext>
    </p:extLst>
  </p:cSld>
  <p:clrMapOvr>
    <a:masterClrMapping/>
  </p:clrMapOvr>
  <mc:AlternateContent xmlns:mc="http://schemas.openxmlformats.org/markup-compatibility/2006">
    <mc:Choice xmlns:p14="http://schemas.microsoft.com/office/powerpoint/2010/main" Requires="p14">
      <p:transition spd="slow" p14:dur="1750" advTm="12000">
        <p14:warp dir="in"/>
      </p:transition>
    </mc:Choice>
    <mc:Fallback>
      <p:transition spd="slow" advTm="12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Biological benefits for humans</a:t>
            </a:r>
            <a:endParaRPr lang="en-US" dirty="0"/>
          </a:p>
        </p:txBody>
      </p:sp>
      <p:pic>
        <p:nvPicPr>
          <p:cNvPr id="5" name="Picture 2"/>
          <p:cNvPicPr>
            <a:picLocks noChangeAspect="1" noChangeArrowheads="1"/>
          </p:cNvPicPr>
          <p:nvPr/>
        </p:nvPicPr>
        <p:blipFill>
          <a:blip r:embed="rId3">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304799" y="2362200"/>
            <a:ext cx="2803705" cy="4649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581400" y="381000"/>
            <a:ext cx="4800600" cy="609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2800" dirty="0" smtClean="0">
                <a:solidFill>
                  <a:schemeClr val="accent1">
                    <a:lumMod val="20000"/>
                    <a:lumOff val="80000"/>
                  </a:schemeClr>
                </a:solidFill>
              </a:rPr>
              <a:t>All chemical reactions in the body need water</a:t>
            </a:r>
          </a:p>
          <a:p>
            <a:pPr marL="342900" indent="-342900">
              <a:buFont typeface="Arial" pitchFamily="34" charset="0"/>
              <a:buChar char="•"/>
            </a:pPr>
            <a:r>
              <a:rPr lang="en-US" sz="2800" dirty="0" smtClean="0">
                <a:solidFill>
                  <a:schemeClr val="accent1">
                    <a:lumMod val="20000"/>
                    <a:lumOff val="80000"/>
                  </a:schemeClr>
                </a:solidFill>
              </a:rPr>
              <a:t>Water allows nutrients to move throughout the body</a:t>
            </a:r>
          </a:p>
          <a:p>
            <a:pPr marL="342900" indent="-342900">
              <a:buFont typeface="Arial" pitchFamily="34" charset="0"/>
              <a:buChar char="•"/>
            </a:pPr>
            <a:r>
              <a:rPr lang="en-US" sz="2800" dirty="0" smtClean="0">
                <a:solidFill>
                  <a:schemeClr val="accent1">
                    <a:lumMod val="20000"/>
                    <a:lumOff val="80000"/>
                  </a:schemeClr>
                </a:solidFill>
              </a:rPr>
              <a:t>Water removes toxins from the body</a:t>
            </a:r>
          </a:p>
          <a:p>
            <a:pPr marL="342900" indent="-342900">
              <a:buFont typeface="Arial" pitchFamily="34" charset="0"/>
              <a:buChar char="•"/>
            </a:pPr>
            <a:endParaRPr lang="en-US" sz="2400" dirty="0" smtClean="0">
              <a:solidFill>
                <a:schemeClr val="accent1">
                  <a:lumMod val="20000"/>
                  <a:lumOff val="80000"/>
                </a:schemeClr>
              </a:solidFill>
            </a:endParaRPr>
          </a:p>
          <a:p>
            <a:r>
              <a:rPr lang="en-US" sz="2800" dirty="0" smtClean="0">
                <a:solidFill>
                  <a:schemeClr val="accent1">
                    <a:lumMod val="20000"/>
                    <a:lumOff val="80000"/>
                  </a:schemeClr>
                </a:solidFill>
              </a:rPr>
              <a:t>Your blood sugar can drop to zero, you can lose 100% of your body fat and 50 % of your protein and you will suffer no ill effects.  But losing 20% of the water in your body is fatal!</a:t>
            </a:r>
          </a:p>
          <a:p>
            <a:r>
              <a:rPr lang="en-US" sz="2800" dirty="0" smtClean="0">
                <a:solidFill>
                  <a:schemeClr val="accent1">
                    <a:lumMod val="20000"/>
                    <a:lumOff val="80000"/>
                  </a:schemeClr>
                </a:solidFill>
              </a:rPr>
              <a:t> </a:t>
            </a:r>
            <a:endParaRPr lang="en-US" sz="2800" dirty="0">
              <a:solidFill>
                <a:schemeClr val="tx1"/>
              </a:solidFill>
            </a:endParaRPr>
          </a:p>
        </p:txBody>
      </p:sp>
      <p:pic>
        <p:nvPicPr>
          <p:cNvPr id="2050" name="Picture 2" descr="H:\D E P\Water\Water-Does-a-body-go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15" y="228600"/>
            <a:ext cx="2181471"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309819"/>
      </p:ext>
    </p:extLst>
  </p:cSld>
  <p:clrMapOvr>
    <a:masterClrMapping/>
  </p:clrMapOvr>
  <mc:AlternateContent xmlns:mc="http://schemas.openxmlformats.org/markup-compatibility/2006">
    <mc:Choice xmlns:p14="http://schemas.microsoft.com/office/powerpoint/2010/main" Requires="p14">
      <p:transition spd="slow" p14:dur="1750" advTm="13000">
        <p:randomBar dir="vert"/>
      </p:transition>
    </mc:Choice>
    <mc:Fallback>
      <p:transition spd="slow" advTm="13000">
        <p:randomBar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1"/>
            <a:ext cx="8229600" cy="1600200"/>
          </a:xfrm>
        </p:spPr>
        <p:txBody>
          <a:bodyPr/>
          <a:lstStyle/>
          <a:p>
            <a:pPr marL="0" indent="0" algn="ctr">
              <a:buNone/>
            </a:pPr>
            <a:r>
              <a:rPr lang="en-US" dirty="0" smtClean="0">
                <a:solidFill>
                  <a:schemeClr val="accent1">
                    <a:lumMod val="20000"/>
                    <a:lumOff val="80000"/>
                  </a:schemeClr>
                </a:solidFill>
              </a:rPr>
              <a:t>Water plays an extremely important </a:t>
            </a:r>
          </a:p>
          <a:p>
            <a:pPr marL="0" indent="0" algn="ctr">
              <a:buNone/>
            </a:pPr>
            <a:r>
              <a:rPr lang="en-US" dirty="0" smtClean="0">
                <a:solidFill>
                  <a:schemeClr val="accent1">
                    <a:lumMod val="20000"/>
                    <a:lumOff val="80000"/>
                  </a:schemeClr>
                </a:solidFill>
              </a:rPr>
              <a:t>role in the natural environment!</a:t>
            </a:r>
            <a:endParaRPr lang="en-US" dirty="0">
              <a:solidFill>
                <a:schemeClr val="accent1">
                  <a:lumMod val="20000"/>
                  <a:lumOff val="80000"/>
                </a:schemeClr>
              </a:solidFill>
            </a:endParaRPr>
          </a:p>
        </p:txBody>
      </p:sp>
      <p:pic>
        <p:nvPicPr>
          <p:cNvPr id="4" name="Picture 2" descr="H:\D E P\Water\watercyclesumma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43" y="1534886"/>
            <a:ext cx="7291251" cy="506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658938"/>
      </p:ext>
    </p:extLst>
  </p:cSld>
  <p:clrMapOvr>
    <a:masterClrMapping/>
  </p:clrMapOvr>
  <mc:AlternateContent xmlns:mc="http://schemas.openxmlformats.org/markup-compatibility/2006">
    <mc:Choice xmlns:p14="http://schemas.microsoft.com/office/powerpoint/2010/main" Requires="p14">
      <p:transition spd="slow" p14:dur="1600" advTm="10000">
        <p14:prism isContent="1" isInverted="1"/>
      </p:transition>
    </mc:Choice>
    <mc:Fallback>
      <p:transition spd="slow" advTm="10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1506" name="Picture 2" descr="http://blog.locustfork.net/wp-content/uploads/2013/05/NASA-Earth_Space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0994" y="685800"/>
            <a:ext cx="5622012" cy="5913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93412"/>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Water covers 70% of the surface of our planet!</a:t>
            </a:r>
            <a:endParaRPr lang="en-US" sz="3200" dirty="0">
              <a:solidFill>
                <a:schemeClr val="accent1">
                  <a:lumMod val="20000"/>
                  <a:lumOff val="80000"/>
                </a:schemeClr>
              </a:solidFill>
            </a:endParaRPr>
          </a:p>
        </p:txBody>
      </p:sp>
    </p:spTree>
    <p:extLst>
      <p:ext uri="{BB962C8B-B14F-4D97-AF65-F5344CB8AC3E}">
        <p14:creationId xmlns:p14="http://schemas.microsoft.com/office/powerpoint/2010/main" val="1004035532"/>
      </p:ext>
    </p:extLst>
  </p:cSld>
  <p:clrMapOvr>
    <a:masterClrMapping/>
  </p:clrMapOvr>
  <mc:AlternateContent xmlns:mc="http://schemas.openxmlformats.org/markup-compatibility/2006">
    <mc:Choice xmlns:p14="http://schemas.microsoft.com/office/powerpoint/2010/main" Requires="p14">
      <p:transition spd="slow" p14:dur="1400" advTm="8000">
        <p14:doors dir="vert"/>
      </p:transition>
    </mc:Choice>
    <mc:Fallback>
      <p:transition spd="slow" advTm="8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2" descr="H:\D E P\Water\dry-earth-without-water-and-air-maciej-frolow.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4505" y="1143000"/>
            <a:ext cx="6934990" cy="46153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393412"/>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Without water our world would look much different!</a:t>
            </a:r>
            <a:endParaRPr lang="en-US" sz="3200" dirty="0">
              <a:solidFill>
                <a:schemeClr val="accent1">
                  <a:lumMod val="20000"/>
                  <a:lumOff val="80000"/>
                </a:schemeClr>
              </a:solidFill>
            </a:endParaRPr>
          </a:p>
        </p:txBody>
      </p:sp>
      <p:sp>
        <p:nvSpPr>
          <p:cNvPr id="6" name="TextBox 5"/>
          <p:cNvSpPr txBox="1"/>
          <p:nvPr/>
        </p:nvSpPr>
        <p:spPr>
          <a:xfrm>
            <a:off x="0" y="6019800"/>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Surprisingly, there is less water than you may think…</a:t>
            </a:r>
            <a:endParaRPr lang="en-US" sz="3200" dirty="0">
              <a:solidFill>
                <a:schemeClr val="accent1">
                  <a:lumMod val="20000"/>
                  <a:lumOff val="80000"/>
                </a:schemeClr>
              </a:solidFill>
            </a:endParaRPr>
          </a:p>
        </p:txBody>
      </p:sp>
    </p:spTree>
    <p:extLst>
      <p:ext uri="{BB962C8B-B14F-4D97-AF65-F5344CB8AC3E}">
        <p14:creationId xmlns:p14="http://schemas.microsoft.com/office/powerpoint/2010/main" val="1367595445"/>
      </p:ext>
    </p:extLst>
  </p:cSld>
  <p:clrMapOvr>
    <a:masterClrMapping/>
  </p:clrMapOvr>
  <mc:AlternateContent xmlns:mc="http://schemas.openxmlformats.org/markup-compatibility/2006">
    <mc:Choice xmlns:p14="http://schemas.microsoft.com/office/powerpoint/2010/main" Requires="p14">
      <p:transition spd="slow" p14:dur="2000" advTm="10000">
        <p:fade/>
      </p:transition>
    </mc:Choice>
    <mc:Fallback>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1054700" y="-4354"/>
            <a:ext cx="7034600" cy="6858000"/>
          </a:xfrm>
          <a:prstGeom prst="rect">
            <a:avLst/>
          </a:prstGeom>
          <a:noFill/>
          <a:ln w="9525">
            <a:noFill/>
            <a:miter lim="800000"/>
            <a:headEnd/>
            <a:tailEnd/>
          </a:ln>
          <a:effectLst/>
        </p:spPr>
      </p:pic>
      <p:sp>
        <p:nvSpPr>
          <p:cNvPr id="3" name="TextBox 2"/>
          <p:cNvSpPr txBox="1"/>
          <p:nvPr/>
        </p:nvSpPr>
        <p:spPr>
          <a:xfrm>
            <a:off x="0" y="6172200"/>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This image shows how much water there really is.</a:t>
            </a:r>
            <a:endParaRPr lang="en-US" sz="3200" dirty="0">
              <a:solidFill>
                <a:schemeClr val="accent1">
                  <a:lumMod val="20000"/>
                  <a:lumOff val="80000"/>
                </a:schemeClr>
              </a:solidFill>
            </a:endParaRPr>
          </a:p>
        </p:txBody>
      </p:sp>
    </p:spTree>
    <p:extLst>
      <p:ext uri="{BB962C8B-B14F-4D97-AF65-F5344CB8AC3E}">
        <p14:creationId xmlns:p14="http://schemas.microsoft.com/office/powerpoint/2010/main" val="3906249237"/>
      </p:ext>
    </p:extLst>
  </p:cSld>
  <p:clrMapOvr>
    <a:masterClrMapping/>
  </p:clrMapOvr>
  <p:transition spd="slow" advTm="8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srcRect/>
          <a:stretch>
            <a:fillRect/>
          </a:stretch>
        </p:blipFill>
        <p:spPr bwMode="auto">
          <a:xfrm>
            <a:off x="1068413" y="0"/>
            <a:ext cx="7007173" cy="6831261"/>
          </a:xfrm>
          <a:prstGeom prst="rect">
            <a:avLst/>
          </a:prstGeom>
          <a:noFill/>
          <a:ln w="9525">
            <a:noFill/>
            <a:miter lim="800000"/>
            <a:headEnd/>
            <a:tailEnd/>
          </a:ln>
          <a:effectLst/>
        </p:spPr>
      </p:pic>
      <p:sp>
        <p:nvSpPr>
          <p:cNvPr id="3" name="TextBox 2"/>
          <p:cNvSpPr txBox="1"/>
          <p:nvPr/>
        </p:nvSpPr>
        <p:spPr>
          <a:xfrm>
            <a:off x="8709" y="6246486"/>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The smaller drop is how much of that is fresh water</a:t>
            </a:r>
            <a:endParaRPr lang="en-US" sz="3200" dirty="0">
              <a:solidFill>
                <a:schemeClr val="accent1">
                  <a:lumMod val="20000"/>
                  <a:lumOff val="80000"/>
                </a:schemeClr>
              </a:solidFill>
            </a:endParaRPr>
          </a:p>
        </p:txBody>
      </p:sp>
    </p:spTree>
    <p:extLst>
      <p:ext uri="{BB962C8B-B14F-4D97-AF65-F5344CB8AC3E}">
        <p14:creationId xmlns:p14="http://schemas.microsoft.com/office/powerpoint/2010/main" val="456776181"/>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066800" y="-2177"/>
            <a:ext cx="7010400" cy="6834407"/>
          </a:xfrm>
          <a:prstGeom prst="rect">
            <a:avLst/>
          </a:prstGeom>
          <a:noFill/>
          <a:ln w="9525">
            <a:noFill/>
            <a:miter lim="800000"/>
            <a:headEnd/>
            <a:tailEnd/>
          </a:ln>
          <a:effectLst/>
        </p:spPr>
      </p:pic>
      <p:sp>
        <p:nvSpPr>
          <p:cNvPr id="3" name="TextBox 2"/>
          <p:cNvSpPr txBox="1"/>
          <p:nvPr/>
        </p:nvSpPr>
        <p:spPr>
          <a:xfrm>
            <a:off x="0" y="6247455"/>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The smallest drop is the water we can actually drink.</a:t>
            </a:r>
            <a:endParaRPr lang="en-US" sz="3200" dirty="0">
              <a:solidFill>
                <a:schemeClr val="accent1">
                  <a:lumMod val="20000"/>
                  <a:lumOff val="80000"/>
                </a:schemeClr>
              </a:solidFill>
            </a:endParaRPr>
          </a:p>
        </p:txBody>
      </p:sp>
    </p:spTree>
    <p:extLst>
      <p:ext uri="{BB962C8B-B14F-4D97-AF65-F5344CB8AC3E}">
        <p14:creationId xmlns:p14="http://schemas.microsoft.com/office/powerpoint/2010/main" val="1167437169"/>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897" y="0"/>
            <a:ext cx="833120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152400"/>
            <a:ext cx="1447800" cy="990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Rectangle 5"/>
          <p:cNvSpPr/>
          <p:nvPr/>
        </p:nvSpPr>
        <p:spPr>
          <a:xfrm>
            <a:off x="304800" y="228600"/>
            <a:ext cx="6477000"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6553200" y="5981700"/>
            <a:ext cx="2438400"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p:cNvSpPr txBox="1"/>
          <p:nvPr/>
        </p:nvSpPr>
        <p:spPr>
          <a:xfrm>
            <a:off x="0" y="6247455"/>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Other worlds nearby have even more water!</a:t>
            </a:r>
            <a:endParaRPr lang="en-US" sz="3200" dirty="0">
              <a:solidFill>
                <a:schemeClr val="accent1">
                  <a:lumMod val="20000"/>
                  <a:lumOff val="80000"/>
                </a:schemeClr>
              </a:solidFill>
            </a:endParaRPr>
          </a:p>
        </p:txBody>
      </p:sp>
    </p:spTree>
  </p:cSld>
  <p:clrMapOvr>
    <a:masterClrMapping/>
  </p:clrMapOvr>
  <p:transition spd="slow" advTm="800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313509"/>
            <a:ext cx="9144000" cy="1015663"/>
          </a:xfrm>
          <a:prstGeom prst="rect">
            <a:avLst/>
          </a:prstGeom>
          <a:noFill/>
        </p:spPr>
        <p:txBody>
          <a:bodyPr wrap="square" rtlCol="0">
            <a:spAutoFit/>
          </a:bodyPr>
          <a:lstStyle/>
          <a:p>
            <a:pPr algn="ctr"/>
            <a:r>
              <a:rPr lang="en-US" sz="2800" cap="all" dirty="0" smtClean="0">
                <a:solidFill>
                  <a:schemeClr val="accent1">
                    <a:lumMod val="75000"/>
                  </a:schemeClr>
                </a:solidFill>
                <a:latin typeface="Goudy Stout" pitchFamily="18" charset="0"/>
              </a:rPr>
              <a:t>How do we use </a:t>
            </a:r>
            <a:r>
              <a:rPr lang="en-US" sz="2800" cap="all" dirty="0">
                <a:solidFill>
                  <a:schemeClr val="accent1">
                    <a:lumMod val="75000"/>
                  </a:schemeClr>
                </a:solidFill>
                <a:latin typeface="Goudy Stout" pitchFamily="18" charset="0"/>
              </a:rPr>
              <a:t>water?</a:t>
            </a:r>
            <a:endParaRPr lang="en-US" sz="2800" dirty="0"/>
          </a:p>
          <a:p>
            <a:pPr algn="ctr"/>
            <a:endParaRPr lang="en-US" sz="3200" dirty="0">
              <a:solidFill>
                <a:prstClr val="black"/>
              </a:solidFill>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5822" y="3276600"/>
            <a:ext cx="5692356"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9646963"/>
      </p:ext>
    </p:extLst>
  </p:cSld>
  <p:clrMapOvr>
    <a:masterClrMapping/>
  </p:clrMapOvr>
  <mc:AlternateContent xmlns:mc="http://schemas.openxmlformats.org/markup-compatibility/2006">
    <mc:Choice xmlns:p14="http://schemas.microsoft.com/office/powerpoint/2010/main" Requires="p14">
      <p:transition spd="slow" p14:dur="2000" advTm="8000">
        <p:fade/>
      </p:transition>
    </mc:Choice>
    <mc:Fallback>
      <p:transition spd="slow" advTm="8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D E P\Water\LauraMaizTome_Mergus_merganser_Geneva_Lake_Switzerlan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126"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566787"/>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http://www.fcs.uga.edu/ext/images/water_pie_we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3116" y="1182189"/>
            <a:ext cx="5734911"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86622" y="5543005"/>
            <a:ext cx="2867456" cy="191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https://encrypted-tbn3.gstatic.com/images?q=tbn:ANd9GcS7ALNjdnvUBYNdW8vIQZSqCRU6_1tx7txK0u4BPmYyiPs3OMjA6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0" y="143965"/>
            <a:ext cx="1331148" cy="198963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encrypted-tbn1.gstatic.com/images?q=tbn:ANd9GcSXnYls_jqHK3NJHIDpdCpFbrowXdMEttvoOlu7UFFGDj8gW3U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873" y="88710"/>
            <a:ext cx="1651674" cy="149433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encrypted-tbn3.gstatic.com/images?q=tbn:ANd9GcRAeKZqcvbRcU6L6K3SSqXN_pSxNe3UEiGcAzrywgCZSPG_8qrnDQ"/>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638301"/>
            <a:ext cx="1656028" cy="237151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encrypted-tbn1.gstatic.com/images?q=tbn:ANd9GcSLZ-cBzGkHAp32I6Fh-5pk_9aHudw4BtHBbl-tBotn0V0HMhI6i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91924" y="2209800"/>
            <a:ext cx="147312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encrypted-tbn3.gstatic.com/images?q=tbn:ANd9GcQxzjSVQBEmT2BYLceeFQV0maz0KflHMfZba4W0sE0JXJqn5tq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2800" y="5839499"/>
            <a:ext cx="2209800" cy="952518"/>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s://encrypted-tbn0.gstatic.com/images?q=tbn:ANd9GcRGmCA1ChtBKISXgBMT3XqIbOfFmag45d6C3DJPRw4RudV-H1xTGw"/>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590" y="4119757"/>
            <a:ext cx="1647855" cy="2654402"/>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https://encrypted-tbn3.gstatic.com/images?q=tbn:ANd9GcQWpMssTbdGH4i2bm3nnZv1vu7tY9lt2RyCq-YO8DR1-bjUR0rnpQ"/>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28800" y="100956"/>
            <a:ext cx="1524000" cy="1014154"/>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https://encrypted-tbn3.gstatic.com/images?q=tbn:ANd9GcQ9gDJh2iBagqfddN-7aguXW_dE3OvZ6soCz-TzFlBTFHhtNnNx"/>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80585" y="100956"/>
            <a:ext cx="1581049" cy="1007012"/>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https://encrypted-tbn1.gstatic.com/images?q=tbn:ANd9GcQr6PsBQZtUhUx-XKGjgeRyJxlV3Z-9TFxpyQJaXza1m2RPUt0k"/>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53396" y="4591594"/>
            <a:ext cx="1511649" cy="228599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454078" y="6762205"/>
            <a:ext cx="2070922" cy="4005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36" name="Picture 20" descr="https://encrypted-tbn2.gstatic.com/images?q=tbn:ANd9GcRRsOfsgQGj1YYLKT-A2ExzOlvpO8y0n5ZE9UA8hd9qpCS7dpawzQ"/>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81599" y="108099"/>
            <a:ext cx="2272479" cy="1007011"/>
          </a:xfrm>
          <a:prstGeom prst="rect">
            <a:avLst/>
          </a:prstGeom>
          <a:noFill/>
          <a:extLst>
            <a:ext uri="{909E8E84-426E-40DD-AFC4-6F175D3DCCD1}">
              <a14:hiddenFill xmlns:a14="http://schemas.microsoft.com/office/drawing/2010/main">
                <a:solidFill>
                  <a:srgbClr val="FFFFFF"/>
                </a:solidFill>
              </a14:hiddenFill>
            </a:ext>
          </a:extLst>
        </p:spPr>
      </p:pic>
      <p:pic>
        <p:nvPicPr>
          <p:cNvPr id="9238" name="Picture 22" descr="https://encrypted-tbn0.gstatic.com/images?q=tbn:ANd9GcQ0Y7vgw3Qzt4qRdwwkeK1PbtLMzLS91FznJg5vafVMCNMnF36eiQ"/>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15001" y="5819063"/>
            <a:ext cx="1739078" cy="972954"/>
          </a:xfrm>
          <a:prstGeom prst="rect">
            <a:avLst/>
          </a:prstGeom>
          <a:noFill/>
          <a:extLst>
            <a:ext uri="{909E8E84-426E-40DD-AFC4-6F175D3DCCD1}">
              <a14:hiddenFill xmlns:a14="http://schemas.microsoft.com/office/drawing/2010/main">
                <a:solidFill>
                  <a:srgbClr val="FFFFFF"/>
                </a:solidFill>
              </a14:hiddenFill>
            </a:ext>
          </a:extLst>
        </p:spPr>
      </p:pic>
      <p:pic>
        <p:nvPicPr>
          <p:cNvPr id="9240" name="Picture 24" descr="https://encrypted-tbn1.gstatic.com/images?q=tbn:ANd9GcQhVOdBM-bU4RSoz-fzSVFbMV2bP4QnW7oQX-ATdPsL2y1BZpS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27860" y="5810011"/>
            <a:ext cx="1472540" cy="958865"/>
          </a:xfrm>
          <a:prstGeom prst="rect">
            <a:avLst/>
          </a:prstGeom>
          <a:noFill/>
          <a:extLst>
            <a:ext uri="{909E8E84-426E-40DD-AFC4-6F175D3DCCD1}">
              <a14:hiddenFill xmlns:a14="http://schemas.microsoft.com/office/drawing/2010/main">
                <a:solidFill>
                  <a:srgbClr val="FFFFFF"/>
                </a:solidFill>
              </a14:hiddenFill>
            </a:ext>
          </a:extLst>
        </p:spPr>
      </p:pic>
      <p:pic>
        <p:nvPicPr>
          <p:cNvPr id="9242" name="Picture 26" descr="http://princegeorge.ca/cityservices/utilities/PublishingImages/piechart.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62124" y="1190898"/>
            <a:ext cx="5691953" cy="4563291"/>
          </a:xfrm>
          <a:prstGeom prst="rect">
            <a:avLst/>
          </a:prstGeom>
          <a:noFill/>
          <a:extLst>
            <a:ext uri="{909E8E84-426E-40DD-AFC4-6F175D3DCCD1}">
              <a14:hiddenFill xmlns:a14="http://schemas.microsoft.com/office/drawing/2010/main">
                <a:solidFill>
                  <a:srgbClr val="FFFFFF"/>
                </a:solidFill>
              </a14:hiddenFill>
            </a:ext>
          </a:extLst>
        </p:spPr>
      </p:pic>
      <p:pic>
        <p:nvPicPr>
          <p:cNvPr id="2" name="Running Water .mp3">
            <a:hlinkClick r:id="" action="ppaction://media"/>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21"/>
          <a:stretch>
            <a:fillRect/>
          </a:stretch>
        </p:blipFill>
        <p:spPr>
          <a:xfrm>
            <a:off x="9906000" y="3048000"/>
            <a:ext cx="609600" cy="609600"/>
          </a:xfrm>
          <a:prstGeom prst="rect">
            <a:avLst/>
          </a:prstGeom>
        </p:spPr>
      </p:pic>
      <p:pic>
        <p:nvPicPr>
          <p:cNvPr id="3" name="toilet.mp3">
            <a:hlinkClick r:id="" action="ppaction://media"/>
          </p:cNvPr>
          <p:cNvPicPr>
            <a:picLocks noChangeAspect="1"/>
          </p:cNvPicPr>
          <p:nvPr>
            <a:audioFile r:link="rId3"/>
            <p:extLst>
              <p:ext uri="{DAA4B4D4-6D71-4841-9C94-3DE7FCFB9230}">
                <p14:media xmlns:p14="http://schemas.microsoft.com/office/powerpoint/2010/main" r:embed="rId4">
                  <p14:trim end="11179.5131"/>
                  <p14:fade in="250" out="500"/>
                </p14:media>
              </p:ext>
            </p:extLst>
          </p:nvPr>
        </p:nvPicPr>
        <p:blipFill>
          <a:blip r:embed="rId21"/>
          <a:stretch>
            <a:fillRect/>
          </a:stretch>
        </p:blipFill>
        <p:spPr>
          <a:xfrm>
            <a:off x="9906000" y="4191000"/>
            <a:ext cx="609600" cy="609600"/>
          </a:xfrm>
          <a:prstGeom prst="rect">
            <a:avLst/>
          </a:prstGeom>
        </p:spPr>
      </p:pic>
    </p:spTree>
    <p:extLst>
      <p:ext uri="{BB962C8B-B14F-4D97-AF65-F5344CB8AC3E}">
        <p14:creationId xmlns:p14="http://schemas.microsoft.com/office/powerpoint/2010/main" val="2371662910"/>
      </p:ext>
    </p:extLst>
  </p:cSld>
  <p:clrMapOvr>
    <a:masterClrMapping/>
  </p:clrMapOvr>
  <mc:AlternateContent xmlns:mc="http://schemas.openxmlformats.org/markup-compatibility/2006">
    <mc:Choice xmlns:p14="http://schemas.microsoft.com/office/powerpoint/2010/main" Requires="p14">
      <p:transition spd="slow" p14:dur="2000" advTm="8000">
        <p14:prism isContent="1"/>
      </p:transition>
    </mc:Choice>
    <mc:Fallback>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11" fill="hold"/>
                                        <p:tgtEl>
                                          <p:spTgt spid="2"/>
                                        </p:tgtEl>
                                      </p:cBhvr>
                                    </p:cmd>
                                  </p:childTnLst>
                                </p:cTn>
                              </p:par>
                              <p:par>
                                <p:cTn id="7" presetID="1" presetClass="mediacall" presetSubtype="0" fill="hold" nodeType="withEffect">
                                  <p:stCondLst>
                                    <p:cond delay="1500"/>
                                  </p:stCondLst>
                                  <p:childTnLst>
                                    <p:cmd type="call" cmd="playFrom(0.0)">
                                      <p:cBhvr>
                                        <p:cTn id="8" dur="66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StopAudio" delay="0">
                      <p:tgtEl>
                        <p:sldTgt/>
                      </p:tgtEl>
                    </p:cond>
                  </p:endCondLst>
                </p:cTn>
                <p:tgtEl>
                  <p:spTgt spid="2"/>
                </p:tgtEl>
              </p:cMediaNode>
            </p:audio>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6" descr="http://princegeorge.ca/cityservices/utilities/PublishingImages/piechart.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83000"/>
                    </a14:imgEffect>
                    <a14:imgEffect>
                      <a14:brightnessContrast bright="15000" contrast="-5000"/>
                    </a14:imgEffect>
                  </a14:imgLayer>
                </a14:imgProps>
              </a:ext>
              <a:ext uri="{28A0092B-C50C-407E-A947-70E740481C1C}">
                <a14:useLocalDpi xmlns:a14="http://schemas.microsoft.com/office/drawing/2010/main" val="0"/>
              </a:ext>
            </a:extLst>
          </a:blip>
          <a:srcRect/>
          <a:stretch>
            <a:fillRect/>
          </a:stretch>
        </p:blipFill>
        <p:spPr bwMode="auto">
          <a:xfrm>
            <a:off x="1762124" y="1190898"/>
            <a:ext cx="5691953" cy="45632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747649">
            <a:off x="1821827" y="2399098"/>
            <a:ext cx="5671630" cy="1938992"/>
          </a:xfrm>
          <a:prstGeom prst="rect">
            <a:avLst/>
          </a:prstGeom>
          <a:noFill/>
        </p:spPr>
        <p:txBody>
          <a:bodyPr wrap="square" rtlCol="0">
            <a:spAutoFit/>
          </a:bodyPr>
          <a:lstStyle/>
          <a:p>
            <a:pPr algn="ctr"/>
            <a:r>
              <a:rPr lang="en-US" sz="6000" dirty="0" smtClean="0">
                <a:solidFill>
                  <a:schemeClr val="accent1">
                    <a:lumMod val="75000"/>
                  </a:schemeClr>
                </a:solidFill>
              </a:rPr>
              <a:t>RECREATIONAL </a:t>
            </a:r>
          </a:p>
          <a:p>
            <a:pPr algn="ctr"/>
            <a:r>
              <a:rPr lang="en-US" sz="6000" dirty="0" smtClean="0">
                <a:solidFill>
                  <a:schemeClr val="accent1">
                    <a:lumMod val="75000"/>
                  </a:schemeClr>
                </a:solidFill>
              </a:rPr>
              <a:t>USES OF WATER</a:t>
            </a:r>
            <a:endParaRPr lang="en-US" sz="6000" dirty="0">
              <a:solidFill>
                <a:schemeClr val="accent1">
                  <a:lumMod val="75000"/>
                </a:schemeClr>
              </a:solidFill>
            </a:endParaRPr>
          </a:p>
        </p:txBody>
      </p:sp>
      <p:pic>
        <p:nvPicPr>
          <p:cNvPr id="12290" name="Picture 2" descr="https://encrypted-tbn2.gstatic.com/images?q=tbn:ANd9GcTwh94dvQdeQ7Q5Z8_YR301H6qOGz75CsyUvLrvCczHRtMVmcw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9541" y="5819027"/>
            <a:ext cx="1755593" cy="100488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encrypted-tbn1.gstatic.com/images?q=tbn:ANd9GcS9iAAXFycYExH9hKBkJkLHFsI4oZalh3cbmU6FMWG6Un8N8aa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5844200"/>
            <a:ext cx="1905000" cy="100488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encrypted-tbn3.gstatic.com/images?q=tbn:ANd9GcQCFG_nER7vTn8KuWTocKfTexE4PyqMVl_PKGKSpC-rvHIbVneTu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9541" y="43855"/>
            <a:ext cx="1878059" cy="103747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encrypted-tbn0.gstatic.com/images?q=tbn:ANd9GcQCnSRjox75Up47QZzKs2fTRRbgRHO5O7dxc7DTQGDek_RvDjQvK_YrBYy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2663" y="4724400"/>
            <a:ext cx="1512053" cy="2066856"/>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s://encrypted-tbn1.gstatic.com/images?q=tbn:ANd9GcTOhv3kifgnB7C4yxi2baFcmVoi0llbqiyk-PYHYmmyLSo6qJApq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3242" y="57392"/>
            <a:ext cx="1828800" cy="1042953"/>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https://encrypted-tbn0.gstatic.com/images?q=tbn:ANd9GcT2ldG7Ecj4kzJCOGdrr8MN9JzV_EgVljVu_JHqkDcuGXrUlq-8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15000" y="58807"/>
            <a:ext cx="1739077" cy="1069841"/>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https://encrypted-tbn2.gstatic.com/images?q=tbn:ANd9GcRPHnc74XsHY8PgKq8CwNnmcD8Jz4GCCyxh1z8PrEKYak8l_tjEssoHQAYw"/>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273" y="21771"/>
            <a:ext cx="1661879" cy="2416629"/>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https://encrypted-tbn0.gstatic.com/images?q=tbn:ANd9GcS5kg53R2EthiQvgdC3Tv3S1TO2wtz4je1eljPik7JCGwa0UzwukQ"/>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52662" y="2706259"/>
            <a:ext cx="1512054" cy="1925746"/>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18" descr="https://encrypted-tbn3.gstatic.com/images?q=tbn:ANd9GcQcROFHLnpUGuFK595y5IumBL4NhCxJrB8GBKLvcR90yy1IbCI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68819" y="5844200"/>
            <a:ext cx="1785257" cy="923926"/>
          </a:xfrm>
          <a:prstGeom prst="rect">
            <a:avLst/>
          </a:prstGeom>
          <a:noFill/>
          <a:extLst>
            <a:ext uri="{909E8E84-426E-40DD-AFC4-6F175D3DCCD1}">
              <a14:hiddenFill xmlns:a14="http://schemas.microsoft.com/office/drawing/2010/main">
                <a:solidFill>
                  <a:srgbClr val="FFFFFF"/>
                </a:solidFill>
              </a14:hiddenFill>
            </a:ext>
          </a:extLst>
        </p:spPr>
      </p:pic>
      <p:pic>
        <p:nvPicPr>
          <p:cNvPr id="12308" name="Picture 20" descr="https://encrypted-tbn3.gstatic.com/images?q=tbn:ANd9GcTcHZa7njYLfZvDv9lHdB2qHGy9Bk1MO6RybfH9OB0a5hYAeOJ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272" y="4423928"/>
            <a:ext cx="1642285" cy="2399985"/>
          </a:xfrm>
          <a:prstGeom prst="rect">
            <a:avLst/>
          </a:prstGeom>
          <a:noFill/>
          <a:extLst>
            <a:ext uri="{909E8E84-426E-40DD-AFC4-6F175D3DCCD1}">
              <a14:hiddenFill xmlns:a14="http://schemas.microsoft.com/office/drawing/2010/main">
                <a:solidFill>
                  <a:srgbClr val="FFFFFF"/>
                </a:solidFill>
              </a14:hiddenFill>
            </a:ext>
          </a:extLst>
        </p:spPr>
      </p:pic>
      <p:pic>
        <p:nvPicPr>
          <p:cNvPr id="12310" name="Picture 22" descr="https://encrypted-tbn0.gstatic.com/images?q=tbn:ANd9GcSUP5qbP8Z6W1oIMrCnNONsN_eiQS2CY5vWj9Fs-jp95Hj24ON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52662" y="69981"/>
            <a:ext cx="1512054" cy="265747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7541776" y="2606110"/>
            <a:ext cx="1522940" cy="1001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14" name="Picture 26" descr="https://encrypted-tbn1.gstatic.com/images?q=tbn:ANd9GcT9FYcHGy8he2ozFGuF2uHc4xt5elJrDRolCincDbEcA-ZIVaj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271" y="2542976"/>
            <a:ext cx="1642285" cy="1798219"/>
          </a:xfrm>
          <a:prstGeom prst="rect">
            <a:avLst/>
          </a:prstGeom>
          <a:noFill/>
          <a:extLst>
            <a:ext uri="{909E8E84-426E-40DD-AFC4-6F175D3DCCD1}">
              <a14:hiddenFill xmlns:a14="http://schemas.microsoft.com/office/drawing/2010/main">
                <a:solidFill>
                  <a:srgbClr val="FFFFFF"/>
                </a:solidFill>
              </a14:hiddenFill>
            </a:ext>
          </a:extLst>
        </p:spPr>
      </p:pic>
      <p:pic>
        <p:nvPicPr>
          <p:cNvPr id="2" name="Kids on beach long.mp3">
            <a:hlinkClick r:id="" action="ppaction://media"/>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19"/>
          <a:stretch>
            <a:fillRect/>
          </a:stretch>
        </p:blipFill>
        <p:spPr>
          <a:xfrm>
            <a:off x="9677400" y="2878183"/>
            <a:ext cx="609600" cy="609600"/>
          </a:xfrm>
          <a:prstGeom prst="rect">
            <a:avLst/>
          </a:prstGeom>
        </p:spPr>
      </p:pic>
    </p:spTree>
    <p:extLst>
      <p:ext uri="{BB962C8B-B14F-4D97-AF65-F5344CB8AC3E}">
        <p14:creationId xmlns:p14="http://schemas.microsoft.com/office/powerpoint/2010/main" val="172784217"/>
      </p:ext>
    </p:extLst>
  </p:cSld>
  <p:clrMapOvr>
    <a:masterClrMapping/>
  </p:clrMapOvr>
  <mc:AlternateContent xmlns:mc="http://schemas.openxmlformats.org/markup-compatibility/2006">
    <mc:Choice xmlns:p14="http://schemas.microsoft.com/office/powerpoint/2010/main" Requires="p14">
      <p:transition spd="slow" p14:dur="800" advTm="8000">
        <p:circle/>
      </p:transition>
    </mc:Choice>
    <mc:Fallback>
      <p:transition spd="slow" advTm="8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6" descr="http://princegeorge.ca/cityservices/utilities/PublishingImages/piechart.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83000"/>
                    </a14:imgEffect>
                    <a14:imgEffect>
                      <a14:brightnessContrast bright="15000" contrast="-5000"/>
                    </a14:imgEffect>
                  </a14:imgLayer>
                </a14:imgProps>
              </a:ext>
              <a:ext uri="{28A0092B-C50C-407E-A947-70E740481C1C}">
                <a14:useLocalDpi xmlns:a14="http://schemas.microsoft.com/office/drawing/2010/main" val="0"/>
              </a:ext>
            </a:extLst>
          </a:blip>
          <a:srcRect/>
          <a:stretch>
            <a:fillRect/>
          </a:stretch>
        </p:blipFill>
        <p:spPr bwMode="auto">
          <a:xfrm>
            <a:off x="1762124" y="1190898"/>
            <a:ext cx="5691953" cy="45632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747649">
            <a:off x="1821827" y="2399098"/>
            <a:ext cx="5671630" cy="1938992"/>
          </a:xfrm>
          <a:prstGeom prst="rect">
            <a:avLst/>
          </a:prstGeom>
          <a:noFill/>
        </p:spPr>
        <p:txBody>
          <a:bodyPr wrap="square" rtlCol="0">
            <a:spAutoFit/>
          </a:bodyPr>
          <a:lstStyle/>
          <a:p>
            <a:pPr algn="ctr"/>
            <a:r>
              <a:rPr lang="en-US" sz="6000" dirty="0" smtClean="0">
                <a:solidFill>
                  <a:schemeClr val="accent1">
                    <a:lumMod val="75000"/>
                  </a:schemeClr>
                </a:solidFill>
              </a:rPr>
              <a:t>AGRICULTURAL </a:t>
            </a:r>
          </a:p>
          <a:p>
            <a:pPr algn="ctr"/>
            <a:r>
              <a:rPr lang="en-US" sz="6000" dirty="0" smtClean="0">
                <a:solidFill>
                  <a:schemeClr val="accent1">
                    <a:lumMod val="75000"/>
                  </a:schemeClr>
                </a:solidFill>
              </a:rPr>
              <a:t>USES OF WATER</a:t>
            </a:r>
            <a:endParaRPr lang="en-US" sz="6000" dirty="0">
              <a:solidFill>
                <a:schemeClr val="accent1">
                  <a:lumMod val="75000"/>
                </a:schemeClr>
              </a:solidFill>
            </a:endParaRPr>
          </a:p>
        </p:txBody>
      </p:sp>
      <p:pic>
        <p:nvPicPr>
          <p:cNvPr id="11266" name="Picture 2" descr="https://encrypted-tbn2.gstatic.com/images?q=tbn:ANd9GcQwiQI3z92_1nBCEGMI96WTpHqGXPflYVbEUW2TFz29FD-jgIS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2125" y="72345"/>
            <a:ext cx="1862138" cy="103194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encrypted-tbn3.gstatic.com/images?q=tbn:ANd9GcT9gSLimY6iZWYWI-a06-ngsRiPlzV2hWbP0FF6IwKpCXJv6NHoC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5806440"/>
            <a:ext cx="1815278" cy="97536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encrypted-tbn1.gstatic.com/images?q=tbn:ANd9GcRFPLfpopMm5K_DvMPU9a3genyeT0EMsNOTYfWvtLPPsKO9zGUl_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2124" y="5806440"/>
            <a:ext cx="3724276" cy="97536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s://encrypted-tbn1.gstatic.com/images?q=tbn:ANd9GcR2xKACsq_FYw99-Nskg0tI14ehgULzFa9ZXiWMomaQyH9prf8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564" y="4038599"/>
            <a:ext cx="1628191" cy="2736669"/>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s://encrypted-tbn0.gstatic.com/images?q=tbn:ANd9GcTtUqa_GBIEjNSw0lfh2HZZHQWfoVJbE6ZY4h8J5hDNRUstS8U"/>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06076" y="4038599"/>
            <a:ext cx="1561724" cy="2743201"/>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https://encrypted-tbn0.gstatic.com/images?q=tbn:ANd9GcTvM-GA0cPalj5WyqFGkDba7xfBzsEv_K4bH5Kdsc0xeugu5dkJ"/>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64620"/>
            <a:ext cx="2133600" cy="1042805"/>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https://encrypted-tbn0.gstatic.com/images?q=tbn:ANd9GcThT-xefcK3R1JY_wjI9rROnRiU1uRzOgKg8VR_7obEcrjhIWK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87981" y="64620"/>
            <a:ext cx="1466096" cy="1030231"/>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https://encrypted-tbn1.gstatic.com/images?q=tbn:ANd9GcRTrVwf9hh9CnuapYAtZbtqbad3atnayYlJb4tG5zdNg1CCOXhz"/>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302" y="1661646"/>
            <a:ext cx="1628775"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https://encrypted-tbn3.gstatic.com/images?q=tbn:ANd9GcRIhExYznS9CtjsFoHxPAb6BeasnnblkoNgFGKI6SXj4Lt6o4Rxww"/>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06076" y="72345"/>
            <a:ext cx="157946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descr="https://encrypted-tbn1.gstatic.com/images?q=tbn:ANd9GcT2OuGi5J_B5p1wgDgFQQ8_opGyceQUH9MPcLmTjSBJExyO5Gkf2w"/>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06076" y="2746257"/>
            <a:ext cx="1561724" cy="1201390"/>
          </a:xfrm>
          <a:prstGeom prst="rect">
            <a:avLst/>
          </a:prstGeom>
          <a:noFill/>
          <a:extLst>
            <a:ext uri="{909E8E84-426E-40DD-AFC4-6F175D3DCCD1}">
              <a14:hiddenFill xmlns:a14="http://schemas.microsoft.com/office/drawing/2010/main">
                <a:solidFill>
                  <a:srgbClr val="FFFFFF"/>
                </a:solidFill>
              </a14:hiddenFill>
            </a:ext>
          </a:extLst>
        </p:spPr>
      </p:pic>
      <p:pic>
        <p:nvPicPr>
          <p:cNvPr id="11286" name="Picture 22" descr="https://encrypted-tbn1.gstatic.com/images?q=tbn:ANd9GcQL4Y2vicDEzOklJLJ4GXLJjojdzySsTYYg4ZjcAU6KeMTrPAL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302" y="72345"/>
            <a:ext cx="1619899" cy="1501678"/>
          </a:xfrm>
          <a:prstGeom prst="rect">
            <a:avLst/>
          </a:prstGeom>
          <a:noFill/>
          <a:extLst>
            <a:ext uri="{909E8E84-426E-40DD-AFC4-6F175D3DCCD1}">
              <a14:hiddenFill xmlns:a14="http://schemas.microsoft.com/office/drawing/2010/main">
                <a:solidFill>
                  <a:srgbClr val="FFFFFF"/>
                </a:solidFill>
              </a14:hiddenFill>
            </a:ext>
          </a:extLst>
        </p:spPr>
      </p:pic>
      <p:pic>
        <p:nvPicPr>
          <p:cNvPr id="15" name="Rain Sounds   Free Sound Effects   Rain Sound Clips   Sound Bites.mp3">
            <a:hlinkClick r:id="" action="ppaction://media"/>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18"/>
          <a:stretch>
            <a:fillRect/>
          </a:stretch>
        </p:blipFill>
        <p:spPr>
          <a:xfrm>
            <a:off x="9829800" y="2799806"/>
            <a:ext cx="609600" cy="609600"/>
          </a:xfrm>
          <a:prstGeom prst="rect">
            <a:avLst/>
          </a:prstGeom>
        </p:spPr>
      </p:pic>
    </p:spTree>
    <p:extLst>
      <p:ext uri="{BB962C8B-B14F-4D97-AF65-F5344CB8AC3E}">
        <p14:creationId xmlns:p14="http://schemas.microsoft.com/office/powerpoint/2010/main" val="115562186"/>
      </p:ext>
    </p:extLst>
  </p:cSld>
  <p:clrMapOvr>
    <a:masterClrMapping/>
  </p:clrMapOvr>
  <mc:AlternateContent xmlns:mc="http://schemas.openxmlformats.org/markup-compatibility/2006">
    <mc:Choice xmlns:p14="http://schemas.microsoft.com/office/powerpoint/2010/main" Requires="p14">
      <p:transition spd="slow" p14:dur="800" advTm="8000">
        <p:circle/>
      </p:transition>
    </mc:Choice>
    <mc:Fallback>
      <p:transition spd="slow" advTm="8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7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6" descr="http://princegeorge.ca/cityservices/utilities/PublishingImages/piechart.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83000"/>
                    </a14:imgEffect>
                    <a14:imgEffect>
                      <a14:brightnessContrast bright="15000" contrast="-5000"/>
                    </a14:imgEffect>
                  </a14:imgLayer>
                </a14:imgProps>
              </a:ext>
              <a:ext uri="{28A0092B-C50C-407E-A947-70E740481C1C}">
                <a14:useLocalDpi xmlns:a14="http://schemas.microsoft.com/office/drawing/2010/main" val="0"/>
              </a:ext>
            </a:extLst>
          </a:blip>
          <a:srcRect/>
          <a:stretch>
            <a:fillRect/>
          </a:stretch>
        </p:blipFill>
        <p:spPr bwMode="auto">
          <a:xfrm>
            <a:off x="1762124" y="1190898"/>
            <a:ext cx="5691953" cy="45632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747649">
            <a:off x="1821827" y="2399098"/>
            <a:ext cx="5671630" cy="1938992"/>
          </a:xfrm>
          <a:prstGeom prst="rect">
            <a:avLst/>
          </a:prstGeom>
          <a:noFill/>
        </p:spPr>
        <p:txBody>
          <a:bodyPr wrap="square" rtlCol="0">
            <a:spAutoFit/>
          </a:bodyPr>
          <a:lstStyle/>
          <a:p>
            <a:pPr algn="ctr"/>
            <a:r>
              <a:rPr lang="en-US" sz="6000" dirty="0" smtClean="0">
                <a:solidFill>
                  <a:schemeClr val="accent1">
                    <a:lumMod val="75000"/>
                  </a:schemeClr>
                </a:solidFill>
              </a:rPr>
              <a:t>INDUSTRIAL </a:t>
            </a:r>
          </a:p>
          <a:p>
            <a:pPr algn="ctr"/>
            <a:r>
              <a:rPr lang="en-US" sz="6000" dirty="0" smtClean="0">
                <a:solidFill>
                  <a:schemeClr val="accent1">
                    <a:lumMod val="75000"/>
                  </a:schemeClr>
                </a:solidFill>
              </a:rPr>
              <a:t>USES OF WATER</a:t>
            </a:r>
            <a:endParaRPr lang="en-US" sz="6000" dirty="0">
              <a:solidFill>
                <a:schemeClr val="accent1">
                  <a:lumMod val="75000"/>
                </a:schemeClr>
              </a:solidFill>
            </a:endParaRPr>
          </a:p>
        </p:txBody>
      </p:sp>
      <p:pic>
        <p:nvPicPr>
          <p:cNvPr id="10242" name="Picture 2" descr="https://encrypted-tbn0.gstatic.com/images?q=tbn:ANd9GcTy5SxP0YqgLtCvvvM5RnUdl9-0WvCLVbL_SMGcn9YloWfzT9R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28" y="46843"/>
            <a:ext cx="2422072" cy="108567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encrypted-tbn2.gstatic.com/images?q=tbn:ANd9GcQWpO36wOGuFzDQEyPsLxJlvf6IL-WV3NDOkjUyM31De_kQ_WE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4862" y="5797471"/>
            <a:ext cx="2096263" cy="100213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encrypted-tbn2.gstatic.com/images?q=tbn:ANd9GcQCEGLC8OYEMl1JcM_9KHbn8IVp58E1PfoX6AQY9g2wx2f9XYS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38859" y="1190898"/>
            <a:ext cx="1457930" cy="117130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s://encrypted-tbn3.gstatic.com/images?q=tbn:ANd9GcToTnF0NexgJf8hEpne8O9ukNqEr5sFt_izjZ75Bkr2pQbN4Hf_"/>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0" y="74839"/>
            <a:ext cx="2092507" cy="1017494"/>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ttps://encrypted-tbn1.gstatic.com/images?q=tbn:ANd9GcTQv8TMmBWmOn9JiSMDc75Hg83dFXsKL83XjHepVLWvkdq9hMOD2Q"/>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527" y="1225469"/>
            <a:ext cx="16336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https://encrypted-tbn3.gstatic.com/images?q=tbn:ANd9GcRVqRoKDplSl9eSVo1l9R39BNnRmY3VrXoI83xITkLiNlMErhn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528" y="5836808"/>
            <a:ext cx="2813957" cy="944224"/>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https://encrypted-tbn2.gstatic.com/images?q=tbn:ANd9GcRT6hg6Vi30rNrn2Na1X6ikNgTnVVpX6kMdNT17HNcUpGLQ0-ZJNw"/>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38860" y="2462892"/>
            <a:ext cx="1457930" cy="2019301"/>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https://encrypted-tbn1.gstatic.com/images?q=tbn:ANd9GcQMtXP384tKAKx0DNs331qQEhm96fyGL_mDIDldLOmrAI7x8EA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19800" y="74839"/>
            <a:ext cx="2976989" cy="1029687"/>
          </a:xfrm>
          <a:prstGeom prst="rect">
            <a:avLst/>
          </a:prstGeom>
          <a:noFill/>
          <a:extLst>
            <a:ext uri="{909E8E84-426E-40DD-AFC4-6F175D3DCCD1}">
              <a14:hiddenFill xmlns:a14="http://schemas.microsoft.com/office/drawing/2010/main">
                <a:solidFill>
                  <a:srgbClr val="FFFFFF"/>
                </a:solidFill>
              </a14:hiddenFill>
            </a:ext>
          </a:extLst>
        </p:spPr>
      </p:pic>
      <p:pic>
        <p:nvPicPr>
          <p:cNvPr id="10260" name="Picture 20" descr="https://encrypted-tbn1.gstatic.com/images?q=tbn:ANd9GcRmm6gvvSvkMS32ofN13RpWz5KRUTybzMd9yGVJtnDTKZoKeRvv"/>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81599" y="5818228"/>
            <a:ext cx="3815189" cy="981383"/>
          </a:xfrm>
          <a:prstGeom prst="rect">
            <a:avLst/>
          </a:prstGeom>
          <a:noFill/>
          <a:extLst>
            <a:ext uri="{909E8E84-426E-40DD-AFC4-6F175D3DCCD1}">
              <a14:hiddenFill xmlns:a14="http://schemas.microsoft.com/office/drawing/2010/main">
                <a:solidFill>
                  <a:srgbClr val="FFFFFF"/>
                </a:solidFill>
              </a14:hiddenFill>
            </a:ext>
          </a:extLst>
        </p:spPr>
      </p:pic>
      <p:pic>
        <p:nvPicPr>
          <p:cNvPr id="10262" name="Picture 22" descr="https://encrypted-tbn3.gstatic.com/images?q=tbn:ANd9GcR8VFgyrJ6GTQDdVjIKSnyiG1--oLEBtX2lZbXPfh-6-9aXfgmj"/>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25360" y="72441"/>
            <a:ext cx="1117782" cy="1034481"/>
          </a:xfrm>
          <a:prstGeom prst="rect">
            <a:avLst/>
          </a:prstGeom>
          <a:noFill/>
          <a:extLst>
            <a:ext uri="{909E8E84-426E-40DD-AFC4-6F175D3DCCD1}">
              <a14:hiddenFill xmlns:a14="http://schemas.microsoft.com/office/drawing/2010/main">
                <a:solidFill>
                  <a:srgbClr val="FFFFFF"/>
                </a:solidFill>
              </a14:hiddenFill>
            </a:ext>
          </a:extLst>
        </p:spPr>
      </p:pic>
      <p:pic>
        <p:nvPicPr>
          <p:cNvPr id="10264" name="Picture 24" descr="https://encrypted-tbn0.gstatic.com/images?q=tbn:ANd9GcRgS7lW21FovIKXgzSMUT6VPAvExkUpIh-hR6t6IOciWpzpzIQ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2526" y="3472543"/>
            <a:ext cx="1633626" cy="2281645"/>
          </a:xfrm>
          <a:prstGeom prst="rect">
            <a:avLst/>
          </a:prstGeom>
          <a:noFill/>
          <a:extLst>
            <a:ext uri="{909E8E84-426E-40DD-AFC4-6F175D3DCCD1}">
              <a14:hiddenFill xmlns:a14="http://schemas.microsoft.com/office/drawing/2010/main">
                <a:solidFill>
                  <a:srgbClr val="FFFFFF"/>
                </a:solidFill>
              </a14:hiddenFill>
            </a:ext>
          </a:extLst>
        </p:spPr>
      </p:pic>
      <p:pic>
        <p:nvPicPr>
          <p:cNvPr id="10266" name="Picture 26" descr="https://encrypted-tbn2.gstatic.com/images?q=tbn:ANd9GcRFBA1wKtAhfnUNfBVD_4Zb6kjV4OVUwypSgnuxpEG0AOkUQJX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38774" y="4576354"/>
            <a:ext cx="1458016" cy="1177834"/>
          </a:xfrm>
          <a:prstGeom prst="rect">
            <a:avLst/>
          </a:prstGeom>
          <a:noFill/>
          <a:extLst>
            <a:ext uri="{909E8E84-426E-40DD-AFC4-6F175D3DCCD1}">
              <a14:hiddenFill xmlns:a14="http://schemas.microsoft.com/office/drawing/2010/main">
                <a:solidFill>
                  <a:srgbClr val="FFFFFF"/>
                </a:solidFill>
              </a14:hiddenFill>
            </a:ext>
          </a:extLst>
        </p:spPr>
      </p:pic>
      <p:pic>
        <p:nvPicPr>
          <p:cNvPr id="3" name="Running Water 2.mp3">
            <a:hlinkClick r:id="" action="ppaction://media"/>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19"/>
          <a:stretch>
            <a:fillRect/>
          </a:stretch>
        </p:blipFill>
        <p:spPr>
          <a:xfrm>
            <a:off x="9525000" y="3063794"/>
            <a:ext cx="609600" cy="609600"/>
          </a:xfrm>
          <a:prstGeom prst="rect">
            <a:avLst/>
          </a:prstGeom>
        </p:spPr>
      </p:pic>
    </p:spTree>
    <p:extLst>
      <p:ext uri="{BB962C8B-B14F-4D97-AF65-F5344CB8AC3E}">
        <p14:creationId xmlns:p14="http://schemas.microsoft.com/office/powerpoint/2010/main" val="643390324"/>
      </p:ext>
    </p:extLst>
  </p:cSld>
  <p:clrMapOvr>
    <a:masterClrMapping/>
  </p:clrMapOvr>
  <mc:AlternateContent xmlns:mc="http://schemas.openxmlformats.org/markup-compatibility/2006">
    <mc:Choice xmlns:p14="http://schemas.microsoft.com/office/powerpoint/2010/main" Requires="p14">
      <p:transition spd="slow" p14:dur="800" advTm="8000">
        <p:circle/>
      </p:transition>
    </mc:Choice>
    <mc:Fallback>
      <p:transition spd="slow" advTm="8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6" descr="http://princegeorge.ca/cityservices/utilities/PublishingImages/piechart.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83000"/>
                    </a14:imgEffect>
                    <a14:imgEffect>
                      <a14:brightnessContrast bright="15000" contrast="-5000"/>
                    </a14:imgEffect>
                  </a14:imgLayer>
                </a14:imgProps>
              </a:ext>
              <a:ext uri="{28A0092B-C50C-407E-A947-70E740481C1C}">
                <a14:useLocalDpi xmlns:a14="http://schemas.microsoft.com/office/drawing/2010/main" val="0"/>
              </a:ext>
            </a:extLst>
          </a:blip>
          <a:srcRect/>
          <a:stretch>
            <a:fillRect/>
          </a:stretch>
        </p:blipFill>
        <p:spPr bwMode="auto">
          <a:xfrm>
            <a:off x="1762124" y="1190898"/>
            <a:ext cx="5691953" cy="45632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747649">
            <a:off x="1821827" y="2399098"/>
            <a:ext cx="5671630" cy="1938992"/>
          </a:xfrm>
          <a:prstGeom prst="rect">
            <a:avLst/>
          </a:prstGeom>
          <a:noFill/>
        </p:spPr>
        <p:txBody>
          <a:bodyPr wrap="square" rtlCol="0">
            <a:spAutoFit/>
          </a:bodyPr>
          <a:lstStyle/>
          <a:p>
            <a:pPr algn="ctr"/>
            <a:r>
              <a:rPr lang="en-US" sz="6000" dirty="0" smtClean="0">
                <a:solidFill>
                  <a:schemeClr val="accent1">
                    <a:lumMod val="75000"/>
                  </a:schemeClr>
                </a:solidFill>
              </a:rPr>
              <a:t>WATER </a:t>
            </a:r>
            <a:r>
              <a:rPr lang="en-US" sz="6000" dirty="0">
                <a:solidFill>
                  <a:schemeClr val="accent1">
                    <a:lumMod val="75000"/>
                  </a:schemeClr>
                </a:solidFill>
              </a:rPr>
              <a:t>O</a:t>
            </a:r>
            <a:r>
              <a:rPr lang="en-US" sz="6000" dirty="0" smtClean="0">
                <a:solidFill>
                  <a:schemeClr val="accent1">
                    <a:lumMod val="75000"/>
                  </a:schemeClr>
                </a:solidFill>
              </a:rPr>
              <a:t>N </a:t>
            </a:r>
          </a:p>
          <a:p>
            <a:pPr algn="ctr"/>
            <a:r>
              <a:rPr lang="en-US" sz="6000" dirty="0" smtClean="0">
                <a:solidFill>
                  <a:schemeClr val="accent1">
                    <a:lumMod val="75000"/>
                  </a:schemeClr>
                </a:solidFill>
              </a:rPr>
              <a:t>THE AIRWAVES</a:t>
            </a:r>
            <a:endParaRPr lang="en-US" sz="6000" dirty="0">
              <a:solidFill>
                <a:schemeClr val="accent1">
                  <a:lumMod val="75000"/>
                </a:schemeClr>
              </a:solidFill>
            </a:endParaRPr>
          </a:p>
        </p:txBody>
      </p:sp>
      <p:pic>
        <p:nvPicPr>
          <p:cNvPr id="2" name="WaterSong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53600" y="2514600"/>
            <a:ext cx="609600" cy="609600"/>
          </a:xfrm>
          <a:prstGeom prst="rect">
            <a:avLst/>
          </a:prstGeom>
        </p:spPr>
      </p:pic>
      <p:pic>
        <p:nvPicPr>
          <p:cNvPr id="1026" name="Picture 2" descr="https://encrypted-tbn1.gstatic.com/images?q=tbn:ANd9GcSvazoCLYHQTBeon5898HR0po23OCUE5MyjepL5mDVOk4sPP67j"/>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4" y="5655864"/>
            <a:ext cx="1752600" cy="1166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1.gstatic.com/images?q=tbn:ANd9GcRIj4YBjJAoM7TOJCQ-loKjysXBjwyFiqLz5qdTo8-00De0iiZQS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3754" y="1"/>
            <a:ext cx="2514600" cy="11908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0.gstatic.com/images?q=tbn:ANd9GcQEVcCUxHixwDUeFj1Y8U9q9NowrG0fCJxjehiEegDzFc7yHcN9g7_YUq2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4077" y="1190898"/>
            <a:ext cx="1689923" cy="248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1.gstatic.com/images?q=tbn:ANd9GcRLRpPj3HXnXg506Cht_Y9gvDt7gWc6tqtbw0z59HDNzI9yTGc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62124" y="5754189"/>
            <a:ext cx="2047876" cy="10924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3.gstatic.com/images?q=tbn:ANd9GcRP4sKGlGQL9URIwoaJnVH96N4MAXSUpNersiLlYcMP_XhAlHH8C6YawW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23" y="3378282"/>
            <a:ext cx="1716629" cy="22841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encrypted-tbn2.gstatic.com/images?q=tbn:ANd9GcT4404NJ2wOag9PJDRwjdTt086QRkfKV-QipLbaxlZPrJIonTSWaYY-e3v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54077" y="3674352"/>
            <a:ext cx="1619113" cy="207983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encrypted-tbn3.gstatic.com/images?q=tbn:ANd9GcR-izbY8vjLZNy_qtWIChcErWhY9MwRLsQDvi1AahybnffeZUHMuw"/>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72200" y="5820964"/>
            <a:ext cx="2900991" cy="101177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encrypted-tbn3.gstatic.com/images?q=tbn:ANd9GcQVi75oT0c0FgNF5GufzNtfZN_CP_0eO_IlZ3r9i4dX9BpLw7vq"/>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764" y="38100"/>
            <a:ext cx="1956436" cy="109560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encrypted-tbn2.gstatic.com/images?q=tbn:ANd9GcSQDN9eiVpU8NvhtbjKN0oMYe4DSQnU7JFB30r5kqayPtNVeabkQ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86200" y="5773590"/>
            <a:ext cx="2286000" cy="104855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encrypted-tbn3.gstatic.com/images?q=tbn:ANd9GcTpmt2Ty0Wax5Hz6dO2PxDR_IE7sERGA0i2DMn3HZETGUk5pHUz"/>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09503" y="19718"/>
            <a:ext cx="2333897" cy="113236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encrypted-tbn3.gstatic.com/images?q=tbn:ANd9GcQ-49b6OHl7oyfO3chjQQhViBLyvSsuog7bAbOXHNxkXs5wWxVnYEwJFHdq"/>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765" y="1190899"/>
            <a:ext cx="1701387" cy="215592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encrypted-tbn0.gstatic.com/images?q=tbn:ANd9GcQEQ6IOEVmf4f2zEfPWlzt7WLvV1290h0JXxBR_GNSkPCloWFoLiA"/>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91000" y="38100"/>
            <a:ext cx="2442754" cy="1135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479303"/>
      </p:ext>
    </p:extLst>
  </p:cSld>
  <p:clrMapOvr>
    <a:masterClrMapping/>
  </p:clrMapOvr>
  <mc:AlternateContent xmlns:mc="http://schemas.openxmlformats.org/markup-compatibility/2006">
    <mc:Choice xmlns:p14="http://schemas.microsoft.com/office/powerpoint/2010/main" Requires="p14">
      <p:transition spd="slow" p14:dur="800" advTm="12000">
        <p:circle/>
      </p:transition>
    </mc:Choice>
    <mc:Fallback>
      <p:transition spd="slow" advTm="12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72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9144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304800"/>
            <a:ext cx="9144000" cy="954107"/>
          </a:xfrm>
          <a:prstGeom prst="rect">
            <a:avLst/>
          </a:prstGeom>
          <a:noFill/>
        </p:spPr>
        <p:txBody>
          <a:bodyPr wrap="square" rtlCol="0">
            <a:spAutoFit/>
          </a:bodyPr>
          <a:lstStyle/>
          <a:p>
            <a:pPr algn="ctr"/>
            <a:r>
              <a:rPr lang="en-US" sz="2800" cap="all" dirty="0" smtClean="0">
                <a:solidFill>
                  <a:schemeClr val="accent1">
                    <a:lumMod val="75000"/>
                  </a:schemeClr>
                </a:solidFill>
                <a:latin typeface="Goudy Stout" pitchFamily="18" charset="0"/>
              </a:rPr>
              <a:t>How much water </a:t>
            </a:r>
          </a:p>
          <a:p>
            <a:pPr algn="ctr"/>
            <a:r>
              <a:rPr lang="en-US" sz="2800" cap="all" dirty="0" smtClean="0">
                <a:solidFill>
                  <a:schemeClr val="accent1">
                    <a:lumMod val="75000"/>
                  </a:schemeClr>
                </a:solidFill>
                <a:latin typeface="Goudy Stout" pitchFamily="18" charset="0"/>
              </a:rPr>
              <a:t>do we use?</a:t>
            </a:r>
            <a:endParaRPr lang="en-US" sz="2800" dirty="0"/>
          </a:p>
        </p:txBody>
      </p:sp>
      <p:pic>
        <p:nvPicPr>
          <p:cNvPr id="14338" name="Picture 2" descr="http://www.massagewilliamsburg.com/wp-content/uploads/2012/09/arms-wide-open-2.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098" y="3276600"/>
            <a:ext cx="5041803"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646963"/>
      </p:ext>
    </p:extLst>
  </p:cSld>
  <p:clrMapOvr>
    <a:masterClrMapping/>
  </p:clrMapOvr>
  <p:transition spd="slow" advTm="8000">
    <p:fade/>
    <p:sndAc>
      <p:stSnd>
        <p:snd r:embed="rId3" name="wind.wav"/>
      </p:stSnd>
    </p:sndAc>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393412"/>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Doctors tell you to drink 8 glasses of water a day.</a:t>
            </a:r>
            <a:endParaRPr lang="en-US" sz="3200" dirty="0">
              <a:solidFill>
                <a:schemeClr val="accent1">
                  <a:lumMod val="20000"/>
                  <a:lumOff val="80000"/>
                </a:schemeClr>
              </a:solidFill>
            </a:endParaRPr>
          </a:p>
        </p:txBody>
      </p:sp>
      <p:pic>
        <p:nvPicPr>
          <p:cNvPr id="15362" name="Picture 2" descr="http://sphotos-a.xx.fbcdn.net/hphotos-prn1/p480x480/12280_388976177852122_183930685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1182189"/>
            <a:ext cx="8001000" cy="29624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594" y="4419600"/>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But in reality you use a lot more than that.</a:t>
            </a:r>
            <a:endParaRPr lang="en-US" sz="3200" dirty="0">
              <a:solidFill>
                <a:schemeClr val="accent1">
                  <a:lumMod val="20000"/>
                  <a:lumOff val="80000"/>
                </a:schemeClr>
              </a:solidFill>
            </a:endParaRPr>
          </a:p>
        </p:txBody>
      </p:sp>
      <p:sp>
        <p:nvSpPr>
          <p:cNvPr id="7" name="TextBox 6"/>
          <p:cNvSpPr txBox="1"/>
          <p:nvPr/>
        </p:nvSpPr>
        <p:spPr>
          <a:xfrm>
            <a:off x="0" y="5156775"/>
            <a:ext cx="9144000" cy="1077218"/>
          </a:xfrm>
          <a:prstGeom prst="rect">
            <a:avLst/>
          </a:prstGeom>
          <a:noFill/>
        </p:spPr>
        <p:txBody>
          <a:bodyPr wrap="square" rtlCol="0">
            <a:spAutoFit/>
          </a:bodyPr>
          <a:lstStyle/>
          <a:p>
            <a:pPr algn="ctr"/>
            <a:r>
              <a:rPr lang="en-US" sz="3200" dirty="0" smtClean="0">
                <a:solidFill>
                  <a:schemeClr val="accent1">
                    <a:lumMod val="20000"/>
                    <a:lumOff val="80000"/>
                  </a:schemeClr>
                </a:solidFill>
              </a:rPr>
              <a:t>The average American uses 32,911 glasses every day.</a:t>
            </a:r>
          </a:p>
          <a:p>
            <a:pPr algn="ctr"/>
            <a:r>
              <a:rPr lang="en-US" sz="3200" dirty="0" smtClean="0">
                <a:solidFill>
                  <a:schemeClr val="accent1">
                    <a:lumMod val="20000"/>
                    <a:lumOff val="80000"/>
                  </a:schemeClr>
                </a:solidFill>
              </a:rPr>
              <a:t>That’s 751,777 gallons a year!</a:t>
            </a:r>
            <a:endParaRPr lang="en-US" sz="3200" dirty="0">
              <a:solidFill>
                <a:schemeClr val="accent1">
                  <a:lumMod val="20000"/>
                  <a:lumOff val="80000"/>
                </a:schemeClr>
              </a:solidFill>
            </a:endParaRPr>
          </a:p>
        </p:txBody>
      </p:sp>
      <p:pic>
        <p:nvPicPr>
          <p:cNvPr id="2" name="milk.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53600" y="3104606"/>
            <a:ext cx="609600" cy="609600"/>
          </a:xfrm>
          <a:prstGeom prst="rect">
            <a:avLst/>
          </a:prstGeom>
        </p:spPr>
      </p:pic>
    </p:spTree>
    <p:extLst>
      <p:ext uri="{BB962C8B-B14F-4D97-AF65-F5344CB8AC3E}">
        <p14:creationId xmlns:p14="http://schemas.microsoft.com/office/powerpoint/2010/main" val="1649788497"/>
      </p:ext>
    </p:extLst>
  </p:cSld>
  <p:clrMapOvr>
    <a:masterClrMapping/>
  </p:clrMapOvr>
  <mc:AlternateContent xmlns:mc="http://schemas.openxmlformats.org/markup-compatibility/2006">
    <mc:Choice xmlns:p14="http://schemas.microsoft.com/office/powerpoint/2010/main" Requires="p14">
      <p:transition spd="slow" p14:dur="1500" advTm="10000">
        <p:split orient="vert"/>
      </p:transition>
    </mc:Choice>
    <mc:Fallback>
      <p:transition spd="slow" advTm="1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5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StopAudio" delay="0">
                      <p:tgtEl>
                        <p:sldTgt/>
                      </p:tgtEl>
                    </p:cond>
                  </p:endCondLst>
                </p:cTn>
                <p:tgtEl>
                  <p:spTgt spid="2"/>
                </p:tgtEl>
              </p:cMediaNode>
            </p:audio>
          </p:childTnLst>
        </p:cTn>
      </p:par>
    </p:tnLst>
    <p:bldLst>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H:\D E P\Water\tower 750,000 gallo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28600"/>
            <a:ext cx="2438400" cy="3251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 y="830760"/>
            <a:ext cx="5029200" cy="1077218"/>
          </a:xfrm>
          <a:prstGeom prst="rect">
            <a:avLst/>
          </a:prstGeom>
          <a:noFill/>
        </p:spPr>
        <p:txBody>
          <a:bodyPr wrap="square" rtlCol="0">
            <a:spAutoFit/>
          </a:bodyPr>
          <a:lstStyle/>
          <a:p>
            <a:pPr algn="ctr"/>
            <a:r>
              <a:rPr lang="en-US" sz="3200" dirty="0" smtClean="0">
                <a:solidFill>
                  <a:schemeClr val="accent1">
                    <a:lumMod val="20000"/>
                    <a:lumOff val="80000"/>
                  </a:schemeClr>
                </a:solidFill>
              </a:rPr>
              <a:t>751,777 gallons would fill this water tank.    </a:t>
            </a:r>
            <a:r>
              <a:rPr lang="en-US" sz="3200" dirty="0" smtClean="0">
                <a:solidFill>
                  <a:schemeClr val="accent1">
                    <a:lumMod val="20000"/>
                    <a:lumOff val="80000"/>
                  </a:schemeClr>
                </a:solidFill>
                <a:sym typeface="Wingdings" pitchFamily="2" charset="2"/>
              </a:rPr>
              <a:t></a:t>
            </a:r>
            <a:endParaRPr lang="en-US" sz="3200" dirty="0">
              <a:solidFill>
                <a:schemeClr val="accent1">
                  <a:lumMod val="20000"/>
                  <a:lumOff val="80000"/>
                </a:schemeClr>
              </a:solidFill>
            </a:endParaRPr>
          </a:p>
        </p:txBody>
      </p:sp>
      <p:pic>
        <p:nvPicPr>
          <p:cNvPr id="16387" name="Picture 3" descr="H:\D E P\Water\niagara 750,000 gallons per secon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276600"/>
            <a:ext cx="4419600" cy="33147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29200" y="3962400"/>
            <a:ext cx="3657600" cy="2062103"/>
          </a:xfrm>
          <a:prstGeom prst="rect">
            <a:avLst/>
          </a:prstGeom>
          <a:noFill/>
        </p:spPr>
        <p:txBody>
          <a:bodyPr wrap="square" rtlCol="0">
            <a:spAutoFit/>
          </a:bodyPr>
          <a:lstStyle/>
          <a:p>
            <a:pPr algn="ctr"/>
            <a:r>
              <a:rPr lang="en-US" sz="3200" dirty="0" smtClean="0">
                <a:solidFill>
                  <a:schemeClr val="accent1">
                    <a:lumMod val="20000"/>
                    <a:lumOff val="80000"/>
                  </a:schemeClr>
                </a:solidFill>
              </a:rPr>
              <a:t>It is also the amount of water that flows over Niagara falls every second!</a:t>
            </a:r>
            <a:endParaRPr lang="en-US" sz="3200" dirty="0">
              <a:solidFill>
                <a:schemeClr val="accent1">
                  <a:lumMod val="20000"/>
                  <a:lumOff val="80000"/>
                </a:schemeClr>
              </a:solidFill>
            </a:endParaRPr>
          </a:p>
        </p:txBody>
      </p:sp>
      <p:pic>
        <p:nvPicPr>
          <p:cNvPr id="2" name="heavy rain.mp3">
            <a:hlinkClick r:id="" action="ppaction://media"/>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7"/>
          <a:stretch>
            <a:fillRect/>
          </a:stretch>
        </p:blipFill>
        <p:spPr>
          <a:xfrm>
            <a:off x="9525000" y="3196046"/>
            <a:ext cx="609600" cy="609600"/>
          </a:xfrm>
          <a:prstGeom prst="rect">
            <a:avLst/>
          </a:prstGeom>
        </p:spPr>
      </p:pic>
    </p:spTree>
    <p:extLst>
      <p:ext uri="{BB962C8B-B14F-4D97-AF65-F5344CB8AC3E}">
        <p14:creationId xmlns:p14="http://schemas.microsoft.com/office/powerpoint/2010/main" val="2448871796"/>
      </p:ext>
    </p:extLst>
  </p:cSld>
  <p:clrMapOvr>
    <a:masterClrMapping/>
  </p:clrMapOvr>
  <p:transition spd="slow" advTm="1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2000"/>
                                        <p:tgtEl>
                                          <p:spTgt spid="1638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 presetClass="mediacall" presetSubtype="0" fill="hold" nodeType="withEffect">
                                  <p:stCondLst>
                                    <p:cond delay="0"/>
                                  </p:stCondLst>
                                  <p:childTnLst>
                                    <p:cmd type="call" cmd="playFrom(0.0)">
                                      <p:cBhvr>
                                        <p:cTn id="12" dur="92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393412"/>
            <a:ext cx="9144000" cy="2062103"/>
          </a:xfrm>
          <a:prstGeom prst="rect">
            <a:avLst/>
          </a:prstGeom>
          <a:noFill/>
        </p:spPr>
        <p:txBody>
          <a:bodyPr wrap="square" rtlCol="0">
            <a:spAutoFit/>
          </a:bodyPr>
          <a:lstStyle/>
          <a:p>
            <a:pPr algn="ctr"/>
            <a:r>
              <a:rPr lang="en-US" sz="3200" dirty="0" smtClean="0">
                <a:solidFill>
                  <a:schemeClr val="accent1">
                    <a:lumMod val="20000"/>
                    <a:lumOff val="80000"/>
                  </a:schemeClr>
                </a:solidFill>
              </a:rPr>
              <a:t>You are probably asking, </a:t>
            </a:r>
          </a:p>
          <a:p>
            <a:pPr algn="ctr"/>
            <a:r>
              <a:rPr lang="en-US" sz="3200" dirty="0" smtClean="0">
                <a:solidFill>
                  <a:schemeClr val="accent1">
                    <a:lumMod val="20000"/>
                    <a:lumOff val="80000"/>
                  </a:schemeClr>
                </a:solidFill>
              </a:rPr>
              <a:t>“How is it possible that I use that much water?”</a:t>
            </a:r>
          </a:p>
          <a:p>
            <a:pPr algn="ctr"/>
            <a:endParaRPr lang="en-US" sz="3200" dirty="0">
              <a:solidFill>
                <a:schemeClr val="accent1">
                  <a:lumMod val="20000"/>
                  <a:lumOff val="80000"/>
                </a:schemeClr>
              </a:solidFill>
            </a:endParaRPr>
          </a:p>
          <a:p>
            <a:pPr algn="ctr"/>
            <a:r>
              <a:rPr lang="en-US" sz="3200" dirty="0" smtClean="0">
                <a:solidFill>
                  <a:schemeClr val="accent1">
                    <a:lumMod val="20000"/>
                    <a:lumOff val="80000"/>
                  </a:schemeClr>
                </a:solidFill>
              </a:rPr>
              <a:t>You clearly don’t drink that much.</a:t>
            </a:r>
            <a:endParaRPr lang="en-US" sz="3200" dirty="0">
              <a:solidFill>
                <a:schemeClr val="accent1">
                  <a:lumMod val="20000"/>
                  <a:lumOff val="80000"/>
                </a:schemeClr>
              </a:solidFill>
            </a:endParaRPr>
          </a:p>
        </p:txBody>
      </p:sp>
      <p:sp>
        <p:nvSpPr>
          <p:cNvPr id="6" name="TextBox 5"/>
          <p:cNvSpPr txBox="1"/>
          <p:nvPr/>
        </p:nvSpPr>
        <p:spPr>
          <a:xfrm>
            <a:off x="-15240" y="2895600"/>
            <a:ext cx="9144000" cy="1569660"/>
          </a:xfrm>
          <a:prstGeom prst="rect">
            <a:avLst/>
          </a:prstGeom>
          <a:noFill/>
        </p:spPr>
        <p:txBody>
          <a:bodyPr wrap="square" rtlCol="0">
            <a:spAutoFit/>
          </a:bodyPr>
          <a:lstStyle/>
          <a:p>
            <a:pPr algn="ctr"/>
            <a:r>
              <a:rPr lang="en-US" sz="3200" dirty="0" smtClean="0">
                <a:solidFill>
                  <a:schemeClr val="accent1">
                    <a:lumMod val="20000"/>
                    <a:lumOff val="80000"/>
                  </a:schemeClr>
                </a:solidFill>
              </a:rPr>
              <a:t>Most of the water you use is “Hidden Water”, </a:t>
            </a:r>
          </a:p>
          <a:p>
            <a:pPr algn="ctr"/>
            <a:r>
              <a:rPr lang="en-US" sz="3200" dirty="0" smtClean="0">
                <a:solidFill>
                  <a:schemeClr val="accent1">
                    <a:lumMod val="20000"/>
                    <a:lumOff val="80000"/>
                  </a:schemeClr>
                </a:solidFill>
              </a:rPr>
              <a:t>which is water used to grow and make the things</a:t>
            </a:r>
          </a:p>
          <a:p>
            <a:pPr algn="ctr"/>
            <a:r>
              <a:rPr lang="en-US" sz="3200" dirty="0" smtClean="0">
                <a:solidFill>
                  <a:schemeClr val="accent1">
                    <a:lumMod val="20000"/>
                    <a:lumOff val="80000"/>
                  </a:schemeClr>
                </a:solidFill>
              </a:rPr>
              <a:t>you eat, wear, and use, and to generate energy. </a:t>
            </a:r>
            <a:endParaRPr lang="en-US" sz="3200" dirty="0">
              <a:solidFill>
                <a:schemeClr val="accent1">
                  <a:lumMod val="20000"/>
                  <a:lumOff val="80000"/>
                </a:schemeClr>
              </a:solidFill>
            </a:endParaRPr>
          </a:p>
        </p:txBody>
      </p:sp>
      <p:pic>
        <p:nvPicPr>
          <p:cNvPr id="17410" name="Picture 2" descr="http://www.wfyi.org/NaturalHeritage/learn/wa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4953000"/>
            <a:ext cx="9113520" cy="1876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105718"/>
      </p:ext>
    </p:extLst>
  </p:cSld>
  <p:clrMapOvr>
    <a:masterClrMapping/>
  </p:clrMapOvr>
  <p:transition spd="slow" advTm="10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04651" y="393412"/>
            <a:ext cx="4876800" cy="2062103"/>
          </a:xfrm>
          <a:prstGeom prst="rect">
            <a:avLst/>
          </a:prstGeom>
          <a:noFill/>
        </p:spPr>
        <p:txBody>
          <a:bodyPr wrap="square" rtlCol="0">
            <a:spAutoFit/>
          </a:bodyPr>
          <a:lstStyle/>
          <a:p>
            <a:pPr algn="ctr"/>
            <a:r>
              <a:rPr lang="en-US" sz="3200" dirty="0" smtClean="0">
                <a:solidFill>
                  <a:schemeClr val="accent1">
                    <a:lumMod val="20000"/>
                    <a:lumOff val="80000"/>
                  </a:schemeClr>
                </a:solidFill>
              </a:rPr>
              <a:t>To make a typical peanut butter and jelly sandwich you would need about 25 gallons of water.</a:t>
            </a:r>
            <a:endParaRPr lang="en-US" sz="3200" dirty="0">
              <a:solidFill>
                <a:schemeClr val="accent1">
                  <a:lumMod val="20000"/>
                  <a:lumOff val="80000"/>
                </a:schemeClr>
              </a:solidFill>
            </a:endParaRPr>
          </a:p>
        </p:txBody>
      </p:sp>
      <p:pic>
        <p:nvPicPr>
          <p:cNvPr id="18434" name="Picture 2" descr="http://upload.wikimedia.org/wikipedia/commons/a/a8/Peanut-Butter-Jelly-Sandwich.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79720" y="522201"/>
            <a:ext cx="3429000" cy="19333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8451" y="3962400"/>
            <a:ext cx="5029200" cy="1569660"/>
          </a:xfrm>
          <a:prstGeom prst="rect">
            <a:avLst/>
          </a:prstGeom>
          <a:noFill/>
        </p:spPr>
        <p:txBody>
          <a:bodyPr wrap="square" rtlCol="0">
            <a:spAutoFit/>
          </a:bodyPr>
          <a:lstStyle/>
          <a:p>
            <a:pPr algn="ctr"/>
            <a:r>
              <a:rPr lang="en-US" sz="3200" dirty="0" smtClean="0">
                <a:solidFill>
                  <a:schemeClr val="accent1">
                    <a:lumMod val="20000"/>
                    <a:lumOff val="80000"/>
                  </a:schemeClr>
                </a:solidFill>
              </a:rPr>
              <a:t>That is about the same amount of water in a standard fish tank.</a:t>
            </a:r>
            <a:endParaRPr lang="en-US" sz="3200" dirty="0">
              <a:solidFill>
                <a:schemeClr val="accent1">
                  <a:lumMod val="20000"/>
                  <a:lumOff val="80000"/>
                </a:schemeClr>
              </a:solidFill>
            </a:endParaRPr>
          </a:p>
        </p:txBody>
      </p:sp>
      <p:pic>
        <p:nvPicPr>
          <p:cNvPr id="18435" name="Picture 3" descr="H:\D E P\Water\25 gallons.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33851" y="3021270"/>
            <a:ext cx="36195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2" name="Aquarium Sounds.mp3">
            <a:hlinkClick r:id="" action="ppaction://media"/>
          </p:cNvPr>
          <p:cNvPicPr>
            <a:picLocks noChangeAspect="1"/>
          </p:cNvPicPr>
          <p:nvPr>
            <a:audioFile r:link="rId2"/>
            <p:extLst>
              <p:ext uri="{DAA4B4D4-6D71-4841-9C94-3DE7FCFB9230}">
                <p14:media xmlns:p14="http://schemas.microsoft.com/office/powerpoint/2010/main" r:embed="rId1">
                  <p14:fade in="250"/>
                </p14:media>
              </p:ext>
            </p:extLst>
          </p:nvPr>
        </p:nvPicPr>
        <p:blipFill>
          <a:blip r:embed="rId6"/>
          <a:stretch>
            <a:fillRect/>
          </a:stretch>
        </p:blipFill>
        <p:spPr>
          <a:xfrm>
            <a:off x="9753600" y="3429000"/>
            <a:ext cx="609600" cy="609600"/>
          </a:xfrm>
          <a:prstGeom prst="rect">
            <a:avLst/>
          </a:prstGeom>
        </p:spPr>
      </p:pic>
      <p:sp>
        <p:nvSpPr>
          <p:cNvPr id="3" name="Rectangle 2"/>
          <p:cNvSpPr/>
          <p:nvPr/>
        </p:nvSpPr>
        <p:spPr>
          <a:xfrm rot="-60000">
            <a:off x="5240597" y="3142775"/>
            <a:ext cx="3558276" cy="5160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80000">
            <a:off x="5110385" y="5931607"/>
            <a:ext cx="3558276" cy="6164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2100000">
            <a:off x="8329732" y="5936602"/>
            <a:ext cx="705246" cy="2615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87000" y="726856"/>
            <a:ext cx="1524003" cy="1524003"/>
          </a:xfrm>
          <a:prstGeom prst="rect">
            <a:avLst/>
          </a:prstGeom>
        </p:spPr>
      </p:pic>
    </p:spTree>
    <p:extLst>
      <p:ext uri="{BB962C8B-B14F-4D97-AF65-F5344CB8AC3E}">
        <p14:creationId xmlns:p14="http://schemas.microsoft.com/office/powerpoint/2010/main" val="1004035532"/>
      </p:ext>
    </p:extLst>
  </p:cSld>
  <p:clrMapOvr>
    <a:masterClrMapping/>
  </p:clrMapOvr>
  <mc:AlternateContent xmlns:mc="http://schemas.openxmlformats.org/markup-compatibility/2006">
    <mc:Choice xmlns:p14="http://schemas.microsoft.com/office/powerpoint/2010/main" Requires="p14">
      <p:transition spd="slow" p14:dur="1200" advTm="10000">
        <p14:flip dir="r"/>
      </p:transition>
    </mc:Choice>
    <mc:Fallback>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fade">
                                      <p:cBhvr>
                                        <p:cTn id="10" dur="1500"/>
                                        <p:tgtEl>
                                          <p:spTgt spid="18435"/>
                                        </p:tgtEl>
                                      </p:cBhvr>
                                    </p:animEffect>
                                  </p:childTnLst>
                                </p:cTn>
                              </p:par>
                            </p:childTnLst>
                          </p:cTn>
                        </p:par>
                        <p:par>
                          <p:cTn id="11" fill="hold">
                            <p:stCondLst>
                              <p:cond delay="1500"/>
                            </p:stCondLst>
                            <p:childTnLst>
                              <p:par>
                                <p:cTn id="12" presetID="1" presetClass="mediacall" presetSubtype="0" fill="hold" nodeType="afterEffect">
                                  <p:stCondLst>
                                    <p:cond delay="0"/>
                                  </p:stCondLst>
                                  <p:childTnLst>
                                    <p:cmd type="call" cmd="playFrom(0.0)">
                                      <p:cBhvr>
                                        <p:cTn id="13" dur="17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4"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http://media.nj.com/ledgerupdates_impact/photo/fairfield-floodjpg-3b3515f328a91d31_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1035893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861540"/>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81000" y="5092987"/>
            <a:ext cx="8382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Let’s see some other examples…</a:t>
            </a:r>
            <a:endParaRPr lang="en-US" sz="3200" dirty="0">
              <a:solidFill>
                <a:schemeClr val="accent1">
                  <a:lumMod val="20000"/>
                  <a:lumOff val="80000"/>
                </a:schemeClr>
              </a:solidFill>
            </a:endParaRPr>
          </a:p>
        </p:txBody>
      </p:sp>
      <p:pic>
        <p:nvPicPr>
          <p:cNvPr id="19458" name="Picture 2" descr="https://encrypted-tbn3.gstatic.com/images?q=tbn:ANd9GcQE-ISug-Yd9EjQL3Txhj54inSvqk43tQOBYO2L8N2oCWjP36Q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2514600"/>
            <a:ext cx="213360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s://encrypted-tbn3.gstatic.com/images?q=tbn:ANd9GcTgR7jBYxHWpdzy3Soe4mjh6oU0DCXQ3s_Rg0Ck1JvnPBjv3SW5W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2514600"/>
            <a:ext cx="2285999"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s://encrypted-tbn0.gstatic.com/images?q=tbn:ANd9GcR_SD2vN0houeUfTwugEAI7ZXRSu7E8kBJpWsqRbLsWHqX4uOT-Y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3292" y="2513104"/>
            <a:ext cx="2286000" cy="1743077"/>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https://encrypted-tbn1.gstatic.com/images?q=tbn:ANd9GcSp28vLycCF4abULVNwc5xllEPZPak8xZtVRCqVDYm7Zj-wWOX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496368"/>
            <a:ext cx="2133600" cy="17430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3400" y="545812"/>
            <a:ext cx="8382000" cy="1569660"/>
          </a:xfrm>
          <a:prstGeom prst="rect">
            <a:avLst/>
          </a:prstGeom>
          <a:noFill/>
        </p:spPr>
        <p:txBody>
          <a:bodyPr wrap="square" rtlCol="0">
            <a:spAutoFit/>
          </a:bodyPr>
          <a:lstStyle/>
          <a:p>
            <a:pPr algn="ctr"/>
            <a:r>
              <a:rPr lang="en-US" sz="3200" dirty="0" smtClean="0">
                <a:solidFill>
                  <a:schemeClr val="accent1">
                    <a:lumMod val="20000"/>
                    <a:lumOff val="80000"/>
                  </a:schemeClr>
                </a:solidFill>
              </a:rPr>
              <a:t>The water you needed was for growing the peanuts, fruit, wheat, sugar and other ingredients in the sandwich. </a:t>
            </a:r>
            <a:endParaRPr lang="en-US" sz="3200" dirty="0">
              <a:solidFill>
                <a:schemeClr val="accent1">
                  <a:lumMod val="20000"/>
                  <a:lumOff val="80000"/>
                </a:schemeClr>
              </a:solidFill>
            </a:endParaRPr>
          </a:p>
        </p:txBody>
      </p:sp>
    </p:spTree>
    <p:extLst>
      <p:ext uri="{BB962C8B-B14F-4D97-AF65-F5344CB8AC3E}">
        <p14:creationId xmlns:p14="http://schemas.microsoft.com/office/powerpoint/2010/main" val="633630711"/>
      </p:ext>
    </p:extLst>
  </p:cSld>
  <p:clrMapOvr>
    <a:masterClrMapping/>
  </p:clrMapOvr>
  <mc:AlternateContent xmlns:mc="http://schemas.openxmlformats.org/markup-compatibility/2006">
    <mc:Choice xmlns:p14="http://schemas.microsoft.com/office/powerpoint/2010/main" Requires="p14">
      <p:transition spd="slow" p14:dur="1600" advTm="10000">
        <p14:gallery dir="l"/>
      </p:transition>
    </mc:Choice>
    <mc:Fallback>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Hidden examples</a:t>
            </a:r>
            <a:endParaRPr lang="en-US" dirty="0"/>
          </a:p>
        </p:txBody>
      </p:sp>
      <p:sp>
        <p:nvSpPr>
          <p:cNvPr id="4" name="TextBox 3"/>
          <p:cNvSpPr txBox="1"/>
          <p:nvPr/>
        </p:nvSpPr>
        <p:spPr>
          <a:xfrm>
            <a:off x="187234" y="609600"/>
            <a:ext cx="4876800" cy="1569660"/>
          </a:xfrm>
          <a:prstGeom prst="rect">
            <a:avLst/>
          </a:prstGeom>
          <a:noFill/>
        </p:spPr>
        <p:txBody>
          <a:bodyPr wrap="square" rtlCol="0">
            <a:spAutoFit/>
          </a:bodyPr>
          <a:lstStyle/>
          <a:p>
            <a:pPr algn="ctr"/>
            <a:r>
              <a:rPr lang="en-US" sz="3200" dirty="0" smtClean="0">
                <a:solidFill>
                  <a:schemeClr val="accent1">
                    <a:lumMod val="20000"/>
                    <a:lumOff val="80000"/>
                  </a:schemeClr>
                </a:solidFill>
              </a:rPr>
              <a:t>To make one cup of coffee you would need about 40 gallons of water.</a:t>
            </a:r>
            <a:endParaRPr lang="en-US" sz="3200" dirty="0">
              <a:solidFill>
                <a:schemeClr val="accent1">
                  <a:lumMod val="20000"/>
                  <a:lumOff val="80000"/>
                </a:schemeClr>
              </a:solidFill>
            </a:endParaRPr>
          </a:p>
        </p:txBody>
      </p:sp>
      <p:sp>
        <p:nvSpPr>
          <p:cNvPr id="5" name="TextBox 4"/>
          <p:cNvSpPr txBox="1"/>
          <p:nvPr/>
        </p:nvSpPr>
        <p:spPr>
          <a:xfrm>
            <a:off x="990600" y="3962400"/>
            <a:ext cx="3429000" cy="1569660"/>
          </a:xfrm>
          <a:prstGeom prst="rect">
            <a:avLst/>
          </a:prstGeom>
          <a:noFill/>
        </p:spPr>
        <p:txBody>
          <a:bodyPr wrap="square" rtlCol="0">
            <a:spAutoFit/>
          </a:bodyPr>
          <a:lstStyle/>
          <a:p>
            <a:pPr algn="ctr"/>
            <a:r>
              <a:rPr lang="en-US" sz="3200" dirty="0" smtClean="0">
                <a:solidFill>
                  <a:schemeClr val="accent1">
                    <a:lumMod val="20000"/>
                    <a:lumOff val="80000"/>
                  </a:schemeClr>
                </a:solidFill>
              </a:rPr>
              <a:t>40 gallons is a common garbage pail size.</a:t>
            </a:r>
            <a:endParaRPr lang="en-US" sz="3200" dirty="0">
              <a:solidFill>
                <a:schemeClr val="accent1">
                  <a:lumMod val="20000"/>
                  <a:lumOff val="80000"/>
                </a:schemeClr>
              </a:solidFill>
            </a:endParaRPr>
          </a:p>
        </p:txBody>
      </p:sp>
      <p:pic>
        <p:nvPicPr>
          <p:cNvPr id="21506" name="Picture 2" descr="https://encrypted-tbn1.gstatic.com/images?q=tbn:ANd9GcSMwDmXi1zm6gIMFMjqFAkW8CmaB6ms_4L2sAQqCxaNrGhZcALY"/>
          <p:cNvPicPr>
            <a:picLocks noChangeAspect="1" noChangeArrowheads="1"/>
          </p:cNvPicPr>
          <p:nvPr/>
        </p:nvPicPr>
        <p:blipFill>
          <a:blip r:embed="rId2">
            <a:clrChange>
              <a:clrFrom>
                <a:srgbClr val="FFFDFE"/>
              </a:clrFrom>
              <a:clrTo>
                <a:srgbClr val="FFFDFE">
                  <a:alpha val="0"/>
                </a:srgbClr>
              </a:clrTo>
            </a:clrChange>
            <a:extLst>
              <a:ext uri="{28A0092B-C50C-407E-A947-70E740481C1C}">
                <a14:useLocalDpi xmlns:a14="http://schemas.microsoft.com/office/drawing/2010/main" val="0"/>
              </a:ext>
            </a:extLst>
          </a:blip>
          <a:srcRect/>
          <a:stretch>
            <a:fillRect/>
          </a:stretch>
        </p:blipFill>
        <p:spPr bwMode="auto">
          <a:xfrm>
            <a:off x="5333999" y="3352800"/>
            <a:ext cx="3120841" cy="312084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justchillhere.com/wp-content/uploads/2011/08/coff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24745"/>
            <a:ext cx="3120841" cy="23393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2160000">
            <a:off x="5466206" y="6194878"/>
            <a:ext cx="1416536" cy="1322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840000">
            <a:off x="6559936" y="6298121"/>
            <a:ext cx="1510527" cy="2537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360000">
            <a:off x="5509582" y="4278934"/>
            <a:ext cx="344776" cy="22945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360000">
            <a:off x="7925402" y="4278934"/>
            <a:ext cx="344776" cy="22945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5160000">
            <a:off x="6107112" y="2090141"/>
            <a:ext cx="344776" cy="22945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5820000">
            <a:off x="7754061" y="2149062"/>
            <a:ext cx="344776" cy="22945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945136"/>
      </p:ext>
    </p:extLst>
  </p:cSld>
  <p:clrMapOvr>
    <a:masterClrMapping/>
  </p:clrMapOvr>
  <mc:AlternateContent xmlns:mc="http://schemas.openxmlformats.org/markup-compatibility/2006">
    <mc:Choice xmlns:p14="http://schemas.microsoft.com/office/powerpoint/2010/main" Requires="p14">
      <p:transition spd="slow" p14:dur="1600" advTm="10000">
        <p14:gallery dir="l"/>
      </p:transition>
    </mc:Choice>
    <mc:Fallback>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1506"/>
                                        </p:tgtEl>
                                        <p:attrNameLst>
                                          <p:attrName>style.visibility</p:attrName>
                                        </p:attrNameLst>
                                      </p:cBhvr>
                                      <p:to>
                                        <p:strVal val="visible"/>
                                      </p:to>
                                    </p:set>
                                    <p:animEffect transition="in" filter="fade">
                                      <p:cBhvr>
                                        <p:cTn id="10" dur="1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04651" y="762000"/>
            <a:ext cx="4672149" cy="1569660"/>
          </a:xfrm>
          <a:prstGeom prst="rect">
            <a:avLst/>
          </a:prstGeom>
          <a:noFill/>
        </p:spPr>
        <p:txBody>
          <a:bodyPr wrap="square" rtlCol="0">
            <a:spAutoFit/>
          </a:bodyPr>
          <a:lstStyle/>
          <a:p>
            <a:pPr algn="ctr"/>
            <a:r>
              <a:rPr lang="en-US" sz="3200" dirty="0" smtClean="0">
                <a:solidFill>
                  <a:schemeClr val="accent1">
                    <a:lumMod val="20000"/>
                    <a:lumOff val="80000"/>
                  </a:schemeClr>
                </a:solidFill>
              </a:rPr>
              <a:t>To make a cheeseburger</a:t>
            </a:r>
          </a:p>
          <a:p>
            <a:pPr algn="ctr"/>
            <a:r>
              <a:rPr lang="en-US" sz="3200" dirty="0" smtClean="0">
                <a:solidFill>
                  <a:schemeClr val="accent1">
                    <a:lumMod val="20000"/>
                    <a:lumOff val="80000"/>
                  </a:schemeClr>
                </a:solidFill>
              </a:rPr>
              <a:t>you would need about </a:t>
            </a:r>
          </a:p>
          <a:p>
            <a:pPr algn="ctr"/>
            <a:r>
              <a:rPr lang="en-US" sz="3200" dirty="0" smtClean="0">
                <a:solidFill>
                  <a:schemeClr val="accent1">
                    <a:lumMod val="20000"/>
                    <a:lumOff val="80000"/>
                  </a:schemeClr>
                </a:solidFill>
              </a:rPr>
              <a:t>700 gallons of water.</a:t>
            </a:r>
            <a:endParaRPr lang="en-US" sz="3200" dirty="0">
              <a:solidFill>
                <a:schemeClr val="accent1">
                  <a:lumMod val="20000"/>
                  <a:lumOff val="80000"/>
                </a:schemeClr>
              </a:solidFill>
            </a:endParaRPr>
          </a:p>
        </p:txBody>
      </p:sp>
      <p:sp>
        <p:nvSpPr>
          <p:cNvPr id="5" name="TextBox 4"/>
          <p:cNvSpPr txBox="1"/>
          <p:nvPr/>
        </p:nvSpPr>
        <p:spPr>
          <a:xfrm>
            <a:off x="457200" y="3962400"/>
            <a:ext cx="4014651" cy="1569660"/>
          </a:xfrm>
          <a:prstGeom prst="rect">
            <a:avLst/>
          </a:prstGeom>
          <a:noFill/>
        </p:spPr>
        <p:txBody>
          <a:bodyPr wrap="square" rtlCol="0">
            <a:spAutoFit/>
          </a:bodyPr>
          <a:lstStyle/>
          <a:p>
            <a:pPr algn="ctr"/>
            <a:r>
              <a:rPr lang="en-US" sz="3200" dirty="0" smtClean="0">
                <a:solidFill>
                  <a:schemeClr val="accent1">
                    <a:lumMod val="20000"/>
                    <a:lumOff val="80000"/>
                  </a:schemeClr>
                </a:solidFill>
              </a:rPr>
              <a:t>700 gallons of water would overflow this propane tank. </a:t>
            </a:r>
            <a:r>
              <a:rPr lang="en-US" sz="3200" dirty="0" smtClean="0">
                <a:solidFill>
                  <a:schemeClr val="accent1">
                    <a:lumMod val="20000"/>
                    <a:lumOff val="80000"/>
                  </a:schemeClr>
                </a:solidFill>
                <a:sym typeface="Wingdings" pitchFamily="2" charset="2"/>
              </a:rPr>
              <a:t></a:t>
            </a:r>
            <a:endParaRPr lang="en-US" sz="3200" dirty="0">
              <a:solidFill>
                <a:schemeClr val="accent1">
                  <a:lumMod val="20000"/>
                  <a:lumOff val="80000"/>
                </a:schemeClr>
              </a:solidFill>
            </a:endParaRPr>
          </a:p>
        </p:txBody>
      </p:sp>
      <p:pic>
        <p:nvPicPr>
          <p:cNvPr id="20482" name="Picture 2" descr="H:\D E P\Water\500-gallon_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9011" y="3468188"/>
            <a:ext cx="4259083" cy="283938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s://encrypted-tbn2.gstatic.com/images?q=tbn:ANd9GcS2DKOSBI-lNvgGaFtTfUhLLx15z_7I3fol9_bT0RwDy6dZ1Imc"/>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6800" y="594330"/>
            <a:ext cx="3703507" cy="190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5400000">
            <a:off x="6577934" y="752807"/>
            <a:ext cx="344775" cy="37035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4035532"/>
      </p:ext>
    </p:extLst>
  </p:cSld>
  <p:clrMapOvr>
    <a:masterClrMapping/>
  </p:clrMapOvr>
  <mc:AlternateContent xmlns:mc="http://schemas.openxmlformats.org/markup-compatibility/2006">
    <mc:Choice xmlns:p14="http://schemas.microsoft.com/office/powerpoint/2010/main" Requires="p14">
      <p:transition spd="slow" p14:dur="1600" advTm="10000">
        <p14:gallery dir="l"/>
      </p:transition>
    </mc:Choice>
    <mc:Fallback>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482"/>
                                        </p:tgtEl>
                                        <p:attrNameLst>
                                          <p:attrName>style.visibility</p:attrName>
                                        </p:attrNameLst>
                                      </p:cBhvr>
                                      <p:to>
                                        <p:strVal val="visible"/>
                                      </p:to>
                                    </p:set>
                                    <p:animEffect transition="in" filter="fade">
                                      <p:cBhvr>
                                        <p:cTn id="10" dur="1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Hidden examples</a:t>
            </a:r>
            <a:endParaRPr lang="en-US" dirty="0"/>
          </a:p>
        </p:txBody>
      </p:sp>
      <p:sp>
        <p:nvSpPr>
          <p:cNvPr id="4" name="TextBox 3"/>
          <p:cNvSpPr txBox="1"/>
          <p:nvPr/>
        </p:nvSpPr>
        <p:spPr>
          <a:xfrm>
            <a:off x="535576" y="762000"/>
            <a:ext cx="4214949" cy="2062103"/>
          </a:xfrm>
          <a:prstGeom prst="rect">
            <a:avLst/>
          </a:prstGeom>
          <a:noFill/>
        </p:spPr>
        <p:txBody>
          <a:bodyPr wrap="square" rtlCol="0">
            <a:spAutoFit/>
          </a:bodyPr>
          <a:lstStyle/>
          <a:p>
            <a:pPr algn="ctr"/>
            <a:r>
              <a:rPr lang="en-US" sz="3200" dirty="0" smtClean="0">
                <a:solidFill>
                  <a:schemeClr val="accent1">
                    <a:lumMod val="20000"/>
                    <a:lumOff val="80000"/>
                  </a:schemeClr>
                </a:solidFill>
              </a:rPr>
              <a:t>To make one pair of blue jeans you would need about 3000 gallons of water.</a:t>
            </a:r>
            <a:endParaRPr lang="en-US" sz="3200" dirty="0">
              <a:solidFill>
                <a:schemeClr val="accent1">
                  <a:lumMod val="20000"/>
                  <a:lumOff val="80000"/>
                </a:schemeClr>
              </a:solidFill>
            </a:endParaRPr>
          </a:p>
        </p:txBody>
      </p:sp>
      <p:sp>
        <p:nvSpPr>
          <p:cNvPr id="5" name="TextBox 4"/>
          <p:cNvSpPr txBox="1"/>
          <p:nvPr/>
        </p:nvSpPr>
        <p:spPr>
          <a:xfrm>
            <a:off x="128451" y="3962400"/>
            <a:ext cx="5029200" cy="1569660"/>
          </a:xfrm>
          <a:prstGeom prst="rect">
            <a:avLst/>
          </a:prstGeom>
          <a:noFill/>
        </p:spPr>
        <p:txBody>
          <a:bodyPr wrap="square" rtlCol="0">
            <a:spAutoFit/>
          </a:bodyPr>
          <a:lstStyle/>
          <a:p>
            <a:pPr algn="ctr"/>
            <a:r>
              <a:rPr lang="en-US" sz="3200" dirty="0" smtClean="0">
                <a:solidFill>
                  <a:schemeClr val="accent1">
                    <a:lumMod val="20000"/>
                    <a:lumOff val="80000"/>
                  </a:schemeClr>
                </a:solidFill>
              </a:rPr>
              <a:t>That is about the same amount of water as a small  backyard swimming pool.</a:t>
            </a:r>
            <a:endParaRPr lang="en-US" sz="3200" dirty="0">
              <a:solidFill>
                <a:schemeClr val="accent1">
                  <a:lumMod val="20000"/>
                  <a:lumOff val="80000"/>
                </a:schemeClr>
              </a:solidFill>
            </a:endParaRPr>
          </a:p>
        </p:txBody>
      </p:sp>
      <p:pic>
        <p:nvPicPr>
          <p:cNvPr id="22530" name="Picture 2" descr="https://encrypted-tbn2.gstatic.com/images?q=tbn:ANd9GcQmqw9Z0v0FkHFmtiHAjvrr4QPP8q49XY2CBtCfH52b3KACB3G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1043" y="3962400"/>
            <a:ext cx="3452949" cy="258638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2.bp.blogspot.com/-IxO1qb5MtdM/TqhkiXwOpTI/AAAAAAAAqq8/LgV83iPQ9Dc/s1600/Lot7a.jpg"/>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265417" y="215232"/>
            <a:ext cx="3124200" cy="3437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945136"/>
      </p:ext>
    </p:extLst>
  </p:cSld>
  <p:clrMapOvr>
    <a:masterClrMapping/>
  </p:clrMapOvr>
  <mc:AlternateContent xmlns:mc="http://schemas.openxmlformats.org/markup-compatibility/2006">
    <mc:Choice xmlns:p14="http://schemas.microsoft.com/office/powerpoint/2010/main" Requires="p14">
      <p:transition spd="slow" p14:dur="1600" advTm="10000">
        <p14:gallery dir="l"/>
      </p:transition>
    </mc:Choice>
    <mc:Fallback>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fade">
                                      <p:cBhvr>
                                        <p:cTn id="10" dur="1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471045"/>
            <a:ext cx="9144000" cy="523220"/>
          </a:xfrm>
          <a:prstGeom prst="rect">
            <a:avLst/>
          </a:prstGeom>
          <a:noFill/>
        </p:spPr>
        <p:txBody>
          <a:bodyPr wrap="square" rtlCol="0">
            <a:spAutoFit/>
          </a:bodyPr>
          <a:lstStyle/>
          <a:p>
            <a:pPr algn="ctr"/>
            <a:r>
              <a:rPr lang="en-US" sz="2800" cap="all" dirty="0" smtClean="0">
                <a:solidFill>
                  <a:schemeClr val="accent1">
                    <a:lumMod val="75000"/>
                  </a:schemeClr>
                </a:solidFill>
                <a:latin typeface="Goudy Stout" pitchFamily="18" charset="0"/>
              </a:rPr>
              <a:t>How do we abuse </a:t>
            </a:r>
            <a:r>
              <a:rPr lang="en-US" sz="2800" cap="all" dirty="0">
                <a:solidFill>
                  <a:schemeClr val="accent1">
                    <a:lumMod val="75000"/>
                  </a:schemeClr>
                </a:solidFill>
                <a:latin typeface="Goudy Stout" pitchFamily="18" charset="0"/>
              </a:rPr>
              <a:t>water</a:t>
            </a:r>
            <a:r>
              <a:rPr lang="en-US" sz="2800" cap="all" dirty="0" smtClean="0">
                <a:solidFill>
                  <a:schemeClr val="accent1">
                    <a:lumMod val="75000"/>
                  </a:schemeClr>
                </a:solidFill>
                <a:latin typeface="Goudy Stout" pitchFamily="18" charset="0"/>
              </a:rPr>
              <a:t>?</a:t>
            </a:r>
            <a:endParaRPr lang="en-US" sz="2800" dirty="0"/>
          </a:p>
        </p:txBody>
      </p:sp>
      <p:pic>
        <p:nvPicPr>
          <p:cNvPr id="13316" name="Picture 4" descr="http://images.sciencedaily.com/2009/01/090118200636-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4050" y="3200400"/>
            <a:ext cx="5295900" cy="3539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646963"/>
      </p:ext>
    </p:extLst>
  </p:cSld>
  <p:clrMapOvr>
    <a:masterClrMapping/>
  </p:clrMapOvr>
  <mc:AlternateContent xmlns:mc="http://schemas.openxmlformats.org/markup-compatibility/2006">
    <mc:Choice xmlns:p14="http://schemas.microsoft.com/office/powerpoint/2010/main" Requires="p14">
      <p:transition spd="slow" p14:dur="2000" advTm="8000">
        <p:fade/>
      </p:transition>
    </mc:Choice>
    <mc:Fallback>
      <p:transition spd="slow" advTm="8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393412"/>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Water pollution can be simplified into 2 categories:</a:t>
            </a:r>
            <a:endParaRPr lang="en-US" sz="3200" dirty="0">
              <a:solidFill>
                <a:schemeClr val="accent1">
                  <a:lumMod val="20000"/>
                  <a:lumOff val="80000"/>
                </a:schemeClr>
              </a:solidFill>
            </a:endParaRPr>
          </a:p>
        </p:txBody>
      </p:sp>
      <p:sp>
        <p:nvSpPr>
          <p:cNvPr id="5" name="TextBox 4"/>
          <p:cNvSpPr txBox="1"/>
          <p:nvPr/>
        </p:nvSpPr>
        <p:spPr>
          <a:xfrm>
            <a:off x="-152400" y="1295400"/>
            <a:ext cx="4576354"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Point Source Pollution </a:t>
            </a:r>
            <a:endParaRPr lang="en-US" sz="3200" dirty="0">
              <a:solidFill>
                <a:schemeClr val="accent1">
                  <a:lumMod val="20000"/>
                  <a:lumOff val="80000"/>
                </a:schemeClr>
              </a:solidFill>
            </a:endParaRPr>
          </a:p>
        </p:txBody>
      </p:sp>
      <p:sp>
        <p:nvSpPr>
          <p:cNvPr id="6" name="TextBox 5"/>
          <p:cNvSpPr txBox="1"/>
          <p:nvPr/>
        </p:nvSpPr>
        <p:spPr>
          <a:xfrm>
            <a:off x="4191000" y="1295400"/>
            <a:ext cx="4939937"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Non-Point Source Pollution </a:t>
            </a:r>
            <a:endParaRPr lang="en-US" sz="3200" dirty="0">
              <a:solidFill>
                <a:schemeClr val="accent1">
                  <a:lumMod val="20000"/>
                  <a:lumOff val="80000"/>
                </a:schemeClr>
              </a:solidFill>
            </a:endParaRPr>
          </a:p>
        </p:txBody>
      </p:sp>
      <p:pic>
        <p:nvPicPr>
          <p:cNvPr id="23554" name="Picture 2" descr="http://www.ecy.wa.gov/programs/wq/images/Agriculture/doubletreeoutf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799" y="2133600"/>
            <a:ext cx="1830977" cy="1373234"/>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www.waterencyclopedia.com/images/wsci_03_img04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06834"/>
            <a:ext cx="1830977" cy="1231359"/>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s://encrypted-tbn2.gstatic.com/images?q=tbn:ANd9GcRXxBlkadfZWnEfbL8tJjA_-MSKMZNTStNoDhRQWlmc8mZRNZD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330" y="4738193"/>
            <a:ext cx="3727270" cy="1543453"/>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http://www.eoearth.org/files/121801_121900/121889/210px-Pig_pollution_NOA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4205" y="3047999"/>
            <a:ext cx="1934395" cy="1705793"/>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https://encrypted-tbn0.gstatic.com/images?q=tbn:ANd9GcQemU5IWvUX4QInKjjz2WH8TY-7ccb7AKVFAQ3O9bsRfc-B3YAgH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4205" y="2132373"/>
            <a:ext cx="1934395" cy="915626"/>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https://encrypted-tbn3.gstatic.com/images?q=tbn:ANd9GcQeLXkbJBgomCS3UTTqACo5CaZCNlbvsAl7tUZ5gIlf_G7_5K9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965" y="3297351"/>
            <a:ext cx="2203267" cy="1650324"/>
          </a:xfrm>
          <a:prstGeom prst="rect">
            <a:avLst/>
          </a:prstGeom>
          <a:noFill/>
          <a:extLst>
            <a:ext uri="{909E8E84-426E-40DD-AFC4-6F175D3DCCD1}">
              <a14:hiddenFill xmlns:a14="http://schemas.microsoft.com/office/drawing/2010/main">
                <a:solidFill>
                  <a:srgbClr val="FFFFFF"/>
                </a:solidFill>
              </a14:hiddenFill>
            </a:ext>
          </a:extLst>
        </p:spPr>
      </p:pic>
      <p:pic>
        <p:nvPicPr>
          <p:cNvPr id="23566" name="Picture 14" descr="https://encrypted-tbn1.gstatic.com/images?q=tbn:ANd9GcQLGXxq7elOLiVcZBRgTPnId0H7qtiFYu5c2zOFIa-RNtgBuEw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3954" y="2097603"/>
            <a:ext cx="2237013" cy="1675601"/>
          </a:xfrm>
          <a:prstGeom prst="rect">
            <a:avLst/>
          </a:prstGeom>
          <a:noFill/>
          <a:extLst>
            <a:ext uri="{909E8E84-426E-40DD-AFC4-6F175D3DCCD1}">
              <a14:hiddenFill xmlns:a14="http://schemas.microsoft.com/office/drawing/2010/main">
                <a:solidFill>
                  <a:srgbClr val="FFFFFF"/>
                </a:solidFill>
              </a14:hiddenFill>
            </a:ext>
          </a:extLst>
        </p:spPr>
      </p:pic>
      <p:pic>
        <p:nvPicPr>
          <p:cNvPr id="23568" name="Picture 16" descr="https://encrypted-tbn1.gstatic.com/images?q=tbn:ANd9GcQUy9n_4g9OhWnDFl4goObs02TOjmtP0A59hr_Uqy7-zsOoaMkBP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0967" y="2108489"/>
            <a:ext cx="2209799" cy="1280015"/>
          </a:xfrm>
          <a:prstGeom prst="rect">
            <a:avLst/>
          </a:prstGeom>
          <a:noFill/>
          <a:extLst>
            <a:ext uri="{909E8E84-426E-40DD-AFC4-6F175D3DCCD1}">
              <a14:hiddenFill xmlns:a14="http://schemas.microsoft.com/office/drawing/2010/main">
                <a:solidFill>
                  <a:srgbClr val="FFFFFF"/>
                </a:solidFill>
              </a14:hiddenFill>
            </a:ext>
          </a:extLst>
        </p:spPr>
      </p:pic>
      <p:pic>
        <p:nvPicPr>
          <p:cNvPr id="23570" name="Picture 18" descr="https://encrypted-tbn1.gstatic.com/images?q=tbn:ANd9GcSVaF5e1GafDc0RE0A-UOyznAn-PanhxtHebM90RhKvrwc_Twl5QQ"/>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3955" y="3388504"/>
            <a:ext cx="2262856" cy="1468018"/>
          </a:xfrm>
          <a:prstGeom prst="rect">
            <a:avLst/>
          </a:prstGeom>
          <a:noFill/>
          <a:extLst>
            <a:ext uri="{909E8E84-426E-40DD-AFC4-6F175D3DCCD1}">
              <a14:hiddenFill xmlns:a14="http://schemas.microsoft.com/office/drawing/2010/main">
                <a:solidFill>
                  <a:srgbClr val="FFFFFF"/>
                </a:solidFill>
              </a14:hiddenFill>
            </a:ext>
          </a:extLst>
        </p:spPr>
      </p:pic>
      <p:pic>
        <p:nvPicPr>
          <p:cNvPr id="23572" name="Picture 20" descr="https://encrypted-tbn3.gstatic.com/images?q=tbn:ANd9GcQDzTVBi0YVcLK5VkykB-eiU0eFIg7LRuqBlZFlaIf2MXhMCk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3955" y="4802846"/>
            <a:ext cx="2237010" cy="1478799"/>
          </a:xfrm>
          <a:prstGeom prst="rect">
            <a:avLst/>
          </a:prstGeom>
          <a:noFill/>
          <a:extLst>
            <a:ext uri="{909E8E84-426E-40DD-AFC4-6F175D3DCCD1}">
              <a14:hiddenFill xmlns:a14="http://schemas.microsoft.com/office/drawing/2010/main">
                <a:solidFill>
                  <a:srgbClr val="FFFFFF"/>
                </a:solidFill>
              </a14:hiddenFill>
            </a:ext>
          </a:extLst>
        </p:spPr>
      </p:pic>
      <p:pic>
        <p:nvPicPr>
          <p:cNvPr id="23574" name="Picture 22" descr="https://encrypted-tbn0.gstatic.com/images?q=tbn:ANd9GcRlRgcc5kUGrY8xlq0OC_yMh2xVSQqKeln2LfrgxW09WFwhDRYxMw"/>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86811" y="4947675"/>
            <a:ext cx="2177421" cy="1333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035532"/>
      </p:ext>
    </p:extLst>
  </p:cSld>
  <p:clrMapOvr>
    <a:masterClrMapping/>
  </p:clrMapOvr>
  <mc:AlternateContent xmlns:mc="http://schemas.openxmlformats.org/markup-compatibility/2006">
    <mc:Choice xmlns:p14="http://schemas.microsoft.com/office/powerpoint/2010/main" Requires="p14">
      <p:transition spd="slow" p14:dur="3000" advTm="11000">
        <p14:honeycomb/>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250"/>
                                  </p:stCondLst>
                                  <p:childTnLst>
                                    <p:set>
                                      <p:cBhvr>
                                        <p:cTn id="11" dur="1" fill="hold">
                                          <p:stCondLst>
                                            <p:cond delay="0"/>
                                          </p:stCondLst>
                                        </p:cTn>
                                        <p:tgtEl>
                                          <p:spTgt spid="23554"/>
                                        </p:tgtEl>
                                        <p:attrNameLst>
                                          <p:attrName>style.visibility</p:attrName>
                                        </p:attrNameLst>
                                      </p:cBhvr>
                                      <p:to>
                                        <p:strVal val="visible"/>
                                      </p:to>
                                    </p:set>
                                    <p:animEffect transition="in" filter="fade">
                                      <p:cBhvr>
                                        <p:cTn id="12" dur="1500"/>
                                        <p:tgtEl>
                                          <p:spTgt spid="23554"/>
                                        </p:tgtEl>
                                      </p:cBhvr>
                                    </p:animEffect>
                                  </p:childTnLst>
                                </p:cTn>
                              </p:par>
                              <p:par>
                                <p:cTn id="13" presetID="10" presetClass="entr" presetSubtype="0" fill="hold" nodeType="withEffect">
                                  <p:stCondLst>
                                    <p:cond delay="250"/>
                                  </p:stCondLst>
                                  <p:childTnLst>
                                    <p:set>
                                      <p:cBhvr>
                                        <p:cTn id="14" dur="1" fill="hold">
                                          <p:stCondLst>
                                            <p:cond delay="0"/>
                                          </p:stCondLst>
                                        </p:cTn>
                                        <p:tgtEl>
                                          <p:spTgt spid="23562"/>
                                        </p:tgtEl>
                                        <p:attrNameLst>
                                          <p:attrName>style.visibility</p:attrName>
                                        </p:attrNameLst>
                                      </p:cBhvr>
                                      <p:to>
                                        <p:strVal val="visible"/>
                                      </p:to>
                                    </p:set>
                                    <p:animEffect transition="in" filter="fade">
                                      <p:cBhvr>
                                        <p:cTn id="15" dur="1500"/>
                                        <p:tgtEl>
                                          <p:spTgt spid="23562"/>
                                        </p:tgtEl>
                                      </p:cBhvr>
                                    </p:animEffect>
                                  </p:childTnLst>
                                </p:cTn>
                              </p:par>
                              <p:par>
                                <p:cTn id="16" presetID="10" presetClass="entr" presetSubtype="0" fill="hold" nodeType="withEffect">
                                  <p:stCondLst>
                                    <p:cond delay="250"/>
                                  </p:stCondLst>
                                  <p:childTnLst>
                                    <p:set>
                                      <p:cBhvr>
                                        <p:cTn id="17" dur="1" fill="hold">
                                          <p:stCondLst>
                                            <p:cond delay="0"/>
                                          </p:stCondLst>
                                        </p:cTn>
                                        <p:tgtEl>
                                          <p:spTgt spid="23556"/>
                                        </p:tgtEl>
                                        <p:attrNameLst>
                                          <p:attrName>style.visibility</p:attrName>
                                        </p:attrNameLst>
                                      </p:cBhvr>
                                      <p:to>
                                        <p:strVal val="visible"/>
                                      </p:to>
                                    </p:set>
                                    <p:animEffect transition="in" filter="fade">
                                      <p:cBhvr>
                                        <p:cTn id="18" dur="1500"/>
                                        <p:tgtEl>
                                          <p:spTgt spid="23556"/>
                                        </p:tgtEl>
                                      </p:cBhvr>
                                    </p:animEffect>
                                  </p:childTnLst>
                                </p:cTn>
                              </p:par>
                              <p:par>
                                <p:cTn id="19" presetID="10" presetClass="entr" presetSubtype="0" fill="hold" nodeType="withEffect">
                                  <p:stCondLst>
                                    <p:cond delay="250"/>
                                  </p:stCondLst>
                                  <p:childTnLst>
                                    <p:set>
                                      <p:cBhvr>
                                        <p:cTn id="20" dur="1" fill="hold">
                                          <p:stCondLst>
                                            <p:cond delay="0"/>
                                          </p:stCondLst>
                                        </p:cTn>
                                        <p:tgtEl>
                                          <p:spTgt spid="23560"/>
                                        </p:tgtEl>
                                        <p:attrNameLst>
                                          <p:attrName>style.visibility</p:attrName>
                                        </p:attrNameLst>
                                      </p:cBhvr>
                                      <p:to>
                                        <p:strVal val="visible"/>
                                      </p:to>
                                    </p:set>
                                    <p:animEffect transition="in" filter="fade">
                                      <p:cBhvr>
                                        <p:cTn id="21" dur="1500"/>
                                        <p:tgtEl>
                                          <p:spTgt spid="23560"/>
                                        </p:tgtEl>
                                      </p:cBhvr>
                                    </p:animEffect>
                                  </p:childTnLst>
                                </p:cTn>
                              </p:par>
                              <p:par>
                                <p:cTn id="22" presetID="10" presetClass="entr" presetSubtype="0" fill="hold" nodeType="withEffect">
                                  <p:stCondLst>
                                    <p:cond delay="250"/>
                                  </p:stCondLst>
                                  <p:childTnLst>
                                    <p:set>
                                      <p:cBhvr>
                                        <p:cTn id="23" dur="1" fill="hold">
                                          <p:stCondLst>
                                            <p:cond delay="0"/>
                                          </p:stCondLst>
                                        </p:cTn>
                                        <p:tgtEl>
                                          <p:spTgt spid="23558"/>
                                        </p:tgtEl>
                                        <p:attrNameLst>
                                          <p:attrName>style.visibility</p:attrName>
                                        </p:attrNameLst>
                                      </p:cBhvr>
                                      <p:to>
                                        <p:strVal val="visible"/>
                                      </p:to>
                                    </p:set>
                                    <p:animEffect transition="in" filter="fade">
                                      <p:cBhvr>
                                        <p:cTn id="24" dur="1500"/>
                                        <p:tgtEl>
                                          <p:spTgt spid="2355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10" presetClass="entr" presetSubtype="0" fill="hold" nodeType="withEffect">
                                  <p:stCondLst>
                                    <p:cond delay="250"/>
                                  </p:stCondLst>
                                  <p:childTnLst>
                                    <p:set>
                                      <p:cBhvr>
                                        <p:cTn id="33" dur="1" fill="hold">
                                          <p:stCondLst>
                                            <p:cond delay="0"/>
                                          </p:stCondLst>
                                        </p:cTn>
                                        <p:tgtEl>
                                          <p:spTgt spid="23566"/>
                                        </p:tgtEl>
                                        <p:attrNameLst>
                                          <p:attrName>style.visibility</p:attrName>
                                        </p:attrNameLst>
                                      </p:cBhvr>
                                      <p:to>
                                        <p:strVal val="visible"/>
                                      </p:to>
                                    </p:set>
                                    <p:animEffect transition="in" filter="fade">
                                      <p:cBhvr>
                                        <p:cTn id="34" dur="1500"/>
                                        <p:tgtEl>
                                          <p:spTgt spid="23566"/>
                                        </p:tgtEl>
                                      </p:cBhvr>
                                    </p:animEffect>
                                  </p:childTnLst>
                                </p:cTn>
                              </p:par>
                              <p:par>
                                <p:cTn id="35" presetID="10" presetClass="entr" presetSubtype="0" fill="hold" nodeType="withEffect">
                                  <p:stCondLst>
                                    <p:cond delay="250"/>
                                  </p:stCondLst>
                                  <p:childTnLst>
                                    <p:set>
                                      <p:cBhvr>
                                        <p:cTn id="36" dur="1" fill="hold">
                                          <p:stCondLst>
                                            <p:cond delay="0"/>
                                          </p:stCondLst>
                                        </p:cTn>
                                        <p:tgtEl>
                                          <p:spTgt spid="23568"/>
                                        </p:tgtEl>
                                        <p:attrNameLst>
                                          <p:attrName>style.visibility</p:attrName>
                                        </p:attrNameLst>
                                      </p:cBhvr>
                                      <p:to>
                                        <p:strVal val="visible"/>
                                      </p:to>
                                    </p:set>
                                    <p:animEffect transition="in" filter="fade">
                                      <p:cBhvr>
                                        <p:cTn id="37" dur="1500"/>
                                        <p:tgtEl>
                                          <p:spTgt spid="23568"/>
                                        </p:tgtEl>
                                      </p:cBhvr>
                                    </p:animEffect>
                                  </p:childTnLst>
                                </p:cTn>
                              </p:par>
                              <p:par>
                                <p:cTn id="38" presetID="10" presetClass="entr" presetSubtype="0" fill="hold" nodeType="withEffect">
                                  <p:stCondLst>
                                    <p:cond delay="250"/>
                                  </p:stCondLst>
                                  <p:childTnLst>
                                    <p:set>
                                      <p:cBhvr>
                                        <p:cTn id="39" dur="1" fill="hold">
                                          <p:stCondLst>
                                            <p:cond delay="0"/>
                                          </p:stCondLst>
                                        </p:cTn>
                                        <p:tgtEl>
                                          <p:spTgt spid="23570"/>
                                        </p:tgtEl>
                                        <p:attrNameLst>
                                          <p:attrName>style.visibility</p:attrName>
                                        </p:attrNameLst>
                                      </p:cBhvr>
                                      <p:to>
                                        <p:strVal val="visible"/>
                                      </p:to>
                                    </p:set>
                                    <p:animEffect transition="in" filter="fade">
                                      <p:cBhvr>
                                        <p:cTn id="40" dur="1500"/>
                                        <p:tgtEl>
                                          <p:spTgt spid="23570"/>
                                        </p:tgtEl>
                                      </p:cBhvr>
                                    </p:animEffect>
                                  </p:childTnLst>
                                </p:cTn>
                              </p:par>
                              <p:par>
                                <p:cTn id="41" presetID="10" presetClass="entr" presetSubtype="0" fill="hold" nodeType="withEffect">
                                  <p:stCondLst>
                                    <p:cond delay="250"/>
                                  </p:stCondLst>
                                  <p:childTnLst>
                                    <p:set>
                                      <p:cBhvr>
                                        <p:cTn id="42" dur="1" fill="hold">
                                          <p:stCondLst>
                                            <p:cond delay="0"/>
                                          </p:stCondLst>
                                        </p:cTn>
                                        <p:tgtEl>
                                          <p:spTgt spid="23564"/>
                                        </p:tgtEl>
                                        <p:attrNameLst>
                                          <p:attrName>style.visibility</p:attrName>
                                        </p:attrNameLst>
                                      </p:cBhvr>
                                      <p:to>
                                        <p:strVal val="visible"/>
                                      </p:to>
                                    </p:set>
                                    <p:animEffect transition="in" filter="fade">
                                      <p:cBhvr>
                                        <p:cTn id="43" dur="1500"/>
                                        <p:tgtEl>
                                          <p:spTgt spid="23564"/>
                                        </p:tgtEl>
                                      </p:cBhvr>
                                    </p:animEffect>
                                  </p:childTnLst>
                                </p:cTn>
                              </p:par>
                              <p:par>
                                <p:cTn id="44" presetID="10" presetClass="entr" presetSubtype="0" fill="hold" nodeType="withEffect">
                                  <p:stCondLst>
                                    <p:cond delay="250"/>
                                  </p:stCondLst>
                                  <p:childTnLst>
                                    <p:set>
                                      <p:cBhvr>
                                        <p:cTn id="45" dur="1" fill="hold">
                                          <p:stCondLst>
                                            <p:cond delay="0"/>
                                          </p:stCondLst>
                                        </p:cTn>
                                        <p:tgtEl>
                                          <p:spTgt spid="23572"/>
                                        </p:tgtEl>
                                        <p:attrNameLst>
                                          <p:attrName>style.visibility</p:attrName>
                                        </p:attrNameLst>
                                      </p:cBhvr>
                                      <p:to>
                                        <p:strVal val="visible"/>
                                      </p:to>
                                    </p:set>
                                    <p:animEffect transition="in" filter="fade">
                                      <p:cBhvr>
                                        <p:cTn id="46" dur="1500"/>
                                        <p:tgtEl>
                                          <p:spTgt spid="23572"/>
                                        </p:tgtEl>
                                      </p:cBhvr>
                                    </p:animEffect>
                                  </p:childTnLst>
                                </p:cTn>
                              </p:par>
                              <p:par>
                                <p:cTn id="47" presetID="10" presetClass="entr" presetSubtype="0" fill="hold" nodeType="withEffect">
                                  <p:stCondLst>
                                    <p:cond delay="250"/>
                                  </p:stCondLst>
                                  <p:childTnLst>
                                    <p:set>
                                      <p:cBhvr>
                                        <p:cTn id="48" dur="1" fill="hold">
                                          <p:stCondLst>
                                            <p:cond delay="0"/>
                                          </p:stCondLst>
                                        </p:cTn>
                                        <p:tgtEl>
                                          <p:spTgt spid="23574"/>
                                        </p:tgtEl>
                                        <p:attrNameLst>
                                          <p:attrName>style.visibility</p:attrName>
                                        </p:attrNameLst>
                                      </p:cBhvr>
                                      <p:to>
                                        <p:strVal val="visible"/>
                                      </p:to>
                                    </p:set>
                                    <p:animEffect transition="in" filter="fade">
                                      <p:cBhvr>
                                        <p:cTn id="49" dur="1500"/>
                                        <p:tgtEl>
                                          <p:spTgt spid="23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393412"/>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Water is also wasted in large amounts:</a:t>
            </a:r>
            <a:endParaRPr lang="en-US" sz="3200" dirty="0">
              <a:solidFill>
                <a:schemeClr val="accent1">
                  <a:lumMod val="20000"/>
                  <a:lumOff val="80000"/>
                </a:schemeClr>
              </a:solidFill>
            </a:endParaRPr>
          </a:p>
        </p:txBody>
      </p:sp>
      <p:pic>
        <p:nvPicPr>
          <p:cNvPr id="24578" name="Picture 2" descr="https://encrypted-tbn2.gstatic.com/images?q=tbn:ANd9GcR7wrjGLzwfAbbwjfBRAJnD7RVv9H1xkY8Ut78Nbb0KuHQjAhM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138" y="1371597"/>
            <a:ext cx="2354462" cy="1847851"/>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https://encrypted-tbn3.gstatic.com/images?q=tbn:ANd9GcTxnp3Lwba6EpywiO_VRE9zM6P1IaMdEvefyFbkjsRLWrqc-qu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371599"/>
            <a:ext cx="2558321" cy="1847851"/>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ttp://4.bp.blogspot.com/_8rDhWWP-nL0/TQEX4ZbK3BI/AAAAAAAAACc/SSUOG2DDAuo/s1600/Sprinklers_In_R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232512"/>
            <a:ext cx="3609975" cy="2391099"/>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https://encrypted-tbn3.gstatic.com/images?q=tbn:ANd9GcQWuYlyYWl3pbKNcPAYvPMGnUREbZ5UMfI6eEuEwmkFVwJfW7n5i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4921" y="1371598"/>
            <a:ext cx="2347054" cy="1847851"/>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https://encrypted-tbn1.gstatic.com/images?q=tbn:ANd9GcQuyNwlPGitWpaezfX55YhXvW7Pvrpa3D1PJTnZeI3ZMsJ8Cx6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138" y="3219448"/>
            <a:ext cx="3632445" cy="24172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7417" y="6096000"/>
            <a:ext cx="9144000" cy="584775"/>
          </a:xfrm>
          <a:prstGeom prst="rect">
            <a:avLst/>
          </a:prstGeom>
          <a:noFill/>
        </p:spPr>
        <p:txBody>
          <a:bodyPr wrap="square" rtlCol="0">
            <a:spAutoFit/>
          </a:bodyPr>
          <a:lstStyle/>
          <a:p>
            <a:pPr algn="ctr"/>
            <a:r>
              <a:rPr lang="en-US" sz="3200" dirty="0" smtClean="0">
                <a:solidFill>
                  <a:schemeClr val="accent1">
                    <a:lumMod val="20000"/>
                    <a:lumOff val="80000"/>
                  </a:schemeClr>
                </a:solidFill>
              </a:rPr>
              <a:t>Water is a precious resource that must be protected!</a:t>
            </a:r>
            <a:endParaRPr lang="en-US" sz="3200" dirty="0">
              <a:solidFill>
                <a:schemeClr val="accent1">
                  <a:lumMod val="20000"/>
                  <a:lumOff val="80000"/>
                </a:schemeClr>
              </a:solidFill>
            </a:endParaRPr>
          </a:p>
        </p:txBody>
      </p:sp>
    </p:spTree>
    <p:extLst>
      <p:ext uri="{BB962C8B-B14F-4D97-AF65-F5344CB8AC3E}">
        <p14:creationId xmlns:p14="http://schemas.microsoft.com/office/powerpoint/2010/main" val="1004035532"/>
      </p:ext>
    </p:extLst>
  </p:cSld>
  <p:clrMapOvr>
    <a:masterClrMapping/>
  </p:clrMapOvr>
  <mc:AlternateContent xmlns:mc="http://schemas.openxmlformats.org/markup-compatibility/2006">
    <mc:Choice xmlns:p14="http://schemas.microsoft.com/office/powerpoint/2010/main" Requires="p14">
      <p:transition spd="med" p14:dur="700" advTm="11000">
        <p:fade/>
      </p:transition>
    </mc:Choice>
    <mc:Fallback>
      <p:transition spd="med"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064" y="381000"/>
            <a:ext cx="9157063" cy="954107"/>
          </a:xfrm>
          <a:prstGeom prst="rect">
            <a:avLst/>
          </a:prstGeom>
          <a:noFill/>
        </p:spPr>
        <p:txBody>
          <a:bodyPr wrap="square" rtlCol="0">
            <a:spAutoFit/>
          </a:bodyPr>
          <a:lstStyle/>
          <a:p>
            <a:pPr algn="ctr"/>
            <a:r>
              <a:rPr lang="en-US" sz="2800" cap="all" dirty="0" smtClean="0">
                <a:solidFill>
                  <a:schemeClr val="accent1">
                    <a:lumMod val="75000"/>
                  </a:schemeClr>
                </a:solidFill>
                <a:latin typeface="Goudy Stout" pitchFamily="18" charset="0"/>
              </a:rPr>
              <a:t>How can we protect our water?</a:t>
            </a:r>
            <a:endParaRPr lang="en-US" sz="2800" dirty="0"/>
          </a:p>
        </p:txBody>
      </p:sp>
      <p:pic>
        <p:nvPicPr>
          <p:cNvPr id="25602" name="Picture 2" descr="http://media.nj.com/messenger-gazette-photos/photo/8642350-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092" y="3200400"/>
            <a:ext cx="4476750" cy="353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646963"/>
      </p:ext>
    </p:extLst>
  </p:cSld>
  <p:clrMapOvr>
    <a:masterClrMapping/>
  </p:clrMapOvr>
  <mc:AlternateContent xmlns:mc="http://schemas.openxmlformats.org/markup-compatibility/2006">
    <mc:Choice xmlns:p14="http://schemas.microsoft.com/office/powerpoint/2010/main" Requires="p14">
      <p:transition spd="slow" p14:dur="2000" advTm="8000">
        <p:fade/>
      </p:transition>
    </mc:Choice>
    <mc:Fallback>
      <p:transition spd="slow" advTm="8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34" name="Picture 10" descr="https://encrypted-tbn3.gstatic.com/images?q=tbn:ANd9GcTcgoVMvHfzGSn8ahpMfef4z0hoF2AdQoaxW9OzIrGYPAn14us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630929"/>
            <a:ext cx="2576512" cy="18946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93412"/>
            <a:ext cx="9144000" cy="1077218"/>
          </a:xfrm>
          <a:prstGeom prst="rect">
            <a:avLst/>
          </a:prstGeom>
          <a:noFill/>
        </p:spPr>
        <p:txBody>
          <a:bodyPr wrap="square" rtlCol="0">
            <a:spAutoFit/>
          </a:bodyPr>
          <a:lstStyle/>
          <a:p>
            <a:pPr algn="ctr"/>
            <a:r>
              <a:rPr lang="en-US" sz="3200" dirty="0" smtClean="0">
                <a:solidFill>
                  <a:schemeClr val="accent1">
                    <a:lumMod val="20000"/>
                    <a:lumOff val="80000"/>
                  </a:schemeClr>
                </a:solidFill>
              </a:rPr>
              <a:t>Water conservation activities at home, </a:t>
            </a:r>
          </a:p>
          <a:p>
            <a:pPr algn="ctr"/>
            <a:r>
              <a:rPr lang="en-US" sz="3200" dirty="0" smtClean="0">
                <a:solidFill>
                  <a:schemeClr val="accent1">
                    <a:lumMod val="20000"/>
                    <a:lumOff val="80000"/>
                  </a:schemeClr>
                </a:solidFill>
              </a:rPr>
              <a:t>at school and in your communities:</a:t>
            </a:r>
            <a:endParaRPr lang="en-US" sz="3200" dirty="0">
              <a:solidFill>
                <a:schemeClr val="accent1">
                  <a:lumMod val="20000"/>
                  <a:lumOff val="80000"/>
                </a:schemeClr>
              </a:solidFill>
            </a:endParaRPr>
          </a:p>
        </p:txBody>
      </p:sp>
      <p:pic>
        <p:nvPicPr>
          <p:cNvPr id="26626" name="Picture 2" descr="https://encrypted-tbn2.gstatic.com/images?q=tbn:ANd9GcQwEPzSsnL9NUaWC5XkY5DWYpPc4N8BIxK-R6UF7iWFdqFU6Xcg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49" y="3620043"/>
            <a:ext cx="3190691" cy="1885949"/>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s://encrypted-tbn0.gstatic.com/images?q=tbn:ANd9GcR_IP95zOgOlM1MXUEj0z-zwTp2IVjP3B6mtRgn2uX7UvziF_BV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4196" y="1772190"/>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s://encrypted-tbn3.gstatic.com/images?q=tbn:ANd9GcRRAo9kcQtuonnSGxVT6CmP6tEj90wGdmkbia9sYtsNBnh2zpiRt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8512" y="1772192"/>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https://encrypted-tbn0.gstatic.com/images?q=tbn:ANd9GcRkNq_a5diiH8zlThqc6BPmSWnuV54-aSLz9NFnhyhcCa0Phqt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4195" y="3620042"/>
            <a:ext cx="2466975" cy="1894660"/>
          </a:xfrm>
          <a:prstGeom prst="rect">
            <a:avLst/>
          </a:prstGeom>
          <a:noFill/>
          <a:extLst>
            <a:ext uri="{909E8E84-426E-40DD-AFC4-6F175D3DCCD1}">
              <a14:hiddenFill xmlns:a14="http://schemas.microsoft.com/office/drawing/2010/main">
                <a:solidFill>
                  <a:srgbClr val="FFFFFF"/>
                </a:solidFill>
              </a14:hiddenFill>
            </a:ext>
          </a:extLst>
        </p:spPr>
      </p:pic>
      <p:pic>
        <p:nvPicPr>
          <p:cNvPr id="26636" name="Picture 12" descr="https://encrypted-tbn2.gstatic.com/images?q=tbn:ANd9GcRALePbfckhHZax_eHiDGv_g2Lb6wQ7Y0CxRjK5nR7Z2igFsujth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1772191"/>
            <a:ext cx="2571750" cy="18587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7417" y="5943600"/>
            <a:ext cx="9144000" cy="1077218"/>
          </a:xfrm>
          <a:prstGeom prst="rect">
            <a:avLst/>
          </a:prstGeom>
          <a:noFill/>
        </p:spPr>
        <p:txBody>
          <a:bodyPr wrap="square" rtlCol="0">
            <a:spAutoFit/>
          </a:bodyPr>
          <a:lstStyle/>
          <a:p>
            <a:pPr algn="ctr"/>
            <a:r>
              <a:rPr lang="en-US" sz="3200" dirty="0" smtClean="0">
                <a:solidFill>
                  <a:schemeClr val="accent1">
                    <a:lumMod val="20000"/>
                    <a:lumOff val="80000"/>
                  </a:schemeClr>
                </a:solidFill>
              </a:rPr>
              <a:t>To learn more . . . Go to </a:t>
            </a:r>
            <a:r>
              <a:rPr lang="en-US" sz="3200" dirty="0" smtClean="0">
                <a:solidFill>
                  <a:schemeClr val="accent1">
                    <a:lumMod val="20000"/>
                    <a:lumOff val="80000"/>
                  </a:schemeClr>
                </a:solidFill>
                <a:hlinkClick r:id="rId8"/>
              </a:rPr>
              <a:t>www.nj.gov/dep</a:t>
            </a:r>
            <a:r>
              <a:rPr lang="en-US" sz="3200" i="1" dirty="0" smtClean="0">
                <a:solidFill>
                  <a:schemeClr val="accent1">
                    <a:lumMod val="20000"/>
                    <a:lumOff val="80000"/>
                  </a:schemeClr>
                </a:solidFill>
              </a:rPr>
              <a:t>!</a:t>
            </a:r>
          </a:p>
          <a:p>
            <a:pPr algn="ctr"/>
            <a:endParaRPr lang="en-US" sz="3200" i="1" dirty="0">
              <a:solidFill>
                <a:schemeClr val="accent1">
                  <a:lumMod val="20000"/>
                  <a:lumOff val="80000"/>
                </a:schemeClr>
              </a:solidFill>
            </a:endParaRPr>
          </a:p>
        </p:txBody>
      </p:sp>
    </p:spTree>
    <p:extLst>
      <p:ext uri="{BB962C8B-B14F-4D97-AF65-F5344CB8AC3E}">
        <p14:creationId xmlns:p14="http://schemas.microsoft.com/office/powerpoint/2010/main" val="1004035532"/>
      </p:ext>
    </p:extLst>
  </p:cSld>
  <p:clrMapOvr>
    <a:masterClrMapping/>
  </p:clrMapOvr>
  <mc:AlternateContent xmlns:mc="http://schemas.openxmlformats.org/markup-compatibility/2006">
    <mc:Choice xmlns:p14="http://schemas.microsoft.com/office/powerpoint/2010/main" Requires="p14">
      <p:transition spd="slow" p14:dur="3900" advTm="10000">
        <p14:glitter pattern="hexagon"/>
      </p:transition>
    </mc:Choice>
    <mc:Fallback>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83" y="383177"/>
            <a:ext cx="9177746"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 y="3886200"/>
            <a:ext cx="9157063" cy="2123658"/>
          </a:xfrm>
          <a:prstGeom prst="rect">
            <a:avLst/>
          </a:prstGeom>
          <a:noFill/>
        </p:spPr>
        <p:txBody>
          <a:bodyPr wrap="square" rtlCol="0">
            <a:spAutoFit/>
          </a:bodyPr>
          <a:lstStyle/>
          <a:p>
            <a:pPr algn="ctr"/>
            <a:r>
              <a:rPr lang="en-US" sz="6600" cap="all" dirty="0" smtClean="0">
                <a:solidFill>
                  <a:schemeClr val="accent1">
                    <a:lumMod val="75000"/>
                  </a:schemeClr>
                </a:solidFill>
                <a:latin typeface="Goudy Stout" pitchFamily="18" charset="0"/>
              </a:rPr>
              <a:t>Thank You!</a:t>
            </a:r>
            <a:endParaRPr lang="en-US" sz="6600" dirty="0"/>
          </a:p>
        </p:txBody>
      </p:sp>
      <p:sp>
        <p:nvSpPr>
          <p:cNvPr id="5" name="TextBox 4"/>
          <p:cNvSpPr txBox="1"/>
          <p:nvPr/>
        </p:nvSpPr>
        <p:spPr>
          <a:xfrm>
            <a:off x="0" y="183122"/>
            <a:ext cx="9157063" cy="400110"/>
          </a:xfrm>
          <a:prstGeom prst="rect">
            <a:avLst/>
          </a:prstGeom>
          <a:noFill/>
        </p:spPr>
        <p:txBody>
          <a:bodyPr wrap="square" rtlCol="0">
            <a:spAutoFit/>
          </a:bodyPr>
          <a:lstStyle/>
          <a:p>
            <a:pPr algn="ctr"/>
            <a:r>
              <a:rPr lang="en-US" sz="2000" b="1" cap="all" dirty="0" smtClean="0">
                <a:solidFill>
                  <a:schemeClr val="accent1">
                    <a:lumMod val="75000"/>
                  </a:schemeClr>
                </a:solidFill>
                <a:latin typeface="Garamond" pitchFamily="18" charset="0"/>
              </a:rPr>
              <a:t>New jersey department of environmental protection</a:t>
            </a:r>
            <a:endParaRPr lang="en-US" sz="2000" b="1" dirty="0">
              <a:latin typeface="Garamond" pitchFamily="18" charset="0"/>
            </a:endParaRPr>
          </a:p>
        </p:txBody>
      </p:sp>
      <p:pic>
        <p:nvPicPr>
          <p:cNvPr id="2" name="njdep.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01200" y="2819400"/>
            <a:ext cx="609600" cy="609600"/>
          </a:xfrm>
          <a:prstGeom prst="rect">
            <a:avLst/>
          </a:prstGeom>
        </p:spPr>
      </p:pic>
      <p:pic>
        <p:nvPicPr>
          <p:cNvPr id="4" name="serrie.wav">
            <a:hlinkClick r:id="" action="ppaction://media"/>
          </p:cNvPr>
          <p:cNvPicPr>
            <a:picLocks noChangeAspect="1"/>
          </p:cNvPicPr>
          <p:nvPr>
            <a:audioFile r:link="rId4"/>
            <p:extLst>
              <p:ext uri="{DAA4B4D4-6D71-4841-9C94-3DE7FCFB9230}">
                <p14:media xmlns:p14="http://schemas.microsoft.com/office/powerpoint/2010/main" r:embed="rId3">
                  <p14:fade in="500"/>
                </p14:media>
              </p:ext>
            </p:extLst>
          </p:nvPr>
        </p:nvPicPr>
        <p:blipFill>
          <a:blip r:embed="rId8"/>
          <a:stretch>
            <a:fillRect/>
          </a:stretch>
        </p:blipFill>
        <p:spPr>
          <a:xfrm>
            <a:off x="9601200" y="3804557"/>
            <a:ext cx="609600" cy="609600"/>
          </a:xfrm>
          <a:prstGeom prst="rect">
            <a:avLst/>
          </a:prstGeom>
        </p:spPr>
      </p:pic>
      <p:sp>
        <p:nvSpPr>
          <p:cNvPr id="6" name="TextBox 5"/>
          <p:cNvSpPr txBox="1"/>
          <p:nvPr/>
        </p:nvSpPr>
        <p:spPr>
          <a:xfrm>
            <a:off x="1371600" y="762279"/>
            <a:ext cx="1154975" cy="646331"/>
          </a:xfrm>
          <a:prstGeom prst="rect">
            <a:avLst/>
          </a:prstGeom>
          <a:noFill/>
        </p:spPr>
        <p:txBody>
          <a:bodyPr wrap="square" rtlCol="0">
            <a:spAutoFit/>
          </a:bodyPr>
          <a:lstStyle/>
          <a:p>
            <a:pPr algn="ctr"/>
            <a:r>
              <a:rPr lang="en-US" sz="3600" b="1" dirty="0" smtClean="0">
                <a:solidFill>
                  <a:schemeClr val="tx2"/>
                </a:solidFill>
                <a:latin typeface="Garamond (W1)" pitchFamily="18" charset="0"/>
              </a:rPr>
              <a:t>N</a:t>
            </a:r>
            <a:endParaRPr lang="en-US" sz="3600" b="1" dirty="0">
              <a:solidFill>
                <a:schemeClr val="tx2"/>
              </a:solidFill>
              <a:latin typeface="Garamond (W1)" pitchFamily="18" charset="0"/>
            </a:endParaRPr>
          </a:p>
        </p:txBody>
      </p:sp>
      <p:sp>
        <p:nvSpPr>
          <p:cNvPr id="7" name="Rectangle 6"/>
          <p:cNvSpPr/>
          <p:nvPr/>
        </p:nvSpPr>
        <p:spPr>
          <a:xfrm>
            <a:off x="2971800" y="762671"/>
            <a:ext cx="744413" cy="646331"/>
          </a:xfrm>
          <a:prstGeom prst="rect">
            <a:avLst/>
          </a:prstGeom>
        </p:spPr>
        <p:txBody>
          <a:bodyPr wrap="square">
            <a:spAutoFit/>
          </a:bodyPr>
          <a:lstStyle/>
          <a:p>
            <a:r>
              <a:rPr lang="en-US" sz="3600" b="1" dirty="0">
                <a:solidFill>
                  <a:schemeClr val="tx2"/>
                </a:solidFill>
                <a:latin typeface="Garamond (W1)" pitchFamily="18" charset="0"/>
              </a:rPr>
              <a:t>J</a:t>
            </a:r>
            <a:endParaRPr lang="en-US" sz="3600" b="1" dirty="0"/>
          </a:p>
        </p:txBody>
      </p:sp>
      <p:sp>
        <p:nvSpPr>
          <p:cNvPr id="8" name="Rectangle 7"/>
          <p:cNvSpPr/>
          <p:nvPr/>
        </p:nvSpPr>
        <p:spPr>
          <a:xfrm>
            <a:off x="4293836" y="762671"/>
            <a:ext cx="569387" cy="646331"/>
          </a:xfrm>
          <a:prstGeom prst="rect">
            <a:avLst/>
          </a:prstGeom>
        </p:spPr>
        <p:txBody>
          <a:bodyPr wrap="none">
            <a:spAutoFit/>
          </a:bodyPr>
          <a:lstStyle/>
          <a:p>
            <a:r>
              <a:rPr lang="en-US" sz="3600" b="1" dirty="0">
                <a:solidFill>
                  <a:schemeClr val="tx2"/>
                </a:solidFill>
                <a:latin typeface="Garamond (W1)" pitchFamily="18" charset="0"/>
              </a:rPr>
              <a:t>D</a:t>
            </a:r>
            <a:endParaRPr lang="en-US" sz="3600" b="1" dirty="0"/>
          </a:p>
        </p:txBody>
      </p:sp>
      <p:sp>
        <p:nvSpPr>
          <p:cNvPr id="9" name="Rectangle 8"/>
          <p:cNvSpPr/>
          <p:nvPr/>
        </p:nvSpPr>
        <p:spPr>
          <a:xfrm>
            <a:off x="5638800" y="762278"/>
            <a:ext cx="1038497" cy="646331"/>
          </a:xfrm>
          <a:prstGeom prst="rect">
            <a:avLst/>
          </a:prstGeom>
        </p:spPr>
        <p:txBody>
          <a:bodyPr wrap="square">
            <a:spAutoFit/>
          </a:bodyPr>
          <a:lstStyle/>
          <a:p>
            <a:r>
              <a:rPr lang="en-US" sz="3600" b="1" dirty="0">
                <a:solidFill>
                  <a:schemeClr val="tx2"/>
                </a:solidFill>
                <a:latin typeface="Garamond (W1)" pitchFamily="18" charset="0"/>
              </a:rPr>
              <a:t>E</a:t>
            </a:r>
            <a:endParaRPr lang="en-US" sz="3600" b="1" dirty="0"/>
          </a:p>
        </p:txBody>
      </p:sp>
      <p:sp>
        <p:nvSpPr>
          <p:cNvPr id="10" name="Rectangle 9"/>
          <p:cNvSpPr/>
          <p:nvPr/>
        </p:nvSpPr>
        <p:spPr>
          <a:xfrm>
            <a:off x="6914971" y="762277"/>
            <a:ext cx="1105257" cy="646331"/>
          </a:xfrm>
          <a:prstGeom prst="rect">
            <a:avLst/>
          </a:prstGeom>
        </p:spPr>
        <p:txBody>
          <a:bodyPr wrap="square">
            <a:spAutoFit/>
          </a:bodyPr>
          <a:lstStyle/>
          <a:p>
            <a:r>
              <a:rPr lang="en-US" sz="3600" b="1" dirty="0">
                <a:solidFill>
                  <a:schemeClr val="tx2"/>
                </a:solidFill>
                <a:latin typeface="Garamond (W1)" pitchFamily="18" charset="0"/>
              </a:rPr>
              <a:t>P</a:t>
            </a:r>
            <a:endParaRPr lang="en-US" sz="3600" b="1" dirty="0"/>
          </a:p>
        </p:txBody>
      </p:sp>
    </p:spTree>
    <p:extLst>
      <p:ext uri="{BB962C8B-B14F-4D97-AF65-F5344CB8AC3E}">
        <p14:creationId xmlns:p14="http://schemas.microsoft.com/office/powerpoint/2010/main" val="1310961049"/>
      </p:ext>
    </p:extLst>
  </p:cSld>
  <p:clrMapOvr>
    <a:masterClrMapping/>
  </p:clrMapOvr>
  <mc:AlternateContent xmlns:mc="http://schemas.openxmlformats.org/markup-compatibility/2006">
    <mc:Choice xmlns:p14="http://schemas.microsoft.com/office/powerpoint/2010/main" Requires="p14">
      <p:transition spd="slow" p14:dur="2000" advTm="12000">
        <p:fade/>
      </p:transition>
    </mc:Choice>
    <mc:Fallback>
      <p:transition spd="slow"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750"/>
                                  </p:stCondLst>
                                  <p:childTnLst>
                                    <p:cmd type="call" cmd="playFrom(0.0)">
                                      <p:cBhvr>
                                        <p:cTn id="6" dur="6246" fill="hold"/>
                                        <p:tgtEl>
                                          <p:spTgt spid="2"/>
                                        </p:tgtEl>
                                      </p:cBhvr>
                                    </p:cmd>
                                  </p:childTnLst>
                                </p:cTn>
                              </p:par>
                              <p:par>
                                <p:cTn id="7" presetID="1" presetClass="entr" presetSubtype="0" fill="hold" grpId="0" nodeType="withEffect">
                                  <p:stCondLst>
                                    <p:cond delay="150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225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300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375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500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6996"/>
                            </p:stCondLst>
                            <p:childTnLst>
                              <p:par>
                                <p:cTn id="18" presetID="1" presetClass="mediacall" presetSubtype="0" fill="hold" nodeType="afterEffect">
                                  <p:stCondLst>
                                    <p:cond delay="0"/>
                                  </p:stCondLst>
                                  <p:childTnLst>
                                    <p:cmd type="call" cmd="playFrom(0.0)">
                                      <p:cBhvr>
                                        <p:cTn id="19" dur="1853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0">
                  <p:stCondLst>
                    <p:cond delay="indefinite"/>
                  </p:stCondLst>
                  <p:endCondLst>
                    <p:cond evt="onStopAudio" delay="0">
                      <p:tgtEl>
                        <p:sldTgt/>
                      </p:tgtEl>
                    </p:cond>
                  </p:endCondLst>
                </p:cTn>
                <p:tgtEl>
                  <p:spTgt spid="2"/>
                </p:tgtEl>
              </p:cMediaNode>
            </p:audio>
            <p:audio>
              <p:cMediaNode>
                <p:cTn id="21" fill="hold" display="0">
                  <p:stCondLst>
                    <p:cond delay="indefinite"/>
                  </p:stCondLst>
                  <p:endCondLst>
                    <p:cond evt="onStopAudio" delay="0">
                      <p:tgtEl>
                        <p:sldTgt/>
                      </p:tgtEl>
                    </p:cond>
                  </p:endCondLst>
                </p:cTn>
                <p:tgtEl>
                  <p:spTgt spid="4"/>
                </p:tgtEl>
              </p:cMediaNode>
            </p:audio>
          </p:childTnLst>
        </p:cTn>
      </p:par>
    </p:tnLst>
    <p:bldLst>
      <p:bldP spid="6" grpId="0" build="p"/>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images.yourdictionary.com/images/definitions/lg/downpou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64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409599"/>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http://b-i.forbesimg.com/joemckendrick/files/2013/04/Clouds-March-2013-photo-by-Joe-McKendri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2" y="0"/>
            <a:ext cx="9150531" cy="6862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214248"/>
      </p:ext>
    </p:extLst>
  </p:cSld>
  <p:clrMapOvr>
    <a:masterClrMapping/>
  </p:clrMapOvr>
  <mc:AlternateContent xmlns:mc="http://schemas.openxmlformats.org/markup-compatibility/2006">
    <mc:Choice xmlns:p14="http://schemas.microsoft.com/office/powerpoint/2010/main" Requires="p14">
      <p:transition spd="slow" p14:dur="2250" advClick="0" advTm="1000">
        <p14:ripple/>
      </p:transition>
    </mc:Choice>
    <mc:Fallback>
      <p:transition spd="slow" advClick="0" advTm="1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D E P\Water\M133003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0"/>
            <a:ext cx="10293579" cy="6864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220623"/>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H:\D E P\Water\mountain_stre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77"/>
            <a:ext cx="9707880"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815584"/>
      </p:ext>
    </p:extLst>
  </p:cSld>
  <p:clrMapOvr>
    <a:masterClrMapping/>
  </p:clrMapOvr>
  <mc:AlternateContent xmlns:mc="http://schemas.openxmlformats.org/markup-compatibility/2006" xmlns:p14="http://schemas.microsoft.com/office/powerpoint/2010/main">
    <mc:Choice Requires="p14">
      <p:transition spd="slow" p14:dur="2250" advTm="1000">
        <p14:ripple/>
      </p:transition>
    </mc:Choice>
    <mc:Fallback xmlns="">
      <p:transition spd="slow" advTm="1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1592</TotalTime>
  <Words>1135</Words>
  <Application>Microsoft Office PowerPoint</Application>
  <PresentationFormat>On-screen Show (4:3)</PresentationFormat>
  <Paragraphs>189</Paragraphs>
  <Slides>59</Slides>
  <Notes>25</Notes>
  <HiddenSlides>0</HiddenSlides>
  <MMClips>21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59</vt:i4>
      </vt:variant>
    </vt:vector>
  </HeadingPairs>
  <TitlesOfParts>
    <vt:vector size="67" baseType="lpstr">
      <vt:lpstr>Arial</vt:lpstr>
      <vt:lpstr>Calibri</vt:lpstr>
      <vt:lpstr>Garamond</vt:lpstr>
      <vt:lpstr>Garamond (W1)</vt:lpstr>
      <vt:lpstr>Goudy Stout</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Hydrogen and Oxygen. </vt:lpstr>
      <vt:lpstr>PowerPoint Presentation</vt:lpstr>
      <vt:lpstr>PowerPoint Presentation</vt:lpstr>
      <vt:lpstr>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NJDEP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mrogoff</dc:creator>
  <cp:lastModifiedBy>stem</cp:lastModifiedBy>
  <cp:revision>108</cp:revision>
  <dcterms:created xsi:type="dcterms:W3CDTF">2013-05-16T18:49:14Z</dcterms:created>
  <dcterms:modified xsi:type="dcterms:W3CDTF">2013-10-24T04:38:22Z</dcterms:modified>
</cp:coreProperties>
</file>