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66" d="100"/>
          <a:sy n="66" d="100"/>
        </p:scale>
        <p:origin x="846" y="7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kspringe\AppData\Local\Microsoft\Windows\INetCache\Content.Outlook\USFHQGRK\License%20Sales%20Comparisons%20to%20end%20of%20July%202019-2022%20(002)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kspringe\AppData\Local\Microsoft\Windows\INetCache\Content.Outlook\USFHQGRK\License%20Sales%20Comparisons%20to%20end%20of%20July%202019-2022%20(002)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kspringe\AppData\Local\Microsoft\Windows\INetCache\Content.Outlook\USFHQGRK\License%20Sales%20Comparisons%20to%20end%20of%20July%202019-2022%20(002)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kspringe\AppData\Local\Microsoft\Windows\INetCache\Content.Outlook\USFHQGRK\License%20Sales%20Comparisons%20to%20end%20of%20July%202019-2022%20(002).xlsx" TargetMode="External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/>
              <a:t>Sales to July 31, 2022</a:t>
            </a:r>
          </a:p>
          <a:p>
            <a:pPr>
              <a:defRPr/>
            </a:pPr>
            <a:r>
              <a:rPr lang="en-US"/>
              <a:t> Four Year Comparison 2019 - 2022</a:t>
            </a:r>
          </a:p>
          <a:p>
            <a:pPr>
              <a:defRPr/>
            </a:pPr>
            <a:endParaRPr lang="en-US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Charts!$A$4</c:f>
              <c:strCache>
                <c:ptCount val="1"/>
                <c:pt idx="0">
                  <c:v>Year 2019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Charts!$B$3:$E$3</c:f>
              <c:strCache>
                <c:ptCount val="3"/>
                <c:pt idx="0">
                  <c:v>Hunting including AA</c:v>
                </c:pt>
                <c:pt idx="1">
                  <c:v>Fishing Including AA</c:v>
                </c:pt>
                <c:pt idx="2">
                  <c:v>Other</c:v>
                </c:pt>
              </c:strCache>
            </c:strRef>
          </c:cat>
          <c:val>
            <c:numRef>
              <c:f>Charts!$B$4:$E$4</c:f>
              <c:numCache>
                <c:formatCode>#,##0</c:formatCode>
                <c:ptCount val="4"/>
                <c:pt idx="0">
                  <c:v>50711</c:v>
                </c:pt>
                <c:pt idx="1">
                  <c:v>151592</c:v>
                </c:pt>
                <c:pt idx="2">
                  <c:v>114693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EE1-4243-861E-50DFF80A4985}"/>
            </c:ext>
          </c:extLst>
        </c:ser>
        <c:ser>
          <c:idx val="1"/>
          <c:order val="1"/>
          <c:tx>
            <c:strRef>
              <c:f>Charts!$A$5</c:f>
              <c:strCache>
                <c:ptCount val="1"/>
                <c:pt idx="0">
                  <c:v>Year 2020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Charts!$B$3:$E$3</c:f>
              <c:strCache>
                <c:ptCount val="3"/>
                <c:pt idx="0">
                  <c:v>Hunting including AA</c:v>
                </c:pt>
                <c:pt idx="1">
                  <c:v>Fishing Including AA</c:v>
                </c:pt>
                <c:pt idx="2">
                  <c:v>Other</c:v>
                </c:pt>
              </c:strCache>
            </c:strRef>
          </c:cat>
          <c:val>
            <c:numRef>
              <c:f>Charts!$B$5:$E$5</c:f>
              <c:numCache>
                <c:formatCode>#,##0</c:formatCode>
                <c:ptCount val="4"/>
                <c:pt idx="0">
                  <c:v>51691</c:v>
                </c:pt>
                <c:pt idx="1">
                  <c:v>174334</c:v>
                </c:pt>
                <c:pt idx="2">
                  <c:v>131646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EE1-4243-861E-50DFF80A4985}"/>
            </c:ext>
          </c:extLst>
        </c:ser>
        <c:ser>
          <c:idx val="2"/>
          <c:order val="2"/>
          <c:tx>
            <c:strRef>
              <c:f>Charts!$A$6</c:f>
              <c:strCache>
                <c:ptCount val="1"/>
                <c:pt idx="0">
                  <c:v>Year 2021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Charts!$B$3:$E$3</c:f>
              <c:strCache>
                <c:ptCount val="3"/>
                <c:pt idx="0">
                  <c:v>Hunting including AA</c:v>
                </c:pt>
                <c:pt idx="1">
                  <c:v>Fishing Including AA</c:v>
                </c:pt>
                <c:pt idx="2">
                  <c:v>Other</c:v>
                </c:pt>
              </c:strCache>
            </c:strRef>
          </c:cat>
          <c:val>
            <c:numRef>
              <c:f>Charts!$B$6:$E$6</c:f>
              <c:numCache>
                <c:formatCode>#,##0</c:formatCode>
                <c:ptCount val="4"/>
                <c:pt idx="0">
                  <c:v>56737</c:v>
                </c:pt>
                <c:pt idx="1">
                  <c:v>160060</c:v>
                </c:pt>
                <c:pt idx="2">
                  <c:v>127599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7EE1-4243-861E-50DFF80A4985}"/>
            </c:ext>
          </c:extLst>
        </c:ser>
        <c:ser>
          <c:idx val="3"/>
          <c:order val="3"/>
          <c:tx>
            <c:strRef>
              <c:f>Charts!$A$7</c:f>
              <c:strCache>
                <c:ptCount val="1"/>
                <c:pt idx="0">
                  <c:v>Year 2022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Charts!$B$3:$E$3</c:f>
              <c:strCache>
                <c:ptCount val="3"/>
                <c:pt idx="0">
                  <c:v>Hunting including AA</c:v>
                </c:pt>
                <c:pt idx="1">
                  <c:v>Fishing Including AA</c:v>
                </c:pt>
                <c:pt idx="2">
                  <c:v>Other</c:v>
                </c:pt>
              </c:strCache>
            </c:strRef>
          </c:cat>
          <c:val>
            <c:numRef>
              <c:f>Charts!$B$7:$E$7</c:f>
              <c:numCache>
                <c:formatCode>#,##0</c:formatCode>
                <c:ptCount val="4"/>
                <c:pt idx="0">
                  <c:v>50990</c:v>
                </c:pt>
                <c:pt idx="1">
                  <c:v>146831</c:v>
                </c:pt>
                <c:pt idx="2">
                  <c:v>120120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7EE1-4243-861E-50DFF80A4985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451231784"/>
        <c:axId val="451230800"/>
      </c:barChart>
      <c:catAx>
        <c:axId val="4512317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51230800"/>
        <c:crosses val="autoZero"/>
        <c:auto val="1"/>
        <c:lblAlgn val="ctr"/>
        <c:lblOffset val="100"/>
        <c:noMultiLvlLbl val="0"/>
      </c:catAx>
      <c:valAx>
        <c:axId val="45123080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512317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Total</a:t>
            </a:r>
            <a:r>
              <a:rPr lang="en-US" baseline="0" dirty="0"/>
              <a:t> License Sales Comparisons </a:t>
            </a:r>
          </a:p>
          <a:p>
            <a:pPr>
              <a:defRPr/>
            </a:pPr>
            <a:r>
              <a:rPr lang="en-US" baseline="0" dirty="0"/>
              <a:t>to July 31, 2022</a:t>
            </a:r>
          </a:p>
          <a:p>
            <a:pPr>
              <a:defRPr/>
            </a:pPr>
            <a:r>
              <a:rPr lang="en-US" baseline="0" dirty="0"/>
              <a:t> With Percent Change</a:t>
            </a:r>
          </a:p>
          <a:p>
            <a:pPr>
              <a:defRPr/>
            </a:pPr>
            <a:endParaRPr lang="en-US" dirty="0"/>
          </a:p>
        </c:rich>
      </c:tx>
      <c:layout>
        <c:manualLayout>
          <c:xMode val="edge"/>
          <c:yMode val="edge"/>
          <c:x val="0.30489449270760838"/>
          <c:y val="2.0826547452447931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'Charts with % Change'!$C$3</c:f>
              <c:strCache>
                <c:ptCount val="1"/>
                <c:pt idx="0">
                  <c:v>Total Sales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'Charts with % Change'!$B$4:$B$7</c:f>
              <c:strCache>
                <c:ptCount val="4"/>
                <c:pt idx="0">
                  <c:v>2019                         </c:v>
                </c:pt>
                <c:pt idx="1">
                  <c:v>2020                         </c:v>
                </c:pt>
                <c:pt idx="2">
                  <c:v>2021                         </c:v>
                </c:pt>
                <c:pt idx="3">
                  <c:v>2022                         </c:v>
                </c:pt>
              </c:strCache>
            </c:strRef>
          </c:cat>
          <c:val>
            <c:numRef>
              <c:f>'Charts with % Change'!$C$4:$C$7</c:f>
              <c:numCache>
                <c:formatCode>#,##0</c:formatCode>
                <c:ptCount val="4"/>
                <c:pt idx="0">
                  <c:v>300943</c:v>
                </c:pt>
                <c:pt idx="1">
                  <c:v>341028</c:v>
                </c:pt>
                <c:pt idx="2">
                  <c:v>325993</c:v>
                </c:pt>
                <c:pt idx="3">
                  <c:v>300663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14E-4EAD-94AF-D30684EA8FC4}"/>
            </c:ext>
          </c:extLst>
        </c:ser>
        <c:ser>
          <c:idx val="1"/>
          <c:order val="1"/>
          <c:tx>
            <c:strRef>
              <c:f>'Charts with % Change'!$D$3</c:f>
              <c:strCache>
                <c:ptCount val="1"/>
                <c:pt idx="0">
                  <c:v>Invisible Bar 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noFill/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2-A14E-4EAD-94AF-D30684EA8FC4}"/>
              </c:ext>
            </c:extLst>
          </c:dPt>
          <c:dPt>
            <c:idx val="1"/>
            <c:invertIfNegative val="0"/>
            <c:bubble3D val="0"/>
            <c:spPr>
              <a:noFill/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4-A14E-4EAD-94AF-D30684EA8FC4}"/>
              </c:ext>
            </c:extLst>
          </c:dPt>
          <c:dPt>
            <c:idx val="2"/>
            <c:invertIfNegative val="0"/>
            <c:bubble3D val="0"/>
            <c:spPr>
              <a:noFill/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6-A14E-4EAD-94AF-D30684EA8FC4}"/>
              </c:ext>
            </c:extLst>
          </c:dPt>
          <c:dLbls>
            <c:dLbl>
              <c:idx val="0"/>
              <c:layout>
                <c:manualLayout>
                  <c:x val="0"/>
                  <c:y val="-2.663706061084865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900" b="1" i="0" u="none" strike="noStrike" kern="1200" baseline="0">
                        <a:solidFill>
                          <a:sysClr val="windowText" lastClr="00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795A08F7-7DD5-4EA8-9203-AE803D71FABE}" type="CELLRANGE">
                      <a:rPr lang="en-US"/>
                      <a:pPr>
                        <a:defRPr b="1">
                          <a:solidFill>
                            <a:sysClr val="windowText" lastClr="000000"/>
                          </a:solidFill>
                        </a:defRPr>
                      </a:pPr>
                      <a:t>[CELLRANGE]</a:t>
                    </a:fld>
                    <a:endParaRPr 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900" b="1" i="0" u="none" strike="noStrike" kern="1200" baseline="0">
                      <a:solidFill>
                        <a:sysClr val="windowText" lastClr="00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2-A14E-4EAD-94AF-D30684EA8FC4}"/>
                </c:ext>
              </c:extLst>
            </c:dLbl>
            <c:dLbl>
              <c:idx val="1"/>
              <c:layout>
                <c:manualLayout>
                  <c:x val="3.7488281222326572E-3"/>
                  <c:y val="9.6144990438157482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900" b="1" i="0" u="none" strike="noStrike" kern="1200" baseline="0">
                        <a:solidFill>
                          <a:srgbClr val="FF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AC8F2066-963E-41D0-AB7A-111C1930C6A3}" type="CELLRANGE">
                      <a:rPr lang="en-US"/>
                      <a:pPr>
                        <a:defRPr b="1">
                          <a:solidFill>
                            <a:srgbClr val="FF0000"/>
                          </a:solidFill>
                        </a:defRPr>
                      </a:pPr>
                      <a:t>[CELLRANGE]</a:t>
                    </a:fld>
                    <a:endParaRPr 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900" b="1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5323328062015258E-2"/>
                      <c:h val="5.9149189445664822E-2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4-A14E-4EAD-94AF-D30684EA8FC4}"/>
                </c:ext>
              </c:extLst>
            </c:dLbl>
            <c:dLbl>
              <c:idx val="2"/>
              <c:layout>
                <c:manualLayout>
                  <c:x val="4.9984374963101177E-3"/>
                  <c:y val="9.7624943661335062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900" b="1" i="0" u="none" strike="noStrike" kern="1200" baseline="0">
                        <a:solidFill>
                          <a:srgbClr val="FF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724F2CD6-63A2-4568-AF3E-AD93B0074830}" type="CELLRANGE">
                      <a:rPr lang="en-US"/>
                      <a:pPr>
                        <a:defRPr b="1">
                          <a:solidFill>
                            <a:srgbClr val="FF0000"/>
                          </a:solidFill>
                        </a:defRPr>
                      </a:pPr>
                      <a:t>[CELLRANGE]</a:t>
                    </a:fld>
                    <a:endParaRPr 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900" b="1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8472343684690688E-2"/>
                      <c:h val="5.3229842643254012E-2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6-A14E-4EAD-94AF-D30684EA8FC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1" i="0" u="none" strike="noStrike" kern="1200" baseline="0">
                    <a:solidFill>
                      <a:srgbClr val="FF0000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0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DataLabelsRange val="1"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errBars>
            <c:errBarType val="both"/>
            <c:errValType val="percentage"/>
            <c:noEndCap val="0"/>
            <c:val val="5"/>
            <c:spPr>
              <a:noFill/>
              <a:ln w="9525" cap="flat" cmpd="sng" algn="ctr">
                <a:solidFill>
                  <a:schemeClr val="tx1"/>
                </a:solidFill>
                <a:round/>
              </a:ln>
              <a:effectLst/>
            </c:spPr>
          </c:errBars>
          <c:cat>
            <c:strRef>
              <c:f>'Charts with % Change'!$B$4:$B$7</c:f>
              <c:strCache>
                <c:ptCount val="4"/>
                <c:pt idx="0">
                  <c:v>2019                         </c:v>
                </c:pt>
                <c:pt idx="1">
                  <c:v>2020                         </c:v>
                </c:pt>
                <c:pt idx="2">
                  <c:v>2021                         </c:v>
                </c:pt>
                <c:pt idx="3">
                  <c:v>2022                         </c:v>
                </c:pt>
              </c:strCache>
            </c:strRef>
          </c:cat>
          <c:val>
            <c:numRef>
              <c:f>'Charts with % Change'!$D$4:$D$6</c:f>
              <c:numCache>
                <c:formatCode>General</c:formatCode>
                <c:ptCount val="3"/>
                <c:pt idx="0">
                  <c:v>341028</c:v>
                </c:pt>
                <c:pt idx="1">
                  <c:v>325993</c:v>
                </c:pt>
                <c:pt idx="2">
                  <c:v>300663</c:v>
                </c:pt>
              </c:numCache>
            </c:numRef>
          </c:val>
          <c:extLst>
            <c:ext xmlns:c15="http://schemas.microsoft.com/office/drawing/2012/chart" uri="{02D57815-91ED-43cb-92C2-25804820EDAC}">
              <c15:datalabelsRange>
                <c15:f>'Charts with % Change'!$H$5:$H$7</c15:f>
                <c15:dlblRangeCache>
                  <c:ptCount val="3"/>
                  <c:pt idx="0">
                    <c:v>13.32%</c:v>
                  </c:pt>
                  <c:pt idx="1">
                    <c:v>-4.41%</c:v>
                  </c:pt>
                  <c:pt idx="2">
                    <c:v>-7.77%</c:v>
                  </c:pt>
                </c15:dlblRangeCache>
              </c15:datalabelsRange>
            </c:ext>
            <c:ext xmlns:c16="http://schemas.microsoft.com/office/drawing/2014/chart" uri="{C3380CC4-5D6E-409C-BE32-E72D297353CC}">
              <c16:uniqueId val="{00000007-A14E-4EAD-94AF-D30684EA8FC4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0"/>
        <c:axId val="853559888"/>
        <c:axId val="853565464"/>
      </c:barChart>
      <c:catAx>
        <c:axId val="8535598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53565464"/>
        <c:crosses val="autoZero"/>
        <c:auto val="1"/>
        <c:lblAlgn val="ctr"/>
        <c:lblOffset val="100"/>
        <c:noMultiLvlLbl val="0"/>
      </c:catAx>
      <c:valAx>
        <c:axId val="8535654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5355988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Fishing</a:t>
            </a:r>
            <a:r>
              <a:rPr lang="en-US" baseline="0" dirty="0"/>
              <a:t> Licenses (Including AA) Sales Comparisons to July 31, 2022 </a:t>
            </a:r>
            <a:endParaRPr lang="en-US" sz="1400" b="0" i="0" u="none" strike="noStrike" baseline="0" dirty="0">
              <a:effectLst/>
            </a:endParaRPr>
          </a:p>
          <a:p>
            <a:pPr>
              <a:defRPr/>
            </a:pPr>
            <a:r>
              <a:rPr lang="en-US" sz="1400" b="0" i="0" u="none" strike="noStrike" baseline="0" dirty="0">
                <a:effectLst/>
              </a:rPr>
              <a:t> With Percent Change                  </a:t>
            </a:r>
            <a:r>
              <a:rPr lang="en-US" sz="1400" b="0" i="0" u="none" strike="noStrike" baseline="0" dirty="0"/>
              <a:t> 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'Charts with % Change'!$C$12</c:f>
              <c:strCache>
                <c:ptCount val="1"/>
                <c:pt idx="0">
                  <c:v>Total Sales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'Charts with % Change'!$B$13:$B$16</c:f>
              <c:strCache>
                <c:ptCount val="4"/>
                <c:pt idx="0">
                  <c:v>2019                         </c:v>
                </c:pt>
                <c:pt idx="1">
                  <c:v>2020                         </c:v>
                </c:pt>
                <c:pt idx="2">
                  <c:v>2021                         </c:v>
                </c:pt>
                <c:pt idx="3">
                  <c:v>2022                         </c:v>
                </c:pt>
              </c:strCache>
            </c:strRef>
          </c:cat>
          <c:val>
            <c:numRef>
              <c:f>'Charts with % Change'!$C$13:$C$16</c:f>
              <c:numCache>
                <c:formatCode>#,##0</c:formatCode>
                <c:ptCount val="4"/>
                <c:pt idx="0">
                  <c:v>151592</c:v>
                </c:pt>
                <c:pt idx="1">
                  <c:v>174334</c:v>
                </c:pt>
                <c:pt idx="2">
                  <c:v>160060</c:v>
                </c:pt>
                <c:pt idx="3">
                  <c:v>146831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061-4D16-AA43-01CA602415C8}"/>
            </c:ext>
          </c:extLst>
        </c:ser>
        <c:ser>
          <c:idx val="1"/>
          <c:order val="1"/>
          <c:tx>
            <c:strRef>
              <c:f>'Charts with % Change'!$D$12</c:f>
              <c:strCache>
                <c:ptCount val="1"/>
                <c:pt idx="0">
                  <c:v>Invisible Bar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noFill/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2-0061-4D16-AA43-01CA602415C8}"/>
              </c:ext>
            </c:extLst>
          </c:dPt>
          <c:dPt>
            <c:idx val="1"/>
            <c:invertIfNegative val="0"/>
            <c:bubble3D val="0"/>
            <c:spPr>
              <a:noFill/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4-0061-4D16-AA43-01CA602415C8}"/>
              </c:ext>
            </c:extLst>
          </c:dPt>
          <c:dPt>
            <c:idx val="2"/>
            <c:invertIfNegative val="0"/>
            <c:bubble3D val="0"/>
            <c:spPr>
              <a:noFill/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6-0061-4D16-AA43-01CA602415C8}"/>
              </c:ext>
            </c:extLst>
          </c:dPt>
          <c:dLbls>
            <c:dLbl>
              <c:idx val="0"/>
              <c:layout>
                <c:manualLayout>
                  <c:x val="-1.0737104704364591E-4"/>
                  <c:y val="-3.4303860101996625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900" b="1" i="0" u="none" strike="noStrike" kern="1200" baseline="0">
                        <a:solidFill>
                          <a:sysClr val="windowText" lastClr="00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FC2D59CF-7AB4-4F4E-A51A-5CFD98D06E9F}" type="CELLRANGE">
                      <a:rPr lang="en-US"/>
                      <a:pPr>
                        <a:defRPr b="1">
                          <a:solidFill>
                            <a:sysClr val="windowText" lastClr="000000"/>
                          </a:solidFill>
                        </a:defRPr>
                      </a:pPr>
                      <a:t>[CELLRANGE]</a:t>
                    </a:fld>
                    <a:endParaRPr 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900" b="1" i="0" u="none" strike="noStrike" kern="1200" baseline="0">
                      <a:solidFill>
                        <a:sysClr val="windowText" lastClr="00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2-0061-4D16-AA43-01CA602415C8}"/>
                </c:ext>
              </c:extLst>
            </c:dLbl>
            <c:dLbl>
              <c:idx val="1"/>
              <c:layout>
                <c:manualLayout>
                  <c:x val="2.0882271017676926E-3"/>
                  <c:y val="9.4917772987388835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900" b="1" i="0" u="none" strike="noStrike" kern="1200" baseline="0">
                        <a:solidFill>
                          <a:srgbClr val="FF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726D6BC1-00E8-4910-85BE-F28D480A0E59}" type="CELLRANGE">
                      <a:rPr lang="en-US"/>
                      <a:pPr>
                        <a:defRPr b="1">
                          <a:solidFill>
                            <a:srgbClr val="FF0000"/>
                          </a:solidFill>
                        </a:defRPr>
                      </a:pPr>
                      <a:t>[CELLRANGE]</a:t>
                    </a:fld>
                    <a:endParaRPr 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900" b="1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4-0061-4D16-AA43-01CA602415C8}"/>
                </c:ext>
              </c:extLst>
            </c:dLbl>
            <c:dLbl>
              <c:idx val="2"/>
              <c:layout>
                <c:manualLayout>
                  <c:x val="-2.1419003952227078E-3"/>
                  <c:y val="9.2461257877655009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900" b="1" i="0" u="none" strike="noStrike" kern="1200" baseline="0">
                        <a:solidFill>
                          <a:srgbClr val="FF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673C305B-83CB-4403-A0F0-C3E396DF3BD6}" type="CELLRANGE">
                      <a:rPr lang="en-US"/>
                      <a:pPr>
                        <a:defRPr b="1">
                          <a:solidFill>
                            <a:srgbClr val="FF0000"/>
                          </a:solidFill>
                        </a:defRPr>
                      </a:pPr>
                      <a:t>[CELLRANGE]</a:t>
                    </a:fld>
                    <a:endParaRPr 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900" b="1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6-0061-4D16-AA43-01CA602415C8}"/>
                </c:ext>
              </c:extLst>
            </c:dLbl>
            <c:dLbl>
              <c:idx val="3"/>
              <c:tx>
                <c:rich>
                  <a:bodyPr/>
                  <a:lstStyle/>
                  <a:p>
                    <a:endParaRPr lang="en-US"/>
                  </a:p>
                </c:rich>
              </c:tx>
              <c:dLblPos val="in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xForSave val="1"/>
                  <c15:showDataLabelsRange val="1"/>
                </c:ext>
                <c:ext xmlns:c16="http://schemas.microsoft.com/office/drawing/2014/chart" uri="{C3380CC4-5D6E-409C-BE32-E72D297353CC}">
                  <c16:uniqueId val="{00000007-0061-4D16-AA43-01CA602415C8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rgbClr val="FF0000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0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DataLabelsRange val="1"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errBars>
            <c:errBarType val="both"/>
            <c:errValType val="stdErr"/>
            <c:noEndCap val="0"/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'Charts with % Change'!$B$13:$B$16</c:f>
              <c:strCache>
                <c:ptCount val="4"/>
                <c:pt idx="0">
                  <c:v>2019                         </c:v>
                </c:pt>
                <c:pt idx="1">
                  <c:v>2020                         </c:v>
                </c:pt>
                <c:pt idx="2">
                  <c:v>2021                         </c:v>
                </c:pt>
                <c:pt idx="3">
                  <c:v>2022                         </c:v>
                </c:pt>
              </c:strCache>
            </c:strRef>
          </c:cat>
          <c:val>
            <c:numRef>
              <c:f>'Charts with % Change'!$D$13:$D$16</c:f>
              <c:numCache>
                <c:formatCode>General</c:formatCode>
                <c:ptCount val="4"/>
                <c:pt idx="0">
                  <c:v>174334</c:v>
                </c:pt>
                <c:pt idx="1">
                  <c:v>160060</c:v>
                </c:pt>
                <c:pt idx="2">
                  <c:v>146831</c:v>
                </c:pt>
              </c:numCache>
            </c:numRef>
          </c:val>
          <c:extLst>
            <c:ext xmlns:c15="http://schemas.microsoft.com/office/drawing/2012/chart" uri="{02D57815-91ED-43cb-92C2-25804820EDAC}">
              <c15:datalabelsRange>
                <c15:f>'Charts with % Change'!$H$14:$H$16</c15:f>
                <c15:dlblRangeCache>
                  <c:ptCount val="3"/>
                  <c:pt idx="0">
                    <c:v>15.00%</c:v>
                  </c:pt>
                  <c:pt idx="1">
                    <c:v>-8.19%</c:v>
                  </c:pt>
                  <c:pt idx="2">
                    <c:v>-8.27%</c:v>
                  </c:pt>
                </c15:dlblRangeCache>
              </c15:datalabelsRange>
            </c:ext>
            <c:ext xmlns:c16="http://schemas.microsoft.com/office/drawing/2014/chart" uri="{C3380CC4-5D6E-409C-BE32-E72D297353CC}">
              <c16:uniqueId val="{00000008-0061-4D16-AA43-01CA602415C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0"/>
        <c:axId val="853562840"/>
        <c:axId val="853563168"/>
      </c:barChart>
      <c:catAx>
        <c:axId val="8535628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53563168"/>
        <c:crosses val="autoZero"/>
        <c:auto val="1"/>
        <c:lblAlgn val="ctr"/>
        <c:lblOffset val="100"/>
        <c:noMultiLvlLbl val="0"/>
      </c:catAx>
      <c:valAx>
        <c:axId val="8535631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5356284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Hunting Licenses (Including AA) Sales</a:t>
            </a:r>
            <a:r>
              <a:rPr lang="en-US" baseline="0" dirty="0"/>
              <a:t> Comparisons to </a:t>
            </a:r>
          </a:p>
          <a:p>
            <a:pPr>
              <a:defRPr/>
            </a:pPr>
            <a:r>
              <a:rPr lang="en-US" baseline="0" dirty="0"/>
              <a:t>July 31, 2022 With Percent Change</a:t>
            </a:r>
          </a:p>
          <a:p>
            <a:pPr>
              <a:defRPr/>
            </a:pPr>
            <a:endParaRPr lang="en-US" baseline="0" dirty="0"/>
          </a:p>
        </c:rich>
      </c:tx>
      <c:layout>
        <c:manualLayout>
          <c:xMode val="edge"/>
          <c:yMode val="edge"/>
          <c:x val="0.19097278941718254"/>
          <c:y val="1.2929291283952433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'Charts with % Change'!$C$21</c:f>
              <c:strCache>
                <c:ptCount val="1"/>
                <c:pt idx="0">
                  <c:v>Total Sales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'Charts with % Change'!$B$22:$B$25</c:f>
              <c:strCache>
                <c:ptCount val="4"/>
                <c:pt idx="0">
                  <c:v>2019                         </c:v>
                </c:pt>
                <c:pt idx="1">
                  <c:v>2020                         </c:v>
                </c:pt>
                <c:pt idx="2">
                  <c:v>2021                         </c:v>
                </c:pt>
                <c:pt idx="3">
                  <c:v>2022                         </c:v>
                </c:pt>
              </c:strCache>
            </c:strRef>
          </c:cat>
          <c:val>
            <c:numRef>
              <c:f>'Charts with % Change'!$C$22:$C$25</c:f>
              <c:numCache>
                <c:formatCode>#,##0</c:formatCode>
                <c:ptCount val="4"/>
                <c:pt idx="0">
                  <c:v>50711</c:v>
                </c:pt>
                <c:pt idx="1">
                  <c:v>51691</c:v>
                </c:pt>
                <c:pt idx="2">
                  <c:v>56737</c:v>
                </c:pt>
                <c:pt idx="3">
                  <c:v>50990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659-4F6C-890F-074114F1E791}"/>
            </c:ext>
          </c:extLst>
        </c:ser>
        <c:ser>
          <c:idx val="1"/>
          <c:order val="1"/>
          <c:tx>
            <c:strRef>
              <c:f>'Charts with % Change'!$D$21</c:f>
              <c:strCache>
                <c:ptCount val="1"/>
                <c:pt idx="0">
                  <c:v>Invisible Bar</c:v>
                </c:pt>
              </c:strCache>
            </c:strRef>
          </c:tx>
          <c:spPr>
            <a:noFill/>
            <a:ln>
              <a:noFill/>
            </a:ln>
            <a:effectLst/>
          </c:spPr>
          <c:invertIfNegative val="0"/>
          <c:dLbls>
            <c:dLbl>
              <c:idx val="0"/>
              <c:layout>
                <c:manualLayout>
                  <c:x val="2.2948938611589212E-3"/>
                  <c:y val="-2.7848334628426546E-2"/>
                </c:manualLayout>
              </c:layout>
              <c:tx>
                <c:rich>
                  <a:bodyPr/>
                  <a:lstStyle/>
                  <a:p>
                    <a:fld id="{8EC5186C-1A6F-4A84-B117-095BECE90FD8}" type="CELLRANGE">
                      <a:rPr lang="en-US"/>
                      <a:pPr/>
                      <a:t>[CELLRANGE]</a:t>
                    </a:fld>
                    <a:endParaRPr lang="en-US"/>
                  </a:p>
                </c:rich>
              </c:tx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1-7659-4F6C-890F-074114F1E791}"/>
                </c:ext>
              </c:extLst>
            </c:dLbl>
            <c:dLbl>
              <c:idx val="1"/>
              <c:layout>
                <c:manualLayout>
                  <c:x val="6.8846815834766803E-3"/>
                  <c:y val="-2.5067661228151187E-2"/>
                </c:manualLayout>
              </c:layout>
              <c:tx>
                <c:rich>
                  <a:bodyPr/>
                  <a:lstStyle/>
                  <a:p>
                    <a:fld id="{C5D35F37-E7D1-4895-9E20-5FE51CE07FE7}" type="CELLRANGE">
                      <a:rPr lang="en-US"/>
                      <a:pPr/>
                      <a:t>[CELLRANGE]</a:t>
                    </a:fld>
                    <a:endParaRPr lang="en-US"/>
                  </a:p>
                </c:rich>
              </c:tx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2-7659-4F6C-890F-074114F1E791}"/>
                </c:ext>
              </c:extLst>
            </c:dLbl>
            <c:dLbl>
              <c:idx val="2"/>
              <c:layout>
                <c:manualLayout>
                  <c:x val="-4.5897877223178424E-3"/>
                  <c:y val="9.7281968383962289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900" b="1" i="0" u="none" strike="noStrike" kern="1200" baseline="0">
                        <a:solidFill>
                          <a:srgbClr val="FF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520DB658-5DCA-4340-9578-0A2749DC9881}" type="CELLRANGE">
                      <a:rPr lang="en-US"/>
                      <a:pPr>
                        <a:defRPr b="1">
                          <a:solidFill>
                            <a:srgbClr val="FF0000"/>
                          </a:solidFill>
                        </a:defRPr>
                      </a:pPr>
                      <a:t>[CELLRANGE]</a:t>
                    </a:fld>
                    <a:endParaRPr 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900" b="1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3-7659-4F6C-890F-074114F1E791}"/>
                </c:ext>
              </c:extLst>
            </c:dLbl>
            <c:dLbl>
              <c:idx val="3"/>
              <c:tx>
                <c:rich>
                  <a:bodyPr/>
                  <a:lstStyle/>
                  <a:p>
                    <a:endParaRPr lang="en-US"/>
                  </a:p>
                </c:rich>
              </c:tx>
              <c:dLblPos val="in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xForSave val="1"/>
                  <c15:showDataLabelsRange val="1"/>
                </c:ext>
                <c:ext xmlns:c16="http://schemas.microsoft.com/office/drawing/2014/chart" uri="{C3380CC4-5D6E-409C-BE32-E72D297353CC}">
                  <c16:uniqueId val="{00000004-7659-4F6C-890F-074114F1E791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1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0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DataLabelsRange val="1"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errBars>
            <c:errBarType val="both"/>
            <c:errValType val="percentage"/>
            <c:noEndCap val="0"/>
            <c:val val="5"/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'Charts with % Change'!$B$22:$B$25</c:f>
              <c:strCache>
                <c:ptCount val="4"/>
                <c:pt idx="0">
                  <c:v>2019                         </c:v>
                </c:pt>
                <c:pt idx="1">
                  <c:v>2020                         </c:v>
                </c:pt>
                <c:pt idx="2">
                  <c:v>2021                         </c:v>
                </c:pt>
                <c:pt idx="3">
                  <c:v>2022                         </c:v>
                </c:pt>
              </c:strCache>
            </c:strRef>
          </c:cat>
          <c:val>
            <c:numRef>
              <c:f>'Charts with % Change'!$D$22:$D$25</c:f>
              <c:numCache>
                <c:formatCode>#,##0</c:formatCode>
                <c:ptCount val="4"/>
                <c:pt idx="0">
                  <c:v>51691</c:v>
                </c:pt>
                <c:pt idx="1">
                  <c:v>56737</c:v>
                </c:pt>
                <c:pt idx="2">
                  <c:v>50990</c:v>
                </c:pt>
              </c:numCache>
            </c:numRef>
          </c:val>
          <c:extLst>
            <c:ext xmlns:c15="http://schemas.microsoft.com/office/drawing/2012/chart" uri="{02D57815-91ED-43cb-92C2-25804820EDAC}">
              <c15:datalabelsRange>
                <c15:f>'Charts with % Change'!$H$23:$H$25</c15:f>
                <c15:dlblRangeCache>
                  <c:ptCount val="3"/>
                  <c:pt idx="0">
                    <c:v>1.93%</c:v>
                  </c:pt>
                  <c:pt idx="1">
                    <c:v>9.76%</c:v>
                  </c:pt>
                  <c:pt idx="2">
                    <c:v>-10.13%</c:v>
                  </c:pt>
                </c15:dlblRangeCache>
              </c15:datalabelsRange>
            </c:ext>
            <c:ext xmlns:c16="http://schemas.microsoft.com/office/drawing/2014/chart" uri="{C3380CC4-5D6E-409C-BE32-E72D297353CC}">
              <c16:uniqueId val="{00000005-7659-4F6C-890F-074114F1E79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0"/>
        <c:axId val="864084112"/>
        <c:axId val="864081816"/>
      </c:barChart>
      <c:catAx>
        <c:axId val="8640841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64081816"/>
        <c:crosses val="autoZero"/>
        <c:auto val="1"/>
        <c:lblAlgn val="ctr"/>
        <c:lblOffset val="100"/>
        <c:noMultiLvlLbl val="0"/>
      </c:catAx>
      <c:valAx>
        <c:axId val="8640818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6408411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A09769-FC82-32D5-394C-9ADB12D230A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5F87767-2FAE-DE8C-3B4E-2C365161DD4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457C15-AA07-BF23-33DB-2CDA48523F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C13BAE-EBDA-D2F7-77D0-5E732770E9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1859908-7489-2FB2-FC33-1D080F2DA8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922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224F4D-0FCC-8090-6C7B-808700AE87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129F02F-DA65-E8B1-89BD-1B9BE8E9FDB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85002F-831E-506B-08DB-895363235D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29C24B-6DC4-AD0B-BF49-3350555D6A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8AF66F0-AB92-2269-8E07-F7FC1BDADB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4476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BDEE53-339F-58DE-F831-FB4B4350AC3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9D85CFA-0C1B-2C22-00F0-4BD495C439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FDBB12-CB5F-D1C5-2864-4F5C5D414F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11702F-51FB-21D5-4826-DADAFC27EF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76121B-A241-5DB8-FCF1-F37DBB3651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6171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9579E5-8EE4-AA34-4F7D-E801E05AF6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5AA64CA-2F7D-B837-7E4D-52F5A16968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288DED-A44B-8D02-8060-93D7798E44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1844E9-179B-CBAC-408D-0BB6287F4F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946809-377D-A441-D18D-3C3878D1F8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6299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1FD281-2E14-74EE-7E61-EED9412B3C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DC2C7A-EE8D-1E1C-7F6B-7161335B3D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CBA43C-8BBE-A165-7830-0FCF1A8D9A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CC3438-82F1-C1AC-E9A1-25C66C0900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3B7516-6913-663D-14AD-83103EBA0F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1035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0CF2BF-9D57-259E-7796-2475839D1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D0FC85-F926-DEB7-7CBF-736FB2E4874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78F9879-28C5-9518-795A-94766275582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5F9EB1F-46EA-33A5-0221-90AE88DE35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833DD45-301A-AF48-81D2-1331ED3AF4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CBF4C5C-3202-5814-1546-6FE28059AD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8688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4399BF-97EA-6431-574A-A2987B86B4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7C7FDB3-A880-CF95-B4EB-5E163CACF11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49E1AA9-41DB-6460-E492-5013BD635C4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1A6AD00-15C4-1FFE-16D0-3A5261E3EE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8B2A3AD-EE81-3657-46F0-6C6833A974A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E3E0434-C25C-2B14-59E2-85998BE033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5C11E85-DDB5-AFB0-410F-1DF2E60862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3856DBE-42C4-DCCB-AC99-89E6962B85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61705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C753C7-6F39-18BE-B0E0-851649B093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08C6349-5282-E815-D5B7-22052A5FC9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15B2CCD-A191-E1D9-E5E0-A00839BCF1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76CD3D7-4AF2-2DEC-E5FA-63F235BC94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22314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6048152-BFAA-BFDB-9D80-EA36C01C3B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98ED739-C646-0F8F-7FB6-53C3600104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586B52C-074C-AE9B-805F-D4AE70E486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8521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81EF79-DA78-B53E-C937-421F6BFE12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106B58-1C8E-171B-294C-09F309AB390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40A5A67-EDDE-B53E-5A18-80037EC238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3B0497E-6098-BFD1-C2BF-619DF606F9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42C32C8-A2A5-04FE-84E6-F0C5F38EA9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54E90B9-DD68-30ED-B9D4-B1F3519D3E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7824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0428B8-0168-77F2-7FEE-C3FCE011E7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AB8F6BB-C751-9CE9-BC01-CDEC0A08DBB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AA23B16-4064-F021-A347-4ABABBD98ED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521EF41-C773-9BEF-F88C-0F0B1DB907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52F9D11-A070-B88A-056E-6284B9D114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2C2F5BD-ED44-6FBF-E548-3AD2A4F078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3986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7D1A17-5A20-19AC-B06A-C4ABAEECA1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22105DF-A767-08C6-0B9C-2B4EB8D9F8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A22BA7-4B1B-A14E-107C-C813643F04D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0A78BB-941F-4556-9EBB-FE590A6FCA64}" type="datetimeFigureOut">
              <a:rPr lang="en-US" smtClean="0"/>
              <a:t>8/5/2022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FF1787-4D0F-CA92-9099-5281783E27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4EADC4-6B7B-DBA4-A8CC-E0A9E1B0F2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44F6F5-FA28-43E0-8B5A-EDF0E318B6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244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7">
            <a:extLst>
              <a:ext uri="{FF2B5EF4-FFF2-40B4-BE49-F238E27FC236}">
                <a16:creationId xmlns:a16="http://schemas.microsoft.com/office/drawing/2014/main" id="{32BC26D8-82FB-445E-AA49-62A77D7C1E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9">
            <a:extLst>
              <a:ext uri="{FF2B5EF4-FFF2-40B4-BE49-F238E27FC236}">
                <a16:creationId xmlns:a16="http://schemas.microsoft.com/office/drawing/2014/main" id="{CB44330D-EA18-4254-AA95-EB49948539B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3" name="Chart 2">
            <a:extLst>
              <a:ext uri="{FF2B5EF4-FFF2-40B4-BE49-F238E27FC236}">
                <a16:creationId xmlns:a16="http://schemas.microsoft.com/office/drawing/2014/main" id="{8F068D6E-59A9-4D68-B016-47632FACDBC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40511603"/>
              </p:ext>
            </p:extLst>
          </p:nvPr>
        </p:nvGraphicFramePr>
        <p:xfrm>
          <a:off x="643467" y="643467"/>
          <a:ext cx="10905066" cy="55710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815094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7">
            <a:extLst>
              <a:ext uri="{FF2B5EF4-FFF2-40B4-BE49-F238E27FC236}">
                <a16:creationId xmlns:a16="http://schemas.microsoft.com/office/drawing/2014/main" id="{32BC26D8-82FB-445E-AA49-62A77D7C1E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9">
            <a:extLst>
              <a:ext uri="{FF2B5EF4-FFF2-40B4-BE49-F238E27FC236}">
                <a16:creationId xmlns:a16="http://schemas.microsoft.com/office/drawing/2014/main" id="{CB44330D-EA18-4254-AA95-EB49948539B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C91FCE8B-9C48-E46F-4EA5-2AF365DD57FE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18264451"/>
              </p:ext>
            </p:extLst>
          </p:nvPr>
        </p:nvGraphicFramePr>
        <p:xfrm>
          <a:off x="3047206" y="989805"/>
          <a:ext cx="6097588" cy="48783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590457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7">
            <a:extLst>
              <a:ext uri="{FF2B5EF4-FFF2-40B4-BE49-F238E27FC236}">
                <a16:creationId xmlns:a16="http://schemas.microsoft.com/office/drawing/2014/main" id="{32BC26D8-82FB-445E-AA49-62A77D7C1E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9">
            <a:extLst>
              <a:ext uri="{FF2B5EF4-FFF2-40B4-BE49-F238E27FC236}">
                <a16:creationId xmlns:a16="http://schemas.microsoft.com/office/drawing/2014/main" id="{CB44330D-EA18-4254-AA95-EB49948539B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42334B89-1580-C6C0-3773-E670E5BB135F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11527442"/>
              </p:ext>
            </p:extLst>
          </p:nvPr>
        </p:nvGraphicFramePr>
        <p:xfrm>
          <a:off x="3053555" y="996155"/>
          <a:ext cx="6084889" cy="48656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735384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7">
            <a:extLst>
              <a:ext uri="{FF2B5EF4-FFF2-40B4-BE49-F238E27FC236}">
                <a16:creationId xmlns:a16="http://schemas.microsoft.com/office/drawing/2014/main" id="{32BC26D8-82FB-445E-AA49-62A77D7C1E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9">
            <a:extLst>
              <a:ext uri="{FF2B5EF4-FFF2-40B4-BE49-F238E27FC236}">
                <a16:creationId xmlns:a16="http://schemas.microsoft.com/office/drawing/2014/main" id="{CB44330D-EA18-4254-AA95-EB49948539B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53A35AB6-5DEA-CEAE-6EFE-F416159DE49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97215916"/>
              </p:ext>
            </p:extLst>
          </p:nvPr>
        </p:nvGraphicFramePr>
        <p:xfrm>
          <a:off x="3044825" y="1094580"/>
          <a:ext cx="6102350" cy="46688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361325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68</Words>
  <Application>Microsoft Office PowerPoint</Application>
  <PresentationFormat>Widescreen</PresentationFormat>
  <Paragraphs>18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Springer, Kim [DEP]</dc:creator>
  <cp:lastModifiedBy>Springer, Kim [DEP]</cp:lastModifiedBy>
  <cp:revision>1</cp:revision>
  <dcterms:created xsi:type="dcterms:W3CDTF">2022-08-05T18:15:24Z</dcterms:created>
  <dcterms:modified xsi:type="dcterms:W3CDTF">2022-08-05T18:22:04Z</dcterms:modified>
</cp:coreProperties>
</file>

<file path=docProps/thumbnail.jpeg>
</file>