
<file path=[Content_Types].xml><?xml version="1.0" encoding="utf-8"?>
<Types xmlns="http://schemas.openxmlformats.org/package/2006/content-types">
  <Default Extension="emf" ContentType="image/x-emf"/>
  <Default Extension="gif" ContentType="image/gif"/>
  <Default Extension="jfif" ContentType="image/jpeg"/>
  <Default Extension="jpeg" ContentType="image/jpeg"/>
  <Default Extension="jpg" ContentType="image/jpeg"/>
  <Default Extension="mp3" ContentType="audio/mpeg"/>
  <Default Extension="mp4" ContentType="video/mp4"/>
  <Default Extension="png" ContentType="image/png"/>
  <Default Extension="rels" ContentType="application/vnd.openxmlformats-package.relationships+xml"/>
  <Default Extension="wav" ContentType="audio/x-wav"/>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54"/>
  </p:notesMasterIdLst>
  <p:sldIdLst>
    <p:sldId id="304" r:id="rId2"/>
    <p:sldId id="269" r:id="rId3"/>
    <p:sldId id="303" r:id="rId4"/>
    <p:sldId id="267" r:id="rId5"/>
    <p:sldId id="302" r:id="rId6"/>
    <p:sldId id="316" r:id="rId7"/>
    <p:sldId id="325" r:id="rId8"/>
    <p:sldId id="256" r:id="rId9"/>
    <p:sldId id="309" r:id="rId10"/>
    <p:sldId id="308" r:id="rId11"/>
    <p:sldId id="258" r:id="rId12"/>
    <p:sldId id="320" r:id="rId13"/>
    <p:sldId id="290" r:id="rId14"/>
    <p:sldId id="259" r:id="rId15"/>
    <p:sldId id="310" r:id="rId16"/>
    <p:sldId id="289" r:id="rId17"/>
    <p:sldId id="288" r:id="rId18"/>
    <p:sldId id="293" r:id="rId19"/>
    <p:sldId id="321" r:id="rId20"/>
    <p:sldId id="260" r:id="rId21"/>
    <p:sldId id="294" r:id="rId22"/>
    <p:sldId id="282" r:id="rId23"/>
    <p:sldId id="281" r:id="rId24"/>
    <p:sldId id="280" r:id="rId25"/>
    <p:sldId id="283" r:id="rId26"/>
    <p:sldId id="284" r:id="rId27"/>
    <p:sldId id="285" r:id="rId28"/>
    <p:sldId id="261" r:id="rId29"/>
    <p:sldId id="296" r:id="rId30"/>
    <p:sldId id="295" r:id="rId31"/>
    <p:sldId id="272" r:id="rId32"/>
    <p:sldId id="271" r:id="rId33"/>
    <p:sldId id="298" r:id="rId34"/>
    <p:sldId id="263" r:id="rId35"/>
    <p:sldId id="266" r:id="rId36"/>
    <p:sldId id="307" r:id="rId37"/>
    <p:sldId id="264" r:id="rId38"/>
    <p:sldId id="322" r:id="rId39"/>
    <p:sldId id="312" r:id="rId40"/>
    <p:sldId id="313" r:id="rId41"/>
    <p:sldId id="327" r:id="rId42"/>
    <p:sldId id="314" r:id="rId43"/>
    <p:sldId id="315" r:id="rId44"/>
    <p:sldId id="328" r:id="rId45"/>
    <p:sldId id="329" r:id="rId46"/>
    <p:sldId id="324" r:id="rId47"/>
    <p:sldId id="262" r:id="rId48"/>
    <p:sldId id="317" r:id="rId49"/>
    <p:sldId id="318" r:id="rId50"/>
    <p:sldId id="319" r:id="rId51"/>
    <p:sldId id="273" r:id="rId52"/>
    <p:sldId id="311" r:id="rId5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883" autoAdjust="0"/>
    <p:restoredTop sz="67372" autoAdjust="0"/>
  </p:normalViewPr>
  <p:slideViewPr>
    <p:cSldViewPr snapToGrid="0">
      <p:cViewPr varScale="1">
        <p:scale>
          <a:sx n="57" d="100"/>
          <a:sy n="57" d="100"/>
        </p:scale>
        <p:origin x="1356" y="72"/>
      </p:cViewPr>
      <p:guideLst/>
    </p:cSldViewPr>
  </p:slideViewPr>
  <p:outlineViewPr>
    <p:cViewPr>
      <p:scale>
        <a:sx n="33" d="100"/>
        <a:sy n="33" d="100"/>
      </p:scale>
      <p:origin x="0" y="-23118"/>
    </p:cViewPr>
  </p:outlineViewPr>
  <p:notesTextViewPr>
    <p:cViewPr>
      <p:scale>
        <a:sx n="3" d="2"/>
        <a:sy n="3" d="2"/>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microsoft.com/office/2016/11/relationships/changesInfo" Target="changesInfos/changesInfo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Rogoff, Marc [DEP]" userId="4ef7a145-4b10-4fde-945f-e87e68d913f9" providerId="ADAL" clId="{F96D76F0-A602-409B-9F54-9A6C42140042}"/>
    <pc:docChg chg="undo custSel modSld">
      <pc:chgData name="Rogoff, Marc [DEP]" userId="4ef7a145-4b10-4fde-945f-e87e68d913f9" providerId="ADAL" clId="{F96D76F0-A602-409B-9F54-9A6C42140042}" dt="2024-03-13T22:52:02.151" v="593" actId="20577"/>
      <pc:docMkLst>
        <pc:docMk/>
      </pc:docMkLst>
      <pc:sldChg chg="modSp modAnim">
        <pc:chgData name="Rogoff, Marc [DEP]" userId="4ef7a145-4b10-4fde-945f-e87e68d913f9" providerId="ADAL" clId="{F96D76F0-A602-409B-9F54-9A6C42140042}" dt="2024-03-13T22:46:46.249" v="501"/>
        <pc:sldMkLst>
          <pc:docMk/>
          <pc:sldMk cId="940261555" sldId="262"/>
        </pc:sldMkLst>
        <pc:spChg chg="mod">
          <ac:chgData name="Rogoff, Marc [DEP]" userId="4ef7a145-4b10-4fde-945f-e87e68d913f9" providerId="ADAL" clId="{F96D76F0-A602-409B-9F54-9A6C42140042}" dt="2024-03-13T22:46:41.818" v="500" actId="20577"/>
          <ac:spMkLst>
            <pc:docMk/>
            <pc:sldMk cId="940261555" sldId="262"/>
            <ac:spMk id="3" creationId="{270B9ACA-42FD-9762-E35E-1AE5CF800A97}"/>
          </ac:spMkLst>
        </pc:spChg>
      </pc:sldChg>
      <pc:sldChg chg="addSp modSp modAnim">
        <pc:chgData name="Rogoff, Marc [DEP]" userId="4ef7a145-4b10-4fde-945f-e87e68d913f9" providerId="ADAL" clId="{F96D76F0-A602-409B-9F54-9A6C42140042}" dt="2023-11-08T22:10:28.945" v="85"/>
        <pc:sldMkLst>
          <pc:docMk/>
          <pc:sldMk cId="1938201678" sldId="264"/>
        </pc:sldMkLst>
        <pc:picChg chg="add mod">
          <ac:chgData name="Rogoff, Marc [DEP]" userId="4ef7a145-4b10-4fde-945f-e87e68d913f9" providerId="ADAL" clId="{F96D76F0-A602-409B-9F54-9A6C42140042}" dt="2023-11-08T22:10:28.945" v="85"/>
          <ac:picMkLst>
            <pc:docMk/>
            <pc:sldMk cId="1938201678" sldId="264"/>
            <ac:picMk id="8" creationId="{1EAD26CA-D1B1-F8BB-558C-452CA5491E5E}"/>
          </ac:picMkLst>
        </pc:picChg>
      </pc:sldChg>
      <pc:sldChg chg="modNotesTx">
        <pc:chgData name="Rogoff, Marc [DEP]" userId="4ef7a145-4b10-4fde-945f-e87e68d913f9" providerId="ADAL" clId="{F96D76F0-A602-409B-9F54-9A6C42140042}" dt="2024-03-13T22:31:56.504" v="443" actId="20577"/>
        <pc:sldMkLst>
          <pc:docMk/>
          <pc:sldMk cId="430880548" sldId="269"/>
        </pc:sldMkLst>
      </pc:sldChg>
      <pc:sldChg chg="modNotesTx">
        <pc:chgData name="Rogoff, Marc [DEP]" userId="4ef7a145-4b10-4fde-945f-e87e68d913f9" providerId="ADAL" clId="{F96D76F0-A602-409B-9F54-9A6C42140042}" dt="2023-11-08T18:01:51.749" v="28" actId="6549"/>
        <pc:sldMkLst>
          <pc:docMk/>
          <pc:sldMk cId="2198630648" sldId="288"/>
        </pc:sldMkLst>
      </pc:sldChg>
      <pc:sldChg chg="modNotesTx">
        <pc:chgData name="Rogoff, Marc [DEP]" userId="4ef7a145-4b10-4fde-945f-e87e68d913f9" providerId="ADAL" clId="{F96D76F0-A602-409B-9F54-9A6C42140042}" dt="2023-11-14T21:35:49.023" v="440" actId="947"/>
        <pc:sldMkLst>
          <pc:docMk/>
          <pc:sldMk cId="1737867794" sldId="290"/>
        </pc:sldMkLst>
      </pc:sldChg>
      <pc:sldChg chg="modNotesTx">
        <pc:chgData name="Rogoff, Marc [DEP]" userId="4ef7a145-4b10-4fde-945f-e87e68d913f9" providerId="ADAL" clId="{F96D76F0-A602-409B-9F54-9A6C42140042}" dt="2024-03-13T22:35:21.749" v="444"/>
        <pc:sldMkLst>
          <pc:docMk/>
          <pc:sldMk cId="3372186808" sldId="303"/>
        </pc:sldMkLst>
      </pc:sldChg>
      <pc:sldChg chg="modSp mod">
        <pc:chgData name="Rogoff, Marc [DEP]" userId="4ef7a145-4b10-4fde-945f-e87e68d913f9" providerId="ADAL" clId="{F96D76F0-A602-409B-9F54-9A6C42140042}" dt="2024-03-13T22:52:02.151" v="593" actId="20577"/>
        <pc:sldMkLst>
          <pc:docMk/>
          <pc:sldMk cId="2705563748" sldId="304"/>
        </pc:sldMkLst>
        <pc:spChg chg="mod">
          <ac:chgData name="Rogoff, Marc [DEP]" userId="4ef7a145-4b10-4fde-945f-e87e68d913f9" providerId="ADAL" clId="{F96D76F0-A602-409B-9F54-9A6C42140042}" dt="2024-03-13T22:52:02.151" v="593" actId="20577"/>
          <ac:spMkLst>
            <pc:docMk/>
            <pc:sldMk cId="2705563748" sldId="304"/>
            <ac:spMk id="3" creationId="{E32D9784-6921-1B48-1740-AB49095D0635}"/>
          </ac:spMkLst>
        </pc:spChg>
      </pc:sldChg>
      <pc:sldChg chg="modSp modAnim">
        <pc:chgData name="Rogoff, Marc [DEP]" userId="4ef7a145-4b10-4fde-945f-e87e68d913f9" providerId="ADAL" clId="{F96D76F0-A602-409B-9F54-9A6C42140042}" dt="2024-03-13T22:40:22.555" v="488"/>
        <pc:sldMkLst>
          <pc:docMk/>
          <pc:sldMk cId="3221986525" sldId="309"/>
        </pc:sldMkLst>
        <pc:picChg chg="mod">
          <ac:chgData name="Rogoff, Marc [DEP]" userId="4ef7a145-4b10-4fde-945f-e87e68d913f9" providerId="ADAL" clId="{F96D76F0-A602-409B-9F54-9A6C42140042}" dt="2024-03-13T22:38:14.238" v="453" actId="1076"/>
          <ac:picMkLst>
            <pc:docMk/>
            <pc:sldMk cId="3221986525" sldId="309"/>
            <ac:picMk id="8" creationId="{D901E7B6-8FFF-1AC7-CE8B-A939CC670146}"/>
          </ac:picMkLst>
        </pc:picChg>
        <pc:picChg chg="mod">
          <ac:chgData name="Rogoff, Marc [DEP]" userId="4ef7a145-4b10-4fde-945f-e87e68d913f9" providerId="ADAL" clId="{F96D76F0-A602-409B-9F54-9A6C42140042}" dt="2024-03-13T22:38:14.880" v="454" actId="1076"/>
          <ac:picMkLst>
            <pc:docMk/>
            <pc:sldMk cId="3221986525" sldId="309"/>
            <ac:picMk id="2050" creationId="{977AB21B-CF22-16AA-381B-8CCB7A8EA1DC}"/>
          </ac:picMkLst>
        </pc:picChg>
        <pc:picChg chg="mod">
          <ac:chgData name="Rogoff, Marc [DEP]" userId="4ef7a145-4b10-4fde-945f-e87e68d913f9" providerId="ADAL" clId="{F96D76F0-A602-409B-9F54-9A6C42140042}" dt="2024-03-13T22:38:16.091" v="455" actId="1076"/>
          <ac:picMkLst>
            <pc:docMk/>
            <pc:sldMk cId="3221986525" sldId="309"/>
            <ac:picMk id="2052" creationId="{84352AE3-095A-4323-6D95-A736EA031B40}"/>
          </ac:picMkLst>
        </pc:picChg>
      </pc:sldChg>
      <pc:sldChg chg="modNotesTx">
        <pc:chgData name="Rogoff, Marc [DEP]" userId="4ef7a145-4b10-4fde-945f-e87e68d913f9" providerId="ADAL" clId="{F96D76F0-A602-409B-9F54-9A6C42140042}" dt="2023-11-07T00:37:27.480" v="11" actId="20577"/>
        <pc:sldMkLst>
          <pc:docMk/>
          <pc:sldMk cId="119592756" sldId="314"/>
        </pc:sldMkLst>
      </pc:sldChg>
      <pc:sldChg chg="modNotesTx">
        <pc:chgData name="Rogoff, Marc [DEP]" userId="4ef7a145-4b10-4fde-945f-e87e68d913f9" providerId="ADAL" clId="{F96D76F0-A602-409B-9F54-9A6C42140042}" dt="2023-11-08T18:22:44.034" v="76" actId="20577"/>
        <pc:sldMkLst>
          <pc:docMk/>
          <pc:sldMk cId="166472005" sldId="315"/>
        </pc:sldMkLst>
      </pc:sldChg>
      <pc:sldChg chg="modSp">
        <pc:chgData name="Rogoff, Marc [DEP]" userId="4ef7a145-4b10-4fde-945f-e87e68d913f9" providerId="ADAL" clId="{F96D76F0-A602-409B-9F54-9A6C42140042}" dt="2024-03-13T22:47:13.089" v="511" actId="20577"/>
        <pc:sldMkLst>
          <pc:docMk/>
          <pc:sldMk cId="4288777908" sldId="317"/>
        </pc:sldMkLst>
        <pc:spChg chg="mod">
          <ac:chgData name="Rogoff, Marc [DEP]" userId="4ef7a145-4b10-4fde-945f-e87e68d913f9" providerId="ADAL" clId="{F96D76F0-A602-409B-9F54-9A6C42140042}" dt="2024-03-13T22:47:13.089" v="511" actId="20577"/>
          <ac:spMkLst>
            <pc:docMk/>
            <pc:sldMk cId="4288777908" sldId="317"/>
            <ac:spMk id="3" creationId="{270B9ACA-42FD-9762-E35E-1AE5CF800A97}"/>
          </ac:spMkLst>
        </pc:spChg>
      </pc:sldChg>
      <pc:sldChg chg="modSp mod">
        <pc:chgData name="Rogoff, Marc [DEP]" userId="4ef7a145-4b10-4fde-945f-e87e68d913f9" providerId="ADAL" clId="{F96D76F0-A602-409B-9F54-9A6C42140042}" dt="2024-03-13T22:47:56.094" v="522" actId="948"/>
        <pc:sldMkLst>
          <pc:docMk/>
          <pc:sldMk cId="278364554" sldId="318"/>
        </pc:sldMkLst>
        <pc:spChg chg="mod">
          <ac:chgData name="Rogoff, Marc [DEP]" userId="4ef7a145-4b10-4fde-945f-e87e68d913f9" providerId="ADAL" clId="{F96D76F0-A602-409B-9F54-9A6C42140042}" dt="2024-03-13T22:47:56.094" v="522" actId="948"/>
          <ac:spMkLst>
            <pc:docMk/>
            <pc:sldMk cId="278364554" sldId="318"/>
            <ac:spMk id="3" creationId="{270B9ACA-42FD-9762-E35E-1AE5CF800A97}"/>
          </ac:spMkLst>
        </pc:spChg>
      </pc:sldChg>
      <pc:sldChg chg="modSp mod">
        <pc:chgData name="Rogoff, Marc [DEP]" userId="4ef7a145-4b10-4fde-945f-e87e68d913f9" providerId="ADAL" clId="{F96D76F0-A602-409B-9F54-9A6C42140042}" dt="2024-03-13T22:49:22.770" v="536" actId="948"/>
        <pc:sldMkLst>
          <pc:docMk/>
          <pc:sldMk cId="2880739015" sldId="319"/>
        </pc:sldMkLst>
        <pc:spChg chg="mod">
          <ac:chgData name="Rogoff, Marc [DEP]" userId="4ef7a145-4b10-4fde-945f-e87e68d913f9" providerId="ADAL" clId="{F96D76F0-A602-409B-9F54-9A6C42140042}" dt="2024-03-13T22:49:22.770" v="536" actId="948"/>
          <ac:spMkLst>
            <pc:docMk/>
            <pc:sldMk cId="2880739015" sldId="319"/>
            <ac:spMk id="3" creationId="{270B9ACA-42FD-9762-E35E-1AE5CF800A97}"/>
          </ac:spMkLst>
        </pc:spChg>
      </pc:sldChg>
      <pc:sldChg chg="addSp modSp mod modAnim">
        <pc:chgData name="Rogoff, Marc [DEP]" userId="4ef7a145-4b10-4fde-945f-e87e68d913f9" providerId="ADAL" clId="{F96D76F0-A602-409B-9F54-9A6C42140042}" dt="2024-03-13T22:41:46.369" v="490"/>
        <pc:sldMkLst>
          <pc:docMk/>
          <pc:sldMk cId="1251127367" sldId="320"/>
        </pc:sldMkLst>
        <pc:picChg chg="mod">
          <ac:chgData name="Rogoff, Marc [DEP]" userId="4ef7a145-4b10-4fde-945f-e87e68d913f9" providerId="ADAL" clId="{F96D76F0-A602-409B-9F54-9A6C42140042}" dt="2024-03-13T22:41:36.724" v="489" actId="14100"/>
          <ac:picMkLst>
            <pc:docMk/>
            <pc:sldMk cId="1251127367" sldId="320"/>
            <ac:picMk id="4" creationId="{0DB55E79-D461-EA13-E023-434427736E2C}"/>
          </ac:picMkLst>
        </pc:picChg>
        <pc:picChg chg="add mod">
          <ac:chgData name="Rogoff, Marc [DEP]" userId="4ef7a145-4b10-4fde-945f-e87e68d913f9" providerId="ADAL" clId="{F96D76F0-A602-409B-9F54-9A6C42140042}" dt="2024-03-13T22:41:46.369" v="490"/>
          <ac:picMkLst>
            <pc:docMk/>
            <pc:sldMk cId="1251127367" sldId="320"/>
            <ac:picMk id="5" creationId="{43C6F41F-46CD-7E6C-08AC-2F35CC5FB65B}"/>
          </ac:picMkLst>
        </pc:picChg>
      </pc:sldChg>
      <pc:sldChg chg="modAnim modNotesTx">
        <pc:chgData name="Rogoff, Marc [DEP]" userId="4ef7a145-4b10-4fde-945f-e87e68d913f9" providerId="ADAL" clId="{F96D76F0-A602-409B-9F54-9A6C42140042}" dt="2023-11-10T03:09:14.672" v="422" actId="20577"/>
        <pc:sldMkLst>
          <pc:docMk/>
          <pc:sldMk cId="4182405359" sldId="327"/>
        </pc:sldMkLst>
      </pc:sldChg>
      <pc:sldChg chg="modNotesTx">
        <pc:chgData name="Rogoff, Marc [DEP]" userId="4ef7a145-4b10-4fde-945f-e87e68d913f9" providerId="ADAL" clId="{F96D76F0-A602-409B-9F54-9A6C42140042}" dt="2023-11-10T03:05:49.399" v="304" actId="6549"/>
        <pc:sldMkLst>
          <pc:docMk/>
          <pc:sldMk cId="453422969" sldId="328"/>
        </pc:sldMkLst>
      </pc:sldChg>
      <pc:sldChg chg="addSp modSp modAnim modNotesTx">
        <pc:chgData name="Rogoff, Marc [DEP]" userId="4ef7a145-4b10-4fde-945f-e87e68d913f9" providerId="ADAL" clId="{F96D76F0-A602-409B-9F54-9A6C42140042}" dt="2023-11-10T03:07:30.524" v="397" actId="20577"/>
        <pc:sldMkLst>
          <pc:docMk/>
          <pc:sldMk cId="1902309172" sldId="329"/>
        </pc:sldMkLst>
        <pc:picChg chg="add mod">
          <ac:chgData name="Rogoff, Marc [DEP]" userId="4ef7a145-4b10-4fde-945f-e87e68d913f9" providerId="ADAL" clId="{F96D76F0-A602-409B-9F54-9A6C42140042}" dt="2023-11-10T00:51:45.781" v="86"/>
          <ac:picMkLst>
            <pc:docMk/>
            <pc:sldMk cId="1902309172" sldId="329"/>
            <ac:picMk id="3" creationId="{388C3AFF-3FB2-676C-8E01-625B30BE230E}"/>
          </ac:picMkLst>
        </pc:picChg>
      </pc:sldChg>
    </pc:docChg>
  </pc:docChgLst>
  <pc:docChgLst>
    <pc:chgData name="Rogoff, Marc [DEP]" userId="4ef7a145-4b10-4fde-945f-e87e68d913f9" providerId="ADAL" clId="{E7D3E227-A43B-45E8-8D55-E4C0C3798636}"/>
    <pc:docChg chg="undo custSel addSld modSld">
      <pc:chgData name="Rogoff, Marc [DEP]" userId="4ef7a145-4b10-4fde-945f-e87e68d913f9" providerId="ADAL" clId="{E7D3E227-A43B-45E8-8D55-E4C0C3798636}" dt="2023-12-04T20:23:59.645" v="2473" actId="1076"/>
      <pc:docMkLst>
        <pc:docMk/>
      </pc:docMkLst>
      <pc:sldChg chg="modSp mod">
        <pc:chgData name="Rogoff, Marc [DEP]" userId="4ef7a145-4b10-4fde-945f-e87e68d913f9" providerId="ADAL" clId="{E7D3E227-A43B-45E8-8D55-E4C0C3798636}" dt="2023-12-04T20:23:59.645" v="2473" actId="1076"/>
        <pc:sldMkLst>
          <pc:docMk/>
          <pc:sldMk cId="1208539005" sldId="266"/>
        </pc:sldMkLst>
        <pc:picChg chg="mod">
          <ac:chgData name="Rogoff, Marc [DEP]" userId="4ef7a145-4b10-4fde-945f-e87e68d913f9" providerId="ADAL" clId="{E7D3E227-A43B-45E8-8D55-E4C0C3798636}" dt="2023-12-04T20:23:59.245" v="2472" actId="1076"/>
          <ac:picMkLst>
            <pc:docMk/>
            <pc:sldMk cId="1208539005" sldId="266"/>
            <ac:picMk id="15" creationId="{52017DBD-9C6C-966A-FC1B-1DF127BC13C7}"/>
          </ac:picMkLst>
        </pc:picChg>
        <pc:picChg chg="mod">
          <ac:chgData name="Rogoff, Marc [DEP]" userId="4ef7a145-4b10-4fde-945f-e87e68d913f9" providerId="ADAL" clId="{E7D3E227-A43B-45E8-8D55-E4C0C3798636}" dt="2023-12-04T20:23:59.645" v="2473" actId="1076"/>
          <ac:picMkLst>
            <pc:docMk/>
            <pc:sldMk cId="1208539005" sldId="266"/>
            <ac:picMk id="18" creationId="{473F04F9-AE12-75C9-1460-2036C9EE0325}"/>
          </ac:picMkLst>
        </pc:picChg>
      </pc:sldChg>
      <pc:sldChg chg="modSp mod">
        <pc:chgData name="Rogoff, Marc [DEP]" userId="4ef7a145-4b10-4fde-945f-e87e68d913f9" providerId="ADAL" clId="{E7D3E227-A43B-45E8-8D55-E4C0C3798636}" dt="2023-11-09T19:56:11.439" v="2241" actId="27636"/>
        <pc:sldMkLst>
          <pc:docMk/>
          <pc:sldMk cId="1314030082" sldId="302"/>
        </pc:sldMkLst>
        <pc:spChg chg="mod">
          <ac:chgData name="Rogoff, Marc [DEP]" userId="4ef7a145-4b10-4fde-945f-e87e68d913f9" providerId="ADAL" clId="{E7D3E227-A43B-45E8-8D55-E4C0C3798636}" dt="2023-11-09T19:56:11.439" v="2241" actId="27636"/>
          <ac:spMkLst>
            <pc:docMk/>
            <pc:sldMk cId="1314030082" sldId="302"/>
            <ac:spMk id="3" creationId="{94C62D87-84AB-A1C8-D560-161B58E0B4B3}"/>
          </ac:spMkLst>
        </pc:spChg>
      </pc:sldChg>
      <pc:sldChg chg="modSp mod">
        <pc:chgData name="Rogoff, Marc [DEP]" userId="4ef7a145-4b10-4fde-945f-e87e68d913f9" providerId="ADAL" clId="{E7D3E227-A43B-45E8-8D55-E4C0C3798636}" dt="2023-11-09T20:52:30.720" v="2354" actId="20577"/>
        <pc:sldMkLst>
          <pc:docMk/>
          <pc:sldMk cId="1732183477" sldId="316"/>
        </pc:sldMkLst>
        <pc:spChg chg="mod">
          <ac:chgData name="Rogoff, Marc [DEP]" userId="4ef7a145-4b10-4fde-945f-e87e68d913f9" providerId="ADAL" clId="{E7D3E227-A43B-45E8-8D55-E4C0C3798636}" dt="2023-11-09T20:52:30.720" v="2354" actId="20577"/>
          <ac:spMkLst>
            <pc:docMk/>
            <pc:sldMk cId="1732183477" sldId="316"/>
            <ac:spMk id="4" creationId="{08AEF005-C4BE-BFBF-5B93-A268F4FB1235}"/>
          </ac:spMkLst>
        </pc:spChg>
      </pc:sldChg>
      <pc:sldChg chg="modSp mod">
        <pc:chgData name="Rogoff, Marc [DEP]" userId="4ef7a145-4b10-4fde-945f-e87e68d913f9" providerId="ADAL" clId="{E7D3E227-A43B-45E8-8D55-E4C0C3798636}" dt="2023-11-09T19:50:42.484" v="2156" actId="20577"/>
        <pc:sldMkLst>
          <pc:docMk/>
          <pc:sldMk cId="4123000478" sldId="325"/>
        </pc:sldMkLst>
        <pc:spChg chg="mod">
          <ac:chgData name="Rogoff, Marc [DEP]" userId="4ef7a145-4b10-4fde-945f-e87e68d913f9" providerId="ADAL" clId="{E7D3E227-A43B-45E8-8D55-E4C0C3798636}" dt="2023-11-09T19:50:42.484" v="2156" actId="20577"/>
          <ac:spMkLst>
            <pc:docMk/>
            <pc:sldMk cId="4123000478" sldId="325"/>
            <ac:spMk id="4" creationId="{08AEF005-C4BE-BFBF-5B93-A268F4FB1235}"/>
          </ac:spMkLst>
        </pc:spChg>
      </pc:sldChg>
      <pc:sldChg chg="addSp delSp modSp mod delAnim modAnim modNotesTx">
        <pc:chgData name="Rogoff, Marc [DEP]" userId="4ef7a145-4b10-4fde-945f-e87e68d913f9" providerId="ADAL" clId="{E7D3E227-A43B-45E8-8D55-E4C0C3798636}" dt="2023-11-06T20:50:58.941" v="371" actId="20577"/>
        <pc:sldMkLst>
          <pc:docMk/>
          <pc:sldMk cId="4182405359" sldId="327"/>
        </pc:sldMkLst>
        <pc:spChg chg="mod">
          <ac:chgData name="Rogoff, Marc [DEP]" userId="4ef7a145-4b10-4fde-945f-e87e68d913f9" providerId="ADAL" clId="{E7D3E227-A43B-45E8-8D55-E4C0C3798636}" dt="2023-11-06T20:17:57.239" v="287" actId="6549"/>
          <ac:spMkLst>
            <pc:docMk/>
            <pc:sldMk cId="4182405359" sldId="327"/>
            <ac:spMk id="3" creationId="{FFD1891D-84B0-AFE5-DFBF-1E7F837E9595}"/>
          </ac:spMkLst>
        </pc:spChg>
        <pc:picChg chg="add mod">
          <ac:chgData name="Rogoff, Marc [DEP]" userId="4ef7a145-4b10-4fde-945f-e87e68d913f9" providerId="ADAL" clId="{E7D3E227-A43B-45E8-8D55-E4C0C3798636}" dt="2023-11-06T20:49:29.472" v="362" actId="1076"/>
          <ac:picMkLst>
            <pc:docMk/>
            <pc:sldMk cId="4182405359" sldId="327"/>
            <ac:picMk id="10" creationId="{B96DE728-01CF-CF14-9FAF-4E81F016058F}"/>
          </ac:picMkLst>
        </pc:picChg>
        <pc:picChg chg="add del mod">
          <ac:chgData name="Rogoff, Marc [DEP]" userId="4ef7a145-4b10-4fde-945f-e87e68d913f9" providerId="ADAL" clId="{E7D3E227-A43B-45E8-8D55-E4C0C3798636}" dt="2023-11-06T20:48:03.399" v="355" actId="478"/>
          <ac:picMkLst>
            <pc:docMk/>
            <pc:sldMk cId="4182405359" sldId="327"/>
            <ac:picMk id="11" creationId="{319B5BA2-DE01-5E18-C9BD-46099B325CF3}"/>
          </ac:picMkLst>
        </pc:picChg>
        <pc:picChg chg="add del mod">
          <ac:chgData name="Rogoff, Marc [DEP]" userId="4ef7a145-4b10-4fde-945f-e87e68d913f9" providerId="ADAL" clId="{E7D3E227-A43B-45E8-8D55-E4C0C3798636}" dt="2023-11-06T20:49:25.615" v="361" actId="478"/>
          <ac:picMkLst>
            <pc:docMk/>
            <pc:sldMk cId="4182405359" sldId="327"/>
            <ac:picMk id="12" creationId="{EDF37488-C475-68C4-4D15-497B593F2016}"/>
          </ac:picMkLst>
        </pc:picChg>
        <pc:picChg chg="add del mod">
          <ac:chgData name="Rogoff, Marc [DEP]" userId="4ef7a145-4b10-4fde-945f-e87e68d913f9" providerId="ADAL" clId="{E7D3E227-A43B-45E8-8D55-E4C0C3798636}" dt="2023-11-06T20:48:39.904" v="358" actId="478"/>
          <ac:picMkLst>
            <pc:docMk/>
            <pc:sldMk cId="4182405359" sldId="327"/>
            <ac:picMk id="13" creationId="{157A88EB-1555-3C60-43E9-AA8602ADEB0D}"/>
          </ac:picMkLst>
        </pc:picChg>
        <pc:picChg chg="add del mod">
          <ac:chgData name="Rogoff, Marc [DEP]" userId="4ef7a145-4b10-4fde-945f-e87e68d913f9" providerId="ADAL" clId="{E7D3E227-A43B-45E8-8D55-E4C0C3798636}" dt="2023-11-06T20:48:58.721" v="360" actId="478"/>
          <ac:picMkLst>
            <pc:docMk/>
            <pc:sldMk cId="4182405359" sldId="327"/>
            <ac:picMk id="14" creationId="{E483D8F8-6145-AB0E-40F9-242983FD7E43}"/>
          </ac:picMkLst>
        </pc:picChg>
        <pc:picChg chg="add mod">
          <ac:chgData name="Rogoff, Marc [DEP]" userId="4ef7a145-4b10-4fde-945f-e87e68d913f9" providerId="ADAL" clId="{E7D3E227-A43B-45E8-8D55-E4C0C3798636}" dt="2023-11-06T20:05:38.326" v="36" actId="1076"/>
          <ac:picMkLst>
            <pc:docMk/>
            <pc:sldMk cId="4182405359" sldId="327"/>
            <ac:picMk id="1026" creationId="{FB209963-0245-6B20-25B7-EE79412372F1}"/>
          </ac:picMkLst>
        </pc:picChg>
        <pc:picChg chg="add mod">
          <ac:chgData name="Rogoff, Marc [DEP]" userId="4ef7a145-4b10-4fde-945f-e87e68d913f9" providerId="ADAL" clId="{E7D3E227-A43B-45E8-8D55-E4C0C3798636}" dt="2023-11-06T20:14:34.377" v="210" actId="1076"/>
          <ac:picMkLst>
            <pc:docMk/>
            <pc:sldMk cId="4182405359" sldId="327"/>
            <ac:picMk id="1028" creationId="{99DB845C-77BC-0CB4-A95E-124F59128EAE}"/>
          </ac:picMkLst>
        </pc:picChg>
        <pc:picChg chg="mod">
          <ac:chgData name="Rogoff, Marc [DEP]" userId="4ef7a145-4b10-4fde-945f-e87e68d913f9" providerId="ADAL" clId="{E7D3E227-A43B-45E8-8D55-E4C0C3798636}" dt="2023-11-06T20:15:41.625" v="217" actId="14100"/>
          <ac:picMkLst>
            <pc:docMk/>
            <pc:sldMk cId="4182405359" sldId="327"/>
            <ac:picMk id="2050" creationId="{E626A296-5C69-1636-CB76-E3D872E3CBAB}"/>
          </ac:picMkLst>
        </pc:picChg>
      </pc:sldChg>
      <pc:sldChg chg="addSp delSp modSp new mod setBg modAnim modNotesTx">
        <pc:chgData name="Rogoff, Marc [DEP]" userId="4ef7a145-4b10-4fde-945f-e87e68d913f9" providerId="ADAL" clId="{E7D3E227-A43B-45E8-8D55-E4C0C3798636}" dt="2023-11-09T20:57:58.048" v="2469" actId="20577"/>
        <pc:sldMkLst>
          <pc:docMk/>
          <pc:sldMk cId="453422969" sldId="328"/>
        </pc:sldMkLst>
        <pc:spChg chg="mod">
          <ac:chgData name="Rogoff, Marc [DEP]" userId="4ef7a145-4b10-4fde-945f-e87e68d913f9" providerId="ADAL" clId="{E7D3E227-A43B-45E8-8D55-E4C0C3798636}" dt="2023-11-09T18:38:36.896" v="489" actId="14100"/>
          <ac:spMkLst>
            <pc:docMk/>
            <pc:sldMk cId="453422969" sldId="328"/>
            <ac:spMk id="2" creationId="{9102E266-997F-9110-2C32-C4B1AA587A77}"/>
          </ac:spMkLst>
        </pc:spChg>
        <pc:spChg chg="del">
          <ac:chgData name="Rogoff, Marc [DEP]" userId="4ef7a145-4b10-4fde-945f-e87e68d913f9" providerId="ADAL" clId="{E7D3E227-A43B-45E8-8D55-E4C0C3798636}" dt="2023-11-09T18:34:32.262" v="373"/>
          <ac:spMkLst>
            <pc:docMk/>
            <pc:sldMk cId="453422969" sldId="328"/>
            <ac:spMk id="3" creationId="{D0731A75-7228-B984-29AF-14723F3BD3E3}"/>
          </ac:spMkLst>
        </pc:spChg>
        <pc:spChg chg="add mod">
          <ac:chgData name="Rogoff, Marc [DEP]" userId="4ef7a145-4b10-4fde-945f-e87e68d913f9" providerId="ADAL" clId="{E7D3E227-A43B-45E8-8D55-E4C0C3798636}" dt="2023-11-09T18:56:34.926" v="767" actId="20577"/>
          <ac:spMkLst>
            <pc:docMk/>
            <pc:sldMk cId="453422969" sldId="328"/>
            <ac:spMk id="4" creationId="{A871D6A0-6D1D-B67F-FF9F-218A259C9127}"/>
          </ac:spMkLst>
        </pc:spChg>
        <pc:spChg chg="add">
          <ac:chgData name="Rogoff, Marc [DEP]" userId="4ef7a145-4b10-4fde-945f-e87e68d913f9" providerId="ADAL" clId="{E7D3E227-A43B-45E8-8D55-E4C0C3798636}" dt="2023-11-09T18:34:57.804" v="380" actId="26606"/>
          <ac:spMkLst>
            <pc:docMk/>
            <pc:sldMk cId="453422969" sldId="328"/>
            <ac:spMk id="1033" creationId="{F13C74B1-5B17-4795-BED0-7140497B445A}"/>
          </ac:spMkLst>
        </pc:spChg>
        <pc:spChg chg="add">
          <ac:chgData name="Rogoff, Marc [DEP]" userId="4ef7a145-4b10-4fde-945f-e87e68d913f9" providerId="ADAL" clId="{E7D3E227-A43B-45E8-8D55-E4C0C3798636}" dt="2023-11-09T18:34:57.804" v="380" actId="26606"/>
          <ac:spMkLst>
            <pc:docMk/>
            <pc:sldMk cId="453422969" sldId="328"/>
            <ac:spMk id="1035" creationId="{D4974D33-8DC5-464E-8C6D-BE58F0669C17}"/>
          </ac:spMkLst>
        </pc:spChg>
        <pc:picChg chg="add mod">
          <ac:chgData name="Rogoff, Marc [DEP]" userId="4ef7a145-4b10-4fde-945f-e87e68d913f9" providerId="ADAL" clId="{E7D3E227-A43B-45E8-8D55-E4C0C3798636}" dt="2023-11-09T18:52:01.822" v="728" actId="1076"/>
          <ac:picMkLst>
            <pc:docMk/>
            <pc:sldMk cId="453422969" sldId="328"/>
            <ac:picMk id="5" creationId="{101C152E-B85E-0EEE-1820-E16F253C1497}"/>
          </ac:picMkLst>
        </pc:picChg>
        <pc:picChg chg="add mod">
          <ac:chgData name="Rogoff, Marc [DEP]" userId="4ef7a145-4b10-4fde-945f-e87e68d913f9" providerId="ADAL" clId="{E7D3E227-A43B-45E8-8D55-E4C0C3798636}" dt="2023-11-09T18:52:05.575" v="729" actId="1076"/>
          <ac:picMkLst>
            <pc:docMk/>
            <pc:sldMk cId="453422969" sldId="328"/>
            <ac:picMk id="6" creationId="{F08E50F6-4FE1-5BAE-20A8-0FB71F14836D}"/>
          </ac:picMkLst>
        </pc:picChg>
        <pc:picChg chg="add del mod">
          <ac:chgData name="Rogoff, Marc [DEP]" userId="4ef7a145-4b10-4fde-945f-e87e68d913f9" providerId="ADAL" clId="{E7D3E227-A43B-45E8-8D55-E4C0C3798636}" dt="2023-11-09T18:47:30.239" v="609"/>
          <ac:picMkLst>
            <pc:docMk/>
            <pc:sldMk cId="453422969" sldId="328"/>
            <ac:picMk id="7" creationId="{FF74A079-E9C3-59E8-75DD-442B0F5DE39A}"/>
          </ac:picMkLst>
        </pc:picChg>
        <pc:picChg chg="add mod">
          <ac:chgData name="Rogoff, Marc [DEP]" userId="4ef7a145-4b10-4fde-945f-e87e68d913f9" providerId="ADAL" clId="{E7D3E227-A43B-45E8-8D55-E4C0C3798636}" dt="2023-11-09T18:54:32.545" v="762"/>
          <ac:picMkLst>
            <pc:docMk/>
            <pc:sldMk cId="453422969" sldId="328"/>
            <ac:picMk id="8" creationId="{8516110D-04BF-5EE2-FB0F-DBF69603867F}"/>
          </ac:picMkLst>
        </pc:picChg>
        <pc:picChg chg="add del mod">
          <ac:chgData name="Rogoff, Marc [DEP]" userId="4ef7a145-4b10-4fde-945f-e87e68d913f9" providerId="ADAL" clId="{E7D3E227-A43B-45E8-8D55-E4C0C3798636}" dt="2023-11-09T18:34:52.394" v="379" actId="478"/>
          <ac:picMkLst>
            <pc:docMk/>
            <pc:sldMk cId="453422969" sldId="328"/>
            <ac:picMk id="1026" creationId="{5897596B-52B1-499A-10A8-21FA3693346D}"/>
          </ac:picMkLst>
        </pc:picChg>
        <pc:picChg chg="add mod ord">
          <ac:chgData name="Rogoff, Marc [DEP]" userId="4ef7a145-4b10-4fde-945f-e87e68d913f9" providerId="ADAL" clId="{E7D3E227-A43B-45E8-8D55-E4C0C3798636}" dt="2023-11-09T18:35:24.205" v="383" actId="18131"/>
          <ac:picMkLst>
            <pc:docMk/>
            <pc:sldMk cId="453422969" sldId="328"/>
            <ac:picMk id="1028" creationId="{15C641B7-4DCB-B940-AECF-0010766996AD}"/>
          </ac:picMkLst>
        </pc:picChg>
      </pc:sldChg>
      <pc:sldChg chg="addSp delSp modSp add mod modTransition setBg delAnim modAnim modNotesTx">
        <pc:chgData name="Rogoff, Marc [DEP]" userId="4ef7a145-4b10-4fde-945f-e87e68d913f9" providerId="ADAL" clId="{E7D3E227-A43B-45E8-8D55-E4C0C3798636}" dt="2023-11-09T20:57:02.207" v="2446" actId="20577"/>
        <pc:sldMkLst>
          <pc:docMk/>
          <pc:sldMk cId="1902309172" sldId="329"/>
        </pc:sldMkLst>
        <pc:picChg chg="del">
          <ac:chgData name="Rogoff, Marc [DEP]" userId="4ef7a145-4b10-4fde-945f-e87e68d913f9" providerId="ADAL" clId="{E7D3E227-A43B-45E8-8D55-E4C0C3798636}" dt="2023-11-09T19:39:11.183" v="1403" actId="478"/>
          <ac:picMkLst>
            <pc:docMk/>
            <pc:sldMk cId="1902309172" sldId="329"/>
            <ac:picMk id="5" creationId="{101C152E-B85E-0EEE-1820-E16F253C1497}"/>
          </ac:picMkLst>
        </pc:picChg>
        <pc:picChg chg="del">
          <ac:chgData name="Rogoff, Marc [DEP]" userId="4ef7a145-4b10-4fde-945f-e87e68d913f9" providerId="ADAL" clId="{E7D3E227-A43B-45E8-8D55-E4C0C3798636}" dt="2023-11-09T18:56:47.280" v="770" actId="478"/>
          <ac:picMkLst>
            <pc:docMk/>
            <pc:sldMk cId="1902309172" sldId="329"/>
            <ac:picMk id="6" creationId="{F08E50F6-4FE1-5BAE-20A8-0FB71F14836D}"/>
          </ac:picMkLst>
        </pc:picChg>
        <pc:picChg chg="add del mod">
          <ac:chgData name="Rogoff, Marc [DEP]" userId="4ef7a145-4b10-4fde-945f-e87e68d913f9" providerId="ADAL" clId="{E7D3E227-A43B-45E8-8D55-E4C0C3798636}" dt="2023-11-09T19:13:10.429" v="1036" actId="478"/>
          <ac:picMkLst>
            <pc:docMk/>
            <pc:sldMk cId="1902309172" sldId="329"/>
            <ac:picMk id="7" creationId="{FEE09C8D-D9EA-901C-0C44-EE458991ECB3}"/>
          </ac:picMkLst>
        </pc:picChg>
        <pc:picChg chg="del">
          <ac:chgData name="Rogoff, Marc [DEP]" userId="4ef7a145-4b10-4fde-945f-e87e68d913f9" providerId="ADAL" clId="{E7D3E227-A43B-45E8-8D55-E4C0C3798636}" dt="2023-11-09T18:56:45.354" v="769" actId="478"/>
          <ac:picMkLst>
            <pc:docMk/>
            <pc:sldMk cId="1902309172" sldId="329"/>
            <ac:picMk id="8" creationId="{8516110D-04BF-5EE2-FB0F-DBF69603867F}"/>
          </ac:picMkLst>
        </pc:picChg>
        <pc:picChg chg="add del mod">
          <ac:chgData name="Rogoff, Marc [DEP]" userId="4ef7a145-4b10-4fde-945f-e87e68d913f9" providerId="ADAL" clId="{E7D3E227-A43B-45E8-8D55-E4C0C3798636}" dt="2023-11-09T19:21:51.280" v="1283" actId="478"/>
          <ac:picMkLst>
            <pc:docMk/>
            <pc:sldMk cId="1902309172" sldId="329"/>
            <ac:picMk id="10" creationId="{3B2D2515-E5CD-0278-B753-FF8D13F4604F}"/>
          </ac:picMkLst>
        </pc:picChg>
        <pc:picChg chg="add del mod modCrop">
          <ac:chgData name="Rogoff, Marc [DEP]" userId="4ef7a145-4b10-4fde-945f-e87e68d913f9" providerId="ADAL" clId="{E7D3E227-A43B-45E8-8D55-E4C0C3798636}" dt="2023-11-09T19:13:08.809" v="1035" actId="478"/>
          <ac:picMkLst>
            <pc:docMk/>
            <pc:sldMk cId="1902309172" sldId="329"/>
            <ac:picMk id="12" creationId="{9CDEE357-030B-AA87-585F-9D8F423F46A8}"/>
          </ac:picMkLst>
        </pc:picChg>
        <pc:picChg chg="add del mod">
          <ac:chgData name="Rogoff, Marc [DEP]" userId="4ef7a145-4b10-4fde-945f-e87e68d913f9" providerId="ADAL" clId="{E7D3E227-A43B-45E8-8D55-E4C0C3798636}" dt="2023-11-09T19:17:15.150" v="1042" actId="478"/>
          <ac:picMkLst>
            <pc:docMk/>
            <pc:sldMk cId="1902309172" sldId="329"/>
            <ac:picMk id="14" creationId="{B05AB46A-19B3-C0AE-64D4-4D7FEC2E6DC1}"/>
          </ac:picMkLst>
        </pc:picChg>
        <pc:picChg chg="add del mod modCrop">
          <ac:chgData name="Rogoff, Marc [DEP]" userId="4ef7a145-4b10-4fde-945f-e87e68d913f9" providerId="ADAL" clId="{E7D3E227-A43B-45E8-8D55-E4C0C3798636}" dt="2023-11-09T19:25:10.032" v="1389" actId="478"/>
          <ac:picMkLst>
            <pc:docMk/>
            <pc:sldMk cId="1902309172" sldId="329"/>
            <ac:picMk id="16" creationId="{336C4C51-15B7-5595-8488-33BB36FC75CA}"/>
          </ac:picMkLst>
        </pc:picChg>
        <pc:picChg chg="add mod modCrop">
          <ac:chgData name="Rogoff, Marc [DEP]" userId="4ef7a145-4b10-4fde-945f-e87e68d913f9" providerId="ADAL" clId="{E7D3E227-A43B-45E8-8D55-E4C0C3798636}" dt="2023-11-09T19:25:22.015" v="1390" actId="732"/>
          <ac:picMkLst>
            <pc:docMk/>
            <pc:sldMk cId="1902309172" sldId="329"/>
            <ac:picMk id="18" creationId="{431CAAFF-268F-FE76-9329-22256068FF6F}"/>
          </ac:picMkLst>
        </pc:picChg>
        <pc:picChg chg="add mod">
          <ac:chgData name="Rogoff, Marc [DEP]" userId="4ef7a145-4b10-4fde-945f-e87e68d913f9" providerId="ADAL" clId="{E7D3E227-A43B-45E8-8D55-E4C0C3798636}" dt="2023-11-09T19:37:02.332" v="1396" actId="1440"/>
          <ac:picMkLst>
            <pc:docMk/>
            <pc:sldMk cId="1902309172" sldId="329"/>
            <ac:picMk id="2050" creationId="{E1A8C255-1B6B-40C2-8115-821C72BE56EB}"/>
          </ac:picMkLst>
        </pc:picChg>
      </pc:sldChg>
    </pc:docChg>
  </pc:docChgLst>
  <pc:docChgLst>
    <pc:chgData name="Rogoff, Marc [DEP]" userId="4ef7a145-4b10-4fde-945f-e87e68d913f9" providerId="ADAL" clId="{EC79E007-D668-4124-A713-FD6DEDC81063}"/>
    <pc:docChg chg="custSel modSld">
      <pc:chgData name="Rogoff, Marc [DEP]" userId="4ef7a145-4b10-4fde-945f-e87e68d913f9" providerId="ADAL" clId="{EC79E007-D668-4124-A713-FD6DEDC81063}" dt="2024-03-11T19:40:47.679" v="318" actId="478"/>
      <pc:docMkLst>
        <pc:docMk/>
      </pc:docMkLst>
      <pc:sldChg chg="addSp delSp modSp mod delAnim modAnim">
        <pc:chgData name="Rogoff, Marc [DEP]" userId="4ef7a145-4b10-4fde-945f-e87e68d913f9" providerId="ADAL" clId="{EC79E007-D668-4124-A713-FD6DEDC81063}" dt="2024-03-11T19:40:47.679" v="318" actId="478"/>
        <pc:sldMkLst>
          <pc:docMk/>
          <pc:sldMk cId="3221986525" sldId="309"/>
        </pc:sldMkLst>
        <pc:picChg chg="add del mod">
          <ac:chgData name="Rogoff, Marc [DEP]" userId="4ef7a145-4b10-4fde-945f-e87e68d913f9" providerId="ADAL" clId="{EC79E007-D668-4124-A713-FD6DEDC81063}" dt="2024-03-11T19:40:47.679" v="318" actId="478"/>
          <ac:picMkLst>
            <pc:docMk/>
            <pc:sldMk cId="3221986525" sldId="309"/>
            <ac:picMk id="12" creationId="{02794D30-4DCA-2977-7E09-64B267BA964B}"/>
          </ac:picMkLst>
        </pc:picChg>
      </pc:sldChg>
    </pc:docChg>
  </pc:docChgLst>
  <pc:docChgLst>
    <pc:chgData name="Rogoff, Marc [DEP]" userId="4ef7a145-4b10-4fde-945f-e87e68d913f9" providerId="ADAL" clId="{7EB3EBAD-239A-448C-A168-643AC87DD55B}"/>
    <pc:docChg chg="modSld">
      <pc:chgData name="Rogoff, Marc [DEP]" userId="4ef7a145-4b10-4fde-945f-e87e68d913f9" providerId="ADAL" clId="{7EB3EBAD-239A-448C-A168-643AC87DD55B}" dt="2024-05-02T14:23:05.539" v="5"/>
      <pc:docMkLst>
        <pc:docMk/>
      </pc:docMkLst>
      <pc:sldChg chg="modSp mod">
        <pc:chgData name="Rogoff, Marc [DEP]" userId="4ef7a145-4b10-4fde-945f-e87e68d913f9" providerId="ADAL" clId="{7EB3EBAD-239A-448C-A168-643AC87DD55B}" dt="2024-05-02T14:22:58.093" v="3" actId="6549"/>
        <pc:sldMkLst>
          <pc:docMk/>
          <pc:sldMk cId="2705563748" sldId="304"/>
        </pc:sldMkLst>
        <pc:spChg chg="mod">
          <ac:chgData name="Rogoff, Marc [DEP]" userId="4ef7a145-4b10-4fde-945f-e87e68d913f9" providerId="ADAL" clId="{7EB3EBAD-239A-448C-A168-643AC87DD55B}" dt="2024-05-02T14:22:58.093" v="3" actId="6549"/>
          <ac:spMkLst>
            <pc:docMk/>
            <pc:sldMk cId="2705563748" sldId="304"/>
            <ac:spMk id="3" creationId="{E32D9784-6921-1B48-1740-AB49095D0635}"/>
          </ac:spMkLst>
        </pc:spChg>
      </pc:sldChg>
      <pc:sldChg chg="modNotesTx">
        <pc:chgData name="Rogoff, Marc [DEP]" userId="4ef7a145-4b10-4fde-945f-e87e68d913f9" providerId="ADAL" clId="{7EB3EBAD-239A-448C-A168-643AC87DD55B}" dt="2024-05-02T14:23:05.539" v="5"/>
        <pc:sldMkLst>
          <pc:docMk/>
          <pc:sldMk cId="1732183477" sldId="316"/>
        </pc:sldMkLst>
      </pc:sldChg>
    </pc:docChg>
  </pc:docChgLst>
  <pc:docChgLst>
    <pc:chgData name="Rogoff, Marc [DEP]" userId="4ef7a145-4b10-4fde-945f-e87e68d913f9" providerId="ADAL" clId="{11A84975-8648-4B09-9AF3-58B7D0BEA2BC}"/>
    <pc:docChg chg="modSld">
      <pc:chgData name="Rogoff, Marc [DEP]" userId="4ef7a145-4b10-4fde-945f-e87e68d913f9" providerId="ADAL" clId="{11A84975-8648-4B09-9AF3-58B7D0BEA2BC}" dt="2024-01-04T18:49:01.499" v="3" actId="6549"/>
      <pc:docMkLst>
        <pc:docMk/>
      </pc:docMkLst>
      <pc:sldChg chg="modNotesTx">
        <pc:chgData name="Rogoff, Marc [DEP]" userId="4ef7a145-4b10-4fde-945f-e87e68d913f9" providerId="ADAL" clId="{11A84975-8648-4B09-9AF3-58B7D0BEA2BC}" dt="2024-01-04T18:49:01.499" v="3" actId="6549"/>
        <pc:sldMkLst>
          <pc:docMk/>
          <pc:sldMk cId="2705563748" sldId="304"/>
        </pc:sldMkLst>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3824DF0-D1D7-4366-9CA1-D10F1CCCD94E}" type="datetimeFigureOut">
              <a:rPr lang="en-US" smtClean="0"/>
              <a:t>5/2/2024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AFAF093-079D-4CD1-B7A5-0F7021B5D791}" type="slidenum">
              <a:rPr lang="en-US" smtClean="0"/>
              <a:t>‹#›</a:t>
            </a:fld>
            <a:endParaRPr lang="en-US"/>
          </a:p>
        </p:txBody>
      </p:sp>
    </p:spTree>
    <p:extLst>
      <p:ext uri="{BB962C8B-B14F-4D97-AF65-F5344CB8AC3E}">
        <p14:creationId xmlns:p14="http://schemas.microsoft.com/office/powerpoint/2010/main" val="129244546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s://en.wikipedia.org/wiki/Paleocene%E2%80%93Eocene_Thermal_Maximum" TargetMode="External"/><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www.nj.gov/dep/seeds" TargetMode="External"/><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3" Type="http://schemas.openxmlformats.org/officeDocument/2006/relationships/hyperlink" Target="https://a-z-animals.com/animals/location/north-america/" TargetMode="External"/><Relationship Id="rId2" Type="http://schemas.openxmlformats.org/officeDocument/2006/relationships/slide" Target="../slides/slide42.xml"/><Relationship Id="rId1" Type="http://schemas.openxmlformats.org/officeDocument/2006/relationships/notesMaster" Target="../notesMasters/notesMaster1.xml"/><Relationship Id="rId6" Type="http://schemas.openxmlformats.org/officeDocument/2006/relationships/hyperlink" Target="https://a-z-animals.com/blog/the-15-largest-deserts-in-the-world/" TargetMode="External"/><Relationship Id="rId5" Type="http://schemas.openxmlformats.org/officeDocument/2006/relationships/hyperlink" Target="https://a-z-animals.com/blog/marsh-vs-swamp/" TargetMode="External"/><Relationship Id="rId4" Type="http://schemas.openxmlformats.org/officeDocument/2006/relationships/hyperlink" Target="https://a-z-animals.com/habitat/coniferous-forest/" TargetMode="Externa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Climate Change &amp; Wildlife </a:t>
            </a:r>
            <a:r>
              <a:rPr lang="en-US" dirty="0"/>
              <a:t>is an interactive </a:t>
            </a:r>
            <a:r>
              <a:rPr lang="en-US" dirty="0" err="1"/>
              <a:t>powerpoint</a:t>
            </a:r>
            <a:r>
              <a:rPr lang="en-US" dirty="0"/>
              <a:t> presentation created by the Bureau of Information and Education within Fish &amp; Wildlife, New Jersey Department of Environmental Protection.</a:t>
            </a:r>
          </a:p>
          <a:p>
            <a:endParaRPr lang="en-US" dirty="0"/>
          </a:p>
          <a:p>
            <a:r>
              <a:rPr lang="en-US" dirty="0"/>
              <a:t>The first 7 slides offer links, resources, lessons and activities related to the presentation that follows.  The classroom presentation begins on page 8.</a:t>
            </a:r>
          </a:p>
          <a:p>
            <a:endParaRPr lang="en-US" dirty="0"/>
          </a:p>
          <a:p>
            <a:r>
              <a:rPr lang="en-US" dirty="0"/>
              <a:t>The schoolhouse icon on each page is a direct link to the </a:t>
            </a:r>
            <a:r>
              <a:rPr lang="en-US" b="1" dirty="0"/>
              <a:t>Lessons &amp; Activities </a:t>
            </a:r>
            <a:r>
              <a:rPr lang="en-US" dirty="0"/>
              <a:t>pages in this </a:t>
            </a:r>
            <a:r>
              <a:rPr lang="en-US" dirty="0" err="1"/>
              <a:t>powerpoint</a:t>
            </a:r>
            <a:r>
              <a:rPr lang="en-US" dirty="0"/>
              <a:t>.  The links icon connects to the </a:t>
            </a:r>
            <a:r>
              <a:rPr lang="en-US" b="1" dirty="0"/>
              <a:t>Links &amp; Resources </a:t>
            </a:r>
            <a:r>
              <a:rPr lang="en-US" dirty="0"/>
              <a:t>pages.</a:t>
            </a:r>
          </a:p>
          <a:p>
            <a:endParaRPr lang="en-US" dirty="0"/>
          </a:p>
          <a:p>
            <a:r>
              <a:rPr lang="en-US" dirty="0"/>
              <a:t>This program can be presented with or without the pre-recorded narration.  </a:t>
            </a:r>
          </a:p>
          <a:p>
            <a:endParaRPr lang="en-US" dirty="0"/>
          </a:p>
          <a:p>
            <a:r>
              <a:rPr lang="en-US" dirty="0"/>
              <a:t>Fish &amp; Wildlife staff can conduct this presentation live at your </a:t>
            </a:r>
            <a:r>
              <a:rPr lang="en-US"/>
              <a:t>facility on </a:t>
            </a:r>
            <a:r>
              <a:rPr lang="en-US" dirty="0"/>
              <a:t>request.  There is no charge for this service and hands-on lessons can be included with the presentation.  </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Please direct questions to Education Specialist Marc Rogoff at </a:t>
            </a:r>
            <a:r>
              <a:rPr lang="en-US" b="1" dirty="0">
                <a:solidFill>
                  <a:srgbClr val="0070C0"/>
                </a:solidFill>
              </a:rPr>
              <a:t>marc.rogoff@dep.nj.gov </a:t>
            </a:r>
            <a:r>
              <a:rPr lang="en-US" dirty="0"/>
              <a:t>or call (609) 292-1276 for full details.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Note: Many other interactive presentations are available! (See slide 3)</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1" i="1" dirty="0"/>
              <a:t>“Fair Use” Copyright Law</a:t>
            </a:r>
          </a:p>
          <a:p>
            <a:r>
              <a:rPr lang="en-US" sz="900" i="1" baseline="0" dirty="0"/>
              <a:t>The sound effects heard during the presentation are from public domain sources or from the library of the education staff/producer.  Many were originally purchased under BMI/ASCAP license or personally recorded.    </a:t>
            </a:r>
          </a:p>
          <a:p>
            <a:r>
              <a:rPr lang="en-US" sz="900" i="1" baseline="0" dirty="0"/>
              <a:t>The songs included within this presentation have not been authorized by the artists or publishing companies.  They are included for educational use and are therefore excluded from licensing as long as DEP does not charge for the use of this program or play it back in a commercial setting.  If the artists or publishing companies have any objections to the use of these songs, please contact this office and they will be removed.   </a:t>
            </a:r>
          </a:p>
          <a:p>
            <a:endParaRPr lang="en-US" sz="900" i="1" baseline="0" dirty="0"/>
          </a:p>
          <a:p>
            <a:r>
              <a:rPr lang="en-US" sz="900" i="1" baseline="0" dirty="0"/>
              <a:t>NJDEP authorizes the public to use this program or variations of it if it is offered for educational purposes and no financial actions are involved. </a:t>
            </a:r>
          </a:p>
        </p:txBody>
      </p:sp>
      <p:sp>
        <p:nvSpPr>
          <p:cNvPr id="4" name="Slide Number Placeholder 3"/>
          <p:cNvSpPr>
            <a:spLocks noGrp="1"/>
          </p:cNvSpPr>
          <p:nvPr>
            <p:ph type="sldNum" sz="quarter" idx="5"/>
          </p:nvPr>
        </p:nvSpPr>
        <p:spPr/>
        <p:txBody>
          <a:bodyPr/>
          <a:lstStyle/>
          <a:p>
            <a:fld id="{4AFAF093-079D-4CD1-B7A5-0F7021B5D791}" type="slidenum">
              <a:rPr lang="en-US" smtClean="0"/>
              <a:t>1</a:t>
            </a:fld>
            <a:endParaRPr lang="en-US"/>
          </a:p>
        </p:txBody>
      </p:sp>
    </p:spTree>
    <p:extLst>
      <p:ext uri="{BB962C8B-B14F-4D97-AF65-F5344CB8AC3E}">
        <p14:creationId xmlns:p14="http://schemas.microsoft.com/office/powerpoint/2010/main" val="137827934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links on these pages were confirmed as live October 2023.  If you find a dead link or can suggest another lesson that can be added, contact me directly.</a:t>
            </a:r>
          </a:p>
        </p:txBody>
      </p:sp>
      <p:sp>
        <p:nvSpPr>
          <p:cNvPr id="4" name="Slide Number Placeholder 3"/>
          <p:cNvSpPr>
            <a:spLocks noGrp="1"/>
          </p:cNvSpPr>
          <p:nvPr>
            <p:ph type="sldNum" sz="quarter" idx="5"/>
          </p:nvPr>
        </p:nvSpPr>
        <p:spPr/>
        <p:txBody>
          <a:bodyPr/>
          <a:lstStyle/>
          <a:p>
            <a:fld id="{4AFAF093-079D-4CD1-B7A5-0F7021B5D791}" type="slidenum">
              <a:rPr lang="en-US" smtClean="0"/>
              <a:t>2</a:t>
            </a:fld>
            <a:endParaRPr lang="en-US"/>
          </a:p>
        </p:txBody>
      </p:sp>
    </p:spTree>
    <p:extLst>
      <p:ext uri="{BB962C8B-B14F-4D97-AF65-F5344CB8AC3E}">
        <p14:creationId xmlns:p14="http://schemas.microsoft.com/office/powerpoint/2010/main" val="285052065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The providers of these resources, lessons and activities are consistently adding new items to their sites.  Take the time to review their offerings! </a:t>
            </a:r>
          </a:p>
        </p:txBody>
      </p:sp>
      <p:sp>
        <p:nvSpPr>
          <p:cNvPr id="4" name="Slide Number Placeholder 3"/>
          <p:cNvSpPr>
            <a:spLocks noGrp="1"/>
          </p:cNvSpPr>
          <p:nvPr>
            <p:ph type="sldNum" sz="quarter" idx="5"/>
          </p:nvPr>
        </p:nvSpPr>
        <p:spPr/>
        <p:txBody>
          <a:bodyPr/>
          <a:lstStyle/>
          <a:p>
            <a:fld id="{4AFAF093-079D-4CD1-B7A5-0F7021B5D791}" type="slidenum">
              <a:rPr lang="en-US" smtClean="0"/>
              <a:t>3</a:t>
            </a:fld>
            <a:endParaRPr lang="en-US"/>
          </a:p>
        </p:txBody>
      </p:sp>
    </p:spTree>
    <p:extLst>
      <p:ext uri="{BB962C8B-B14F-4D97-AF65-F5344CB8AC3E}">
        <p14:creationId xmlns:p14="http://schemas.microsoft.com/office/powerpoint/2010/main" val="276025177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Clicking on the title of each subject will bring you to the slide within the presentation. </a:t>
            </a:r>
          </a:p>
        </p:txBody>
      </p:sp>
      <p:sp>
        <p:nvSpPr>
          <p:cNvPr id="4" name="Slide Number Placeholder 3"/>
          <p:cNvSpPr>
            <a:spLocks noGrp="1"/>
          </p:cNvSpPr>
          <p:nvPr>
            <p:ph type="sldNum" sz="quarter" idx="5"/>
          </p:nvPr>
        </p:nvSpPr>
        <p:spPr/>
        <p:txBody>
          <a:bodyPr/>
          <a:lstStyle/>
          <a:p>
            <a:fld id="{4AFAF093-079D-4CD1-B7A5-0F7021B5D791}" type="slidenum">
              <a:rPr lang="en-US" smtClean="0"/>
              <a:t>4</a:t>
            </a:fld>
            <a:endParaRPr lang="en-US"/>
          </a:p>
        </p:txBody>
      </p:sp>
    </p:spTree>
    <p:extLst>
      <p:ext uri="{BB962C8B-B14F-4D97-AF65-F5344CB8AC3E}">
        <p14:creationId xmlns:p14="http://schemas.microsoft.com/office/powerpoint/2010/main" val="214793508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Clicking on the title of each subject will bring you to the slide within the presentation. </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5</a:t>
            </a:fld>
            <a:endParaRPr lang="en-US"/>
          </a:p>
        </p:txBody>
      </p:sp>
    </p:spTree>
    <p:extLst>
      <p:ext uri="{BB962C8B-B14F-4D97-AF65-F5344CB8AC3E}">
        <p14:creationId xmlns:p14="http://schemas.microsoft.com/office/powerpoint/2010/main" val="404076444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Clicking on the title of each subject will bring you to the slide within the presentation. </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The following organisms will be added to this presentation soon.  (Feel free to suggest a species.)  </a:t>
            </a:r>
          </a:p>
          <a:p>
            <a:pPr marL="171450" indent="-171450">
              <a:buFont typeface="Arial" panose="020B0604020202020204" pitchFamily="34" charset="0"/>
              <a:buChar char="•"/>
            </a:pPr>
            <a:r>
              <a:rPr lang="en-US" i="1" dirty="0"/>
              <a:t>Native Bees</a:t>
            </a:r>
          </a:p>
          <a:p>
            <a:pPr marL="171450" indent="-171450">
              <a:buFont typeface="Arial" panose="020B0604020202020204" pitchFamily="34" charset="0"/>
              <a:buChar char="•"/>
            </a:pPr>
            <a:r>
              <a:rPr lang="en-US" i="1"/>
              <a:t>Snowy Owl</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6</a:t>
            </a:fld>
            <a:endParaRPr lang="en-US"/>
          </a:p>
        </p:txBody>
      </p:sp>
    </p:spTree>
    <p:extLst>
      <p:ext uri="{BB962C8B-B14F-4D97-AF65-F5344CB8AC3E}">
        <p14:creationId xmlns:p14="http://schemas.microsoft.com/office/powerpoint/2010/main" val="60521926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Clicking on the title of each subject will bring you to the slide within the presentation. </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7</a:t>
            </a:fld>
            <a:endParaRPr lang="en-US"/>
          </a:p>
        </p:txBody>
      </p:sp>
    </p:spTree>
    <p:extLst>
      <p:ext uri="{BB962C8B-B14F-4D97-AF65-F5344CB8AC3E}">
        <p14:creationId xmlns:p14="http://schemas.microsoft.com/office/powerpoint/2010/main" val="240679271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1" dirty="0"/>
              <a:t>Slide fades in accompanied by “Hot, Hot, Hot” by Buster Poindexter (David Johansen).  The music fades after 40 seconds as the next slide fades in and the narration begins.</a:t>
            </a:r>
          </a:p>
          <a:p>
            <a:endParaRPr lang="en-US" i="1" dirty="0"/>
          </a:p>
          <a:p>
            <a:r>
              <a:rPr lang="en-US" i="1" dirty="0"/>
              <a:t>RCA Records 1987: https://en.wikipedia.org/wiki/Buster_Poindexter_(album)</a:t>
            </a:r>
          </a:p>
          <a:p>
            <a:endParaRPr lang="en-US" dirty="0"/>
          </a:p>
          <a:p>
            <a:pPr marL="0" marR="0" algn="ctr">
              <a:spcBef>
                <a:spcPts val="0"/>
              </a:spcBef>
              <a:spcAft>
                <a:spcPts val="0"/>
              </a:spcAft>
            </a:pPr>
            <a:r>
              <a:rPr lang="en-US" sz="1200" i="1" dirty="0">
                <a:effectLst/>
                <a:latin typeface="Calibri" panose="020F0502020204030204" pitchFamily="34" charset="0"/>
                <a:ea typeface="Times New Roman" panose="02020603050405020304" pitchFamily="18" charset="0"/>
              </a:rPr>
              <a:t> </a:t>
            </a:r>
            <a:endParaRPr lang="en-US" sz="1200" dirty="0">
              <a:effectLst/>
              <a:latin typeface="Times New Roman" panose="02020603050405020304" pitchFamily="18" charset="0"/>
              <a:ea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8</a:t>
            </a:fld>
            <a:endParaRPr lang="en-US"/>
          </a:p>
        </p:txBody>
      </p:sp>
    </p:spTree>
    <p:extLst>
      <p:ext uri="{BB962C8B-B14F-4D97-AF65-F5344CB8AC3E}">
        <p14:creationId xmlns:p14="http://schemas.microsoft.com/office/powerpoint/2010/main" val="101487032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200" b="0" dirty="0">
                <a:effectLst/>
                <a:latin typeface="Calibri" panose="020F0502020204030204" pitchFamily="34" charset="0"/>
                <a:ea typeface="Times New Roman" panose="02020603050405020304" pitchFamily="18" charset="0"/>
              </a:rPr>
              <a:t>Is it really getting Hot, Hot, Hot?  Before we can answer that, we need to define the terms “Climate” and “Weather”.</a:t>
            </a:r>
          </a:p>
          <a:p>
            <a:pPr marL="0" marR="0">
              <a:spcBef>
                <a:spcPts val="0"/>
              </a:spcBef>
              <a:spcAft>
                <a:spcPts val="0"/>
              </a:spcAft>
            </a:pPr>
            <a:r>
              <a:rPr lang="en-US" sz="1200" b="0" dirty="0">
                <a:solidFill>
                  <a:srgbClr val="FF0000"/>
                </a:solidFill>
                <a:effectLst/>
                <a:latin typeface="Calibri" panose="020F0502020204030204" pitchFamily="34" charset="0"/>
                <a:ea typeface="Times New Roman" panose="02020603050405020304" pitchFamily="18" charset="0"/>
              </a:rPr>
              <a:t>&lt;Enter&gt; </a:t>
            </a:r>
            <a:r>
              <a:rPr lang="en-US" sz="1200" b="1" dirty="0">
                <a:effectLst/>
                <a:latin typeface="Calibri" panose="020F0502020204030204" pitchFamily="34" charset="0"/>
                <a:ea typeface="Times New Roman" panose="02020603050405020304" pitchFamily="18" charset="0"/>
              </a:rPr>
              <a:t>Climate </a:t>
            </a:r>
            <a:r>
              <a:rPr lang="en-US" sz="1200" dirty="0">
                <a:effectLst/>
                <a:latin typeface="Calibri" panose="020F0502020204030204" pitchFamily="34" charset="0"/>
                <a:ea typeface="Times New Roman" panose="02020603050405020304" pitchFamily="18" charset="0"/>
              </a:rPr>
              <a:t>describes the overall patterns of temperature, humidity, and atmospheric conditions over a very long-term scale.</a:t>
            </a:r>
            <a:endParaRPr lang="en-US" sz="12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b="0" dirty="0">
                <a:solidFill>
                  <a:srgbClr val="FF0000"/>
                </a:solidFill>
                <a:effectLst/>
                <a:latin typeface="Calibri" panose="020F0502020204030204" pitchFamily="34" charset="0"/>
                <a:ea typeface="Times New Roman" panose="02020603050405020304" pitchFamily="18" charset="0"/>
              </a:rPr>
              <a:t>&lt;Enter&gt; </a:t>
            </a:r>
            <a:r>
              <a:rPr lang="en-US" sz="1200" b="1" dirty="0">
                <a:effectLst/>
                <a:latin typeface="Calibri" panose="020F0502020204030204" pitchFamily="34" charset="0"/>
                <a:ea typeface="Times New Roman" panose="02020603050405020304" pitchFamily="18" charset="0"/>
              </a:rPr>
              <a:t>Weather </a:t>
            </a:r>
            <a:r>
              <a:rPr lang="en-US" sz="1200" dirty="0">
                <a:effectLst/>
                <a:latin typeface="Calibri" panose="020F0502020204030204" pitchFamily="34" charset="0"/>
                <a:ea typeface="Times New Roman" panose="02020603050405020304" pitchFamily="18" charset="0"/>
              </a:rPr>
              <a:t>is the day-to-day changes in the previously mentioned conditions.</a:t>
            </a:r>
            <a:endParaRPr lang="en-US" sz="12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dirty="0">
                <a:effectLst/>
                <a:latin typeface="Calibri" panose="020F0502020204030204" pitchFamily="34" charset="0"/>
                <a:ea typeface="Times New Roman" panose="02020603050405020304" pitchFamily="18" charset="0"/>
              </a:rPr>
              <a:t>Think of it this way; </a:t>
            </a:r>
            <a:r>
              <a:rPr lang="en-US" sz="1200" b="0" dirty="0">
                <a:solidFill>
                  <a:srgbClr val="FF0000"/>
                </a:solidFill>
                <a:effectLst/>
                <a:latin typeface="Calibri" panose="020F0502020204030204" pitchFamily="34" charset="0"/>
                <a:ea typeface="Times New Roman" panose="02020603050405020304" pitchFamily="18" charset="0"/>
              </a:rPr>
              <a:t>&lt;Enter&gt; </a:t>
            </a:r>
            <a:r>
              <a:rPr lang="en-US" sz="1200" dirty="0">
                <a:effectLst/>
                <a:latin typeface="Calibri" panose="020F0502020204030204" pitchFamily="34" charset="0"/>
                <a:ea typeface="Times New Roman" panose="02020603050405020304" pitchFamily="18" charset="0"/>
              </a:rPr>
              <a:t>weather determines what clothing you wear each day; climate determines what clothing you own.  </a:t>
            </a:r>
          </a:p>
          <a:p>
            <a:pPr marL="0" marR="0">
              <a:spcBef>
                <a:spcPts val="0"/>
              </a:spcBef>
              <a:spcAft>
                <a:spcPts val="0"/>
              </a:spcAft>
            </a:pPr>
            <a:r>
              <a:rPr lang="en-US" sz="1200" dirty="0">
                <a:effectLst/>
                <a:latin typeface="Calibri" panose="020F0502020204030204" pitchFamily="34" charset="0"/>
                <a:ea typeface="Times New Roman" panose="02020603050405020304" pitchFamily="18" charset="0"/>
              </a:rPr>
              <a:t>Another easy way to describe the difference between climate and weather is to compare them to “Personality and Mood”. </a:t>
            </a:r>
            <a:r>
              <a:rPr lang="en-US" sz="1200" b="0" dirty="0">
                <a:solidFill>
                  <a:srgbClr val="FF0000"/>
                </a:solidFill>
                <a:effectLst/>
                <a:latin typeface="Calibri" panose="020F0502020204030204" pitchFamily="34" charset="0"/>
                <a:ea typeface="Times New Roman" panose="02020603050405020304" pitchFamily="18" charset="0"/>
              </a:rPr>
              <a:t>&lt;Enter&gt; </a:t>
            </a:r>
            <a:r>
              <a:rPr lang="en-US" sz="1200" dirty="0">
                <a:effectLst/>
                <a:latin typeface="Calibri" panose="020F0502020204030204" pitchFamily="34" charset="0"/>
                <a:ea typeface="Times New Roman" panose="02020603050405020304" pitchFamily="18" charset="0"/>
              </a:rPr>
              <a:t>Personality is the overall expression of a person’s character, </a:t>
            </a:r>
            <a:r>
              <a:rPr lang="en-US" sz="1200" b="0" dirty="0">
                <a:solidFill>
                  <a:srgbClr val="FF0000"/>
                </a:solidFill>
                <a:effectLst/>
                <a:latin typeface="Calibri" panose="020F0502020204030204" pitchFamily="34" charset="0"/>
                <a:ea typeface="Times New Roman" panose="02020603050405020304" pitchFamily="18" charset="0"/>
              </a:rPr>
              <a:t>&lt;Enter&gt; </a:t>
            </a:r>
            <a:r>
              <a:rPr lang="en-US" sz="1200" dirty="0">
                <a:effectLst/>
                <a:latin typeface="Calibri" panose="020F0502020204030204" pitchFamily="34" charset="0"/>
                <a:ea typeface="Times New Roman" panose="02020603050405020304" pitchFamily="18" charset="0"/>
              </a:rPr>
              <a:t>while mood changes due to many conditions daily.  </a:t>
            </a:r>
            <a:endParaRPr lang="en-US" sz="12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dirty="0">
                <a:effectLst/>
                <a:latin typeface="Calibri" panose="020F0502020204030204" pitchFamily="34" charset="0"/>
                <a:ea typeface="Times New Roman" panose="02020603050405020304" pitchFamily="18" charset="0"/>
              </a:rPr>
              <a:t>Personality and Climate can change, but they need some dramatic conditions or very long-term influences to do so. </a:t>
            </a:r>
            <a:r>
              <a:rPr lang="en-US" sz="1200" b="0" dirty="0">
                <a:solidFill>
                  <a:srgbClr val="FF0000"/>
                </a:solidFill>
                <a:effectLst/>
                <a:latin typeface="Calibri" panose="020F0502020204030204" pitchFamily="34" charset="0"/>
                <a:ea typeface="Times New Roman" panose="02020603050405020304" pitchFamily="18" charset="0"/>
              </a:rPr>
              <a:t>&lt;Enter&gt; </a:t>
            </a:r>
            <a:endParaRPr lang="en-US" sz="12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9</a:t>
            </a:fld>
            <a:endParaRPr lang="en-US"/>
          </a:p>
        </p:txBody>
      </p:sp>
    </p:spTree>
    <p:extLst>
      <p:ext uri="{BB962C8B-B14F-4D97-AF65-F5344CB8AC3E}">
        <p14:creationId xmlns:p14="http://schemas.microsoft.com/office/powerpoint/2010/main" val="206829453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800" dirty="0">
                <a:effectLst/>
                <a:latin typeface="Calibri" panose="020F0502020204030204" pitchFamily="34" charset="0"/>
                <a:ea typeface="Times New Roman" panose="02020603050405020304" pitchFamily="18" charset="0"/>
              </a:rPr>
              <a:t>Looking over the history of our planet reveals many climatic changes, some very drastic, while others are so gradual as to hardly be noticed.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b="0" dirty="0">
                <a:solidFill>
                  <a:srgbClr val="FF0000"/>
                </a:solidFill>
                <a:effectLst/>
                <a:latin typeface="Calibri" panose="020F0502020204030204" pitchFamily="34" charset="0"/>
                <a:ea typeface="Times New Roman" panose="02020603050405020304" pitchFamily="18" charset="0"/>
              </a:rPr>
              <a:t>&lt;Enter&gt; </a:t>
            </a:r>
            <a:r>
              <a:rPr lang="en-US" sz="1800" dirty="0">
                <a:effectLst/>
                <a:latin typeface="Calibri" panose="020F0502020204030204" pitchFamily="34" charset="0"/>
                <a:ea typeface="Times New Roman" panose="02020603050405020304" pitchFamily="18" charset="0"/>
              </a:rPr>
              <a:t>During the last million years, New Jersey has gone through four separate ice advances.  The simplest definition of an ice age is when the north and south poles are covered by ice during the winter and retain a percentage throughout the rest of the year.  So, technically we are currently inside an ice age, just between two extremes.  For the last 20,000 years the temperature has slowly increased, and the ice has melted back.  Humans did not cause this to occur.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b="0" dirty="0">
                <a:solidFill>
                  <a:srgbClr val="FF0000"/>
                </a:solidFill>
                <a:effectLst/>
                <a:latin typeface="Calibri" panose="020F0502020204030204" pitchFamily="34" charset="0"/>
                <a:ea typeface="Times New Roman" panose="02020603050405020304" pitchFamily="18" charset="0"/>
              </a:rPr>
              <a:t>&lt;Enter&gt; </a:t>
            </a:r>
            <a:r>
              <a:rPr lang="en-US" sz="1800" dirty="0">
                <a:effectLst/>
                <a:latin typeface="Calibri" panose="020F0502020204030204" pitchFamily="34" charset="0"/>
                <a:ea typeface="Times New Roman" panose="02020603050405020304" pitchFamily="18" charset="0"/>
              </a:rPr>
              <a:t>But we can consider the current accelerated change in the climate as a result of our own influence, and it is happening right now, in our cities, towns and backyards. </a:t>
            </a:r>
            <a:r>
              <a:rPr lang="en-US" sz="1800" b="0" dirty="0">
                <a:solidFill>
                  <a:srgbClr val="FF0000"/>
                </a:solidFill>
                <a:effectLst/>
                <a:latin typeface="Calibri" panose="020F0502020204030204" pitchFamily="34" charset="0"/>
                <a:ea typeface="Times New Roman" panose="02020603050405020304" pitchFamily="18" charset="0"/>
              </a:rPr>
              <a:t>&lt;Enter&gt; </a:t>
            </a:r>
          </a:p>
          <a:p>
            <a:pPr marL="0" marR="0">
              <a:spcBef>
                <a:spcPts val="0"/>
              </a:spcBef>
              <a:spcAft>
                <a:spcPts val="0"/>
              </a:spcAft>
            </a:pPr>
            <a:endParaRPr lang="en-US" sz="1800" dirty="0">
              <a:effectLst/>
              <a:latin typeface="Calibri" panose="020F0502020204030204" pitchFamily="34" charset="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effectLst/>
                <a:latin typeface="Calibri" panose="020F0502020204030204" pitchFamily="34" charset="0"/>
                <a:ea typeface="Times New Roman" panose="02020603050405020304" pitchFamily="18" charset="0"/>
              </a:rPr>
              <a:t>Supplemental: </a:t>
            </a:r>
            <a:r>
              <a:rPr lang="en-US" sz="1800" i="1" dirty="0">
                <a:effectLst/>
                <a:latin typeface="Calibri" panose="020F0502020204030204" pitchFamily="34" charset="0"/>
                <a:ea typeface="Times New Roman" panose="02020603050405020304" pitchFamily="18" charset="0"/>
              </a:rPr>
              <a:t>Asteroid impacts, world-wide vulcanism, earthquakes and drifting continents have caused some major impacts on our planet over the last 4.6 billion years, but we were not there to experience them</a:t>
            </a:r>
            <a:r>
              <a:rPr lang="en-US" sz="1800" i="0" dirty="0">
                <a:effectLst/>
                <a:latin typeface="Calibri" panose="020F0502020204030204" pitchFamily="34" charset="0"/>
                <a:ea typeface="Times New Roman" panose="02020603050405020304" pitchFamily="18" charset="0"/>
              </a:rPr>
              <a: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800" i="0" dirty="0">
              <a:effectLst/>
              <a:latin typeface="Calibri" panose="020F0502020204030204" pitchFamily="34" charset="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i="1" dirty="0">
                <a:effectLst/>
                <a:latin typeface="Calibri" panose="020F0502020204030204" pitchFamily="34" charset="0"/>
                <a:ea typeface="Times New Roman" panose="02020603050405020304" pitchFamily="18" charset="0"/>
              </a:rPr>
              <a:t>The phrase “Save the Earth” should not be used.  The Earth does not need saving, it has been through incredible catastrophes before and will survive anything we do to it.  It is not in any danger, WE are.  The phrase should be “Save Us”, or “Save our way of Life”, or “Save the Status-Quo”!</a:t>
            </a:r>
            <a:endParaRPr lang="en-US" sz="1800" i="1" dirty="0">
              <a:effectLst/>
              <a:latin typeface="Times New Roman" panose="02020603050405020304" pitchFamily="18" charset="0"/>
              <a:ea typeface="Times New Roman" panose="02020603050405020304" pitchFamily="18" charset="0"/>
            </a:endParaRPr>
          </a:p>
          <a:p>
            <a:pPr marL="0" marR="0">
              <a:spcBef>
                <a:spcPts val="0"/>
              </a:spcBef>
              <a:spcAft>
                <a:spcPts val="0"/>
              </a:spcAft>
            </a:pPr>
            <a:endParaRPr lang="en-US" sz="1800" dirty="0">
              <a:effectLst/>
              <a:latin typeface="Calibri" panose="020F0502020204030204" pitchFamily="34" charset="0"/>
              <a:ea typeface="Times New Roman" panose="02020603050405020304" pitchFamily="18" charset="0"/>
            </a:endParaRPr>
          </a:p>
          <a:p>
            <a:pPr marL="0" marR="0">
              <a:spcBef>
                <a:spcPts val="0"/>
              </a:spcBef>
              <a:spcAft>
                <a:spcPts val="0"/>
              </a:spcAft>
            </a:pPr>
            <a:endParaRPr lang="en-US" sz="1800" dirty="0">
              <a:effectLst/>
              <a:latin typeface="Calibri" panose="020F0502020204030204" pitchFamily="34" charset="0"/>
              <a:ea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10</a:t>
            </a:fld>
            <a:endParaRPr lang="en-US"/>
          </a:p>
        </p:txBody>
      </p:sp>
    </p:spTree>
    <p:extLst>
      <p:ext uri="{BB962C8B-B14F-4D97-AF65-F5344CB8AC3E}">
        <p14:creationId xmlns:p14="http://schemas.microsoft.com/office/powerpoint/2010/main" val="6507900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600" dirty="0">
                <a:effectLst/>
                <a:latin typeface="Times New Roman" panose="02020603050405020304" pitchFamily="18" charset="0"/>
                <a:ea typeface="Times New Roman" panose="02020603050405020304" pitchFamily="18" charset="0"/>
                <a:cs typeface="Calibri" panose="020F0502020204030204" pitchFamily="34" charset="0"/>
              </a:rPr>
              <a:t>Climate change is a natural occurrence &lt;enter&gt; caused by a variety of factors, but human contributions of carbon dioxide (CO</a:t>
            </a:r>
            <a:r>
              <a:rPr lang="en-US" sz="1600" baseline="-25000" dirty="0">
                <a:effectLst/>
                <a:latin typeface="Times New Roman" panose="02020603050405020304" pitchFamily="18" charset="0"/>
                <a:ea typeface="Times New Roman" panose="02020603050405020304" pitchFamily="18" charset="0"/>
                <a:cs typeface="Calibri" panose="020F0502020204030204" pitchFamily="34" charset="0"/>
              </a:rPr>
              <a:t>2</a:t>
            </a:r>
            <a:r>
              <a:rPr lang="en-US" sz="1600" dirty="0">
                <a:effectLst/>
                <a:latin typeface="Times New Roman" panose="02020603050405020304" pitchFamily="18" charset="0"/>
                <a:ea typeface="Times New Roman" panose="02020603050405020304" pitchFamily="18" charset="0"/>
                <a:cs typeface="Calibri" panose="020F0502020204030204" pitchFamily="34" charset="0"/>
              </a:rPr>
              <a:t>) and &lt;enter&gt; other greenhouse gases have increased the rate of these changes to an unnatural level that will have severe impacts on the environment and the infrastructure of our society. &lt;enter&gt; </a:t>
            </a:r>
          </a:p>
          <a:p>
            <a:pPr marL="0" marR="0">
              <a:spcBef>
                <a:spcPts val="0"/>
              </a:spcBef>
              <a:spcAft>
                <a:spcPts val="0"/>
              </a:spcAft>
            </a:pPr>
            <a:r>
              <a:rPr lang="en-US" sz="1600" dirty="0">
                <a:effectLst/>
                <a:latin typeface="Calibri" panose="020F0502020204030204" pitchFamily="34" charset="0"/>
                <a:ea typeface="Times New Roman" panose="02020603050405020304" pitchFamily="18" charset="0"/>
              </a:rPr>
              <a:t>If you have ever been in a greenhouse, you know the temperature and humidity are higher than the outside air.  They work by letting the light and heat in, but not letting the heat out.  (Glass is cool that way!)</a:t>
            </a:r>
            <a:r>
              <a:rPr lang="en-US" sz="1600" dirty="0">
                <a:effectLst/>
                <a:latin typeface="Times New Roman" panose="02020603050405020304" pitchFamily="18" charset="0"/>
                <a:ea typeface="Times New Roman" panose="02020603050405020304" pitchFamily="18" charset="0"/>
              </a:rPr>
              <a:t> </a:t>
            </a:r>
          </a:p>
          <a:p>
            <a:pPr marL="0" marR="0">
              <a:spcBef>
                <a:spcPts val="0"/>
              </a:spcBef>
              <a:spcAft>
                <a:spcPts val="0"/>
              </a:spcAft>
            </a:pPr>
            <a:r>
              <a:rPr lang="en-US" sz="1600" dirty="0">
                <a:effectLst/>
                <a:latin typeface="Calibri" panose="020F0502020204030204" pitchFamily="34" charset="0"/>
                <a:ea typeface="Times New Roman" panose="02020603050405020304" pitchFamily="18" charset="0"/>
              </a:rPr>
              <a:t>The Greenhouse effect is when gasses in the atmosphere do the same thing to the air, allowing the heat in, but reflecting it back or absorbing it.  So, the whole area gets warmer.  There are many different greenhouse gases (which are listed later), but the primary gas is CO</a:t>
            </a:r>
            <a:r>
              <a:rPr lang="en-US" sz="1600" baseline="-25000" dirty="0">
                <a:effectLst/>
                <a:latin typeface="Calibri" panose="020F0502020204030204" pitchFamily="34" charset="0"/>
                <a:ea typeface="Times New Roman" panose="02020603050405020304" pitchFamily="18" charset="0"/>
              </a:rPr>
              <a:t>2.   </a:t>
            </a:r>
            <a:r>
              <a:rPr lang="en-US" sz="1600" dirty="0">
                <a:effectLst/>
                <a:latin typeface="Times New Roman" panose="02020603050405020304" pitchFamily="18" charset="0"/>
                <a:ea typeface="Times New Roman" panose="02020603050405020304" pitchFamily="18" charset="0"/>
                <a:cs typeface="Calibri" panose="020F0502020204030204" pitchFamily="34" charset="0"/>
              </a:rPr>
              <a:t>&lt;enter&gt; </a:t>
            </a:r>
          </a:p>
          <a:p>
            <a:pPr marL="0" marR="0">
              <a:spcBef>
                <a:spcPts val="0"/>
              </a:spcBef>
              <a:spcAft>
                <a:spcPts val="0"/>
              </a:spcAft>
            </a:pPr>
            <a:endParaRPr lang="en-US" sz="1200" dirty="0">
              <a:effectLst/>
              <a:latin typeface="Times New Roman" panose="02020603050405020304" pitchFamily="18" charset="0"/>
              <a:ea typeface="Times New Roman" panose="02020603050405020304" pitchFamily="18" charset="0"/>
              <a:cs typeface="Calibri" panose="020F0502020204030204" pitchFamily="34" charset="0"/>
            </a:endParaRPr>
          </a:p>
          <a:p>
            <a:pPr marL="0" marR="0">
              <a:spcBef>
                <a:spcPts val="0"/>
              </a:spcBef>
              <a:spcAft>
                <a:spcPts val="0"/>
              </a:spcAft>
            </a:pPr>
            <a:r>
              <a:rPr lang="en-US" sz="1200" dirty="0">
                <a:effectLst/>
                <a:latin typeface="Times New Roman" panose="02020603050405020304" pitchFamily="18" charset="0"/>
                <a:ea typeface="Times New Roman" panose="02020603050405020304" pitchFamily="18" charset="0"/>
                <a:cs typeface="Calibri" panose="020F0502020204030204" pitchFamily="34" charset="0"/>
              </a:rPr>
              <a:t>Supplemental: </a:t>
            </a: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Climate change is driven by increases in atmospheric levels of greenhouse gas concentrations and as these levels increase, additional heat is absorbed by Earth’s atmosphere. Human activities, particularly the emissions of heat trapping greenhouse gases from the burning of fossil fuels and land use changes like deforestation, have increased atmospheric carbon dioxide concentrations by more than one third since the early 1900s (Bereiter et al. 2015) and are now the primary driver of accelerated climate change. </a:t>
            </a:r>
            <a:r>
              <a:rPr lang="en-US" sz="1200" i="1" dirty="0">
                <a:effectLst/>
                <a:latin typeface="Calibri" panose="020F0502020204030204" pitchFamily="34" charset="0"/>
                <a:ea typeface="Times New Roman" panose="02020603050405020304" pitchFamily="18" charset="0"/>
              </a:rPr>
              <a:t>(Global Change 2020).</a:t>
            </a: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 </a:t>
            </a:r>
            <a:r>
              <a:rPr lang="en-US" sz="1200" i="1" dirty="0">
                <a:effectLst/>
                <a:latin typeface="Calibri" panose="020F0502020204030204" pitchFamily="34" charset="0"/>
                <a:ea typeface="Times New Roman" panose="02020603050405020304" pitchFamily="18" charset="0"/>
              </a:rPr>
              <a:t> </a:t>
            </a:r>
            <a:endParaRPr lang="en-US" sz="1200" i="1"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i="1" dirty="0">
                <a:effectLst/>
                <a:latin typeface="Calibri" panose="020F0502020204030204" pitchFamily="34" charset="0"/>
                <a:ea typeface="Times New Roman" panose="02020603050405020304" pitchFamily="18" charset="0"/>
              </a:rPr>
              <a:t> </a:t>
            </a:r>
            <a:endParaRPr lang="en-US" sz="1200" i="1"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11</a:t>
            </a:fld>
            <a:endParaRPr lang="en-US"/>
          </a:p>
        </p:txBody>
      </p:sp>
    </p:spTree>
    <p:extLst>
      <p:ext uri="{BB962C8B-B14F-4D97-AF65-F5344CB8AC3E}">
        <p14:creationId xmlns:p14="http://schemas.microsoft.com/office/powerpoint/2010/main" val="5136869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Allow video to play – no narration needed</a:t>
            </a:r>
          </a:p>
        </p:txBody>
      </p:sp>
      <p:sp>
        <p:nvSpPr>
          <p:cNvPr id="4" name="Slide Number Placeholder 3"/>
          <p:cNvSpPr>
            <a:spLocks noGrp="1"/>
          </p:cNvSpPr>
          <p:nvPr>
            <p:ph type="sldNum" sz="quarter" idx="5"/>
          </p:nvPr>
        </p:nvSpPr>
        <p:spPr/>
        <p:txBody>
          <a:bodyPr/>
          <a:lstStyle/>
          <a:p>
            <a:fld id="{4AFAF093-079D-4CD1-B7A5-0F7021B5D791}" type="slidenum">
              <a:rPr lang="en-US" smtClean="0"/>
              <a:t>12</a:t>
            </a:fld>
            <a:endParaRPr lang="en-US"/>
          </a:p>
        </p:txBody>
      </p:sp>
    </p:spTree>
    <p:extLst>
      <p:ext uri="{BB962C8B-B14F-4D97-AF65-F5344CB8AC3E}">
        <p14:creationId xmlns:p14="http://schemas.microsoft.com/office/powerpoint/2010/main" val="295725308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just">
              <a:spcBef>
                <a:spcPts val="0"/>
              </a:spcBef>
              <a:spcAft>
                <a:spcPts val="0"/>
              </a:spcAft>
              <a:buSzPts val="1000"/>
              <a:buFont typeface="Symbol" panose="05050102010706020507" pitchFamily="18" charset="2"/>
              <a:buNone/>
              <a:tabLst>
                <a:tab pos="914400" algn="l"/>
              </a:tabLst>
            </a:pPr>
            <a:r>
              <a:rPr lang="en-US" sz="1200" dirty="0">
                <a:effectLst/>
                <a:latin typeface="Calibri" panose="020F0502020204030204" pitchFamily="34" charset="0"/>
                <a:ea typeface="Times New Roman" panose="02020603050405020304" pitchFamily="18" charset="0"/>
              </a:rPr>
              <a:t>All living things use chemicals for metabolism. &lt;enter&gt; Animals and plants need gases for the processes of respiration, which both do, and photosynthesis, which only plants do.</a:t>
            </a:r>
          </a:p>
          <a:p>
            <a:pPr marL="0" marR="0" lvl="0" indent="0" algn="just">
              <a:spcBef>
                <a:spcPts val="0"/>
              </a:spcBef>
              <a:spcAft>
                <a:spcPts val="0"/>
              </a:spcAft>
              <a:buSzPts val="1000"/>
              <a:buFont typeface="Symbol" panose="05050102010706020507" pitchFamily="18" charset="2"/>
              <a:buNone/>
              <a:tabLst>
                <a:tab pos="914400" algn="l"/>
              </a:tabLst>
            </a:pPr>
            <a:r>
              <a:rPr lang="en-US" sz="1200" dirty="0">
                <a:effectLst/>
                <a:latin typeface="Calibri" panose="020F0502020204030204" pitchFamily="34" charset="0"/>
                <a:ea typeface="Times New Roman" panose="02020603050405020304" pitchFamily="18" charset="0"/>
              </a:rPr>
              <a:t>Both groups take in oxygen and give off carbon dioxide. &lt;enter&gt; Plants also take in CO</a:t>
            </a:r>
            <a:r>
              <a:rPr lang="en-US" sz="1200" baseline="-25000" dirty="0">
                <a:effectLst/>
                <a:latin typeface="Calibri" panose="020F0502020204030204" pitchFamily="34" charset="0"/>
                <a:ea typeface="Times New Roman" panose="02020603050405020304" pitchFamily="18" charset="0"/>
              </a:rPr>
              <a:t>2</a:t>
            </a:r>
            <a:r>
              <a:rPr lang="en-US" sz="1200" dirty="0">
                <a:effectLst/>
                <a:latin typeface="Calibri" panose="020F0502020204030204" pitchFamily="34" charset="0"/>
                <a:ea typeface="Times New Roman" panose="02020603050405020304" pitchFamily="18" charset="0"/>
              </a:rPr>
              <a:t> to produce sugars, giving off oxygen in the process. CO</a:t>
            </a:r>
            <a:r>
              <a:rPr lang="en-US" sz="1200" baseline="-25000" dirty="0">
                <a:effectLst/>
                <a:latin typeface="Calibri" panose="020F0502020204030204" pitchFamily="34" charset="0"/>
                <a:ea typeface="Times New Roman" panose="02020603050405020304" pitchFamily="18" charset="0"/>
              </a:rPr>
              <a:t>2</a:t>
            </a:r>
            <a:r>
              <a:rPr lang="en-US" sz="1200" dirty="0">
                <a:effectLst/>
                <a:latin typeface="Calibri" panose="020F0502020204030204" pitchFamily="34" charset="0"/>
                <a:ea typeface="Times New Roman" panose="02020603050405020304" pitchFamily="18" charset="0"/>
              </a:rPr>
              <a:t> is one of the greenhouse gases. &lt;enter&gt; Methane, nitrous oxide, ozone and even water vapor are also greenhouse gases! &lt;enter&gt; This chart shows the Keeling curve, dating back to 1958, it records global atmospheric CO</a:t>
            </a:r>
            <a:r>
              <a:rPr lang="en-US" sz="1200" baseline="-25000" dirty="0">
                <a:effectLst/>
                <a:latin typeface="Calibri" panose="020F0502020204030204" pitchFamily="34" charset="0"/>
                <a:ea typeface="Times New Roman" panose="02020603050405020304" pitchFamily="18" charset="0"/>
              </a:rPr>
              <a:t>2</a:t>
            </a:r>
            <a:r>
              <a:rPr lang="en-US" sz="1200" dirty="0">
                <a:effectLst/>
                <a:latin typeface="Calibri" panose="020F0502020204030204" pitchFamily="34" charset="0"/>
                <a:ea typeface="Times New Roman" panose="02020603050405020304" pitchFamily="18" charset="0"/>
              </a:rPr>
              <a:t> concentrations daily, showing a steady annual increase in this most significant greenhouse gas.</a:t>
            </a:r>
          </a:p>
          <a:p>
            <a:pPr marL="0" marR="0" lvl="0" indent="0" algn="just" defTabSz="914400" rtl="0" eaLnBrk="1" fontAlgn="auto" latinLnBrk="0" hangingPunct="1">
              <a:lnSpc>
                <a:spcPct val="100000"/>
              </a:lnSpc>
              <a:spcBef>
                <a:spcPts val="0"/>
              </a:spcBef>
              <a:spcAft>
                <a:spcPts val="0"/>
              </a:spcAft>
              <a:buClrTx/>
              <a:buSzPts val="1000"/>
              <a:buFont typeface="Arial" panose="020B0604020202020204" pitchFamily="34" charset="0"/>
              <a:buNone/>
              <a:tabLst>
                <a:tab pos="914400" algn="l"/>
              </a:tabLst>
              <a:defRPr/>
            </a:pPr>
            <a:r>
              <a:rPr lang="en-US" sz="1200" dirty="0">
                <a:effectLst/>
                <a:latin typeface="Calibri" panose="020F0502020204030204" pitchFamily="34" charset="0"/>
                <a:ea typeface="Times New Roman" panose="02020603050405020304" pitchFamily="18" charset="0"/>
              </a:rPr>
              <a:t>&lt;enter&gt; Here are the e</a:t>
            </a:r>
            <a:r>
              <a:rPr lang="en-US" sz="1200" dirty="0">
                <a:solidFill>
                  <a:srgbClr val="211D1E"/>
                </a:solidFill>
                <a:effectLst/>
                <a:latin typeface="Calibri" panose="020F0502020204030204" pitchFamily="34" charset="0"/>
                <a:ea typeface="Times New Roman" panose="02020603050405020304" pitchFamily="18" charset="0"/>
              </a:rPr>
              <a:t>stimated greenhouse gas emissions for major sector activities over time. Note that transportation is the greatest contributor of greenhouse gases, or GHG, here in New Jersey. &lt;enter&gt;</a:t>
            </a:r>
          </a:p>
          <a:p>
            <a:pPr marL="0" marR="0" lvl="0" indent="0" algn="just" defTabSz="914400" rtl="0" eaLnBrk="1" fontAlgn="auto" latinLnBrk="0" hangingPunct="1">
              <a:lnSpc>
                <a:spcPct val="100000"/>
              </a:lnSpc>
              <a:spcBef>
                <a:spcPts val="0"/>
              </a:spcBef>
              <a:spcAft>
                <a:spcPts val="0"/>
              </a:spcAft>
              <a:buClrTx/>
              <a:buSzPts val="1000"/>
              <a:buFont typeface="Arial" panose="020B0604020202020204" pitchFamily="34" charset="0"/>
              <a:buNone/>
              <a:tabLst>
                <a:tab pos="914400" algn="l"/>
              </a:tabLst>
              <a:defRPr/>
            </a:pPr>
            <a:endParaRPr lang="en-US" sz="1200" dirty="0">
              <a:solidFill>
                <a:srgbClr val="211D1E"/>
              </a:solidFill>
              <a:effectLst/>
              <a:latin typeface="Calibri" panose="020F0502020204030204" pitchFamily="34" charset="0"/>
              <a:ea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Pts val="1000"/>
              <a:buFont typeface="Arial" panose="020B0604020202020204" pitchFamily="34" charset="0"/>
              <a:buNone/>
              <a:tabLst>
                <a:tab pos="914400" algn="l"/>
              </a:tabLst>
              <a:defRPr/>
            </a:pPr>
            <a:r>
              <a:rPr lang="en-US" sz="1200" dirty="0">
                <a:solidFill>
                  <a:srgbClr val="211D1E"/>
                </a:solidFill>
                <a:effectLst/>
                <a:latin typeface="Calibri" panose="020F0502020204030204" pitchFamily="34" charset="0"/>
                <a:ea typeface="Times New Roman" panose="02020603050405020304" pitchFamily="18" charset="0"/>
              </a:rPr>
              <a:t>Supplemental: </a:t>
            </a:r>
            <a:r>
              <a:rPr lang="en-US" sz="1200" i="1" dirty="0">
                <a:solidFill>
                  <a:srgbClr val="211D1E"/>
                </a:solidFill>
                <a:effectLst/>
                <a:latin typeface="Calibri" panose="020F0502020204030204" pitchFamily="34" charset="0"/>
                <a:ea typeface="Times New Roman" panose="02020603050405020304" pitchFamily="18" charset="0"/>
              </a:rPr>
              <a:t>As a result of its continued dependence on gas- and diesel-powered vehicles and increased vehicle miles traveled, New Jersey has seen an increase in greenhouse gas emissions from transportation despite a modest increase in fuel efficiency of the overall United States motor vehicle fleet.</a:t>
            </a:r>
            <a:endParaRPr lang="en-US" sz="1200" i="1" dirty="0">
              <a:effectLst/>
              <a:latin typeface="Times New Roman" panose="02020603050405020304" pitchFamily="18" charset="0"/>
              <a:ea typeface="Times New Roman" panose="02020603050405020304" pitchFamily="18" charset="0"/>
            </a:endParaRPr>
          </a:p>
          <a:p>
            <a:pPr marL="457200" marR="0" lvl="1" indent="0" algn="just">
              <a:spcBef>
                <a:spcPts val="0"/>
              </a:spcBef>
              <a:spcAft>
                <a:spcPts val="0"/>
              </a:spcAft>
              <a:buSzPts val="1000"/>
              <a:buFont typeface="Symbol" panose="05050102010706020507" pitchFamily="18" charset="2"/>
              <a:buNone/>
              <a:tabLst>
                <a:tab pos="914400" algn="l"/>
              </a:tabLst>
            </a:pPr>
            <a:endParaRPr lang="en-US" sz="1200" dirty="0">
              <a:effectLst/>
              <a:latin typeface="Times New Roman" panose="02020603050405020304" pitchFamily="18" charset="0"/>
              <a:ea typeface="Times New Roman" panose="02020603050405020304" pitchFamily="18" charset="0"/>
            </a:endParaRPr>
          </a:p>
          <a:p>
            <a:pPr marL="0" marR="0" algn="just">
              <a:spcBef>
                <a:spcPts val="0"/>
              </a:spcBef>
              <a:spcAft>
                <a:spcPts val="0"/>
              </a:spcAft>
            </a:pPr>
            <a:r>
              <a:rPr lang="en-US" sz="1200" i="1" dirty="0">
                <a:solidFill>
                  <a:srgbClr val="211D1E"/>
                </a:solidFill>
                <a:effectLst/>
                <a:latin typeface="Calibri" panose="020F0502020204030204" pitchFamily="34" charset="0"/>
                <a:ea typeface="Times New Roman" panose="02020603050405020304" pitchFamily="18" charset="0"/>
              </a:rPr>
              <a:t>The level of atmospheric gases has been changing since the start of the Industrial Revolution more than two centuries ago. At that point, CO</a:t>
            </a:r>
            <a:r>
              <a:rPr lang="en-US" sz="1200" i="1" baseline="-25000" dirty="0">
                <a:solidFill>
                  <a:srgbClr val="211D1E"/>
                </a:solidFill>
                <a:effectLst/>
                <a:latin typeface="Calibri" panose="020F0502020204030204" pitchFamily="34" charset="0"/>
                <a:ea typeface="Times New Roman" panose="02020603050405020304" pitchFamily="18" charset="0"/>
              </a:rPr>
              <a:t>2</a:t>
            </a:r>
            <a:r>
              <a:rPr lang="en-US" sz="600" i="1" dirty="0">
                <a:solidFill>
                  <a:srgbClr val="211D1E"/>
                </a:solidFill>
                <a:effectLst/>
                <a:latin typeface="Calibri" panose="020F0502020204030204" pitchFamily="34" charset="0"/>
                <a:ea typeface="Times New Roman" panose="02020603050405020304" pitchFamily="18" charset="0"/>
              </a:rPr>
              <a:t> </a:t>
            </a:r>
            <a:r>
              <a:rPr lang="en-US" sz="1200" i="1" dirty="0">
                <a:solidFill>
                  <a:srgbClr val="211D1E"/>
                </a:solidFill>
                <a:effectLst/>
                <a:latin typeface="Calibri" panose="020F0502020204030204" pitchFamily="34" charset="0"/>
                <a:ea typeface="Times New Roman" panose="02020603050405020304" pitchFamily="18" charset="0"/>
              </a:rPr>
              <a:t>levels were about 280 ppm (IPCC 2001) [ppm is parts per million]. Since then, billions of tons of excess greenhouse gases have been emitted into the atmosphere, resulting in more and more heat being trapped. As seen in the figure above. Average annual CO</a:t>
            </a:r>
            <a:r>
              <a:rPr lang="en-US" sz="600" i="1" baseline="-25000" dirty="0">
                <a:solidFill>
                  <a:srgbClr val="211D1E"/>
                </a:solidFill>
                <a:effectLst/>
                <a:latin typeface="Calibri" panose="020F0502020204030204" pitchFamily="34" charset="0"/>
                <a:ea typeface="Times New Roman" panose="02020603050405020304" pitchFamily="18" charset="0"/>
              </a:rPr>
              <a:t>2</a:t>
            </a:r>
            <a:r>
              <a:rPr lang="en-US" sz="600" i="1" dirty="0">
                <a:solidFill>
                  <a:srgbClr val="211D1E"/>
                </a:solidFill>
                <a:effectLst/>
                <a:latin typeface="Calibri" panose="020F0502020204030204" pitchFamily="34" charset="0"/>
                <a:ea typeface="Times New Roman" panose="02020603050405020304" pitchFamily="18" charset="0"/>
              </a:rPr>
              <a:t> </a:t>
            </a:r>
            <a:r>
              <a:rPr lang="en-US" sz="1200" i="1" dirty="0">
                <a:solidFill>
                  <a:srgbClr val="211D1E"/>
                </a:solidFill>
                <a:effectLst/>
                <a:latin typeface="Calibri" panose="020F0502020204030204" pitchFamily="34" charset="0"/>
                <a:ea typeface="Times New Roman" panose="02020603050405020304" pitchFamily="18" charset="0"/>
              </a:rPr>
              <a:t>levels exceeded 400 ppm for the first time in 2016 and continued to rise through 2019 when levels reached 411 ppm as reported at the National Oceanic and Atmospheric Administration’s (NOAA) Mauna Loa Observatory (Tans and Keeling 2020). Given the role of CO</a:t>
            </a:r>
            <a:r>
              <a:rPr lang="en-US" sz="600" i="1" baseline="-25000" dirty="0">
                <a:solidFill>
                  <a:srgbClr val="211D1E"/>
                </a:solidFill>
                <a:effectLst/>
                <a:latin typeface="Calibri" panose="020F0502020204030204" pitchFamily="34" charset="0"/>
                <a:ea typeface="Times New Roman" panose="02020603050405020304" pitchFamily="18" charset="0"/>
              </a:rPr>
              <a:t>2</a:t>
            </a:r>
            <a:r>
              <a:rPr lang="en-US" sz="600" i="1" dirty="0">
                <a:solidFill>
                  <a:srgbClr val="211D1E"/>
                </a:solidFill>
                <a:effectLst/>
                <a:latin typeface="Calibri" panose="020F0502020204030204" pitchFamily="34" charset="0"/>
                <a:ea typeface="Times New Roman" panose="02020603050405020304" pitchFamily="18" charset="0"/>
              </a:rPr>
              <a:t> </a:t>
            </a:r>
            <a:r>
              <a:rPr lang="en-US" sz="1200" i="1" dirty="0">
                <a:solidFill>
                  <a:srgbClr val="211D1E"/>
                </a:solidFill>
                <a:effectLst/>
                <a:latin typeface="Calibri" panose="020F0502020204030204" pitchFamily="34" charset="0"/>
                <a:ea typeface="Times New Roman" panose="02020603050405020304" pitchFamily="18" charset="0"/>
              </a:rPr>
              <a:t>as a greenhouse gas, an increase of this magnitude is expected to result in an unprecedented increase in global temperature. The increasing concentration of CO</a:t>
            </a:r>
            <a:r>
              <a:rPr lang="en-US" sz="600" i="1" baseline="-25000" dirty="0">
                <a:solidFill>
                  <a:srgbClr val="211D1E"/>
                </a:solidFill>
                <a:effectLst/>
                <a:latin typeface="Calibri" panose="020F0502020204030204" pitchFamily="34" charset="0"/>
                <a:ea typeface="Times New Roman" panose="02020603050405020304" pitchFamily="18" charset="0"/>
              </a:rPr>
              <a:t>2</a:t>
            </a:r>
            <a:r>
              <a:rPr lang="en-US" sz="600" i="1" dirty="0">
                <a:solidFill>
                  <a:srgbClr val="211D1E"/>
                </a:solidFill>
                <a:effectLst/>
                <a:latin typeface="Calibri" panose="020F0502020204030204" pitchFamily="34" charset="0"/>
                <a:ea typeface="Times New Roman" panose="02020603050405020304" pitchFamily="18" charset="0"/>
              </a:rPr>
              <a:t> </a:t>
            </a:r>
            <a:r>
              <a:rPr lang="en-US" sz="1200" i="1" dirty="0">
                <a:solidFill>
                  <a:srgbClr val="211D1E"/>
                </a:solidFill>
                <a:effectLst/>
                <a:latin typeface="Calibri" panose="020F0502020204030204" pitchFamily="34" charset="0"/>
                <a:ea typeface="Times New Roman" panose="02020603050405020304" pitchFamily="18" charset="0"/>
              </a:rPr>
              <a:t>was first observed more than 60 years ago (Le </a:t>
            </a:r>
            <a:r>
              <a:rPr lang="en-US" sz="1200" i="1" dirty="0" err="1">
                <a:solidFill>
                  <a:srgbClr val="211D1E"/>
                </a:solidFill>
                <a:effectLst/>
                <a:latin typeface="Calibri" panose="020F0502020204030204" pitchFamily="34" charset="0"/>
                <a:ea typeface="Times New Roman" panose="02020603050405020304" pitchFamily="18" charset="0"/>
              </a:rPr>
              <a:t>Treut</a:t>
            </a:r>
            <a:r>
              <a:rPr lang="en-US" sz="1200" i="1" dirty="0">
                <a:solidFill>
                  <a:srgbClr val="211D1E"/>
                </a:solidFill>
                <a:effectLst/>
                <a:latin typeface="Calibri" panose="020F0502020204030204" pitchFamily="34" charset="0"/>
                <a:ea typeface="Times New Roman" panose="02020603050405020304" pitchFamily="18" charset="0"/>
              </a:rPr>
              <a:t> et al. 2007). Since then, other human-sourced greenhouse gases have been recognized as contributing to climate change, such as methane (CH</a:t>
            </a:r>
            <a:r>
              <a:rPr lang="en-US" sz="600" i="1" baseline="-25000" dirty="0">
                <a:solidFill>
                  <a:srgbClr val="211D1E"/>
                </a:solidFill>
                <a:effectLst/>
                <a:latin typeface="Calibri" panose="020F0502020204030204" pitchFamily="34" charset="0"/>
                <a:ea typeface="Times New Roman" panose="02020603050405020304" pitchFamily="18" charset="0"/>
              </a:rPr>
              <a:t>4</a:t>
            </a:r>
            <a:r>
              <a:rPr lang="en-US" sz="1200" i="1" dirty="0">
                <a:solidFill>
                  <a:srgbClr val="211D1E"/>
                </a:solidFill>
                <a:effectLst/>
                <a:latin typeface="Calibri" panose="020F0502020204030204" pitchFamily="34" charset="0"/>
                <a:ea typeface="Times New Roman" panose="02020603050405020304" pitchFamily="18" charset="0"/>
              </a:rPr>
              <a:t>), nitrous oxide (N</a:t>
            </a:r>
            <a:r>
              <a:rPr lang="en-US" sz="600" i="1" baseline="-25000" dirty="0">
                <a:solidFill>
                  <a:srgbClr val="211D1E"/>
                </a:solidFill>
                <a:effectLst/>
                <a:latin typeface="Calibri" panose="020F0502020204030204" pitchFamily="34" charset="0"/>
                <a:ea typeface="Times New Roman" panose="02020603050405020304" pitchFamily="18" charset="0"/>
              </a:rPr>
              <a:t>2</a:t>
            </a:r>
            <a:r>
              <a:rPr lang="en-US" sz="1200" i="1" dirty="0">
                <a:solidFill>
                  <a:srgbClr val="211D1E"/>
                </a:solidFill>
                <a:effectLst/>
                <a:latin typeface="Calibri" panose="020F0502020204030204" pitchFamily="34" charset="0"/>
                <a:ea typeface="Times New Roman" panose="02020603050405020304" pitchFamily="18" charset="0"/>
              </a:rPr>
              <a:t>O), ozone (O</a:t>
            </a:r>
            <a:r>
              <a:rPr lang="en-US" sz="600" i="1" baseline="-25000" dirty="0">
                <a:solidFill>
                  <a:srgbClr val="211D1E"/>
                </a:solidFill>
                <a:effectLst/>
                <a:latin typeface="Calibri" panose="020F0502020204030204" pitchFamily="34" charset="0"/>
                <a:ea typeface="Times New Roman" panose="02020603050405020304" pitchFamily="18" charset="0"/>
              </a:rPr>
              <a:t>3</a:t>
            </a:r>
            <a:r>
              <a:rPr lang="en-US" sz="1200" i="1" dirty="0">
                <a:solidFill>
                  <a:srgbClr val="211D1E"/>
                </a:solidFill>
                <a:effectLst/>
                <a:latin typeface="Calibri" panose="020F0502020204030204" pitchFamily="34" charset="0"/>
                <a:ea typeface="Times New Roman" panose="02020603050405020304" pitchFamily="18" charset="0"/>
              </a:rPr>
              <a:t>), and many halogenated gases (especially chlorofluorocarbons [CFC-11 and CFC- 12]), among others.</a:t>
            </a:r>
            <a:endParaRPr lang="en-US" sz="1200" i="1" dirty="0">
              <a:effectLst/>
              <a:latin typeface="Times New Roman" panose="02020603050405020304" pitchFamily="18" charset="0"/>
              <a:ea typeface="Times New Roman" panose="02020603050405020304" pitchFamily="18" charset="0"/>
            </a:endParaRPr>
          </a:p>
          <a:p>
            <a:pPr marL="0" marR="0" algn="just">
              <a:spcBef>
                <a:spcPts val="0"/>
              </a:spcBef>
              <a:spcAft>
                <a:spcPts val="0"/>
              </a:spcAft>
            </a:pPr>
            <a:r>
              <a:rPr lang="en-US" sz="1200" i="1" dirty="0">
                <a:effectLst/>
                <a:latin typeface="Calibri" panose="020F0502020204030204" pitchFamily="34" charset="0"/>
                <a:ea typeface="Times New Roman" panose="02020603050405020304" pitchFamily="18" charset="0"/>
              </a:rPr>
              <a:t> </a:t>
            </a:r>
            <a:endParaRPr lang="en-US" sz="1200" i="1"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13</a:t>
            </a:fld>
            <a:endParaRPr lang="en-US"/>
          </a:p>
        </p:txBody>
      </p:sp>
    </p:spTree>
    <p:extLst>
      <p:ext uri="{BB962C8B-B14F-4D97-AF65-F5344CB8AC3E}">
        <p14:creationId xmlns:p14="http://schemas.microsoft.com/office/powerpoint/2010/main" val="197350421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600" i="0" dirty="0"/>
              <a:t>How WILL climate change impact people?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600" i="0" dirty="0"/>
              <a:t>There are many conflicting thoughts, here are just a few comments students have heard through the media… &lt;enter&gt;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600" b="0" cap="none" baseline="0" dirty="0">
              <a:effectLst/>
              <a:latin typeface="Calibri" panose="020F0502020204030204" pitchFamily="34" charset="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600" i="1" dirty="0"/>
              <a:t>Speakers: NY Representative Alexandra Ocasio-Cortez, Environmental Activist Greta Thunberg, Vice President Al Gore, President Barack Obama, WA Governor Jay </a:t>
            </a:r>
            <a:r>
              <a:rPr lang="en-US" sz="1600" i="1" dirty="0" err="1"/>
              <a:t>Insley</a:t>
            </a:r>
            <a:r>
              <a:rPr lang="en-US" sz="1600" i="1" dirty="0"/>
              <a:t>, WION Journalist </a:t>
            </a:r>
            <a:r>
              <a:rPr lang="en-US" sz="1600" b="0" i="1" dirty="0">
                <a:solidFill>
                  <a:srgbClr val="333333"/>
                </a:solidFill>
                <a:effectLst/>
                <a:latin typeface="+mn-lt"/>
              </a:rPr>
              <a:t>Palki Sharma,</a:t>
            </a:r>
            <a:r>
              <a:rPr lang="en-US" sz="1600" b="0" i="1" dirty="0">
                <a:solidFill>
                  <a:srgbClr val="444444"/>
                </a:solidFill>
                <a:effectLst/>
                <a:latin typeface="Roboto" panose="02000000000000000000" pitchFamily="2" charset="0"/>
              </a:rPr>
              <a:t> </a:t>
            </a:r>
            <a:r>
              <a:rPr lang="en-US" sz="1600" b="0" i="1" u="none" strike="noStrike" dirty="0">
                <a:solidFill>
                  <a:srgbClr val="1A0DAB"/>
                </a:solidFill>
                <a:effectLst/>
                <a:latin typeface="Roboto" panose="02000000000000000000" pitchFamily="2" charset="0"/>
              </a:rPr>
              <a:t>U.S. Treasury Secretary H</a:t>
            </a:r>
            <a:r>
              <a:rPr lang="en-US" sz="1600" i="1" dirty="0"/>
              <a:t>enry Paulson, U. of Az. Professor Emeritus Guy McPherson**.  (President Joe Biden can be included if desired.)</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600" i="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600" i="0" dirty="0"/>
              <a:t>No wonder students feel powerless!  However, history has shown that people are strongest when facing a challenge, and climate change should be considered just another challenge. &lt;enter&gt;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600" i="0" dirty="0"/>
          </a:p>
          <a:p>
            <a:r>
              <a:rPr lang="en-US" sz="1600" dirty="0"/>
              <a:t>Supplemental: </a:t>
            </a:r>
            <a:r>
              <a:rPr lang="en-US" sz="1600" i="1" dirty="0"/>
              <a:t>Climate Change: It’s been called “the greatest challenge of our time”.  We hear about it on the internet, the radio, the television, our offices, schools and homes.</a:t>
            </a:r>
          </a:p>
          <a:p>
            <a:pPr marL="0" marR="0">
              <a:spcBef>
                <a:spcPts val="0"/>
              </a:spcBef>
              <a:spcAft>
                <a:spcPts val="0"/>
              </a:spcAf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 </a:t>
            </a:r>
            <a:endParaRPr lang="en-US" sz="1200" i="1"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Climate change is not a new occurrence, but a natural cycle that the Earth has been going through for billions of years.  Geologically the world is now in what is known as an interglacial period.</a:t>
            </a:r>
          </a:p>
          <a:p>
            <a:pPr marL="0" marR="0">
              <a:spcBef>
                <a:spcPts val="0"/>
              </a:spcBef>
              <a:spcAft>
                <a:spcPts val="0"/>
              </a:spcAft>
            </a:pPr>
            <a:endParaRPr lang="en-US" sz="1200" i="1" dirty="0">
              <a:effectLst/>
              <a:latin typeface="Times New Roman" panose="02020603050405020304" pitchFamily="18" charset="0"/>
              <a:ea typeface="Times New Roman" panose="02020603050405020304" pitchFamily="18" charset="0"/>
            </a:endParaRPr>
          </a:p>
          <a:p>
            <a:pPr marL="0" marR="0" algn="just">
              <a:spcBef>
                <a:spcPts val="0"/>
              </a:spcBef>
              <a:spcAft>
                <a:spcPts val="0"/>
              </a:spcAf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Our society first developed at the end of the last ice age (yes, more ice ages will occur in the future), when the climate warmed up enough for people to start experimenting with agriculture.  This allowed groups of people to turn from a nomadic hunter-gatherer lifestyle to a localized farming lifestyle.  It was climate change that allowed this to happen.  Over the last 20,000 years the world has been warming at a slow but steady rate.  (About 1</a:t>
            </a:r>
            <a:r>
              <a:rPr lang="en-US" sz="1200" i="1" dirty="0">
                <a:effectLst/>
                <a:latin typeface="Times New Roman" panose="02020603050405020304" pitchFamily="18" charset="0"/>
                <a:ea typeface="Times New Roman" panose="02020603050405020304" pitchFamily="18" charset="0"/>
              </a:rPr>
              <a:t>°</a:t>
            </a: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 Celsius every four thousand years - meaning the difference between a mile-high wall of ice reaching south to New Jersey and not is only 5</a:t>
            </a:r>
            <a:r>
              <a:rPr lang="en-US" sz="1200" i="1" dirty="0">
                <a:effectLst/>
                <a:latin typeface="Times New Roman" panose="02020603050405020304" pitchFamily="18" charset="0"/>
                <a:ea typeface="Times New Roman" panose="02020603050405020304" pitchFamily="18" charset="0"/>
              </a:rPr>
              <a:t>°</a:t>
            </a: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 Celsius! *) Since the 1890’s this rate has greatly accelerated due to the impacts of our society and the burning of fossil fuels which release vast amounts of greenhouse gasses into the atmosphere. </a:t>
            </a:r>
          </a:p>
          <a:p>
            <a:pPr marL="0" marR="0" lvl="0" indent="0" algn="just" defTabSz="914400" rtl="0" eaLnBrk="1" fontAlgn="auto" latinLnBrk="0" hangingPunct="1">
              <a:lnSpc>
                <a:spcPct val="100000"/>
              </a:lnSpc>
              <a:spcBef>
                <a:spcPts val="0"/>
              </a:spcBef>
              <a:spcAft>
                <a:spcPts val="0"/>
              </a:spcAft>
              <a:buClrTx/>
              <a:buSzTx/>
              <a:buFontTx/>
              <a:buNone/>
              <a:tabLst/>
              <a:defRPr/>
            </a:pPr>
            <a:endParaRPr lang="en-US" sz="1200" dirty="0">
              <a:effectLst/>
              <a:latin typeface="Times New Roman" panose="02020603050405020304" pitchFamily="18" charset="0"/>
              <a:ea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lang="en-US" sz="1200" dirty="0">
                <a:effectLst/>
                <a:latin typeface="Times New Roman" panose="02020603050405020304" pitchFamily="18" charset="0"/>
                <a:ea typeface="Times New Roman" panose="02020603050405020304" pitchFamily="18" charset="0"/>
              </a:rPr>
              <a:t>*  </a:t>
            </a:r>
            <a:r>
              <a:rPr lang="en-US" sz="1200" i="1" dirty="0">
                <a:effectLst/>
                <a:latin typeface="Times New Roman" panose="02020603050405020304" pitchFamily="18" charset="0"/>
                <a:ea typeface="Times New Roman" panose="02020603050405020304" pitchFamily="18" charset="0"/>
              </a:rPr>
              <a:t>Five degrees Celsius is equal to nine degrees Fahrenheit.  This change may not seem like much, especially when changes this small can occur in a matter of minutes and daily temperatures can vary by far more.  However, this small change is an average for climate over a vast area. For ice to form into glaciers it has only  to melt at a slower rate than it accumulates.  If this small difference in temperature was enough to cause an ice age, what will an even greater change in temperatures result in?</a:t>
            </a:r>
          </a:p>
          <a:p>
            <a:pPr marL="0" marR="0" lvl="0" indent="0" algn="just" defTabSz="914400" rtl="0" eaLnBrk="1" fontAlgn="auto" latinLnBrk="0" hangingPunct="1">
              <a:lnSpc>
                <a:spcPct val="100000"/>
              </a:lnSpc>
              <a:spcBef>
                <a:spcPts val="0"/>
              </a:spcBef>
              <a:spcAft>
                <a:spcPts val="0"/>
              </a:spcAft>
              <a:buClrTx/>
              <a:buSzTx/>
              <a:buFontTx/>
              <a:buNone/>
              <a:tabLst/>
              <a:defRPr/>
            </a:pPr>
            <a:endParaRPr lang="en-US" sz="1200" i="1" dirty="0">
              <a:effectLst/>
              <a:latin typeface="Times New Roman" panose="02020603050405020304" pitchFamily="18" charset="0"/>
              <a:ea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lang="en-US" sz="1200" i="1" dirty="0">
                <a:effectLst/>
                <a:latin typeface="Times New Roman" panose="02020603050405020304" pitchFamily="18" charset="0"/>
                <a:ea typeface="Times New Roman" panose="02020603050405020304" pitchFamily="18" charset="0"/>
              </a:rPr>
              <a:t>** His statement is incorrect, temperatures as high as he describes have occurred often in the time-period he mentions. Prime example: </a:t>
            </a:r>
            <a:r>
              <a:rPr lang="en-US" i="1" dirty="0">
                <a:hlinkClick r:id="rId3"/>
              </a:rPr>
              <a:t>Paleocene–Eocene Thermal Maximum – Wikipedia</a:t>
            </a:r>
            <a:endParaRPr lang="en-US" i="1" dirty="0"/>
          </a:p>
          <a:p>
            <a:pPr marL="0" marR="0" lvl="0" indent="0" algn="just" defTabSz="914400" rtl="0" eaLnBrk="1" fontAlgn="auto" latinLnBrk="0" hangingPunct="1">
              <a:lnSpc>
                <a:spcPct val="100000"/>
              </a:lnSpc>
              <a:spcBef>
                <a:spcPts val="0"/>
              </a:spcBef>
              <a:spcAft>
                <a:spcPts val="0"/>
              </a:spcAft>
              <a:buClrTx/>
              <a:buSzTx/>
              <a:buFontTx/>
              <a:buNone/>
              <a:tabLst/>
              <a:defRPr/>
            </a:pPr>
            <a:endParaRPr lang="en-US" b="0" i="1" dirty="0">
              <a:solidFill>
                <a:srgbClr val="000000"/>
              </a:solidFill>
              <a:effectLst/>
              <a:latin typeface="Linux Libertine"/>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lang="en-US" sz="1200" i="1" dirty="0">
              <a:effectLst/>
              <a:latin typeface="Times New Roman" panose="02020603050405020304" pitchFamily="18" charset="0"/>
              <a:ea typeface="Times New Roman" panose="02020603050405020304" pitchFamily="18" charset="0"/>
            </a:endParaRPr>
          </a:p>
          <a:p>
            <a:pPr marL="0" marR="0" algn="just">
              <a:spcBef>
                <a:spcPts val="0"/>
              </a:spcBef>
              <a:spcAft>
                <a:spcPts val="0"/>
              </a:spcAft>
            </a:pPr>
            <a:r>
              <a:rPr lang="en-US" sz="1200" dirty="0">
                <a:effectLst/>
                <a:latin typeface="Times New Roman" panose="02020603050405020304" pitchFamily="18" charset="0"/>
                <a:ea typeface="Times New Roman" panose="02020603050405020304" pitchFamily="18" charset="0"/>
                <a:cs typeface="Calibri" panose="020F0502020204030204" pitchFamily="34" charset="0"/>
              </a:rPr>
              <a:t> </a:t>
            </a:r>
            <a:endParaRPr lang="en-US" sz="1200" dirty="0">
              <a:effectLst/>
              <a:latin typeface="Times New Roman" panose="02020603050405020304" pitchFamily="18" charset="0"/>
              <a:ea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14</a:t>
            </a:fld>
            <a:endParaRPr lang="en-US"/>
          </a:p>
        </p:txBody>
      </p:sp>
    </p:spTree>
    <p:extLst>
      <p:ext uri="{BB962C8B-B14F-4D97-AF65-F5344CB8AC3E}">
        <p14:creationId xmlns:p14="http://schemas.microsoft.com/office/powerpoint/2010/main" val="18001650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200" dirty="0">
                <a:effectLst/>
                <a:latin typeface="Calibri" panose="020F0502020204030204" pitchFamily="34" charset="0"/>
                <a:ea typeface="Times New Roman" panose="02020603050405020304" pitchFamily="18" charset="0"/>
              </a:rPr>
              <a:t>The long-term impacts of climate change are diverse and often not predictable.  People will often point out that we cannot accurately predict what the weather will be like tomorrow, how are we supposed to predict outcomes a decade or a century from now?  Yes, there will be surprises in store for all of us, and some impacts will be difficult to connect to climatic change initially.  The better educated the public is, the better we are to prepare and respond to the unknown.  </a:t>
            </a:r>
            <a:endParaRPr lang="en-US" sz="1200" dirty="0">
              <a:effectLst/>
              <a:latin typeface="Times New Roman" panose="02020603050405020304" pitchFamily="18" charset="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Times New Roman" panose="02020603050405020304" pitchFamily="18" charset="0"/>
                <a:ea typeface="Times New Roman" panose="02020603050405020304" pitchFamily="18" charset="0"/>
                <a:cs typeface="Calibri" panose="020F0502020204030204" pitchFamily="34" charset="0"/>
              </a:rPr>
              <a:t>The current and predicted impacts on both the natural world and society include changes in and impacts on the following:…</a:t>
            </a:r>
            <a:r>
              <a:rPr lang="en-US" sz="1200" b="0" dirty="0">
                <a:solidFill>
                  <a:srgbClr val="FF0000"/>
                </a:solidFill>
                <a:effectLst/>
                <a:latin typeface="Calibri" panose="020F0502020204030204" pitchFamily="34" charset="0"/>
                <a:ea typeface="Times New Roman" panose="02020603050405020304" pitchFamily="18" charset="0"/>
              </a:rPr>
              <a:t>&lt;Enter&gt; </a:t>
            </a:r>
            <a:endParaRPr lang="en-US" sz="1200" b="0" dirty="0">
              <a:solidFill>
                <a:srgbClr val="FF0000"/>
              </a:solidFill>
              <a:effectLst/>
              <a:latin typeface="Times New Roman" panose="02020603050405020304" pitchFamily="18" charset="0"/>
              <a:ea typeface="Times New Roman" panose="02020603050405020304" pitchFamily="18" charset="0"/>
              <a:cs typeface="Calibri" panose="020F0502020204030204" pitchFamily="34"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15</a:t>
            </a:fld>
            <a:endParaRPr lang="en-US"/>
          </a:p>
        </p:txBody>
      </p:sp>
    </p:spTree>
    <p:extLst>
      <p:ext uri="{BB962C8B-B14F-4D97-AF65-F5344CB8AC3E}">
        <p14:creationId xmlns:p14="http://schemas.microsoft.com/office/powerpoint/2010/main" val="32497901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200" dirty="0">
                <a:effectLst/>
                <a:latin typeface="Times New Roman" panose="02020603050405020304" pitchFamily="18" charset="0"/>
                <a:ea typeface="Calibri" panose="020F0502020204030204" pitchFamily="34" charset="0"/>
              </a:rPr>
              <a:t>The most obvious change we have seen is an increase in worldwide temperatures. &lt;enter&gt; This has been referred to as “Global Warming”, but that term is not completely accurate.  Since 1895, New Jersey has been warming faster than most other parts of the world. &lt;enter&gt; This increase has led to warmer winters with less snowfall (and fewer snow-days), and hotter summers. &lt;enter&gt;</a:t>
            </a:r>
          </a:p>
          <a:p>
            <a:pPr marL="0" marR="0">
              <a:spcBef>
                <a:spcPts val="0"/>
              </a:spcBef>
              <a:spcAft>
                <a:spcPts val="0"/>
              </a:spcAft>
            </a:pPr>
            <a:endParaRPr lang="en-US" sz="1200" dirty="0">
              <a:effectLst/>
              <a:latin typeface="Times New Roman" panose="02020603050405020304" pitchFamily="18" charset="0"/>
              <a:ea typeface="Calibri" panose="020F0502020204030204" pitchFamily="34" charset="0"/>
            </a:endParaRPr>
          </a:p>
          <a:p>
            <a:pPr marL="0" marR="0">
              <a:spcBef>
                <a:spcPts val="0"/>
              </a:spcBef>
              <a:spcAft>
                <a:spcPts val="0"/>
              </a:spcAft>
            </a:pPr>
            <a:r>
              <a:rPr lang="en-US" sz="1200" dirty="0">
                <a:effectLst/>
                <a:latin typeface="Times New Roman" panose="02020603050405020304" pitchFamily="18" charset="0"/>
                <a:ea typeface="Calibri" panose="020F0502020204030204" pitchFamily="34" charset="0"/>
              </a:rPr>
              <a:t>Supplemental: </a:t>
            </a:r>
          </a:p>
          <a:p>
            <a:pPr marL="342900" marR="0" lvl="0" indent="-342900">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rPr>
              <a:t>New Jersey is warming faster than the rest of the Northeast region and the world. </a:t>
            </a:r>
            <a:endParaRPr lang="en-US" sz="1200" i="1" dirty="0">
              <a:solidFill>
                <a:srgbClr val="000000"/>
              </a:solidFill>
              <a:effectLst/>
              <a:latin typeface="Times New Roman" panose="02020603050405020304" pitchFamily="18" charset="0"/>
              <a:ea typeface="Calibri" panose="020F0502020204030204" pitchFamily="34" charset="0"/>
            </a:endParaRPr>
          </a:p>
          <a:p>
            <a:pPr marL="342900" marR="0" lvl="0" indent="-342900">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rPr>
              <a:t>Since 1895, New Jersey’s annual temperature has increased by 3.9</a:t>
            </a:r>
            <a:r>
              <a:rPr lang="en-US" sz="600" i="1" dirty="0">
                <a:solidFill>
                  <a:srgbClr val="211D1E"/>
                </a:solidFill>
                <a:effectLst/>
                <a:latin typeface="Calibri" panose="020F0502020204030204" pitchFamily="34" charset="0"/>
                <a:ea typeface="Calibri" panose="020F0502020204030204" pitchFamily="34" charset="0"/>
              </a:rPr>
              <a:t>°</a:t>
            </a:r>
            <a:r>
              <a:rPr lang="en-US" sz="1200" i="1" dirty="0">
                <a:solidFill>
                  <a:srgbClr val="211D1E"/>
                </a:solidFill>
                <a:effectLst/>
                <a:latin typeface="Calibri" panose="020F0502020204030204" pitchFamily="34" charset="0"/>
                <a:ea typeface="Calibri" panose="020F0502020204030204" pitchFamily="34" charset="0"/>
              </a:rPr>
              <a:t>F. </a:t>
            </a:r>
            <a:endParaRPr lang="en-US" sz="1200" i="1" dirty="0">
              <a:solidFill>
                <a:srgbClr val="000000"/>
              </a:solidFill>
              <a:effectLst/>
              <a:latin typeface="Times New Roman" panose="02020603050405020304" pitchFamily="18" charset="0"/>
              <a:ea typeface="Calibri" panose="020F0502020204030204" pitchFamily="34" charset="0"/>
            </a:endParaRPr>
          </a:p>
          <a:p>
            <a:pPr marL="342900" marR="0" lvl="0" indent="-342900">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rPr>
              <a:t>Historically unprecedented warming is projected for the 21st century with average annual temperatures in New Jersey increasing by 4.1</a:t>
            </a:r>
            <a:r>
              <a:rPr lang="en-US" sz="600" i="1" dirty="0">
                <a:solidFill>
                  <a:srgbClr val="211D1E"/>
                </a:solidFill>
                <a:effectLst/>
                <a:latin typeface="Calibri" panose="020F0502020204030204" pitchFamily="34" charset="0"/>
                <a:ea typeface="Calibri" panose="020F0502020204030204" pitchFamily="34" charset="0"/>
              </a:rPr>
              <a:t>°</a:t>
            </a:r>
            <a:r>
              <a:rPr lang="en-US" sz="1200" i="1" dirty="0">
                <a:solidFill>
                  <a:srgbClr val="211D1E"/>
                </a:solidFill>
                <a:effectLst/>
                <a:latin typeface="Calibri" panose="020F0502020204030204" pitchFamily="34" charset="0"/>
                <a:ea typeface="Calibri" panose="020F0502020204030204" pitchFamily="34" charset="0"/>
              </a:rPr>
              <a:t>F to 5.7</a:t>
            </a:r>
            <a:r>
              <a:rPr lang="en-US" sz="600" i="1" dirty="0">
                <a:solidFill>
                  <a:srgbClr val="211D1E"/>
                </a:solidFill>
                <a:effectLst/>
                <a:latin typeface="Calibri" panose="020F0502020204030204" pitchFamily="34" charset="0"/>
                <a:ea typeface="Calibri" panose="020F0502020204030204" pitchFamily="34" charset="0"/>
              </a:rPr>
              <a:t>°</a:t>
            </a:r>
            <a:r>
              <a:rPr lang="en-US" sz="1200" i="1" dirty="0">
                <a:solidFill>
                  <a:srgbClr val="211D1E"/>
                </a:solidFill>
                <a:effectLst/>
                <a:latin typeface="Calibri" panose="020F0502020204030204" pitchFamily="34" charset="0"/>
                <a:ea typeface="Calibri" panose="020F0502020204030204" pitchFamily="34" charset="0"/>
              </a:rPr>
              <a:t>F by 2050. </a:t>
            </a:r>
            <a:endParaRPr lang="en-US" sz="1200" i="1" dirty="0">
              <a:solidFill>
                <a:srgbClr val="000000"/>
              </a:solidFill>
              <a:effectLst/>
              <a:latin typeface="Times New Roman" panose="02020603050405020304" pitchFamily="18" charset="0"/>
              <a:ea typeface="Calibri" panose="020F0502020204030204" pitchFamily="34" charset="0"/>
            </a:endParaRPr>
          </a:p>
          <a:p>
            <a:pPr marL="342900" marR="0" lvl="0" indent="-342900">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rPr>
              <a:t>Heatwaves are expected to impact larger areas, with more frequency and longer duration by 2050. </a:t>
            </a:r>
            <a:endParaRPr lang="en-US" sz="1200" i="1" dirty="0">
              <a:solidFill>
                <a:srgbClr val="000000"/>
              </a:solidFill>
              <a:effectLst/>
              <a:latin typeface="Times New Roman" panose="02020603050405020304" pitchFamily="18" charset="0"/>
              <a:ea typeface="Calibri" panose="020F0502020204030204" pitchFamily="34" charset="0"/>
            </a:endParaRPr>
          </a:p>
          <a:p>
            <a:pPr marL="342900" marR="0" lvl="0" indent="-342900">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rPr>
              <a:t>Climate change could result in a 55% increase in summer heat-related mortalities. </a:t>
            </a:r>
            <a:endParaRPr lang="en-US" sz="1200" i="1" dirty="0">
              <a:solidFill>
                <a:srgbClr val="000000"/>
              </a:solidFill>
              <a:effectLst/>
              <a:latin typeface="Times New Roman" panose="02020603050405020304" pitchFamily="18" charset="0"/>
              <a:ea typeface="Calibri" panose="020F0502020204030204" pitchFamily="34" charset="0"/>
            </a:endParaRPr>
          </a:p>
          <a:p>
            <a:pPr marL="342900" marR="0" lvl="0" indent="-342900">
              <a:spcBef>
                <a:spcPts val="0"/>
              </a:spcBef>
              <a:spcAft>
                <a:spcPts val="0"/>
              </a:spcAft>
              <a:buFont typeface="+mj-lt"/>
              <a:buAutoNum type="arabicPeriod"/>
            </a:pPr>
            <a:endParaRPr lang="en-US" sz="1200" i="1" dirty="0">
              <a:effectLst/>
              <a:latin typeface="Times New Roman" panose="02020603050405020304" pitchFamily="18" charset="0"/>
              <a:ea typeface="Times New Roman" panose="02020603050405020304" pitchFamily="18" charset="0"/>
            </a:endParaRPr>
          </a:p>
          <a:p>
            <a:pPr marL="0" marR="0" lvl="0" indent="0">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rPr>
              <a:t>Due to the increase in greenhouse gas concentrations since the end of the 1890’s, NJ has experienced a 3.5° F (1.9° C) increase in the State’s average temperature (Office of the NJ State Climatologist 2020), which is faster than the rest of the Northeast region (2° F [1.1° C]) (Melillo et al. 2014) and the world (1.5° F [0.8° C]) (IPCC 2014). This warming trend is expected to continue. By 2050, temperatures in NJ are expected to increase by 4.1-5.7° F (2.3° C-3.2° C) (Horton et al. 2015). </a:t>
            </a:r>
          </a:p>
          <a:p>
            <a:pPr marL="0" marR="0" lvl="0" indent="0">
              <a:spcBef>
                <a:spcPts val="0"/>
              </a:spcBef>
              <a:spcAft>
                <a:spcPts val="0"/>
              </a:spcAft>
              <a:buFont typeface="+mj-lt"/>
              <a:buNone/>
            </a:pPr>
            <a:endParaRPr lang="en-US" sz="1200" i="1" dirty="0">
              <a:effectLst/>
              <a:latin typeface="Times New Roman" panose="02020603050405020304" pitchFamily="18" charset="0"/>
              <a:ea typeface="Times New Roman" panose="02020603050405020304" pitchFamily="18" charset="0"/>
            </a:endParaRPr>
          </a:p>
          <a:p>
            <a:pPr marL="0" marR="0" lvl="0" indent="0">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rPr>
              <a:t>Thus, NJ can expect to experience an average annual temperature that is warmer than any to date (low emissions scenario) and future temperatures could be as much as 10° F (5.6° C) warmer (high emissions scenario) (Runkle et al. 2017). </a:t>
            </a:r>
          </a:p>
          <a:p>
            <a:pPr marL="0" marR="0" lvl="0" indent="0">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rPr>
              <a:t> </a:t>
            </a:r>
          </a:p>
          <a:p>
            <a:pPr marL="0" marR="0" lvl="0" indent="0">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rPr>
              <a:t>NJ can also expect that by the middle of the 21st century, 70% of summers will be hotter than the warmest summer experienced to date (Runkle et al. 2017). The increase in temperatures is expected to be felt more during the winter months (December, January, and February), resulting in less intense cold waves, fewer sub-freezing days, and less snow accumulation. </a:t>
            </a:r>
          </a:p>
          <a:p>
            <a:pPr marL="0" marR="0" lvl="0" indent="0">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rPr>
              <a:t> </a:t>
            </a:r>
          </a:p>
          <a:p>
            <a:pPr marL="0" marR="0" lvl="0" indent="0">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rPr>
              <a:t>Temperature increases are felt more strongly in New Jersey because of the high urbanization of the state which results in large expanses of asphalt and concrete instead of forests, fields, and other open spaces that can provide cooling effects. These conditions make heat waves especially pronounced and lead to increased impacts in densely populated urban areas. This heat island effect (Carnahan and Larson 1990) will be a growing concern as summer temperatures increase. </a:t>
            </a:r>
          </a:p>
          <a:p>
            <a:pPr marL="0" marR="0" lvl="0" indent="0">
              <a:spcBef>
                <a:spcPts val="0"/>
              </a:spcBef>
              <a:spcAft>
                <a:spcPts val="0"/>
              </a:spcAft>
              <a:buFont typeface="+mj-lt"/>
              <a:buNone/>
            </a:pPr>
            <a:r>
              <a:rPr lang="en-US" sz="1200" i="1" dirty="0">
                <a:solidFill>
                  <a:srgbClr val="211D1E"/>
                </a:solidFill>
                <a:effectLst/>
                <a:latin typeface="Calibri" panose="020F0502020204030204" pitchFamily="34" charset="0"/>
                <a:ea typeface="Calibri" panose="020F0502020204030204" pitchFamily="34" charset="0"/>
              </a:rPr>
              <a:t> </a:t>
            </a:r>
            <a:endParaRPr lang="en-US" sz="1200" i="1" dirty="0">
              <a:solidFill>
                <a:srgbClr val="000000"/>
              </a:solidFill>
              <a:effectLst/>
              <a:latin typeface="Times New Roman" panose="02020603050405020304" pitchFamily="18" charset="0"/>
              <a:ea typeface="Calibri" panose="020F0502020204030204" pitchFamily="34"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16</a:t>
            </a:fld>
            <a:endParaRPr lang="en-US"/>
          </a:p>
        </p:txBody>
      </p:sp>
    </p:spTree>
    <p:extLst>
      <p:ext uri="{BB962C8B-B14F-4D97-AF65-F5344CB8AC3E}">
        <p14:creationId xmlns:p14="http://schemas.microsoft.com/office/powerpoint/2010/main" val="196356690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New Jersey receives on average about 36 inches of precipitation annually.  This number is expected to rise &lt;enter&gt; as storms intensify and get more numerous. As the most densely populated state in the nation, we can also claim to have the greatest percentage of pavement as well.  Since most pavement is impervious (meaning water does not flow through it) &lt;enter&gt; stormwater needs to be channeled somewhere or it will remain in place.  Surprisingly, &lt;enter&gt; changes in precipitation patterns will also lead to extended droughts. &lt;enter&gt;</a:t>
            </a:r>
          </a:p>
          <a:p>
            <a:pPr marL="0" marR="0">
              <a:lnSpc>
                <a:spcPct val="107000"/>
              </a:lnSpc>
              <a:spcBef>
                <a:spcPts val="0"/>
              </a:spcBef>
              <a:spcAft>
                <a:spcPts val="0"/>
              </a:spcAft>
            </a:pPr>
            <a:endPar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Annual precipitation in New Jersey is expected to increase by 4% to 11% by 2050.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The intensity and frequency of precipitation events is anticipated to increase due to climate change.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Droughts may occur more frequently due to the expected changes in precipitation patterns.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The size and frequency of floods will increase as annual precipitation increases.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Tropical storms have the potential to increase in intensity due to the warmer atmosphere and warmer oceans that will occur with climate change.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17</a:t>
            </a:fld>
            <a:endParaRPr lang="en-US"/>
          </a:p>
        </p:txBody>
      </p:sp>
    </p:spTree>
    <p:extLst>
      <p:ext uri="{BB962C8B-B14F-4D97-AF65-F5344CB8AC3E}">
        <p14:creationId xmlns:p14="http://schemas.microsoft.com/office/powerpoint/2010/main" val="11407096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Sea-Level Rise or SLR has already had an impact on our state.  SLR is not a new occurrence, t</a:t>
            </a: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hroughout geological history the seas have spread across all parts of New Jersey.  Fish fossils are frequently found in the highest regions in our state, and terrestrial mammal fossils have been found in fishing nets many miles off the Atlantic shoreline. &lt;enter&gt; As water warms, it expands on a molecular level, taking up more space, like the air expanding in a “Hand Boiler” when it heats up.  Combine this with the &lt;enter&gt; increased volume of water from melting glaciers and ice-caps. </a:t>
            </a:r>
          </a:p>
          <a:p>
            <a:pPr marL="0" marR="0" algn="just">
              <a:lnSpc>
                <a:spcPct val="107000"/>
              </a:lnSpc>
              <a:spcBef>
                <a:spcPts val="0"/>
              </a:spcBef>
              <a:spcAft>
                <a:spcPts val="0"/>
              </a:spcAft>
            </a:pPr>
            <a:endPar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a:p>
            <a:pPr marL="0" marR="0" algn="just">
              <a:lnSpc>
                <a:spcPct val="107000"/>
              </a:lnSpc>
              <a:spcBef>
                <a:spcPts val="0"/>
              </a:spcBef>
              <a:spcAft>
                <a:spcPts val="0"/>
              </a:spcAft>
            </a:pP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Sea-levels are increasing at a greater rate in New Jersey than other parts of the world.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By 2050, there is a 50% chance that sea-level rise will meet or exceed 1.4 feet and a 17% chance it will exceed 2.1 feet. Those levels increase to 3.3 and 5.1 feet by the end of the century (under a moderate emission scenario).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"Sunny day flooding" will occur more often across the entire coastal area of New Jersey due to sea-level rise.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It is extremely likely that Atlantic City will experience "sunny day flooding" 95 days a year, and a 50% chance it will experience 355 days a year, by 2100 (under a moderate emission scenario).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18</a:t>
            </a:fld>
            <a:endParaRPr lang="en-US"/>
          </a:p>
        </p:txBody>
      </p:sp>
    </p:spTree>
    <p:extLst>
      <p:ext uri="{BB962C8B-B14F-4D97-AF65-F5344CB8AC3E}">
        <p14:creationId xmlns:p14="http://schemas.microsoft.com/office/powerpoint/2010/main" val="307436655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…No, it is not due &lt;enter&gt; to the ice already in the oceans, but the ice that is on the &lt;enter&gt; land melting or falling into the &lt;enter&gt; ocean that is leading to  coastal flooding.  SLR also causes vast amounts of coastal erosion &lt;enter&gt; resulting in much of the sand being washed away. &lt;enter&gt;</a:t>
            </a:r>
          </a:p>
          <a:p>
            <a:pPr marL="0" marR="0" lvl="0" indent="0" algn="l" defTabSz="914400" rtl="0" eaLnBrk="1" fontAlgn="auto" latinLnBrk="0" hangingPunct="1">
              <a:lnSpc>
                <a:spcPct val="107000"/>
              </a:lnSpc>
              <a:spcBef>
                <a:spcPts val="0"/>
              </a:spcBef>
              <a:spcAft>
                <a:spcPts val="0"/>
              </a:spcAft>
              <a:buClrTx/>
              <a:buSzTx/>
              <a:buFontTx/>
              <a:buNone/>
              <a:tabLst/>
              <a:defRPr/>
            </a:pPr>
            <a:endPar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Supplemental: </a:t>
            </a: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At the peak of the last ice age, so much water was locked up in the ice that the beach was around 50 miles east of where it is now.  As that ice melted, sea levels rose and are still rising as land-bound ice continues to melt in areas such as Greenland and the poles.  (Experiment: When sea ice melts it does not change the volume of water – try it in a beaker!)</a:t>
            </a:r>
            <a:endParaRPr lang="en-US" sz="1100" i="1"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endParaRPr lang="en-US" sz="1100" i="1"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Water has a unique property that few other compounds exhibit, it not only expands when it heats up, but also when it freezes.  (Try to think of anything else that does that.)  That rare reaction is very important to life.  If water contracted when it froze, ice would sink and would kill everything living in any water habitat.  (Every child knows that ice forms on the top of a body of water.  Thus, we can ice-skate or break the layer of ice on the street or sidewalk as the ground thaws.)  For this and more fantastic qualities of water, see DEP’s “</a:t>
            </a:r>
            <a:r>
              <a:rPr lang="en-US" sz="1200" i="1" u="sng" dirty="0">
                <a:solidFill>
                  <a:srgbClr val="0563C1"/>
                </a:solidFill>
                <a:effectLst/>
                <a:latin typeface="Calibri" panose="020F0502020204030204" pitchFamily="34" charset="0"/>
                <a:ea typeface="Calibri" panose="020F0502020204030204" pitchFamily="34" charset="0"/>
                <a:cs typeface="Calibri" panose="020F0502020204030204" pitchFamily="34" charset="0"/>
                <a:hlinkClick r:id="rId3"/>
              </a:rPr>
              <a:t>The Wonderful World of Water</a:t>
            </a: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r>
              <a:rPr lang="en-US" sz="1200" i="1" dirty="0" err="1">
                <a:solidFill>
                  <a:srgbClr val="211D1E"/>
                </a:solidFill>
                <a:effectLst/>
                <a:latin typeface="Calibri" panose="020F0502020204030204" pitchFamily="34" charset="0"/>
                <a:ea typeface="Calibri" panose="020F0502020204030204" pitchFamily="34" charset="0"/>
                <a:cs typeface="Calibri" panose="020F0502020204030204" pitchFamily="34" charset="0"/>
              </a:rPr>
              <a:t>powerpoint</a:t>
            </a: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presentation. </a:t>
            </a:r>
            <a:endParaRPr lang="en-US" i="1" dirty="0"/>
          </a:p>
          <a:p>
            <a:pPr marL="0" marR="0">
              <a:lnSpc>
                <a:spcPct val="107000"/>
              </a:lnSpc>
              <a:spcBef>
                <a:spcPts val="0"/>
              </a:spcBef>
              <a:spcAft>
                <a:spcPts val="0"/>
              </a:spcAft>
            </a:pPr>
            <a:endParaRPr lang="en-US" i="1" dirty="0"/>
          </a:p>
        </p:txBody>
      </p:sp>
      <p:sp>
        <p:nvSpPr>
          <p:cNvPr id="4" name="Slide Number Placeholder 3"/>
          <p:cNvSpPr>
            <a:spLocks noGrp="1"/>
          </p:cNvSpPr>
          <p:nvPr>
            <p:ph type="sldNum" sz="quarter" idx="5"/>
          </p:nvPr>
        </p:nvSpPr>
        <p:spPr/>
        <p:txBody>
          <a:bodyPr/>
          <a:lstStyle/>
          <a:p>
            <a:fld id="{4AFAF093-079D-4CD1-B7A5-0F7021B5D791}" type="slidenum">
              <a:rPr lang="en-US" smtClean="0"/>
              <a:t>19</a:t>
            </a:fld>
            <a:endParaRPr lang="en-US"/>
          </a:p>
        </p:txBody>
      </p:sp>
    </p:spTree>
    <p:extLst>
      <p:ext uri="{BB962C8B-B14F-4D97-AF65-F5344CB8AC3E}">
        <p14:creationId xmlns:p14="http://schemas.microsoft.com/office/powerpoint/2010/main" val="393444588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200" dirty="0">
                <a:effectLst/>
                <a:latin typeface="Times New Roman" panose="02020603050405020304" pitchFamily="18" charset="0"/>
                <a:ea typeface="Times New Roman" panose="02020603050405020304" pitchFamily="18" charset="0"/>
              </a:rPr>
              <a:t>There was a time when people from New York City and Philadelphia would come to the Jersey Shore to get away from the dirty environment of their urban homes.  They would come here because the sea air was </a:t>
            </a:r>
            <a:r>
              <a:rPr lang="en-US" sz="1200" b="1" dirty="0">
                <a:effectLst/>
                <a:latin typeface="Times New Roman" panose="02020603050405020304" pitchFamily="18" charset="0"/>
                <a:ea typeface="Times New Roman" panose="02020603050405020304" pitchFamily="18" charset="0"/>
              </a:rPr>
              <a:t>beneficial</a:t>
            </a:r>
            <a:r>
              <a:rPr lang="en-US" sz="1200" dirty="0">
                <a:effectLst/>
                <a:latin typeface="Times New Roman" panose="02020603050405020304" pitchFamily="18" charset="0"/>
                <a:ea typeface="Times New Roman" panose="02020603050405020304" pitchFamily="18" charset="0"/>
              </a:rPr>
              <a:t> to their health.  The term “</a:t>
            </a:r>
            <a:r>
              <a:rPr lang="en-US" sz="1200" dirty="0" err="1">
                <a:effectLst/>
                <a:latin typeface="Times New Roman" panose="02020603050405020304" pitchFamily="18" charset="0"/>
                <a:ea typeface="Times New Roman" panose="02020603050405020304" pitchFamily="18" charset="0"/>
              </a:rPr>
              <a:t>Bennys</a:t>
            </a:r>
            <a:r>
              <a:rPr lang="en-US" sz="1200" dirty="0">
                <a:effectLst/>
                <a:latin typeface="Times New Roman" panose="02020603050405020304" pitchFamily="18" charset="0"/>
                <a:ea typeface="Times New Roman" panose="02020603050405020304" pitchFamily="18" charset="0"/>
              </a:rPr>
              <a:t>” is still used today for out-of-state visitors.  &lt;enter&gt;</a:t>
            </a:r>
          </a:p>
          <a:p>
            <a:pPr marL="0" marR="0">
              <a:spcBef>
                <a:spcPts val="0"/>
              </a:spcBef>
              <a:spcAft>
                <a:spcPts val="0"/>
              </a:spcAft>
            </a:pPr>
            <a:r>
              <a:rPr lang="en-US" sz="1200" dirty="0">
                <a:effectLst/>
                <a:latin typeface="Times New Roman" panose="02020603050405020304" pitchFamily="18" charset="0"/>
                <a:ea typeface="Times New Roman" panose="02020603050405020304" pitchFamily="18" charset="0"/>
              </a:rPr>
              <a:t>Climate change, however, can lead to short and long-term health impacts that are anything but beneficial.</a:t>
            </a:r>
          </a:p>
          <a:p>
            <a:pPr marL="0" marR="0">
              <a:spcBef>
                <a:spcPts val="0"/>
              </a:spcBef>
              <a:spcAft>
                <a:spcPts val="0"/>
              </a:spcAft>
            </a:pPr>
            <a:r>
              <a:rPr lang="en-US" sz="1200" dirty="0">
                <a:effectLst/>
                <a:latin typeface="Times New Roman" panose="02020603050405020304" pitchFamily="18" charset="0"/>
                <a:ea typeface="Times New Roman" panose="02020603050405020304" pitchFamily="18" charset="0"/>
              </a:rPr>
              <a:t>These impacts &lt;enter&gt; will be most strongly felt in areas that are already impoverished and suffering from inequity. </a:t>
            </a:r>
          </a:p>
          <a:p>
            <a:pPr marL="0" marR="0">
              <a:spcBef>
                <a:spcPts val="0"/>
              </a:spcBef>
              <a:spcAft>
                <a:spcPts val="0"/>
              </a:spcAft>
            </a:pPr>
            <a:r>
              <a:rPr lang="en-US" sz="1200" dirty="0">
                <a:effectLst/>
                <a:latin typeface="Times New Roman" panose="02020603050405020304" pitchFamily="18" charset="0"/>
                <a:ea typeface="Times New Roman" panose="02020603050405020304" pitchFamily="18" charset="0"/>
              </a:rPr>
              <a:t>The combined impacts &lt;enter&gt; from climate change can lead to increased world-wide pandemics. &lt;enter&gt;</a:t>
            </a:r>
          </a:p>
          <a:p>
            <a:pPr marL="0" marR="0">
              <a:spcBef>
                <a:spcPts val="0"/>
              </a:spcBef>
              <a:spcAft>
                <a:spcPts val="0"/>
              </a:spcAft>
            </a:pPr>
            <a:endParaRPr lang="en-US" sz="12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dirty="0">
                <a:effectLst/>
                <a:latin typeface="Calibri" panose="020F0502020204030204" pitchFamily="34" charset="0"/>
                <a:ea typeface="Times New Roman" panose="02020603050405020304" pitchFamily="18" charset="0"/>
                <a:cs typeface="Times New Roman" panose="02020603050405020304" pitchFamily="18" charset="0"/>
              </a:rPr>
              <a:t>Supplemental:</a:t>
            </a:r>
          </a:p>
          <a:p>
            <a:pPr marL="0" marR="0">
              <a:spcBef>
                <a:spcPts val="0"/>
              </a:spcBef>
              <a:spcAft>
                <a:spcPts val="0"/>
              </a:spcAft>
            </a:pPr>
            <a:r>
              <a:rPr lang="en-US" sz="1200" i="1" dirty="0">
                <a:effectLst/>
                <a:latin typeface="Calibri" panose="020F0502020204030204" pitchFamily="34" charset="0"/>
                <a:ea typeface="Times New Roman" panose="02020603050405020304" pitchFamily="18" charset="0"/>
                <a:cs typeface="Times New Roman" panose="02020603050405020304" pitchFamily="18" charset="0"/>
              </a:rPr>
              <a:t>Health addendum findings:</a:t>
            </a:r>
            <a:endParaRPr lang="en-US" sz="1200" i="1" dirty="0">
              <a:effectLst/>
              <a:latin typeface="Times New Roman" panose="02020603050405020304" pitchFamily="18" charset="0"/>
              <a:ea typeface="Times New Roman" panose="02020603050405020304" pitchFamily="18" charset="0"/>
            </a:endParaRPr>
          </a:p>
          <a:p>
            <a:pPr marL="342900" marR="0" lvl="0" indent="-342900">
              <a:spcBef>
                <a:spcPts val="0"/>
              </a:spcBef>
              <a:spcAft>
                <a:spcPts val="0"/>
              </a:spcAft>
              <a:buFont typeface="Symbol" panose="05050102010706020507" pitchFamily="18" charset="2"/>
              <a:buChar char=""/>
            </a:pPr>
            <a:r>
              <a:rPr lang="en-US" sz="1200" i="1" dirty="0">
                <a:effectLst/>
                <a:latin typeface="Times New Roman" panose="02020603050405020304" pitchFamily="18" charset="0"/>
                <a:ea typeface="Times New Roman" panose="02020603050405020304" pitchFamily="18" charset="0"/>
              </a:rPr>
              <a:t>The extreme weather events predicted for New Jersey, including heat waves and heavy precipitation, can lead to both immediate and long-term effects on cardiovascular, respiratory, gastrointestinal, and mental health. </a:t>
            </a:r>
          </a:p>
          <a:p>
            <a:pPr marL="342900" marR="0" lvl="0" indent="-342900">
              <a:spcBef>
                <a:spcPts val="0"/>
              </a:spcBef>
              <a:spcAft>
                <a:spcPts val="0"/>
              </a:spcAft>
              <a:buFont typeface="Symbol" panose="05050102010706020507" pitchFamily="18" charset="2"/>
              <a:buChar char=""/>
            </a:pPr>
            <a:r>
              <a:rPr lang="en-US" sz="1200" i="1" dirty="0">
                <a:effectLst/>
                <a:latin typeface="Times New Roman" panose="02020603050405020304" pitchFamily="18" charset="0"/>
                <a:ea typeface="Times New Roman" panose="02020603050405020304" pitchFamily="18" charset="0"/>
              </a:rPr>
              <a:t>Climate change is anticipated to worsen air quality from both natural and human-made sources, which may lead to greater instances of cardiovascular disease, respiratory illnesses, and cancers in vulnerable populations. </a:t>
            </a:r>
          </a:p>
          <a:p>
            <a:pPr marL="342900" marR="0" lvl="0" indent="-342900">
              <a:spcBef>
                <a:spcPts val="0"/>
              </a:spcBef>
              <a:spcAft>
                <a:spcPts val="0"/>
              </a:spcAft>
              <a:buFont typeface="Symbol" panose="05050102010706020507" pitchFamily="18" charset="2"/>
              <a:buChar char=""/>
            </a:pPr>
            <a:r>
              <a:rPr lang="en-US" sz="1200" i="1" dirty="0">
                <a:effectLst/>
                <a:latin typeface="Times New Roman" panose="02020603050405020304" pitchFamily="18" charset="0"/>
                <a:ea typeface="Times New Roman" panose="02020603050405020304" pitchFamily="18" charset="0"/>
              </a:rPr>
              <a:t>Infectious diseases spread by arthropods, insects, and microbial contamination of food and water supplies are expected to become more prevalent as climate change increases the environmental conditions that are more favorable for pathogens and their hosts. </a:t>
            </a:r>
          </a:p>
          <a:p>
            <a:pPr marL="342900" marR="0" lvl="0" indent="-342900">
              <a:spcBef>
                <a:spcPts val="0"/>
              </a:spcBef>
              <a:spcAft>
                <a:spcPts val="0"/>
              </a:spcAft>
              <a:buFont typeface="Symbol" panose="05050102010706020507" pitchFamily="18" charset="2"/>
              <a:buChar char=""/>
            </a:pPr>
            <a:r>
              <a:rPr lang="en-US" sz="1200" i="1" dirty="0">
                <a:effectLst/>
                <a:latin typeface="Times New Roman" panose="02020603050405020304" pitchFamily="18" charset="0"/>
                <a:ea typeface="Times New Roman" panose="02020603050405020304" pitchFamily="18" charset="0"/>
              </a:rPr>
              <a:t>Population displacement as a result of sea-level rise, flooding events, and resource insecurity may add to the cumulative detrimental effects of climate change on mental health as individuals cope with the environmental and personal consequences of climate change. </a:t>
            </a:r>
          </a:p>
          <a:p>
            <a:pPr marL="342900" marR="0" lvl="0" indent="-342900">
              <a:spcBef>
                <a:spcPts val="0"/>
              </a:spcBef>
              <a:spcAft>
                <a:spcPts val="0"/>
              </a:spcAft>
              <a:buFont typeface="Symbol" panose="05050102010706020507" pitchFamily="18" charset="2"/>
              <a:buChar char=""/>
            </a:pPr>
            <a:r>
              <a:rPr lang="en-US" sz="1200" i="1" dirty="0">
                <a:effectLst/>
                <a:latin typeface="Times New Roman" panose="02020603050405020304" pitchFamily="18" charset="0"/>
                <a:ea typeface="Times New Roman" panose="02020603050405020304" pitchFamily="18" charset="0"/>
              </a:rPr>
              <a:t>Climate change will act as a threat multiplier for Environmental Justice communities, exacerbating existing stressors such as air pollution while adding new threats such as infectious diseases. These communities are also more vulnerable to the effects of extreme weather events, as they may lack adequate infrastructure, health, income, and resources to prepare for and recover from natural disasters. Food insecurity is worsened by climate injustices, which increase the already high frequency of chronic illnesses in impoverished areas.</a:t>
            </a:r>
            <a:endParaRPr lang="en-US" sz="1000" i="1" dirty="0">
              <a:effectLst/>
              <a:latin typeface="Times New Roman" panose="02020603050405020304" pitchFamily="18" charset="0"/>
              <a:ea typeface="Times New Roman" panose="02020603050405020304" pitchFamily="18" charset="0"/>
            </a:endParaRPr>
          </a:p>
          <a:p>
            <a:pPr marL="0" marR="0">
              <a:lnSpc>
                <a:spcPct val="107000"/>
              </a:lnSpc>
              <a:spcBef>
                <a:spcPts val="0"/>
              </a:spcBef>
              <a:spcAft>
                <a:spcPts val="0"/>
              </a:spcAft>
            </a:pPr>
            <a:endParaRPr lang="en-US" i="1" dirty="0"/>
          </a:p>
        </p:txBody>
      </p:sp>
      <p:sp>
        <p:nvSpPr>
          <p:cNvPr id="4" name="Slide Number Placeholder 3"/>
          <p:cNvSpPr>
            <a:spLocks noGrp="1"/>
          </p:cNvSpPr>
          <p:nvPr>
            <p:ph type="sldNum" sz="quarter" idx="5"/>
          </p:nvPr>
        </p:nvSpPr>
        <p:spPr/>
        <p:txBody>
          <a:bodyPr/>
          <a:lstStyle/>
          <a:p>
            <a:fld id="{4AFAF093-079D-4CD1-B7A5-0F7021B5D791}" type="slidenum">
              <a:rPr lang="en-US" smtClean="0"/>
              <a:t>20</a:t>
            </a:fld>
            <a:endParaRPr lang="en-US"/>
          </a:p>
        </p:txBody>
      </p:sp>
    </p:spTree>
    <p:extLst>
      <p:ext uri="{BB962C8B-B14F-4D97-AF65-F5344CB8AC3E}">
        <p14:creationId xmlns:p14="http://schemas.microsoft.com/office/powerpoint/2010/main" val="63238868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0" dirty="0"/>
              <a:t>No, it’s not the end of the world, but there will be other worldwide changes…&lt;enter&gt;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i="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i="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i="0" dirty="0"/>
              <a:t>I.R.S. Records 1987:</a:t>
            </a:r>
            <a:r>
              <a:rPr lang="en-US" i="1" dirty="0"/>
              <a:t> “It's the End of the World as We Know It (And I Feel Fine)” </a:t>
            </a:r>
            <a:r>
              <a:rPr lang="en-US" i="0" dirty="0"/>
              <a:t>– R.E.M.</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21</a:t>
            </a:fld>
            <a:endParaRPr lang="en-US"/>
          </a:p>
        </p:txBody>
      </p:sp>
    </p:spTree>
    <p:extLst>
      <p:ext uri="{BB962C8B-B14F-4D97-AF65-F5344CB8AC3E}">
        <p14:creationId xmlns:p14="http://schemas.microsoft.com/office/powerpoint/2010/main" val="139606101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lnSpc>
                <a:spcPct val="107000"/>
              </a:lnSpc>
              <a:spcBef>
                <a:spcPts val="0"/>
              </a:spcBef>
              <a:spcAft>
                <a:spcPts val="0"/>
              </a:spcAft>
            </a:pPr>
            <a:r>
              <a:rPr lang="en-US" sz="14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Over 70% of our planets surface is covered by water and it is already feeling the impacts of climate change. &lt;enter&gt;</a:t>
            </a:r>
          </a:p>
          <a:p>
            <a:pPr marL="0" marR="0" algn="just">
              <a:lnSpc>
                <a:spcPct val="107000"/>
              </a:lnSpc>
              <a:spcBef>
                <a:spcPts val="0"/>
              </a:spcBef>
              <a:spcAft>
                <a:spcPts val="0"/>
              </a:spcAft>
            </a:pP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pH refers to the percentage (</a:t>
            </a:r>
            <a:r>
              <a:rPr lang="en-US" sz="1400" b="1" u="sng"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p</a:t>
            </a: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otential or </a:t>
            </a:r>
            <a:r>
              <a:rPr lang="en-US" sz="1400" b="1" u="sng"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p</a:t>
            </a: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ower) of </a:t>
            </a:r>
            <a:r>
              <a:rPr lang="en-US" sz="1400" b="1" u="sng"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H</a:t>
            </a: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ydrogen ions in a solution and gives us an idea of how acidic or alkaline something is.  Acids react with many chemicals, breaking them down or dissolving them.  The more acidic sea water becomes, the greater the stress on life in the ocean.  </a:t>
            </a:r>
          </a:p>
          <a:p>
            <a:pPr marL="0" marR="0" algn="just">
              <a:lnSpc>
                <a:spcPct val="107000"/>
              </a:lnSpc>
              <a:spcBef>
                <a:spcPts val="0"/>
              </a:spcBef>
              <a:spcAft>
                <a:spcPts val="0"/>
              </a:spcAft>
            </a:pP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This increase in acidity &lt;enter&gt; can been seen in this photo-montage of a coral outcrop taken before … and after the effects of the lower </a:t>
            </a:r>
            <a:r>
              <a:rPr lang="en-US" sz="1400" dirty="0" err="1">
                <a:solidFill>
                  <a:srgbClr val="211D1E"/>
                </a:solidFill>
                <a:effectLst/>
                <a:latin typeface="Calibri" panose="020F0502020204030204" pitchFamily="34" charset="0"/>
                <a:ea typeface="Calibri" panose="020F0502020204030204" pitchFamily="34" charset="0"/>
                <a:cs typeface="Calibri" panose="020F0502020204030204" pitchFamily="34" charset="0"/>
              </a:rPr>
              <a:t>pH.</a:t>
            </a:r>
            <a:endPar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a:p>
            <a:pPr marL="0" marR="0" algn="just">
              <a:lnSpc>
                <a:spcPct val="107000"/>
              </a:lnSpc>
              <a:spcBef>
                <a:spcPts val="0"/>
              </a:spcBef>
              <a:spcAft>
                <a:spcPts val="0"/>
              </a:spcAft>
            </a:pP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Acids have a dramatic effect on substances like calcium carbonate, &lt;enter&gt; which is the material used to make shells. &lt;enter&gt;</a:t>
            </a:r>
          </a:p>
          <a:p>
            <a:pPr marL="0" marR="0" algn="just">
              <a:lnSpc>
                <a:spcPct val="107000"/>
              </a:lnSpc>
              <a:spcBef>
                <a:spcPts val="0"/>
              </a:spcBef>
              <a:spcAft>
                <a:spcPts val="0"/>
              </a:spcAft>
            </a:pPr>
            <a:endPar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a:p>
            <a:pPr marL="0" marR="0" algn="just">
              <a:lnSpc>
                <a:spcPct val="107000"/>
              </a:lnSpc>
              <a:spcBef>
                <a:spcPts val="0"/>
              </a:spcBef>
              <a:spcAft>
                <a:spcPts val="0"/>
              </a:spcAft>
            </a:pPr>
            <a:r>
              <a:rPr lang="en-US" sz="14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Supplemental: </a:t>
            </a:r>
            <a:r>
              <a:rPr lang="en-US" sz="1200" i="1" dirty="0">
                <a:effectLst/>
                <a:latin typeface="Calibri" panose="020F0502020204030204" pitchFamily="34" charset="0"/>
                <a:ea typeface="Calibri" panose="020F0502020204030204" pitchFamily="34" charset="0"/>
                <a:cs typeface="Calibri" panose="020F0502020204030204" pitchFamily="34" charset="0"/>
              </a:rPr>
              <a:t>Ocean acidification is a marine and coastal specific aspect of climate change. Carbon dioxide (CO</a:t>
            </a:r>
            <a:r>
              <a:rPr lang="en-US" sz="1200" i="1" baseline="-25000" dirty="0">
                <a:effectLst/>
                <a:latin typeface="Calibri" panose="020F0502020204030204" pitchFamily="34" charset="0"/>
                <a:ea typeface="Calibri" panose="020F0502020204030204" pitchFamily="34" charset="0"/>
                <a:cs typeface="Calibri" panose="020F0502020204030204" pitchFamily="34" charset="0"/>
              </a:rPr>
              <a:t>2</a:t>
            </a:r>
            <a:r>
              <a:rPr lang="en-US" sz="1200" i="1" dirty="0">
                <a:effectLst/>
                <a:latin typeface="Calibri" panose="020F0502020204030204" pitchFamily="34" charset="0"/>
                <a:ea typeface="Calibri" panose="020F0502020204030204" pitchFamily="34" charset="0"/>
                <a:cs typeface="Calibri" panose="020F0502020204030204" pitchFamily="34" charset="0"/>
              </a:rPr>
              <a:t>) has detrimental effects on the environment not only as a greenhouse gas, but also in its lesser-known role in ocean acidification. In the most basic terms, CO2 dissolves in seawater, beginning a chain reaction leading to more acidic conditions. Consequently, many marine organisms will be negatively impacted by ocean acidification, including species who will build weaker shells in a more acidic environment such as many species of shellfish and coral.</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400" i="1" dirty="0">
                <a:effectLst/>
                <a:latin typeface="Calibri" panose="020F0502020204030204" pitchFamily="34" charset="0"/>
                <a:ea typeface="Calibri" panose="020F0502020204030204" pitchFamily="34" charset="0"/>
                <a:cs typeface="Calibri" panose="020F0502020204030204" pitchFamily="34" charset="0"/>
              </a:rPr>
              <a: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4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Since the industrial age, ocean pH levels have declined, and the ocean is now 30% more acidic.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4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4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If carbon dioxide emissions continue at current rates, ocean pH levels are expected to fall, creating an ocean that is more acidic than has been seen for the past 20 million years.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4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4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Southern New Jersey counties rank second in the United States in economic dependence on shelled mollusks, which will suffer from increasing ocean acidity.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22</a:t>
            </a:fld>
            <a:endParaRPr lang="en-US"/>
          </a:p>
        </p:txBody>
      </p:sp>
    </p:spTree>
    <p:extLst>
      <p:ext uri="{BB962C8B-B14F-4D97-AF65-F5344CB8AC3E}">
        <p14:creationId xmlns:p14="http://schemas.microsoft.com/office/powerpoint/2010/main" val="122153596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Air quality will continue &lt;enter&gt; to decline as more and more pollutants are added to the atmosphere leading to an increase in &lt;enter&gt; greater health risks due to particulates such as smog.  Other sources of particulates &lt;enter&gt; will also impact visibility and air quality. &lt;enter&gt;</a:t>
            </a:r>
          </a:p>
          <a:p>
            <a:pPr marL="0" marR="0">
              <a:lnSpc>
                <a:spcPct val="107000"/>
              </a:lnSpc>
              <a:spcBef>
                <a:spcPts val="0"/>
              </a:spcBef>
              <a:spcAft>
                <a:spcPts val="0"/>
              </a:spcAft>
            </a:pPr>
            <a:endPar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The effects of climate change are likely to contribute to an increase in air pollution, leading to increased respiratory and cardiovascular health problems, like asthma and hay fever, and a greater number of premature deaths.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Environmental degradation from climate induced increases in air pollution will reduce visibility and cause damage to crops and forests.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lvl="0" indent="0">
              <a:lnSpc>
                <a:spcPct val="107000"/>
              </a:lnSpc>
              <a:spcBef>
                <a:spcPts val="0"/>
              </a:spcBef>
              <a:spcAft>
                <a:spcPts val="0"/>
              </a:spcAft>
              <a:buFont typeface="+mj-lt"/>
              <a:buNone/>
            </a:pP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23</a:t>
            </a:fld>
            <a:endParaRPr lang="en-US"/>
          </a:p>
        </p:txBody>
      </p:sp>
    </p:spTree>
    <p:extLst>
      <p:ext uri="{BB962C8B-B14F-4D97-AF65-F5344CB8AC3E}">
        <p14:creationId xmlns:p14="http://schemas.microsoft.com/office/powerpoint/2010/main" val="274039040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As we have seen, there will be impacts to not only sea-water, but fresh-water as well. &lt;enter&gt; Stormwater runoff will tax the existing infrastructure, especially in areas where there are </a:t>
            </a: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outdated stormwater systems &lt;enter&gt; and even have combined stormwater and sewage overflow systems or CSO’s that are not prepared for an increase in precipitation.  </a:t>
            </a:r>
          </a:p>
          <a:p>
            <a:pPr marL="0" marR="0" lvl="0" indent="0" algn="l" defTabSz="914400" rtl="0" eaLnBrk="1" fontAlgn="auto" latinLnBrk="0" hangingPunct="1">
              <a:lnSpc>
                <a:spcPct val="107000"/>
              </a:lnSpc>
              <a:spcBef>
                <a:spcPts val="0"/>
              </a:spcBef>
              <a:spcAft>
                <a:spcPts val="0"/>
              </a:spcAft>
              <a:buClrTx/>
              <a:buSzTx/>
              <a:buFontTx/>
              <a:buNone/>
              <a:tabLst/>
              <a:defRPr/>
            </a:pP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Residents who rely on wells for their &lt;enter&gt; drinking water and live near the shore will have to deal with </a:t>
            </a:r>
            <a:r>
              <a:rPr lang="en-US" sz="1200" b="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salt-water intrusion</a:t>
            </a: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This occurs when groundwater is removed and replaced by sea water.  Cape May and Atlantic counties are already experiencing this impact. &lt;enter&gt;</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Water supplies will be stressed from the increase in the growing season and extreme temperatures expected due to climate change.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Rising sea levels may lead to increased saltwater intrusion in New Jersey aquifers where wells are over pumped.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Freshwater intakes and aquifer recharge areas may be threatened if sea-level rise pushes the salt front further upriver.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Combined sewer overflow communities may be further challenged as sea-level rise and/or increased rain events submerge discharge points that are currently above the waterline.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Surface and groundwater quality will be impaired as increased nutrients and contaminants enter waters due to runoff from more intense rain events. </a:t>
            </a:r>
          </a:p>
          <a:p>
            <a:pPr marL="342900" marR="0" lvl="0" indent="-342900">
              <a:lnSpc>
                <a:spcPct val="107000"/>
              </a:lnSpc>
              <a:spcBef>
                <a:spcPts val="0"/>
              </a:spcBef>
              <a:spcAft>
                <a:spcPts val="0"/>
              </a:spcAft>
              <a:buFont typeface="+mj-lt"/>
              <a:buAutoNum type="arabicPeriod"/>
            </a:pPr>
            <a:endParaRPr lang="en-US" sz="1200" i="1" dirty="0">
              <a:solidFill>
                <a:srgbClr val="211D1E"/>
              </a:solidFill>
              <a:effectLst/>
              <a:latin typeface="Calibri" panose="020F0502020204030204" pitchFamily="34" charset="0"/>
              <a:ea typeface="Times New Roman" panose="02020603050405020304" pitchFamily="18" charset="0"/>
              <a:cs typeface="Calibri" panose="020F0502020204030204" pitchFamily="34" charset="0"/>
            </a:endParaRPr>
          </a:p>
          <a:p>
            <a:pPr marL="0" marR="0" lvl="0" indent="0">
              <a:lnSpc>
                <a:spcPct val="107000"/>
              </a:lnSpc>
              <a:spcBef>
                <a:spcPts val="0"/>
              </a:spcBef>
              <a:spcAft>
                <a:spcPts val="0"/>
              </a:spcAft>
              <a:buFont typeface="+mj-lt"/>
              <a:buNone/>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Supply (saltwater intrusion in the aquifers)</a:t>
            </a:r>
            <a:endParaRPr lang="en-US" sz="1200" dirty="0">
              <a:effectLst/>
              <a:latin typeface="Times New Roman" panose="02020603050405020304" pitchFamily="18" charset="0"/>
              <a:ea typeface="Times New Roman" panose="02020603050405020304" pitchFamily="18" charset="0"/>
            </a:endParaRPr>
          </a:p>
          <a:p>
            <a:pPr marL="685800" marR="0" lvl="1" indent="-228600">
              <a:spcBef>
                <a:spcPts val="0"/>
              </a:spcBef>
              <a:spcAft>
                <a:spcPts val="0"/>
              </a:spcAft>
              <a:buSzPts val="1000"/>
              <a:buFont typeface="Symbol" panose="05050102010706020507" pitchFamily="18" charset="2"/>
              <a:buChar char=""/>
              <a:tabLst>
                <a:tab pos="1828800" algn="l"/>
              </a:tabLs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Rising sea levels may lead to increased saltwater intrusion in New Jersey aquifers where wells are over pumped.</a:t>
            </a:r>
            <a:endParaRPr lang="en-US" sz="1200" i="0" dirty="0">
              <a:effectLst/>
              <a:latin typeface="Times New Roman" panose="02020603050405020304" pitchFamily="18" charset="0"/>
              <a:ea typeface="Times New Roman" panose="02020603050405020304" pitchFamily="18" charset="0"/>
              <a:cs typeface="+mn-cs"/>
            </a:endParaRPr>
          </a:p>
          <a:p>
            <a:pPr marL="0" marR="0" lvl="0" indent="0">
              <a:spcBef>
                <a:spcPts val="0"/>
              </a:spcBef>
              <a:spcAft>
                <a:spcPts val="0"/>
              </a:spcAft>
              <a:buSzPts val="1000"/>
              <a:buFont typeface="Symbol" panose="05050102010706020507" pitchFamily="18" charset="2"/>
              <a:buNone/>
              <a:tabLst>
                <a:tab pos="1828800" algn="l"/>
              </a:tabLs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Quality</a:t>
            </a:r>
            <a:endParaRPr lang="en-US" sz="1200" dirty="0">
              <a:effectLst/>
              <a:latin typeface="Times New Roman" panose="02020603050405020304" pitchFamily="18" charset="0"/>
              <a:ea typeface="Times New Roman" panose="02020603050405020304" pitchFamily="18" charset="0"/>
            </a:endParaRPr>
          </a:p>
          <a:p>
            <a:pPr marL="685800" marR="0" lvl="1" indent="-228600">
              <a:spcBef>
                <a:spcPts val="0"/>
              </a:spcBef>
              <a:spcAft>
                <a:spcPts val="0"/>
              </a:spcAft>
              <a:buSzPts val="1000"/>
              <a:buFont typeface="Symbol" panose="05050102010706020507" pitchFamily="18" charset="2"/>
              <a:buChar char=""/>
              <a:tabLst>
                <a:tab pos="1828800" algn="l"/>
              </a:tabLs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Surface and groundwater quality will be impaired as increased nutrients and contaminants enter waters due to runoff from more intense rain events leading </a:t>
            </a:r>
            <a:r>
              <a:rPr lang="en-US" sz="1200" i="1" dirty="0">
                <a:effectLst/>
                <a:latin typeface="Times New Roman" panose="02020603050405020304" pitchFamily="18" charset="0"/>
                <a:ea typeface="Times New Roman" panose="02020603050405020304" pitchFamily="18" charset="0"/>
              </a:rPr>
              <a:t>to</a:t>
            </a:r>
            <a:r>
              <a:rPr lang="en-US" sz="1200" i="1" dirty="0">
                <a:solidFill>
                  <a:srgbClr val="4D5156"/>
                </a:solidFill>
                <a:effectLst/>
                <a:latin typeface="Times New Roman" panose="02020603050405020304" pitchFamily="18" charset="0"/>
                <a:ea typeface="Times New Roman" panose="02020603050405020304" pitchFamily="18" charset="0"/>
              </a:rPr>
              <a:t> harmful algal blooms (HABs)</a:t>
            </a:r>
            <a:endParaRPr lang="en-US" sz="12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200" i="1" dirty="0">
                <a:effectLst/>
                <a:latin typeface="Times New Roman" panose="02020603050405020304" pitchFamily="18" charset="0"/>
                <a:ea typeface="Times New Roman" panose="02020603050405020304" pitchFamily="18" charset="0"/>
                <a:cs typeface="Calibri" panose="020F0502020204030204" pitchFamily="34" charset="0"/>
              </a:rPr>
              <a:t> </a:t>
            </a:r>
            <a:endParaRPr lang="en-US" sz="12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24</a:t>
            </a:fld>
            <a:endParaRPr lang="en-US"/>
          </a:p>
        </p:txBody>
      </p:sp>
    </p:spTree>
    <p:extLst>
      <p:ext uri="{BB962C8B-B14F-4D97-AF65-F5344CB8AC3E}">
        <p14:creationId xmlns:p14="http://schemas.microsoft.com/office/powerpoint/2010/main" val="179106165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1200" i="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Climate change was responsible for our ancestors moving from a hunter-gatherer society to an agrarian one.  Around 8000 years ago the world had warmed to a point where permafrost in the mid-latitudes melted, and the soil became loose enough for the planting of seeds.  This occurred in nearly every society world-wide. New Jersey is known as the Garden State for a good reason; the conditions here &lt;enter&gt; are excellent for a great variety of crops.  As conditions change, so will the vegetative zones and the growing season. &lt;enter&gt; Many staple fruits and vegetables depend on the winter frosts for proper growth.  Apples, blueberries and cranberries need to overwinter to propagate successfully. Rutgers University is one of the many institutions working on developing a warm-weather apple.</a:t>
            </a:r>
          </a:p>
          <a:p>
            <a:pPr marL="0" marR="0">
              <a:lnSpc>
                <a:spcPct val="107000"/>
              </a:lnSpc>
              <a:spcBef>
                <a:spcPts val="0"/>
              </a:spcBef>
              <a:spcAft>
                <a:spcPts val="0"/>
              </a:spcAft>
            </a:pPr>
            <a:endPar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The productivity of crops and livestock are expected to change due to the climate-induced changes in temperature and precipitation patterns.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New Jersey may become unsuitable for specialty crops like blueberries and cranberries in the future as higher temperatures reduce necessary winter chills.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25</a:t>
            </a:fld>
            <a:endParaRPr lang="en-US"/>
          </a:p>
        </p:txBody>
      </p:sp>
    </p:spTree>
    <p:extLst>
      <p:ext uri="{BB962C8B-B14F-4D97-AF65-F5344CB8AC3E}">
        <p14:creationId xmlns:p14="http://schemas.microsoft.com/office/powerpoint/2010/main" val="8855229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Forest fires &lt;enter&gt; will become more frequent as wildfire season lengthens and droughts persist.  The burning of wood will add a considerable amount of carbon back into the atmosphere, making conditions even worse.  </a:t>
            </a: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As we have seen, &lt;enter&gt; plants use CO2 to make sugars and build up their bark, roots and other tissues.  The carbon used is then stored or trapped within the plant.  The technical term for this is carbon sequestration.  New plant growth absorbs a great deal of carbon, but existing forests do even more.  So, planting new trees is good, but protecting older ones is even better! &lt;enter&gt;</a:t>
            </a:r>
          </a:p>
          <a:p>
            <a:pPr marL="0" marR="0">
              <a:lnSpc>
                <a:spcPct val="107000"/>
              </a:lnSpc>
              <a:spcBef>
                <a:spcPts val="0"/>
              </a:spcBef>
              <a:spcAft>
                <a:spcPts val="0"/>
              </a:spcAft>
            </a:pPr>
            <a:endPar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The persistence of Southern pine beetle in New Jersey represents an early example of the destruction of invasive pests that can occur due to climate change impacts.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Wildfire seasons could be lengthened, and the frequency of large fires increased due to the hot, dry periods that will result from increased temperatures.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200" i="1"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TERRESTRIAL CARBON SEQUESTRATION </a:t>
            </a:r>
            <a:endParaRPr lang="en-US" sz="1200" i="1"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lnSpc>
                <a:spcPct val="107000"/>
              </a:lnSpc>
              <a:spcBef>
                <a:spcPts val="0"/>
              </a:spcBef>
              <a:spcAft>
                <a:spcPts val="0"/>
              </a:spcAft>
            </a:pPr>
            <a:r>
              <a:rPr lang="en-US" sz="12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Key Findings: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The loss of coastal wetland and forest habitats to climate change will result in carbon losses and increase New Jersey’s net greenhouse gas emissions.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1200" dirty="0">
                <a:effectLst/>
                <a:latin typeface="Calibri" panose="020F0502020204030204" pitchFamily="34" charset="0"/>
                <a:ea typeface="Times New Roman" panose="02020603050405020304" pitchFamily="18" charset="0"/>
              </a:rPr>
              <a:t> </a:t>
            </a:r>
            <a:endParaRPr lang="en-US" sz="12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26</a:t>
            </a:fld>
            <a:endParaRPr lang="en-US"/>
          </a:p>
        </p:txBody>
      </p:sp>
    </p:spTree>
    <p:extLst>
      <p:ext uri="{BB962C8B-B14F-4D97-AF65-F5344CB8AC3E}">
        <p14:creationId xmlns:p14="http://schemas.microsoft.com/office/powerpoint/2010/main" val="171323519"/>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Swamps, marshes, estuaries, bogs…, whatever they are referred to are all examples of wetlands.  &lt;enter&gt; Coastal wetlands will be subject to sea-level rise &lt;enter&gt; and saltwater intrusion.  Critical habitats and the plants and animals that inhabit them may be lost due to these impacts. </a:t>
            </a:r>
          </a:p>
          <a:p>
            <a:pPr marL="0" marR="0" lvl="0" indent="0" algn="l" defTabSz="914400" rtl="0" eaLnBrk="1" fontAlgn="auto" latinLnBrk="0" hangingPunct="1">
              <a:lnSpc>
                <a:spcPct val="107000"/>
              </a:lnSpc>
              <a:spcBef>
                <a:spcPts val="0"/>
              </a:spcBef>
              <a:spcAft>
                <a:spcPts val="0"/>
              </a:spcAft>
              <a:buClrTx/>
              <a:buSzTx/>
              <a:buFontTx/>
              <a:buNone/>
              <a:tabLst/>
              <a:defRPr/>
            </a:pPr>
            <a:r>
              <a:rPr lang="en-US" dirty="0"/>
              <a:t>Let’s examine the impacts on some specific ecosystems in NJ… </a:t>
            </a: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&lt;enter&gt;  </a:t>
            </a:r>
          </a:p>
          <a:p>
            <a:pPr marL="0" marR="0">
              <a:lnSpc>
                <a:spcPct val="107000"/>
              </a:lnSpc>
              <a:spcBef>
                <a:spcPts val="0"/>
              </a:spcBef>
              <a:spcAft>
                <a:spcPts val="0"/>
              </a:spcAft>
            </a:pPr>
            <a:endPar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2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Some freshwater wetlands may be lost due to inundation with saltwater.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Some New Jersey tidal wetlands may not gain elevation at a rate that equals the rate of sea-level rise and thus some are expected to be lost to increased rates of sea-level rise.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Increased flooding and salinity are projected to lead to a loss of 92% of brackish marshes, 32% of tidal swamps, and 6% of tidal fresh marshes in the Delaware Estuary by 2100.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2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Atlantic white cedar, a globally rare species, is expected to lose habitat in New Jersey because of rising sea levels. </a:t>
            </a:r>
            <a:endParaRPr lang="en-US" sz="12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27</a:t>
            </a:fld>
            <a:endParaRPr lang="en-US"/>
          </a:p>
        </p:txBody>
      </p:sp>
    </p:spTree>
    <p:extLst>
      <p:ext uri="{BB962C8B-B14F-4D97-AF65-F5344CB8AC3E}">
        <p14:creationId xmlns:p14="http://schemas.microsoft.com/office/powerpoint/2010/main" val="322713792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Terrestrial ecosystems are those that feature dry ground and the plants and animals that live there.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&lt;enter&gt; Climate change will have many impacts on these habitats including &lt;enter&gt; losing habitat to not only the changing weather, but also to people moving  away from the coastal regions to avoid the storms and flooding and to &lt;enter&gt; interspecies competition. &lt;enter&gt;</a:t>
            </a:r>
          </a:p>
          <a:p>
            <a:endParaRPr lang="en-US" dirty="0"/>
          </a:p>
          <a:p>
            <a:pPr marL="0" marR="0">
              <a:lnSpc>
                <a:spcPct val="107000"/>
              </a:lnSpc>
              <a:spcBef>
                <a:spcPts val="0"/>
              </a:spcBef>
              <a:spcAft>
                <a:spcPts val="0"/>
              </a:spcAft>
            </a:pPr>
            <a:r>
              <a:rPr lang="en-US" sz="18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Climate change is likely to facilitate expansion of invasive plant species.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29% of New Jersey’s bird species are vulnerable to climate change, including the American Goldfinch which is the state bird of New Jersey.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Saltmarsh Sparrows, a globally endangered species, may reach quasi-extinction population numbers by 2040 due to habitat loss from sea-level rise.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Animals both on land and in water may lose their habitats due to rising temperatures, SLR.  Southern bird migrations will occur earlier, and northern migrations will occur later as temperatures rise, leading to changes in feeding habits and ecosystem impacts.  The territories of these animals will move with the climatic changes.  Animals who depend on warmer temperatures and normally are found in states like Virginia and the Carolinas will move their homes to New Jersey.  Animals that move from northern states south for the summers will be stopping here instead of moving further south.  This includes many species that we currently consider invasive.  (However, they technically should not be considered invasive if the conditions they are used to now exist in New Jersey – they are only going where nature determined they do best.)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dirty="0">
                <a:effectLst/>
                <a:latin typeface="Calibri" panose="020F0502020204030204" pitchFamily="34" charset="0"/>
                <a:ea typeface="Times New Roman" panose="02020603050405020304" pitchFamily="18" charset="0"/>
              </a:rPr>
              <a:t> </a:t>
            </a:r>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28</a:t>
            </a:fld>
            <a:endParaRPr lang="en-US"/>
          </a:p>
        </p:txBody>
      </p:sp>
    </p:spTree>
    <p:extLst>
      <p:ext uri="{BB962C8B-B14F-4D97-AF65-F5344CB8AC3E}">
        <p14:creationId xmlns:p14="http://schemas.microsoft.com/office/powerpoint/2010/main" val="208544030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800" dirty="0"/>
              <a:t>Freshwater ecosystems consist of streams, rivers, lakes, ponds and other bodies of freshwater and the plants and animals that live there.</a:t>
            </a:r>
          </a:p>
          <a:p>
            <a:r>
              <a:rPr lang="en-US" sz="1800" dirty="0"/>
              <a:t>&lt;enter&gt; Like terrestrial ecosystems, habitat loss will be a major impact.  </a:t>
            </a:r>
          </a:p>
          <a:p>
            <a:r>
              <a:rPr lang="en-US" sz="1800" dirty="0"/>
              <a:t>One rather unusual impact will be upon the sex of certain species of reptiles.  &lt;enter&gt; Temperatures determine whether the embryos develop into males or females, and the increase may lead to single sex habitats.  &lt;enter&gt;</a:t>
            </a:r>
          </a:p>
          <a:p>
            <a:pPr marL="0" marR="0">
              <a:lnSpc>
                <a:spcPct val="107000"/>
              </a:lnSpc>
              <a:spcBef>
                <a:spcPts val="0"/>
              </a:spcBef>
              <a:spcAft>
                <a:spcPts val="0"/>
              </a:spcAft>
            </a:pPr>
            <a:endParaRPr lang="en-US" sz="1800" dirty="0">
              <a:solidFill>
                <a:srgbClr val="EE9D1B"/>
              </a:solidFill>
              <a:effectLst/>
              <a:latin typeface="Calibri" panose="020F0502020204030204" pitchFamily="34" charset="0"/>
              <a:ea typeface="Calibri" panose="020F0502020204030204" pitchFamily="34" charset="0"/>
              <a:cs typeface="Calibri" panose="020F0502020204030204" pitchFamily="34" charset="0"/>
            </a:endParaRPr>
          </a:p>
          <a:p>
            <a:pPr marL="0" marR="0">
              <a:lnSpc>
                <a:spcPct val="107000"/>
              </a:lnSpc>
              <a:spcBef>
                <a:spcPts val="0"/>
              </a:spcBef>
              <a:spcAft>
                <a:spcPts val="0"/>
              </a:spcAft>
            </a:pPr>
            <a:r>
              <a:rPr lang="en-US" sz="18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Freshwater fish, like brook trout, that need cold-water habitats are expected to lose habitat as water temperatures increase due to climate change.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Reptiles with temperature-dependent sex determination could experience changes in sex ratios as New Jersey temperatures increase. </a:t>
            </a:r>
          </a:p>
          <a:p>
            <a:pPr marL="742950" marR="0" lvl="1" indent="-285750">
              <a:lnSpc>
                <a:spcPct val="107000"/>
              </a:lnSpc>
              <a:spcBef>
                <a:spcPts val="0"/>
              </a:spcBef>
              <a:spcAft>
                <a:spcPts val="0"/>
              </a:spcAft>
              <a:buFont typeface="Arial" panose="020B0604020202020204" pitchFamily="34" charset="0"/>
              <a:buChar char="•"/>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Sex is determined by the temp the eggs are incubated at</a:t>
            </a:r>
          </a:p>
          <a:p>
            <a:pPr marL="742950" marR="0" lvl="1" indent="-285750">
              <a:lnSpc>
                <a:spcPct val="107000"/>
              </a:lnSpc>
              <a:spcBef>
                <a:spcPts val="0"/>
              </a:spcBef>
              <a:spcAft>
                <a:spcPts val="0"/>
              </a:spcAft>
              <a:buFont typeface="Arial" panose="020B0604020202020204" pitchFamily="34" charset="0"/>
              <a:buChar char="•"/>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In the red-eared slider turtle, eggs above 30 degrees C produces all females</a:t>
            </a:r>
          </a:p>
          <a:p>
            <a:pPr marL="742950" marR="0" lvl="1" indent="-285750">
              <a:lnSpc>
                <a:spcPct val="107000"/>
              </a:lnSpc>
              <a:spcBef>
                <a:spcPts val="0"/>
              </a:spcBef>
              <a:spcAft>
                <a:spcPts val="0"/>
              </a:spcAft>
              <a:buFont typeface="Arial" panose="020B0604020202020204" pitchFamily="34" charset="0"/>
              <a:buChar char="•"/>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In the snapping turtle, eggs below 22 degrees C or above 28 degrees C will be female.  Between 25-27 degrees C males predominate</a:t>
            </a:r>
          </a:p>
          <a:p>
            <a:pPr marL="457200" marR="0" lvl="1" indent="0">
              <a:lnSpc>
                <a:spcPct val="107000"/>
              </a:lnSpc>
              <a:spcBef>
                <a:spcPts val="0"/>
              </a:spcBef>
              <a:spcAft>
                <a:spcPts val="0"/>
              </a:spcAft>
              <a:buFont typeface="Arial" panose="020B0604020202020204" pitchFamily="34" charset="0"/>
              <a:buNone/>
            </a:pPr>
            <a:endPar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endParaRPr>
          </a:p>
          <a:p>
            <a:pPr marL="800100" marR="0" lvl="1" indent="-342900">
              <a:lnSpc>
                <a:spcPct val="107000"/>
              </a:lnSpc>
              <a:spcBef>
                <a:spcPts val="0"/>
              </a:spcBef>
              <a:spcAft>
                <a:spcPts val="0"/>
              </a:spcAft>
              <a:buFont typeface="+mj-lt"/>
              <a:buAutoNum type="arabicPeriod"/>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r>
              <a:rPr lang="en-US" sz="18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29</a:t>
            </a:fld>
            <a:endParaRPr lang="en-US"/>
          </a:p>
        </p:txBody>
      </p:sp>
    </p:spTree>
    <p:extLst>
      <p:ext uri="{BB962C8B-B14F-4D97-AF65-F5344CB8AC3E}">
        <p14:creationId xmlns:p14="http://schemas.microsoft.com/office/powerpoint/2010/main" val="147015865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800" dirty="0"/>
              <a:t>Marine ecosystems include the ocean, bays, estuaries and other bodies of saltwater and the plants and animals that live there.</a:t>
            </a:r>
          </a:p>
          <a:p>
            <a:pPr marL="0" marR="0">
              <a:lnSpc>
                <a:spcPct val="107000"/>
              </a:lnSpc>
              <a:spcBef>
                <a:spcPts val="0"/>
              </a:spcBef>
              <a:spcAft>
                <a:spcPts val="0"/>
              </a:spcAft>
            </a:pPr>
            <a:r>
              <a:rPr lang="en-US" sz="1800" dirty="0">
                <a:solidFill>
                  <a:srgbClr val="EE9D1B"/>
                </a:solidFill>
                <a:effectLst/>
                <a:latin typeface="Calibri" panose="020F0502020204030204" pitchFamily="34" charset="0"/>
                <a:ea typeface="Calibri" panose="020F0502020204030204" pitchFamily="34" charset="0"/>
                <a:cs typeface="Calibri" panose="020F0502020204030204" pitchFamily="34" charset="0"/>
              </a:rPr>
              <a:t>The eastern border of NJ consists of the New York Bight and the Atlantic Ocean.  One of the worlds great underwater currents, the Gulf Stream parallels our shore. &lt;enter&gt; Changing temperatures in the Atlantic are affecting the carrying capacity of the Gulf Stream.  This can force marine wildlife to migrate to other locations to find food. &lt;enter&gt; The Gulf Stream carries warm tropical water northward where it mixes with melting ice-water from Canada and Greenland.  As the ice is reduced the temperature of the ocean will continue to rise causing many species to abandon their current habitats, &lt;enter&gt; which will have a vast negative impact on New Jerseys recreational and commercial fish species. &lt;enter&gt;</a:t>
            </a:r>
          </a:p>
          <a:p>
            <a:pPr marL="0" marR="0">
              <a:lnSpc>
                <a:spcPct val="107000"/>
              </a:lnSpc>
              <a:spcBef>
                <a:spcPts val="0"/>
              </a:spcBef>
              <a:spcAft>
                <a:spcPts val="0"/>
              </a:spcAft>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lnSpc>
                <a:spcPct val="107000"/>
              </a:lnSpc>
              <a:spcBef>
                <a:spcPts val="0"/>
              </a:spcBef>
              <a:spcAft>
                <a:spcPts val="0"/>
              </a:spcAft>
            </a:pPr>
            <a:r>
              <a:rPr lang="en-US" sz="1800"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Supplemental:</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Current climate changes could result in more “dead zones” from hypoxic events, which are of particular concern for summer flounder which is New Jersey’s largest recreational fish species.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Many commercially important shellfish species including hard clam, scallops, and oysters will develop thinner and frailer shells due to ocean acidification.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1800" i="1" dirty="0">
                <a:solidFill>
                  <a:srgbClr val="211D1E"/>
                </a:solidFill>
                <a:effectLst/>
                <a:latin typeface="Calibri" panose="020F0502020204030204" pitchFamily="34" charset="0"/>
                <a:ea typeface="Calibri" panose="020F0502020204030204" pitchFamily="34" charset="0"/>
                <a:cs typeface="Calibri" panose="020F0502020204030204" pitchFamily="34" charset="0"/>
              </a:rPr>
              <a:t>As temperatures increase, environmental conditions in New Jersey estuaries may improve for invasive species like the clinging jellyfish.</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4" name="Slide Number Placeholder 3"/>
          <p:cNvSpPr>
            <a:spLocks noGrp="1"/>
          </p:cNvSpPr>
          <p:nvPr>
            <p:ph type="sldNum" sz="quarter" idx="5"/>
          </p:nvPr>
        </p:nvSpPr>
        <p:spPr/>
        <p:txBody>
          <a:bodyPr/>
          <a:lstStyle/>
          <a:p>
            <a:fld id="{4AFAF093-079D-4CD1-B7A5-0F7021B5D791}" type="slidenum">
              <a:rPr lang="en-US" smtClean="0"/>
              <a:t>30</a:t>
            </a:fld>
            <a:endParaRPr lang="en-US"/>
          </a:p>
        </p:txBody>
      </p:sp>
    </p:spTree>
    <p:extLst>
      <p:ext uri="{BB962C8B-B14F-4D97-AF65-F5344CB8AC3E}">
        <p14:creationId xmlns:p14="http://schemas.microsoft.com/office/powerpoint/2010/main" val="364367847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r>
              <a:rPr lang="en-US" b="1" i="1" dirty="0">
                <a:solidFill>
                  <a:srgbClr val="1C1C1C"/>
                </a:solidFill>
                <a:effectLst/>
                <a:latin typeface="Open Sans" panose="020B0606030504020204" pitchFamily="34" charset="0"/>
              </a:rPr>
              <a:t>Endangered Species</a:t>
            </a:r>
            <a:r>
              <a:rPr lang="en-US" b="0" i="0" dirty="0">
                <a:solidFill>
                  <a:srgbClr val="1C1C1C"/>
                </a:solidFill>
                <a:effectLst/>
                <a:latin typeface="Open Sans" panose="020B0606030504020204" pitchFamily="34" charset="0"/>
              </a:rPr>
              <a:t> are those who are in immediate danger and assistance is needed to prevent future extinction. </a:t>
            </a:r>
          </a:p>
          <a:p>
            <a:pPr algn="l"/>
            <a:r>
              <a:rPr lang="en-US" b="1" i="1" dirty="0">
                <a:solidFill>
                  <a:srgbClr val="1C1C1C"/>
                </a:solidFill>
                <a:effectLst/>
                <a:latin typeface="Open Sans" panose="020B0606030504020204" pitchFamily="34" charset="0"/>
              </a:rPr>
              <a:t>Threatened Species</a:t>
            </a:r>
            <a:r>
              <a:rPr lang="en-US" b="0" i="0" dirty="0">
                <a:solidFill>
                  <a:srgbClr val="1C1C1C"/>
                </a:solidFill>
                <a:effectLst/>
                <a:latin typeface="Open Sans" panose="020B0606030504020204" pitchFamily="34" charset="0"/>
              </a:rPr>
              <a:t> are those who may become endangered if conditions get worse. </a:t>
            </a:r>
          </a:p>
          <a:p>
            <a:r>
              <a:rPr lang="en-US" dirty="0"/>
              <a:t>Organisms that are already under stress will be hit hardest by the changing climate, &lt;enter&gt; especially due to a loss of habitat.</a:t>
            </a:r>
          </a:p>
          <a:p>
            <a:r>
              <a:rPr lang="en-US" dirty="0"/>
              <a:t>&lt;Enter&gt; Competition amongst species, including invasives will only heighten the stress. &lt;enter&gt;</a:t>
            </a:r>
          </a:p>
          <a:p>
            <a:r>
              <a:rPr lang="en-US" dirty="0"/>
              <a:t>The long-term results of this interaction are unknown. &lt;Enter&gt;</a:t>
            </a:r>
          </a:p>
          <a:p>
            <a:endParaRPr lang="en-US" dirty="0"/>
          </a:p>
          <a:p>
            <a:endParaRPr lang="en-US" dirty="0"/>
          </a:p>
          <a:p>
            <a:endParaRPr lang="en-US" dirty="0"/>
          </a:p>
          <a:p>
            <a:r>
              <a:rPr lang="en-US" dirty="0"/>
              <a:t>  </a:t>
            </a:r>
          </a:p>
        </p:txBody>
      </p:sp>
      <p:sp>
        <p:nvSpPr>
          <p:cNvPr id="4" name="Slide Number Placeholder 3"/>
          <p:cNvSpPr>
            <a:spLocks noGrp="1"/>
          </p:cNvSpPr>
          <p:nvPr>
            <p:ph type="sldNum" sz="quarter" idx="5"/>
          </p:nvPr>
        </p:nvSpPr>
        <p:spPr/>
        <p:txBody>
          <a:bodyPr/>
          <a:lstStyle/>
          <a:p>
            <a:fld id="{4AFAF093-079D-4CD1-B7A5-0F7021B5D791}" type="slidenum">
              <a:rPr lang="en-US" smtClean="0"/>
              <a:t>31</a:t>
            </a:fld>
            <a:endParaRPr lang="en-US"/>
          </a:p>
        </p:txBody>
      </p:sp>
    </p:spTree>
    <p:extLst>
      <p:ext uri="{BB962C8B-B14F-4D97-AF65-F5344CB8AC3E}">
        <p14:creationId xmlns:p14="http://schemas.microsoft.com/office/powerpoint/2010/main" val="1310824306"/>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conditions change in one area, indigenous wildlife will travel to areas where those conditions they evolved to live in, are appearing.  These organisms can have detrimental effects on the wildlife that has been in that area up until then.</a:t>
            </a:r>
          </a:p>
          <a:p>
            <a:r>
              <a:rPr lang="en-US" dirty="0"/>
              <a:t>We call these organisms “invasive” when these invaders have a negative impact on existing species.</a:t>
            </a:r>
          </a:p>
          <a:p>
            <a:r>
              <a:rPr lang="en-US" dirty="0"/>
              <a:t>Sometimes these invasives are transplanted due to the activities of humans. &lt;enter&gt; One example is the Spotted Lanternfly which originated in Asia and was brought to the United States in infected wood used for shipping crates.</a:t>
            </a:r>
          </a:p>
          <a:p>
            <a:r>
              <a:rPr lang="en-US" dirty="0"/>
              <a:t>&lt;enter&gt; Although they are quite attractive, purple loosestrife is invasive and will force out many native species.</a:t>
            </a:r>
          </a:p>
          <a:p>
            <a:r>
              <a:rPr lang="en-US" dirty="0"/>
              <a:t>The current trends in the changing climate indicates that many species from the southern states will travel north to remain in the conditions they are used to. &lt;enter&gt;</a:t>
            </a:r>
          </a:p>
          <a:p>
            <a:r>
              <a:rPr lang="en-US" dirty="0"/>
              <a:t>   </a:t>
            </a:r>
          </a:p>
        </p:txBody>
      </p:sp>
      <p:sp>
        <p:nvSpPr>
          <p:cNvPr id="4" name="Slide Number Placeholder 3"/>
          <p:cNvSpPr>
            <a:spLocks noGrp="1"/>
          </p:cNvSpPr>
          <p:nvPr>
            <p:ph type="sldNum" sz="quarter" idx="5"/>
          </p:nvPr>
        </p:nvSpPr>
        <p:spPr/>
        <p:txBody>
          <a:bodyPr/>
          <a:lstStyle/>
          <a:p>
            <a:fld id="{4AFAF093-079D-4CD1-B7A5-0F7021B5D791}" type="slidenum">
              <a:rPr lang="en-US" smtClean="0"/>
              <a:t>32</a:t>
            </a:fld>
            <a:endParaRPr lang="en-US"/>
          </a:p>
        </p:txBody>
      </p:sp>
    </p:spTree>
    <p:extLst>
      <p:ext uri="{BB962C8B-B14F-4D97-AF65-F5344CB8AC3E}">
        <p14:creationId xmlns:p14="http://schemas.microsoft.com/office/powerpoint/2010/main" val="66497823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Migratory animals will be affected by the changing climate.  Birds that fly south for the winter will find the warming climate will bring the food sources they need to more northern latitudes, while the same will occur for southern birds that fly north, just in the opposite direction. &lt;enter&gt; New Jersey lies along multiple migratory routes that bring over 400 different species of birds here throughout the year, either as year-long residents or temporary visitors.  </a:t>
            </a:r>
            <a:r>
              <a:rPr lang="en-US" sz="1200" b="0" dirty="0">
                <a:solidFill>
                  <a:srgbClr val="FF0000"/>
                </a:solidFill>
                <a:effectLst/>
                <a:latin typeface="Calibri" panose="020F0502020204030204" pitchFamily="34" charset="0"/>
                <a:ea typeface="Times New Roman" panose="02020603050405020304" pitchFamily="18" charset="0"/>
              </a:rPr>
              <a:t>&lt;Enter&gt; For example:</a:t>
            </a:r>
            <a:r>
              <a:rPr lang="en-US" dirty="0"/>
              <a:t> the Black-capped Chickadee currently inhabits from Monmouth County northward, while the Carolina Chickadee can be found from Monmouth County  southward.  Allaire and </a:t>
            </a:r>
            <a:r>
              <a:rPr lang="en-US" dirty="0" err="1"/>
              <a:t>Cheesequake</a:t>
            </a:r>
            <a:r>
              <a:rPr lang="en-US" dirty="0"/>
              <a:t> State Parks feature both species. &lt;enter&gt; Over the past few years, the number of Black-capped Chickadees has declined as the Carolina Chickadees are seen more often.  If this trend continues, the state will no longer be home to the 2 species.  </a:t>
            </a:r>
            <a:r>
              <a:rPr lang="en-US" sz="1200" b="0" dirty="0">
                <a:solidFill>
                  <a:srgbClr val="FF0000"/>
                </a:solidFill>
                <a:effectLst/>
                <a:latin typeface="Calibri" panose="020F0502020204030204" pitchFamily="34" charset="0"/>
                <a:ea typeface="Times New Roman" panose="02020603050405020304" pitchFamily="18" charset="0"/>
              </a:rPr>
              <a:t>&lt;Enter&gt; Even the Eastern Goldfinch, our state bird, may be abandoning New Jersey for more cooler climes. &lt;Enter&gt; </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33</a:t>
            </a:fld>
            <a:endParaRPr lang="en-US"/>
          </a:p>
        </p:txBody>
      </p:sp>
    </p:spTree>
    <p:extLst>
      <p:ext uri="{BB962C8B-B14F-4D97-AF65-F5344CB8AC3E}">
        <p14:creationId xmlns:p14="http://schemas.microsoft.com/office/powerpoint/2010/main" val="105651191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numbers of deer in NJ is greater per square mile than most other states in the United States.  </a:t>
            </a:r>
          </a:p>
          <a:p>
            <a:r>
              <a:rPr lang="en-US" sz="1200" b="0" dirty="0">
                <a:solidFill>
                  <a:srgbClr val="FF0000"/>
                </a:solidFill>
                <a:effectLst/>
                <a:latin typeface="Calibri" panose="020F0502020204030204" pitchFamily="34" charset="0"/>
                <a:ea typeface="Times New Roman" panose="02020603050405020304" pitchFamily="18" charset="0"/>
              </a:rPr>
              <a:t>&lt;Enter&gt; </a:t>
            </a:r>
            <a:r>
              <a:rPr lang="en-US" dirty="0"/>
              <a:t>As deer lose habitat to expanding suburbs, they are forced to move to new areas, and that means crossing roadways.  &lt;enter&gt; According to several auto insurance companies, NJ is considered a “medium risk” state for collisions with wildlife.  The worst month for accidents with deer is November.</a:t>
            </a:r>
          </a:p>
          <a:p>
            <a:r>
              <a:rPr lang="en-US" dirty="0"/>
              <a:t>Surprisingly, deer struck by automobiles are most often new to an area.  Deer seem to understand the dangers of the roadways where they live, but if they are forced to leave their home territories they seem to forget or get careless.  </a:t>
            </a:r>
          </a:p>
          <a:p>
            <a:r>
              <a:rPr lang="en-US" sz="1200" b="0" dirty="0">
                <a:solidFill>
                  <a:srgbClr val="FF0000"/>
                </a:solidFill>
                <a:effectLst/>
                <a:latin typeface="Calibri" panose="020F0502020204030204" pitchFamily="34" charset="0"/>
                <a:ea typeface="Times New Roman" panose="02020603050405020304" pitchFamily="18" charset="0"/>
              </a:rPr>
              <a:t>&lt;Enter&gt; </a:t>
            </a:r>
            <a:r>
              <a:rPr lang="en-US" dirty="0"/>
              <a:t>Vectors are disease carrying factors that include parasitic organisms.  Deer are often infected with Deer Ticks, which attach to the deer to feed.  As the deer travel, they bring along the ticks, often dropping them in tall grass or wooded areas.  The ticks now look for another host to feed on. &lt;Enter&gt;</a:t>
            </a:r>
          </a:p>
        </p:txBody>
      </p:sp>
      <p:sp>
        <p:nvSpPr>
          <p:cNvPr id="4" name="Slide Number Placeholder 3"/>
          <p:cNvSpPr>
            <a:spLocks noGrp="1"/>
          </p:cNvSpPr>
          <p:nvPr>
            <p:ph type="sldNum" sz="quarter" idx="5"/>
          </p:nvPr>
        </p:nvSpPr>
        <p:spPr/>
        <p:txBody>
          <a:bodyPr/>
          <a:lstStyle/>
          <a:p>
            <a:fld id="{4AFAF093-079D-4CD1-B7A5-0F7021B5D791}" type="slidenum">
              <a:rPr lang="en-US" smtClean="0"/>
              <a:t>34</a:t>
            </a:fld>
            <a:endParaRPr lang="en-US"/>
          </a:p>
        </p:txBody>
      </p:sp>
    </p:spTree>
    <p:extLst>
      <p:ext uri="{BB962C8B-B14F-4D97-AF65-F5344CB8AC3E}">
        <p14:creationId xmlns:p14="http://schemas.microsoft.com/office/powerpoint/2010/main" val="2900013802"/>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Bears hold a special place in our hearts. &lt;enter&gt; Nearly everyone owned a “Teddy Bear” as a child, and we all know Winnie the Pooh, Smokey and the </a:t>
            </a:r>
            <a:r>
              <a:rPr lang="en-US" dirty="0" err="1"/>
              <a:t>Berenstains</a:t>
            </a:r>
            <a:r>
              <a:rPr lang="en-US" dirty="0"/>
              <a:t>.  Bears are highly intelligent, adaptable, resourceful, and very powerful animals.  They may appear soft and fuzzy, but they can easily hurt a person whether they intend to or not.  More often though, it is us that hurts them. &lt;enter&gt; Bears live in a wide variety of habitats and often come into competition with people for food and living space.  Bears are most often seen in &lt;enter&gt; </a:t>
            </a:r>
            <a:r>
              <a:rPr lang="en-US" sz="1200" b="0" dirty="0">
                <a:solidFill>
                  <a:srgbClr val="224E71"/>
                </a:solidFill>
                <a:effectLst/>
                <a:latin typeface="Comic Sans MS" panose="030F0702030302020204" pitchFamily="66" charset="0"/>
              </a:rPr>
              <a:t>Sussex, </a:t>
            </a:r>
            <a:r>
              <a:rPr lang="en-US" dirty="0"/>
              <a:t>&lt;enter&gt; </a:t>
            </a:r>
            <a:r>
              <a:rPr lang="en-US" sz="1200" b="0" dirty="0">
                <a:solidFill>
                  <a:srgbClr val="224E71"/>
                </a:solidFill>
                <a:effectLst/>
                <a:latin typeface="Comic Sans MS" panose="030F0702030302020204" pitchFamily="66" charset="0"/>
              </a:rPr>
              <a:t>Warren, </a:t>
            </a:r>
            <a:r>
              <a:rPr lang="en-US" dirty="0"/>
              <a:t>&lt;enter&gt; </a:t>
            </a:r>
            <a:r>
              <a:rPr lang="en-US" sz="1200" b="0" dirty="0">
                <a:solidFill>
                  <a:srgbClr val="224E71"/>
                </a:solidFill>
                <a:effectLst/>
                <a:latin typeface="Comic Sans MS" panose="030F0702030302020204" pitchFamily="66" charset="0"/>
              </a:rPr>
              <a:t>Morris and </a:t>
            </a:r>
            <a:r>
              <a:rPr lang="en-US" dirty="0"/>
              <a:t>&lt;enter&gt; </a:t>
            </a:r>
            <a:r>
              <a:rPr lang="en-US" sz="1200" b="0" dirty="0">
                <a:solidFill>
                  <a:srgbClr val="224E71"/>
                </a:solidFill>
                <a:effectLst/>
                <a:latin typeface="Comic Sans MS" panose="030F0702030302020204" pitchFamily="66" charset="0"/>
              </a:rPr>
              <a:t>Passaic Counties, </a:t>
            </a:r>
            <a:r>
              <a:rPr lang="en-US" dirty="0"/>
              <a:t>&lt;enter&gt; </a:t>
            </a:r>
            <a:r>
              <a:rPr lang="en-US" sz="1200" b="0" dirty="0">
                <a:solidFill>
                  <a:srgbClr val="224E71"/>
                </a:solidFill>
                <a:effectLst/>
                <a:latin typeface="Comic Sans MS" panose="030F0702030302020204" pitchFamily="66" charset="0"/>
              </a:rPr>
              <a:t>but are known to live throughout the state. &lt;enter&gt; Bears don’t technically hibernate, they estivate, which is more like a restful sleep that is easy to wake from. &lt;enter&gt; Warmer seasons will lead to less time sleeping, &lt;enter&gt; and more time outside with other wildlife.  Habitat loss will make denning in the wild harder, and &lt;enter&gt; sows will seek out other homes, &lt;enter&gt; which will also lead to more encounters with us. &lt;enter&gt;</a:t>
            </a:r>
            <a:endParaRPr lang="en-US" dirty="0"/>
          </a:p>
          <a:p>
            <a:endParaRPr lang="en-US" dirty="0"/>
          </a:p>
          <a:p>
            <a:r>
              <a:rPr lang="en-US" dirty="0"/>
              <a:t>Supplemental: </a:t>
            </a:r>
            <a:r>
              <a:rPr lang="en-US" i="1" dirty="0"/>
              <a:t>It’s easy to see how climate change will impact polar bears, but there are no native polar bears in New Jersey.  We do however have the largest population of black bears per square mile in the entire United States.  Think about that for just a moment… Black bears live closer to each other here in New Jersey than in Alaska, Montana, Wyoming etc.</a:t>
            </a:r>
          </a:p>
          <a:p>
            <a:endParaRPr lang="en-US" dirty="0"/>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35</a:t>
            </a:fld>
            <a:endParaRPr lang="en-US"/>
          </a:p>
        </p:txBody>
      </p:sp>
    </p:spTree>
    <p:extLst>
      <p:ext uri="{BB962C8B-B14F-4D97-AF65-F5344CB8AC3E}">
        <p14:creationId xmlns:p14="http://schemas.microsoft.com/office/powerpoint/2010/main" val="6585415"/>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Brook trout are native to New Jersey and are considered our official state freshwater fish.  Introduced trout species include Rainbow, Brown, Lake and Tiger. &lt;enter&gt; Along with salmon, trout need cold, clear water to live.  As our waterways warm up, the number of cold-water fish will decline. &lt;enter&gt; These fish are dependent on macro-invertebrates for food.  These “macros” are very susceptible to environmental stressors, especially temperature variations that can collapse an ecosystem at the base of the food chain. &lt;enter&gt; Recreational fishing is a multi-billion-dollar industry.  Besides the basic rod and reel, many people invest in boats, or book fishing excursions. While some stay near their homes, others travel for hours to get to the perfect spot. The moneys made through the sale of fishing licenses is used to help maintain the fish populations and their habitats. Trout are already feeling the impacts of climate change and it is affecting the waterways as well. &lt;enter&gt;…&lt;enter&gt;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Supplemental: </a:t>
            </a:r>
            <a:r>
              <a:rPr lang="en-US" i="1" dirty="0"/>
              <a:t>License and fines fund the DEP Fish and Wildlife programs and employees who work to ensure the pleasure and safety of everyone involved in fishing and hunting.  Because of this funding, no resident taxes are used to cover these expenses.</a:t>
            </a:r>
          </a:p>
        </p:txBody>
      </p:sp>
      <p:sp>
        <p:nvSpPr>
          <p:cNvPr id="4" name="Slide Number Placeholder 3"/>
          <p:cNvSpPr>
            <a:spLocks noGrp="1"/>
          </p:cNvSpPr>
          <p:nvPr>
            <p:ph type="sldNum" sz="quarter" idx="5"/>
          </p:nvPr>
        </p:nvSpPr>
        <p:spPr/>
        <p:txBody>
          <a:bodyPr/>
          <a:lstStyle/>
          <a:p>
            <a:fld id="{4AFAF093-079D-4CD1-B7A5-0F7021B5D791}" type="slidenum">
              <a:rPr lang="en-US" smtClean="0"/>
              <a:t>36</a:t>
            </a:fld>
            <a:endParaRPr lang="en-US"/>
          </a:p>
        </p:txBody>
      </p:sp>
    </p:spTree>
    <p:extLst>
      <p:ext uri="{BB962C8B-B14F-4D97-AF65-F5344CB8AC3E}">
        <p14:creationId xmlns:p14="http://schemas.microsoft.com/office/powerpoint/2010/main" val="15654851"/>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Horseshoe crab, the name alone is so descriptive and yet misleading.  They are shaped like horse-shoes, but they are not crabs.  They are more closely related to spiders and these “living fossils” have been around for some 300 million years. &lt;Enter&gt; The blood of horseshoe crabs contains copper and is blue in color.  It reacts with contaminated medicines so is highly sought by the drug manufacturing companies to ensure their products are safe.  Taking blood from them is not physically harmful, but many do not survive the stress.  Plus, they are often used as bait for salt-water fishing. &lt;enter&gt; Horseshoe crabs need flat sandy beaches where they lay their eggs. &lt;enter&gt; The Delaware and Chesapeake bays are the spawning grounds for millions of crabs annually, but a changing climate may make this area inhospitable, &lt;enter&gt; and extended periods without rain will dry out the ground where they lay their eggs. &lt;enter&gt; Besides the eggs being the next generation of horseshoe crabs, they are also the main source of food for countless migrating birds. &lt;enter&gt;</a:t>
            </a:r>
          </a:p>
          <a:p>
            <a:r>
              <a:rPr lang="en-US" dirty="0"/>
              <a:t> </a:t>
            </a:r>
          </a:p>
        </p:txBody>
      </p:sp>
      <p:sp>
        <p:nvSpPr>
          <p:cNvPr id="4" name="Slide Number Placeholder 3"/>
          <p:cNvSpPr>
            <a:spLocks noGrp="1"/>
          </p:cNvSpPr>
          <p:nvPr>
            <p:ph type="sldNum" sz="quarter" idx="5"/>
          </p:nvPr>
        </p:nvSpPr>
        <p:spPr/>
        <p:txBody>
          <a:bodyPr/>
          <a:lstStyle/>
          <a:p>
            <a:fld id="{4AFAF093-079D-4CD1-B7A5-0F7021B5D791}" type="slidenum">
              <a:rPr lang="en-US" smtClean="0"/>
              <a:t>37</a:t>
            </a:fld>
            <a:endParaRPr lang="en-US"/>
          </a:p>
        </p:txBody>
      </p:sp>
    </p:spTree>
    <p:extLst>
      <p:ext uri="{BB962C8B-B14F-4D97-AF65-F5344CB8AC3E}">
        <p14:creationId xmlns:p14="http://schemas.microsoft.com/office/powerpoint/2010/main" val="1331694244"/>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most dangerous animal on Earth, not including humans, are mosquitoes. &lt;enter&gt;</a:t>
            </a:r>
          </a:p>
          <a:p>
            <a:r>
              <a:rPr lang="en-US" dirty="0"/>
              <a:t>Unfortunately, mosquitoes will likely benefit from the impacts of climate change.</a:t>
            </a:r>
          </a:p>
          <a:p>
            <a:r>
              <a:rPr lang="en-US" dirty="0"/>
              <a:t>As their ranges increase &lt;enter&gt; so will the spread of diseases, which includes Malaria, Zika, West Nile and Dengue (</a:t>
            </a:r>
            <a:r>
              <a:rPr lang="en-US" i="1" dirty="0"/>
              <a:t>pronounced “Den-Gay”</a:t>
            </a:r>
            <a:r>
              <a:rPr lang="en-US" dirty="0"/>
              <a:t>).  There are currently no vaccines available for dengue.  The best protection against being bitten includes bug sprays with DEET, insecticides with Pyrethrin (</a:t>
            </a:r>
            <a:r>
              <a:rPr lang="en-US" i="1" dirty="0"/>
              <a:t>pie-</a:t>
            </a:r>
            <a:r>
              <a:rPr lang="en-US" i="1" dirty="0" err="1"/>
              <a:t>reeth</a:t>
            </a:r>
            <a:r>
              <a:rPr lang="en-US" i="1" dirty="0"/>
              <a:t>-</a:t>
            </a:r>
            <a:r>
              <a:rPr lang="en-US" i="1" dirty="0" err="1"/>
              <a:t>rin</a:t>
            </a:r>
            <a:r>
              <a:rPr lang="en-US" dirty="0"/>
              <a:t>), screen windows, and ceiling, desk, or floor fans. &lt;enter&gt;</a:t>
            </a:r>
          </a:p>
        </p:txBody>
      </p:sp>
      <p:sp>
        <p:nvSpPr>
          <p:cNvPr id="4" name="Slide Number Placeholder 3"/>
          <p:cNvSpPr>
            <a:spLocks noGrp="1"/>
          </p:cNvSpPr>
          <p:nvPr>
            <p:ph type="sldNum" sz="quarter" idx="5"/>
          </p:nvPr>
        </p:nvSpPr>
        <p:spPr/>
        <p:txBody>
          <a:bodyPr/>
          <a:lstStyle/>
          <a:p>
            <a:fld id="{4AFAF093-079D-4CD1-B7A5-0F7021B5D791}" type="slidenum">
              <a:rPr lang="en-US" smtClean="0"/>
              <a:t>38</a:t>
            </a:fld>
            <a:endParaRPr lang="en-US"/>
          </a:p>
        </p:txBody>
      </p:sp>
    </p:spTree>
    <p:extLst>
      <p:ext uri="{BB962C8B-B14F-4D97-AF65-F5344CB8AC3E}">
        <p14:creationId xmlns:p14="http://schemas.microsoft.com/office/powerpoint/2010/main" val="3875965752"/>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You have probably heard the statement that a single bat eats up to 8,000 mosquitoes each night. So, an increase in mosquitoes would be beneficial to bats, right? Not really. Bats do consume large numbers of insects, but mosquitoes are only a small part of their diet. &lt;enter&gt; Bats, like most other animals, will suffer from a loss of habitat.  &lt;enter&gt; As conditions change and insects move to and from other habitats their food sources will change, &lt;Enter&gt; and like bears, their hibernation cycles will change. &lt;enter&gt; </a:t>
            </a:r>
          </a:p>
          <a:p>
            <a:endParaRPr lang="en-US" dirty="0"/>
          </a:p>
          <a:p>
            <a:r>
              <a:rPr lang="en-US" dirty="0"/>
              <a:t>Supplemental: </a:t>
            </a:r>
            <a:r>
              <a:rPr lang="en-US" i="1" dirty="0"/>
              <a:t>Unusual impacts include a possible change in echolocation sensitivity due to changing air temperatures.</a:t>
            </a:r>
          </a:p>
          <a:p>
            <a:r>
              <a:rPr lang="en-US" i="1" dirty="0"/>
              <a:t>Bats are the only mammals that can fly.  There are 9 different species living in NJ.  </a:t>
            </a:r>
          </a:p>
        </p:txBody>
      </p:sp>
      <p:sp>
        <p:nvSpPr>
          <p:cNvPr id="4" name="Slide Number Placeholder 3"/>
          <p:cNvSpPr>
            <a:spLocks noGrp="1"/>
          </p:cNvSpPr>
          <p:nvPr>
            <p:ph type="sldNum" sz="quarter" idx="5"/>
          </p:nvPr>
        </p:nvSpPr>
        <p:spPr/>
        <p:txBody>
          <a:bodyPr/>
          <a:lstStyle/>
          <a:p>
            <a:fld id="{4AFAF093-079D-4CD1-B7A5-0F7021B5D791}" type="slidenum">
              <a:rPr lang="en-US" smtClean="0"/>
              <a:t>39</a:t>
            </a:fld>
            <a:endParaRPr lang="en-US"/>
          </a:p>
        </p:txBody>
      </p:sp>
    </p:spTree>
    <p:extLst>
      <p:ext uri="{BB962C8B-B14F-4D97-AF65-F5344CB8AC3E}">
        <p14:creationId xmlns:p14="http://schemas.microsoft.com/office/powerpoint/2010/main" val="1710713165"/>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Coyotes on the other hand &lt;enter&gt; are opportunistic animals that will likely benefit from climate change.  &lt;enter&gt; They are quick to move into new areas and seek out many different things to eat. With higher temperatures in winter, &lt;enter&gt; prey animals will be easier to locate, as they can not hide under the thick cover of snow. &lt;enter&gt;</a:t>
            </a:r>
          </a:p>
          <a:p>
            <a:endParaRPr lang="en-US" dirty="0"/>
          </a:p>
          <a:p>
            <a:r>
              <a:rPr lang="en-US" i="1" dirty="0"/>
              <a:t>Leaping Coyote, Copyright Michael Pollack &amp; www.untamedimages.com</a:t>
            </a:r>
          </a:p>
        </p:txBody>
      </p:sp>
      <p:sp>
        <p:nvSpPr>
          <p:cNvPr id="4" name="Slide Number Placeholder 3"/>
          <p:cNvSpPr>
            <a:spLocks noGrp="1"/>
          </p:cNvSpPr>
          <p:nvPr>
            <p:ph type="sldNum" sz="quarter" idx="5"/>
          </p:nvPr>
        </p:nvSpPr>
        <p:spPr/>
        <p:txBody>
          <a:bodyPr/>
          <a:lstStyle/>
          <a:p>
            <a:fld id="{4AFAF093-079D-4CD1-B7A5-0F7021B5D791}" type="slidenum">
              <a:rPr lang="en-US" smtClean="0"/>
              <a:t>40</a:t>
            </a:fld>
            <a:endParaRPr lang="en-US"/>
          </a:p>
        </p:txBody>
      </p:sp>
    </p:spTree>
    <p:extLst>
      <p:ext uri="{BB962C8B-B14F-4D97-AF65-F5344CB8AC3E}">
        <p14:creationId xmlns:p14="http://schemas.microsoft.com/office/powerpoint/2010/main" val="161755548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Like coyotes, &lt;enter&gt; fox are intelligent, opportunistic, and have a varied diet.  They are the most &lt;enter&gt; cat-like of all the canids, having slit pupils which allows them to see better at night, longer whiskers than other canines to better hunt </a:t>
            </a:r>
            <a:r>
              <a:rPr lang="en-US"/>
              <a:t>at night, </a:t>
            </a:r>
            <a:r>
              <a:rPr lang="en-US" dirty="0"/>
              <a:t>and they can climb trees.  Being opportunistic, red fox will continue moving northward &lt;enter&gt; into territories occupied by the artic fox and likely outcompete them. &lt;Enter&gt;</a:t>
            </a:r>
          </a:p>
        </p:txBody>
      </p:sp>
      <p:sp>
        <p:nvSpPr>
          <p:cNvPr id="4" name="Slide Number Placeholder 3"/>
          <p:cNvSpPr>
            <a:spLocks noGrp="1"/>
          </p:cNvSpPr>
          <p:nvPr>
            <p:ph type="sldNum" sz="quarter" idx="5"/>
          </p:nvPr>
        </p:nvSpPr>
        <p:spPr/>
        <p:txBody>
          <a:bodyPr/>
          <a:lstStyle/>
          <a:p>
            <a:fld id="{4AFAF093-079D-4CD1-B7A5-0F7021B5D791}" type="slidenum">
              <a:rPr lang="en-US" smtClean="0"/>
              <a:t>41</a:t>
            </a:fld>
            <a:endParaRPr lang="en-US"/>
          </a:p>
        </p:txBody>
      </p:sp>
    </p:spTree>
    <p:extLst>
      <p:ext uri="{BB962C8B-B14F-4D97-AF65-F5344CB8AC3E}">
        <p14:creationId xmlns:p14="http://schemas.microsoft.com/office/powerpoint/2010/main" val="2802750141"/>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dirty="0">
                <a:solidFill>
                  <a:srgbClr val="212529"/>
                </a:solidFill>
                <a:effectLst/>
                <a:latin typeface="-apple-system"/>
              </a:rPr>
              <a:t>The bobcat is the most widely dispersed native wild cat in </a:t>
            </a:r>
            <a:r>
              <a:rPr lang="en-US" b="1" i="0" u="none" strike="noStrike" dirty="0">
                <a:solidFill>
                  <a:srgbClr val="06A10B"/>
                </a:solidFill>
                <a:effectLst/>
                <a:latin typeface="-apple-system"/>
                <a:hlinkClick r:id="rId3"/>
              </a:rPr>
              <a:t>North America</a:t>
            </a:r>
            <a:r>
              <a:rPr lang="en-US" b="0" i="0" dirty="0">
                <a:solidFill>
                  <a:srgbClr val="212529"/>
                </a:solidFill>
                <a:effectLst/>
                <a:latin typeface="-apple-system"/>
              </a:rPr>
              <a:t>. They live in various habitats, including mountain woodlands, </a:t>
            </a:r>
            <a:r>
              <a:rPr lang="en-US" b="1" i="0" u="none" strike="noStrike" dirty="0">
                <a:solidFill>
                  <a:srgbClr val="06A10B"/>
                </a:solidFill>
                <a:effectLst/>
                <a:latin typeface="-apple-system"/>
                <a:hlinkClick r:id="rId4"/>
              </a:rPr>
              <a:t>coniferous forests</a:t>
            </a:r>
            <a:r>
              <a:rPr lang="en-US" b="0" i="0" dirty="0">
                <a:solidFill>
                  <a:srgbClr val="212529"/>
                </a:solidFill>
                <a:effectLst/>
                <a:latin typeface="-apple-system"/>
              </a:rPr>
              <a:t>, </a:t>
            </a:r>
            <a:r>
              <a:rPr lang="en-US" b="1" i="0" u="none" strike="noStrike" dirty="0">
                <a:solidFill>
                  <a:srgbClr val="06A10B"/>
                </a:solidFill>
                <a:effectLst/>
                <a:latin typeface="-apple-system"/>
                <a:hlinkClick r:id="rId5"/>
              </a:rPr>
              <a:t>swamps</a:t>
            </a:r>
            <a:r>
              <a:rPr lang="en-US" b="0" i="0" dirty="0">
                <a:solidFill>
                  <a:srgbClr val="212529"/>
                </a:solidFill>
                <a:effectLst/>
                <a:latin typeface="-apple-system"/>
              </a:rPr>
              <a:t>, and </a:t>
            </a:r>
            <a:r>
              <a:rPr lang="en-US" b="1" i="0" u="none" strike="noStrike" dirty="0">
                <a:solidFill>
                  <a:srgbClr val="06A10B"/>
                </a:solidFill>
                <a:effectLst/>
                <a:latin typeface="-apple-system"/>
                <a:hlinkClick r:id="rId6"/>
              </a:rPr>
              <a:t>deserts</a:t>
            </a:r>
            <a:r>
              <a:rPr lang="en-US" b="0" i="0" u="none" strike="noStrike" dirty="0">
                <a:solidFill>
                  <a:srgbClr val="212529"/>
                </a:solidFill>
                <a:effectLst/>
                <a:latin typeface="-apple-system"/>
              </a:rPr>
              <a:t>.</a:t>
            </a:r>
            <a:endParaRPr lang="en-US" b="0" i="0" dirty="0">
              <a:solidFill>
                <a:srgbClr val="212529"/>
              </a:solidFill>
              <a:effectLst/>
              <a:latin typeface="-apple-system"/>
            </a:endParaRPr>
          </a:p>
          <a:p>
            <a:r>
              <a:rPr lang="en-US" dirty="0"/>
              <a:t>&lt;enter&gt; The greatest threat to bobcats is a loss of habitat. </a:t>
            </a:r>
          </a:p>
          <a:p>
            <a:r>
              <a:rPr lang="en-US" dirty="0"/>
              <a:t>&lt;enter&gt; As with coyotes </a:t>
            </a:r>
            <a:r>
              <a:rPr lang="en-US"/>
              <a:t>and foxes, </a:t>
            </a:r>
            <a:r>
              <a:rPr lang="en-US" dirty="0"/>
              <a:t>they are very adaptable and can adjust to available resources.</a:t>
            </a:r>
          </a:p>
          <a:p>
            <a:r>
              <a:rPr lang="en-US" dirty="0"/>
              <a:t>They will take advantage of their habitats, &lt;enter&gt; including </a:t>
            </a:r>
            <a:r>
              <a:rPr lang="en-US" b="0" i="0" dirty="0">
                <a:solidFill>
                  <a:srgbClr val="212529"/>
                </a:solidFill>
                <a:effectLst/>
                <a:latin typeface="-apple-system"/>
              </a:rPr>
              <a:t>occasionally suburban areas. </a:t>
            </a:r>
            <a:r>
              <a:rPr lang="en-US" dirty="0"/>
              <a:t>&lt;enter&gt;</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42</a:t>
            </a:fld>
            <a:endParaRPr lang="en-US"/>
          </a:p>
        </p:txBody>
      </p:sp>
    </p:spTree>
    <p:extLst>
      <p:ext uri="{BB962C8B-B14F-4D97-AF65-F5344CB8AC3E}">
        <p14:creationId xmlns:p14="http://schemas.microsoft.com/office/powerpoint/2010/main" val="224047645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NJ is home to 22 species of snakes, with only the Northern Copperhead and the Timber Rattlesnake being venomous.</a:t>
            </a:r>
          </a:p>
          <a:p>
            <a:r>
              <a:rPr lang="en-US" dirty="0"/>
              <a:t>&lt;enter&gt; As cold-blooded reptiles, snakes will likely benefit from increasing temperatures.</a:t>
            </a:r>
          </a:p>
          <a:p>
            <a:r>
              <a:rPr lang="en-US" dirty="0"/>
              <a:t>&lt;enter&gt; Snakes will eat practically anything they can – including golf balls which they mistake for eggs.</a:t>
            </a:r>
          </a:p>
          <a:p>
            <a:r>
              <a:rPr lang="en-US" dirty="0"/>
              <a:t>&lt;enter&gt; More time out of the dens will also mean more time to interact with humans. &lt;enter&gt;</a:t>
            </a:r>
          </a:p>
        </p:txBody>
      </p:sp>
      <p:sp>
        <p:nvSpPr>
          <p:cNvPr id="4" name="Slide Number Placeholder 3"/>
          <p:cNvSpPr>
            <a:spLocks noGrp="1"/>
          </p:cNvSpPr>
          <p:nvPr>
            <p:ph type="sldNum" sz="quarter" idx="5"/>
          </p:nvPr>
        </p:nvSpPr>
        <p:spPr/>
        <p:txBody>
          <a:bodyPr/>
          <a:lstStyle/>
          <a:p>
            <a:fld id="{4AFAF093-079D-4CD1-B7A5-0F7021B5D791}" type="slidenum">
              <a:rPr lang="en-US" smtClean="0"/>
              <a:t>43</a:t>
            </a:fld>
            <a:endParaRPr lang="en-US"/>
          </a:p>
        </p:txBody>
      </p:sp>
    </p:spTree>
    <p:extLst>
      <p:ext uri="{BB962C8B-B14F-4D97-AF65-F5344CB8AC3E}">
        <p14:creationId xmlns:p14="http://schemas.microsoft.com/office/powerpoint/2010/main" val="2046861280"/>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One rarely seen denizen of our state is confined to the New Jersey Pinelands.  Formerly known as the Pine Barrens, the area is far from barren.  Besides a great variety of wildlife, it consists of the largest contiguous pine forest east of the Mississippi River.  &lt;enter&gt;  Wildfires are a constant threat to the many species living there. &lt;enter&gt;  </a:t>
            </a:r>
          </a:p>
        </p:txBody>
      </p:sp>
      <p:sp>
        <p:nvSpPr>
          <p:cNvPr id="4" name="Slide Number Placeholder 3"/>
          <p:cNvSpPr>
            <a:spLocks noGrp="1"/>
          </p:cNvSpPr>
          <p:nvPr>
            <p:ph type="sldNum" sz="quarter" idx="5"/>
          </p:nvPr>
        </p:nvSpPr>
        <p:spPr/>
        <p:txBody>
          <a:bodyPr/>
          <a:lstStyle/>
          <a:p>
            <a:fld id="{4AFAF093-079D-4CD1-B7A5-0F7021B5D791}" type="slidenum">
              <a:rPr lang="en-US" smtClean="0"/>
              <a:t>44</a:t>
            </a:fld>
            <a:endParaRPr lang="en-US"/>
          </a:p>
        </p:txBody>
      </p:sp>
    </p:spTree>
    <p:extLst>
      <p:ext uri="{BB962C8B-B14F-4D97-AF65-F5344CB8AC3E}">
        <p14:creationId xmlns:p14="http://schemas.microsoft.com/office/powerpoint/2010/main" val="1479354984"/>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Cryptids such as the Skunk Ape will likely journey north to avoid the heating climates of the southeastern United States.  &lt;enter&gt; The state is reviewing the Pinelands management plans and setting forth comprehensive rules on development and reforestation to protect this critical habitat and its residents. &lt;enter&gt;</a:t>
            </a:r>
          </a:p>
          <a:p>
            <a:endParaRPr lang="en-US" dirty="0"/>
          </a:p>
          <a:p>
            <a:r>
              <a:rPr lang="en-US" dirty="0"/>
              <a:t>Supplemental: </a:t>
            </a:r>
            <a:r>
              <a:rPr lang="en-US" i="1" dirty="0"/>
              <a:t>The NJDEP and NJF&amp;W do not confirm or deny the existence of the Jersey Devil or other cryptids living among us.  We have included them in this presentation to offer a bit of humor, which should be a part of learning too!</a:t>
            </a:r>
            <a:r>
              <a:rPr lang="en-US" dirty="0"/>
              <a:t>  </a:t>
            </a:r>
          </a:p>
        </p:txBody>
      </p:sp>
      <p:sp>
        <p:nvSpPr>
          <p:cNvPr id="4" name="Slide Number Placeholder 3"/>
          <p:cNvSpPr>
            <a:spLocks noGrp="1"/>
          </p:cNvSpPr>
          <p:nvPr>
            <p:ph type="sldNum" sz="quarter" idx="5"/>
          </p:nvPr>
        </p:nvSpPr>
        <p:spPr/>
        <p:txBody>
          <a:bodyPr/>
          <a:lstStyle/>
          <a:p>
            <a:fld id="{4AFAF093-079D-4CD1-B7A5-0F7021B5D791}" type="slidenum">
              <a:rPr lang="en-US" smtClean="0"/>
              <a:t>45</a:t>
            </a:fld>
            <a:endParaRPr lang="en-US"/>
          </a:p>
        </p:txBody>
      </p:sp>
    </p:spTree>
    <p:extLst>
      <p:ext uri="{BB962C8B-B14F-4D97-AF65-F5344CB8AC3E}">
        <p14:creationId xmlns:p14="http://schemas.microsoft.com/office/powerpoint/2010/main" val="225141777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000" dirty="0"/>
              <a:t>As we have seen, some animals will benefit from climate change.  Will there be any &lt;enter&gt; positive impacts for us?</a:t>
            </a:r>
          </a:p>
          <a:p>
            <a:r>
              <a:rPr lang="en-US" sz="1000" dirty="0"/>
              <a:t>Many parts of the world will experience a longer growing season with greater plant productivity, many in areas that were formerly barren; &lt;enter&gt; there will be fewer cold-related illnesses; &lt;enter&gt; larger and more frequent waves for surfers, &lt;enter&gt; lower heating bills and energy use in winter, &lt;enter&gt; easier commerce patterns through waters that were formerly blocked by sea ice, &lt;enter&gt; and tourism where it never occurred before.</a:t>
            </a:r>
          </a:p>
          <a:p>
            <a:r>
              <a:rPr lang="en-US" sz="1000" dirty="0"/>
              <a:t>However, the cons way outnumber the pros, &lt;enter&gt; and yet there is still debate over the causes and implications of climate change.</a:t>
            </a:r>
          </a:p>
          <a:p>
            <a:r>
              <a:rPr lang="en-US" sz="1000" dirty="0"/>
              <a:t>Even though there are people who deny the human acceleration of climate change, &lt;enter&gt; we are the only species that can actually do something to change the situation. &lt;enter&gt; </a:t>
            </a:r>
          </a:p>
        </p:txBody>
      </p:sp>
      <p:sp>
        <p:nvSpPr>
          <p:cNvPr id="4" name="Slide Number Placeholder 3"/>
          <p:cNvSpPr>
            <a:spLocks noGrp="1"/>
          </p:cNvSpPr>
          <p:nvPr>
            <p:ph type="sldNum" sz="quarter" idx="5"/>
          </p:nvPr>
        </p:nvSpPr>
        <p:spPr/>
        <p:txBody>
          <a:bodyPr/>
          <a:lstStyle/>
          <a:p>
            <a:fld id="{4AFAF093-079D-4CD1-B7A5-0F7021B5D791}" type="slidenum">
              <a:rPr lang="en-US" smtClean="0"/>
              <a:t>46</a:t>
            </a:fld>
            <a:endParaRPr lang="en-US"/>
          </a:p>
        </p:txBody>
      </p:sp>
    </p:spTree>
    <p:extLst>
      <p:ext uri="{BB962C8B-B14F-4D97-AF65-F5344CB8AC3E}">
        <p14:creationId xmlns:p14="http://schemas.microsoft.com/office/powerpoint/2010/main" val="2448827222"/>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800" dirty="0">
                <a:effectLst/>
                <a:latin typeface="Calibri" panose="020F0502020204030204" pitchFamily="34" charset="0"/>
                <a:ea typeface="Times New Roman" panose="02020603050405020304" pitchFamily="18" charset="0"/>
              </a:rPr>
              <a:t>As you can see, climate change is going to have vast and far-reaching impacts on our way of life.  What has been listed is only a part of those impacts, and more may occur than has been predicted.  Education is only part of the process; individual and global actions must be taken to ensure that our infrastructure is prepared for the future.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dirty="0">
                <a:effectLst/>
                <a:latin typeface="Calibri" panose="020F0502020204030204" pitchFamily="34" charset="0"/>
                <a:ea typeface="Times New Roman" panose="02020603050405020304" pitchFamily="18" charset="0"/>
              </a:rPr>
              <a:t>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dirty="0">
                <a:effectLst/>
                <a:latin typeface="Calibri" panose="020F0502020204030204" pitchFamily="34" charset="0"/>
                <a:ea typeface="Times New Roman" panose="02020603050405020304" pitchFamily="18" charset="0"/>
              </a:rPr>
              <a:t>As a species, we have faced multiple challenges in the past that we have overcome or adapted to. (World Wars, Global Pandemics. Ice Ages, Lions and Tigers and Bears, etc.) If we think of climate change as another challenge for us to face, then it too can be added to our list of accomplishments. &lt;enter&gt; Through multiple actions we can each do our part to respond to and combat the impacts of climate change.  These actions can be simple, such as voting, purchasing sustainable products and recycling, or they can be more complex, such as community events or starting an environmental campaign. </a:t>
            </a:r>
            <a:r>
              <a:rPr lang="en-US" sz="1800" dirty="0">
                <a:effectLst/>
                <a:latin typeface="Times New Roman" panose="02020603050405020304" pitchFamily="18" charset="0"/>
                <a:ea typeface="Times New Roman" panose="02020603050405020304" pitchFamily="18" charset="0"/>
                <a:cs typeface="Calibri" panose="020F0502020204030204" pitchFamily="34" charset="0"/>
              </a:rPr>
              <a:t>&lt;enter&gt;</a:t>
            </a:r>
          </a:p>
          <a:p>
            <a:pPr marL="0" marR="0">
              <a:spcBef>
                <a:spcPts val="0"/>
              </a:spcBef>
              <a:spcAft>
                <a:spcPts val="0"/>
              </a:spcAft>
            </a:pPr>
            <a:endParaRPr lang="en-US" sz="1800" dirty="0">
              <a:effectLst/>
              <a:latin typeface="Times New Roman" panose="02020603050405020304" pitchFamily="18" charset="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effectLst/>
                <a:latin typeface="Times New Roman" panose="02020603050405020304" pitchFamily="18" charset="0"/>
                <a:ea typeface="Times New Roman" panose="02020603050405020304" pitchFamily="18" charset="0"/>
              </a:rPr>
              <a:t>Supplemental: </a:t>
            </a: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This unnatural increase will continue unabated unless we act to slow it down, (reduction) which is possible and achievable if we act now.  We must also adjust to these changes (mitigation) by preparing for the impacts on the environment and our societal infrastructure of climate change.  Everyone can contribute to these actions (reduction &amp; mitigation) in both big and little ways.  </a:t>
            </a:r>
            <a:endParaRPr lang="en-US" sz="1800" i="1"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i="1" dirty="0">
                <a:effectLst/>
                <a:latin typeface="Calibri" panose="020F0502020204030204" pitchFamily="34" charset="0"/>
                <a:ea typeface="Times New Roman" panose="02020603050405020304" pitchFamily="18" charset="0"/>
              </a:rPr>
              <a:t>These include:</a:t>
            </a:r>
            <a:endParaRPr lang="en-US" sz="1800" i="1" dirty="0">
              <a:effectLst/>
              <a:latin typeface="Times New Roman" panose="02020603050405020304" pitchFamily="18" charset="0"/>
              <a:ea typeface="Times New Roman" panose="02020603050405020304" pitchFamily="18" charset="0"/>
            </a:endParaRPr>
          </a:p>
          <a:p>
            <a:pPr marL="342900" marR="0" lvl="0" indent="-342900">
              <a:spcBef>
                <a:spcPts val="0"/>
              </a:spcBef>
              <a:spcAft>
                <a:spcPts val="0"/>
              </a:spcAft>
              <a:buSzPts val="1000"/>
              <a:buFont typeface="Symbol" panose="05050102010706020507" pitchFamily="18" charset="2"/>
              <a:buChar char=""/>
              <a:tabLst>
                <a:tab pos="457200" algn="l"/>
              </a:tabLs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Greenhouse gas mitigation and reduction.</a:t>
            </a:r>
            <a:endParaRPr lang="en-US" sz="1800" i="1" dirty="0">
              <a:effectLst/>
              <a:latin typeface="Times New Roman" panose="02020603050405020304" pitchFamily="18" charset="0"/>
              <a:ea typeface="Times New Roman" panose="02020603050405020304" pitchFamily="18" charset="0"/>
            </a:endParaRPr>
          </a:p>
          <a:p>
            <a:pPr marL="342900" marR="0" lvl="0" indent="-342900">
              <a:spcBef>
                <a:spcPts val="0"/>
              </a:spcBef>
              <a:spcAft>
                <a:spcPts val="0"/>
              </a:spcAft>
              <a:buSzPts val="1000"/>
              <a:buFont typeface="Symbol" panose="05050102010706020507" pitchFamily="18" charset="2"/>
              <a:buChar char=""/>
              <a:tabLst>
                <a:tab pos="457200" algn="l"/>
              </a:tabLs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Reduce food waste.</a:t>
            </a:r>
            <a:endParaRPr lang="en-US" sz="1800" i="1" dirty="0">
              <a:effectLst/>
              <a:latin typeface="Times New Roman" panose="02020603050405020304" pitchFamily="18" charset="0"/>
              <a:ea typeface="Times New Roman" panose="02020603050405020304" pitchFamily="18" charset="0"/>
            </a:endParaRPr>
          </a:p>
          <a:p>
            <a:pPr marL="342900" marR="0" lvl="0" indent="-342900">
              <a:spcBef>
                <a:spcPts val="0"/>
              </a:spcBef>
              <a:spcAft>
                <a:spcPts val="0"/>
              </a:spcAft>
              <a:buSzPts val="1000"/>
              <a:buFont typeface="Symbol" panose="05050102010706020507" pitchFamily="18" charset="2"/>
              <a:buChar char=""/>
              <a:tabLst>
                <a:tab pos="457200" algn="l"/>
              </a:tabLs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Electrify with renewable and sustainable energy sources*</a:t>
            </a:r>
            <a:endParaRPr lang="en-US" sz="1800" i="1" dirty="0">
              <a:effectLst/>
              <a:latin typeface="Times New Roman" panose="02020603050405020304" pitchFamily="18" charset="0"/>
              <a:ea typeface="Times New Roman" panose="02020603050405020304" pitchFamily="18" charset="0"/>
            </a:endParaRPr>
          </a:p>
          <a:p>
            <a:pPr marL="342900" marR="0" lvl="0" indent="-342900">
              <a:spcBef>
                <a:spcPts val="0"/>
              </a:spcBef>
              <a:spcAft>
                <a:spcPts val="0"/>
              </a:spcAft>
              <a:buSzPts val="1000"/>
              <a:buFont typeface="Symbol" panose="05050102010706020507" pitchFamily="18" charset="2"/>
              <a:buChar char=""/>
              <a:tabLst>
                <a:tab pos="457200" algn="l"/>
              </a:tabLs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Reduce, Reuse, Recycle. (renew, rewire, etc.)</a:t>
            </a:r>
            <a:endParaRPr lang="en-US" sz="1800" i="1" dirty="0">
              <a:effectLst/>
              <a:latin typeface="Times New Roman" panose="02020603050405020304" pitchFamily="18" charset="0"/>
              <a:ea typeface="Times New Roman" panose="02020603050405020304" pitchFamily="18" charset="0"/>
            </a:endParaRPr>
          </a:p>
          <a:p>
            <a:pPr marL="342900" marR="0" lvl="0" indent="-342900">
              <a:spcBef>
                <a:spcPts val="0"/>
              </a:spcBef>
              <a:spcAft>
                <a:spcPts val="0"/>
              </a:spcAft>
              <a:buSzPts val="1000"/>
              <a:buFont typeface="Symbol" panose="05050102010706020507" pitchFamily="18" charset="2"/>
              <a:buChar char=""/>
              <a:tabLst>
                <a:tab pos="457200" algn="l"/>
              </a:tabLs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Empower students to come up with ideas/solutions of their own.</a:t>
            </a:r>
            <a:endParaRPr lang="en-US" sz="1800" i="1" dirty="0">
              <a:effectLst/>
              <a:latin typeface="Times New Roman" panose="02020603050405020304" pitchFamily="18" charset="0"/>
              <a:ea typeface="Times New Roman" panose="02020603050405020304" pitchFamily="18" charset="0"/>
            </a:endParaRPr>
          </a:p>
          <a:p>
            <a:pPr marL="457200" marR="0">
              <a:spcBef>
                <a:spcPts val="0"/>
              </a:spcBef>
              <a:spcAft>
                <a:spcPts val="0"/>
              </a:spcAft>
            </a:pPr>
            <a:r>
              <a:rPr lang="en-US" sz="1800" dirty="0">
                <a:effectLst/>
                <a:latin typeface="Times New Roman" panose="02020603050405020304" pitchFamily="18" charset="0"/>
                <a:ea typeface="Times New Roman" panose="02020603050405020304" pitchFamily="18" charset="0"/>
                <a:cs typeface="Calibri" panose="020F0502020204030204" pitchFamily="34" charset="0"/>
              </a:rPr>
              <a:t>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i="1" dirty="0">
                <a:effectLst/>
                <a:latin typeface="Times New Roman" panose="02020603050405020304" pitchFamily="18" charset="0"/>
                <a:ea typeface="Times New Roman" panose="02020603050405020304" pitchFamily="18" charset="0"/>
                <a:cs typeface="Calibri" panose="020F0502020204030204" pitchFamily="34" charset="0"/>
              </a:rPr>
              <a:t>* Converting items such as cars, stoves, driers, and other appliances to electricity is not as positive an action as you may think.  Most home electricity is produced by the burning of coal, which releases multiple greenhouse gasses as well as mercury into the environment.  To ensure that your energy use is as “green” as possible, be sure your power comes from sustainable sources such as solar, wind or even nuclear power plants.  </a:t>
            </a:r>
            <a:endParaRPr lang="en-US" sz="1800" dirty="0">
              <a:effectLst/>
              <a:latin typeface="Times New Roman" panose="02020603050405020304" pitchFamily="18" charset="0"/>
              <a:ea typeface="Times New Roman" panose="02020603050405020304" pitchFamily="18" charset="0"/>
            </a:endParaRPr>
          </a:p>
          <a:p>
            <a:pPr marL="0" marR="0">
              <a:spcBef>
                <a:spcPts val="0"/>
              </a:spcBef>
              <a:spcAft>
                <a:spcPts val="0"/>
              </a:spcAft>
            </a:pPr>
            <a:r>
              <a:rPr lang="en-US" sz="1800" dirty="0">
                <a:effectLst/>
                <a:latin typeface="Calibri" panose="020F0502020204030204" pitchFamily="34" charset="0"/>
                <a:ea typeface="Times New Roman" panose="02020603050405020304" pitchFamily="18" charset="0"/>
              </a:rPr>
              <a:t> </a:t>
            </a:r>
            <a:endParaRPr lang="en-US" sz="18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47</a:t>
            </a:fld>
            <a:endParaRPr lang="en-US"/>
          </a:p>
        </p:txBody>
      </p:sp>
    </p:spTree>
    <p:extLst>
      <p:ext uri="{BB962C8B-B14F-4D97-AF65-F5344CB8AC3E}">
        <p14:creationId xmlns:p14="http://schemas.microsoft.com/office/powerpoint/2010/main" val="437426556"/>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 action all can take is to Reduce consumption of resources.  A perfect example is to reduce the use of greenhouse gas emitting fuels by carpooling or using public transportation.  Another easy action is to ensure that electrical appliances and games are turned off when not in use.  This includes lights, computer screens, phone chargers etc. &lt;enter&gt; Resilience refers to the act of coping better with the impacts.  This can be done in physical as well as emotional ways. &lt;enter&gt;</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48</a:t>
            </a:fld>
            <a:endParaRPr lang="en-US"/>
          </a:p>
        </p:txBody>
      </p:sp>
    </p:spTree>
    <p:extLst>
      <p:ext uri="{BB962C8B-B14F-4D97-AF65-F5344CB8AC3E}">
        <p14:creationId xmlns:p14="http://schemas.microsoft.com/office/powerpoint/2010/main" val="1621311090"/>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Adaptation is the ability to change with the various conditions.  It does not change the conditions, just the way we deal with them. Although climate change is a global issue, adaptation is best done at a local level. &lt;enter&gt; </a:t>
            </a:r>
          </a:p>
        </p:txBody>
      </p:sp>
      <p:sp>
        <p:nvSpPr>
          <p:cNvPr id="4" name="Slide Number Placeholder 3"/>
          <p:cNvSpPr>
            <a:spLocks noGrp="1"/>
          </p:cNvSpPr>
          <p:nvPr>
            <p:ph type="sldNum" sz="quarter" idx="5"/>
          </p:nvPr>
        </p:nvSpPr>
        <p:spPr/>
        <p:txBody>
          <a:bodyPr/>
          <a:lstStyle/>
          <a:p>
            <a:fld id="{4AFAF093-079D-4CD1-B7A5-0F7021B5D791}" type="slidenum">
              <a:rPr lang="en-US" smtClean="0"/>
              <a:t>49</a:t>
            </a:fld>
            <a:endParaRPr lang="en-US"/>
          </a:p>
        </p:txBody>
      </p:sp>
    </p:spTree>
    <p:extLst>
      <p:ext uri="{BB962C8B-B14F-4D97-AF65-F5344CB8AC3E}">
        <p14:creationId xmlns:p14="http://schemas.microsoft.com/office/powerpoint/2010/main" val="3382392218"/>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800" b="0" dirty="0">
                <a:effectLst/>
                <a:latin typeface="Calibri" panose="020F0502020204030204" pitchFamily="34" charset="0"/>
                <a:ea typeface="Times New Roman" panose="02020603050405020304" pitchFamily="18" charset="0"/>
              </a:rPr>
              <a:t>Mitigation refers to changing our situation to lessen the impacts of negative conditions or actively work to reverse the causes leading to these conditions. Mitigation needs to be done on a local as well as global scale.  Together, we can all do our part to help the people living on the world today and long into the future. &lt;enter&gt;</a:t>
            </a:r>
          </a:p>
        </p:txBody>
      </p:sp>
      <p:sp>
        <p:nvSpPr>
          <p:cNvPr id="4" name="Slide Number Placeholder 3"/>
          <p:cNvSpPr>
            <a:spLocks noGrp="1"/>
          </p:cNvSpPr>
          <p:nvPr>
            <p:ph type="sldNum" sz="quarter" idx="5"/>
          </p:nvPr>
        </p:nvSpPr>
        <p:spPr/>
        <p:txBody>
          <a:bodyPr/>
          <a:lstStyle/>
          <a:p>
            <a:fld id="{4AFAF093-079D-4CD1-B7A5-0F7021B5D791}" type="slidenum">
              <a:rPr lang="en-US" smtClean="0"/>
              <a:t>50</a:t>
            </a:fld>
            <a:endParaRPr lang="en-US"/>
          </a:p>
        </p:txBody>
      </p:sp>
    </p:spTree>
    <p:extLst>
      <p:ext uri="{BB962C8B-B14F-4D97-AF65-F5344CB8AC3E}">
        <p14:creationId xmlns:p14="http://schemas.microsoft.com/office/powerpoint/2010/main" val="2181504690"/>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i="1" dirty="0"/>
              <a:t>Music: EMI 1988 “Don’t Worry, Be Happy” – Bobby McFerrin</a:t>
            </a:r>
          </a:p>
          <a:p>
            <a:endParaRPr lang="en-US" dirty="0"/>
          </a:p>
        </p:txBody>
      </p:sp>
      <p:sp>
        <p:nvSpPr>
          <p:cNvPr id="4" name="Slide Number Placeholder 3"/>
          <p:cNvSpPr>
            <a:spLocks noGrp="1"/>
          </p:cNvSpPr>
          <p:nvPr>
            <p:ph type="sldNum" sz="quarter" idx="5"/>
          </p:nvPr>
        </p:nvSpPr>
        <p:spPr/>
        <p:txBody>
          <a:bodyPr/>
          <a:lstStyle/>
          <a:p>
            <a:fld id="{4AFAF093-079D-4CD1-B7A5-0F7021B5D791}" type="slidenum">
              <a:rPr lang="en-US" smtClean="0"/>
              <a:t>51</a:t>
            </a:fld>
            <a:endParaRPr lang="en-US"/>
          </a:p>
        </p:txBody>
      </p:sp>
    </p:spTree>
    <p:extLst>
      <p:ext uri="{BB962C8B-B14F-4D97-AF65-F5344CB8AC3E}">
        <p14:creationId xmlns:p14="http://schemas.microsoft.com/office/powerpoint/2010/main" val="3617743307"/>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Fade to black.</a:t>
            </a:r>
          </a:p>
        </p:txBody>
      </p:sp>
      <p:sp>
        <p:nvSpPr>
          <p:cNvPr id="4" name="Slide Number Placeholder 3"/>
          <p:cNvSpPr>
            <a:spLocks noGrp="1"/>
          </p:cNvSpPr>
          <p:nvPr>
            <p:ph type="sldNum" sz="quarter" idx="5"/>
          </p:nvPr>
        </p:nvSpPr>
        <p:spPr/>
        <p:txBody>
          <a:bodyPr/>
          <a:lstStyle/>
          <a:p>
            <a:fld id="{4AFAF093-079D-4CD1-B7A5-0F7021B5D791}" type="slidenum">
              <a:rPr lang="en-US" smtClean="0"/>
              <a:t>52</a:t>
            </a:fld>
            <a:endParaRPr lang="en-US"/>
          </a:p>
        </p:txBody>
      </p:sp>
    </p:spTree>
    <p:extLst>
      <p:ext uri="{BB962C8B-B14F-4D97-AF65-F5344CB8AC3E}">
        <p14:creationId xmlns:p14="http://schemas.microsoft.com/office/powerpoint/2010/main" val="45877773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19FF79-FC2C-14E0-0019-855B01FA9F5E}"/>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4222019-0649-D533-7669-073C6B0720DF}"/>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A9FF638A-81E7-EE81-5D75-DF677523C233}"/>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5" name="Footer Placeholder 4">
            <a:extLst>
              <a:ext uri="{FF2B5EF4-FFF2-40B4-BE49-F238E27FC236}">
                <a16:creationId xmlns:a16="http://schemas.microsoft.com/office/drawing/2014/main" id="{4A30E63E-94DE-1028-2D48-096F7378D93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91C9DF9-AF0C-E6FC-71F0-C5DA1FE67D28}"/>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323242287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43CD31-11B7-5C05-94F9-DC712CB7C62B}"/>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63E28A4F-3D0A-C6AE-D469-0140DC6CBA8B}"/>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748F8FE-54E9-1258-ACD2-50EF6636E2BD}"/>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5" name="Footer Placeholder 4">
            <a:extLst>
              <a:ext uri="{FF2B5EF4-FFF2-40B4-BE49-F238E27FC236}">
                <a16:creationId xmlns:a16="http://schemas.microsoft.com/office/drawing/2014/main" id="{8A66C613-C3E6-C1AA-D434-31A13F2E926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B27485B-61C6-F7BB-9613-F5AC00B40952}"/>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262575737"/>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D5511B-2C2C-64F0-A2B2-778EAC8E154E}"/>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54AD4E18-8CDF-C841-1C1F-E5084E92A6C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8EC819C4-8328-136F-2DDB-17E08A5DEE09}"/>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5" name="Footer Placeholder 4">
            <a:extLst>
              <a:ext uri="{FF2B5EF4-FFF2-40B4-BE49-F238E27FC236}">
                <a16:creationId xmlns:a16="http://schemas.microsoft.com/office/drawing/2014/main" id="{A34FB24B-0535-C108-BC43-378A743F386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C22A4DB-4247-453B-09AB-5F0F583DA471}"/>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3946748211"/>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FF6D7B-1753-BCB5-8540-0A5ED105578A}"/>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58A09C9-AF7D-8CCA-D1AF-84A3C7C3B7A0}"/>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1D4D547E-A72A-70CF-80C9-AE38619501D1}"/>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092CAB1A-033A-9BD5-BB9A-DA014F3EFF93}"/>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6" name="Footer Placeholder 5">
            <a:extLst>
              <a:ext uri="{FF2B5EF4-FFF2-40B4-BE49-F238E27FC236}">
                <a16:creationId xmlns:a16="http://schemas.microsoft.com/office/drawing/2014/main" id="{63FBF5EC-20C1-52A8-83D8-5FB230B31C65}"/>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244CD69-A218-9495-63D4-527DD0A8FA3C}"/>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100987782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2A382F-BAA4-2B06-5E05-B11ABBB7D118}"/>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D6EF205-DF0A-C43E-5458-A0D64E440849}"/>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54BE28A-DA60-0677-DA9F-C6C66D28C7E8}"/>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25C8065-AA99-9CFC-08F3-E75234461F2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3228E9A5-501C-CD66-0E51-7C1BC12D970F}"/>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CB218FC0-15C7-E44C-5E2F-C80799C5E31A}"/>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8" name="Footer Placeholder 7">
            <a:extLst>
              <a:ext uri="{FF2B5EF4-FFF2-40B4-BE49-F238E27FC236}">
                <a16:creationId xmlns:a16="http://schemas.microsoft.com/office/drawing/2014/main" id="{91F384B5-B118-9354-C907-7F06836AFA5D}"/>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C2A555AF-48F5-6A5A-8BEB-D810A595D899}"/>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781354624"/>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A9B3EB-4EC2-6E24-3740-38FE89C357A5}"/>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1C58DD57-5CD5-8D47-4B35-8DF0CEF83FFD}"/>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4" name="Footer Placeholder 3">
            <a:extLst>
              <a:ext uri="{FF2B5EF4-FFF2-40B4-BE49-F238E27FC236}">
                <a16:creationId xmlns:a16="http://schemas.microsoft.com/office/drawing/2014/main" id="{3FEF0C14-40B1-A5B5-3E70-9720EC750D8D}"/>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7112E1E3-F8BF-9B57-D841-BB90AFEDC278}"/>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3982494470"/>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960DD4B-A891-8805-BB26-58F57F92AEF0}"/>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3" name="Footer Placeholder 2">
            <a:extLst>
              <a:ext uri="{FF2B5EF4-FFF2-40B4-BE49-F238E27FC236}">
                <a16:creationId xmlns:a16="http://schemas.microsoft.com/office/drawing/2014/main" id="{D9854241-0409-39AF-F31D-39BEB36070E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BB2E0CCA-B289-52CD-2B51-00BC31E9CD5C}"/>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3180044196"/>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8FAAB3-80A3-40A7-12CC-C5644A686E9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CDAD68C7-683D-DD50-5E05-213BE8CA3AEE}"/>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67BF33BE-291F-244E-6796-409448EA1A8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418933B-B45F-48FC-EF47-33F4A59060B5}"/>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6" name="Footer Placeholder 5">
            <a:extLst>
              <a:ext uri="{FF2B5EF4-FFF2-40B4-BE49-F238E27FC236}">
                <a16:creationId xmlns:a16="http://schemas.microsoft.com/office/drawing/2014/main" id="{477A1F49-8BD6-8855-7CDF-7C5EEC06DB7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7EA1F63-C2C6-0D6C-001A-DCADF2E70640}"/>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52541928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0644FB-10ED-6191-9C50-49873923962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78E63832-B71F-D080-5B8F-68CB9FA9C1E2}"/>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0F0AC66F-DFF9-9BE7-DCF5-13AA1930794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B8A1F075-D6C1-7D25-2762-7D5D7D5612CF}"/>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6" name="Footer Placeholder 5">
            <a:extLst>
              <a:ext uri="{FF2B5EF4-FFF2-40B4-BE49-F238E27FC236}">
                <a16:creationId xmlns:a16="http://schemas.microsoft.com/office/drawing/2014/main" id="{602784A2-E39F-FC45-161D-694F46885B3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C4658B0-87EA-5056-3874-DD0BA846B6FC}"/>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2766211608"/>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913F9E-C62C-CAA9-45D9-AA933249C007}"/>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AB2892E8-784E-FCF9-3436-9297CFF05234}"/>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BB5CE3F-FACD-49C7-7BB0-CE7F9E0E6E35}"/>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5" name="Footer Placeholder 4">
            <a:extLst>
              <a:ext uri="{FF2B5EF4-FFF2-40B4-BE49-F238E27FC236}">
                <a16:creationId xmlns:a16="http://schemas.microsoft.com/office/drawing/2014/main" id="{2F44B2FB-C32B-20E3-A8AB-32ED8179181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6F50B01-0096-3119-6F84-0CEB61DC0EF2}"/>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117493428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201632E-6632-2DCD-D75F-5511BA709A21}"/>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95A1805A-D452-7CE0-D651-B93EA54A9BB5}"/>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A20444D-6028-3630-3889-CB40B5EE16AE}"/>
              </a:ext>
            </a:extLst>
          </p:cNvPr>
          <p:cNvSpPr>
            <a:spLocks noGrp="1"/>
          </p:cNvSpPr>
          <p:nvPr>
            <p:ph type="dt" sz="half" idx="10"/>
          </p:nvPr>
        </p:nvSpPr>
        <p:spPr/>
        <p:txBody>
          <a:bodyPr/>
          <a:lstStyle/>
          <a:p>
            <a:fld id="{E3E2409A-38E5-469B-AF63-81EC76CAE618}" type="datetimeFigureOut">
              <a:rPr lang="en-US" smtClean="0"/>
              <a:t>5/2/2024</a:t>
            </a:fld>
            <a:endParaRPr lang="en-US"/>
          </a:p>
        </p:txBody>
      </p:sp>
      <p:sp>
        <p:nvSpPr>
          <p:cNvPr id="5" name="Footer Placeholder 4">
            <a:extLst>
              <a:ext uri="{FF2B5EF4-FFF2-40B4-BE49-F238E27FC236}">
                <a16:creationId xmlns:a16="http://schemas.microsoft.com/office/drawing/2014/main" id="{C79ABEE4-72FA-6A2F-6064-ECCC05358A8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1BDFB16-82BD-0D2C-7D83-06EE2267003A}"/>
              </a:ext>
            </a:extLst>
          </p:cNvPr>
          <p:cNvSpPr>
            <a:spLocks noGrp="1"/>
          </p:cNvSpPr>
          <p:nvPr>
            <p:ph type="sldNum" sz="quarter" idx="12"/>
          </p:nvPr>
        </p:nvSpPr>
        <p:spPr/>
        <p:txBody>
          <a:bodyPr/>
          <a:lstStyle/>
          <a:p>
            <a:fld id="{E6AB6DE7-BFD7-49E8-9ADC-64B8F731D3CA}" type="slidenum">
              <a:rPr lang="en-US" smtClean="0"/>
              <a:t>‹#›</a:t>
            </a:fld>
            <a:endParaRPr lang="en-US"/>
          </a:p>
        </p:txBody>
      </p:sp>
    </p:spTree>
    <p:extLst>
      <p:ext uri="{BB962C8B-B14F-4D97-AF65-F5344CB8AC3E}">
        <p14:creationId xmlns:p14="http://schemas.microsoft.com/office/powerpoint/2010/main" val="991596701"/>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alphaModFix amt="14000"/>
            <a:lum/>
          </a:blip>
          <a:srcRect/>
          <a:tile tx="0" ty="0" sx="100000" sy="100000" flip="none" algn="tl"/>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D8E44B4-BD8F-5EDB-FBAF-E0BC4186319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18ECADC0-5F59-9D93-E31C-558A7F383590}"/>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D6DC55A-ACE3-021D-C1A0-15505E900D2A}"/>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3E2409A-38E5-469B-AF63-81EC76CAE618}" type="datetimeFigureOut">
              <a:rPr lang="en-US" smtClean="0"/>
              <a:t>5/2/2024</a:t>
            </a:fld>
            <a:endParaRPr lang="en-US"/>
          </a:p>
        </p:txBody>
      </p:sp>
      <p:sp>
        <p:nvSpPr>
          <p:cNvPr id="5" name="Footer Placeholder 4">
            <a:extLst>
              <a:ext uri="{FF2B5EF4-FFF2-40B4-BE49-F238E27FC236}">
                <a16:creationId xmlns:a16="http://schemas.microsoft.com/office/drawing/2014/main" id="{8FB03488-E887-E517-AD9A-43EC896D4B5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5D1FCA53-0D4C-7A25-4C67-795EA8C43DBA}"/>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6AB6DE7-BFD7-49E8-9ADC-64B8F731D3CA}" type="slidenum">
              <a:rPr lang="en-US" smtClean="0"/>
              <a:t>‹#›</a:t>
            </a:fld>
            <a:endParaRPr lang="en-US"/>
          </a:p>
        </p:txBody>
      </p:sp>
    </p:spTree>
    <p:extLst>
      <p:ext uri="{BB962C8B-B14F-4D97-AF65-F5344CB8AC3E}">
        <p14:creationId xmlns:p14="http://schemas.microsoft.com/office/powerpoint/2010/main" val="69210032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8" Type="http://schemas.openxmlformats.org/officeDocument/2006/relationships/hyperlink" Target="https://naaee.org/sites/default/files/2023-02/CCEP%20Case%20Study_Sea%20Change.pdf" TargetMode="External"/><Relationship Id="rId13" Type="http://schemas.openxmlformats.org/officeDocument/2006/relationships/hyperlink" Target="https://www.sustainablejerseyschools.com/" TargetMode="External"/><Relationship Id="rId18" Type="http://schemas.openxmlformats.org/officeDocument/2006/relationships/hyperlink" Target="https://www.epa.gov/climate-change/climate-change-resources-educators-and-students" TargetMode="External"/><Relationship Id="rId3" Type="http://schemas.openxmlformats.org/officeDocument/2006/relationships/hyperlink" Target="https://dep.nj.gov/wp-content/uploads/climatechange/nj-scientific-report-2020.pdf" TargetMode="External"/><Relationship Id="rId21" Type="http://schemas.openxmlformats.org/officeDocument/2006/relationships/hyperlink" Target="https://www.plt.org/carbon-climate-unit" TargetMode="External"/><Relationship Id="rId7" Type="http://schemas.openxmlformats.org/officeDocument/2006/relationships/hyperlink" Target="https://subjecttoclimate.nyc3.cdn.digitaloceanspaces.com/files/A%20Case%20Study%20of%20Climate%20Change%20Education%20-%20NJ%20.pdf" TargetMode="External"/><Relationship Id="rId12" Type="http://schemas.openxmlformats.org/officeDocument/2006/relationships/hyperlink" Target="https://www.njsba.org/" TargetMode="External"/><Relationship Id="rId17" Type="http://schemas.openxmlformats.org/officeDocument/2006/relationships/hyperlink" Target="https://cleanet.org/index.html" TargetMode="External"/><Relationship Id="rId2" Type="http://schemas.openxmlformats.org/officeDocument/2006/relationships/notesSlide" Target="../notesSlides/notesSlide2.xml"/><Relationship Id="rId16" Type="http://schemas.openxmlformats.org/officeDocument/2006/relationships/hyperlink" Target="https://dep.nj.gov/seeds/" TargetMode="External"/><Relationship Id="rId20" Type="http://schemas.openxmlformats.org/officeDocument/2006/relationships/hyperlink" Target="https://www.projectwet.org/programs/climate" TargetMode="External"/><Relationship Id="rId1" Type="http://schemas.openxmlformats.org/officeDocument/2006/relationships/slideLayout" Target="../slideLayouts/slideLayout2.xml"/><Relationship Id="rId6" Type="http://schemas.openxmlformats.org/officeDocument/2006/relationships/hyperlink" Target="https://www.njsba.org/wp-content/uploads/2022/02/climate-change-ed-online-2-2.pdf" TargetMode="External"/><Relationship Id="rId11" Type="http://schemas.openxmlformats.org/officeDocument/2006/relationships/hyperlink" Target="https://www.nj.gov/education/standards/climate/index.shtml" TargetMode="External"/><Relationship Id="rId5" Type="http://schemas.openxmlformats.org/officeDocument/2006/relationships/hyperlink" Target="https://nj.gov/dep/climatechange/docs/nj-gwra-80x50-report-2020.pdf" TargetMode="External"/><Relationship Id="rId15" Type="http://schemas.openxmlformats.org/officeDocument/2006/relationships/hyperlink" Target="https://subjecttoclimate.org/" TargetMode="External"/><Relationship Id="rId23" Type="http://schemas.openxmlformats.org/officeDocument/2006/relationships/hyperlink" Target="https://web.greenninja.org/" TargetMode="External"/><Relationship Id="rId10" Type="http://schemas.openxmlformats.org/officeDocument/2006/relationships/hyperlink" Target="https://www.nj.gov/education/" TargetMode="External"/><Relationship Id="rId19" Type="http://schemas.openxmlformats.org/officeDocument/2006/relationships/hyperlink" Target="https://www.priweb.org/science-education-programs-and-resources/teacher-friendly-guide-to-climate-change" TargetMode="External"/><Relationship Id="rId4" Type="http://schemas.openxmlformats.org/officeDocument/2006/relationships/hyperlink" Target="https://nj.gov/dep/climatechange/docs/nj-scientific-report-human-health-addendum.pdf" TargetMode="External"/><Relationship Id="rId9" Type="http://schemas.openxmlformats.org/officeDocument/2006/relationships/hyperlink" Target="https://www.projectwet.org/sites/default/files/2022-01/WET%20WILD%20PLT%20Teaching%20Climate.pdf" TargetMode="External"/><Relationship Id="rId14" Type="http://schemas.openxmlformats.org/officeDocument/2006/relationships/hyperlink" Target="https://njclimateeducation.org/" TargetMode="External"/><Relationship Id="rId22" Type="http://schemas.openxmlformats.org/officeDocument/2006/relationships/hyperlink" Target="https://fishwildlife.org/afwa-inspires/project-wild/wildlife-climate" TargetMode="External"/></Relationships>
</file>

<file path=ppt/slides/_rels/slide3.xml.rels><?xml version="1.0" encoding="UTF-8" standalone="yes"?>
<Relationships xmlns="http://schemas.openxmlformats.org/package/2006/relationships"><Relationship Id="rId8" Type="http://schemas.openxmlformats.org/officeDocument/2006/relationships/hyperlink" Target="https://www.noaa.gov/education/resource-collections/ocean-coasts/ocean-pollution" TargetMode="External"/><Relationship Id="rId13" Type="http://schemas.openxmlformats.org/officeDocument/2006/relationships/hyperlink" Target="https://www.nj.gov/dep/seeds/topical.htm#clim" TargetMode="External"/><Relationship Id="rId18" Type="http://schemas.openxmlformats.org/officeDocument/2006/relationships/hyperlink" Target="https://dep.nj.gov/njfw/wildlife/wildlife-watching/" TargetMode="External"/><Relationship Id="rId26" Type="http://schemas.openxmlformats.org/officeDocument/2006/relationships/hyperlink" Target="https://www.epa.gov/climate-change/what-you-can-do-about-climate-change" TargetMode="External"/><Relationship Id="rId3" Type="http://schemas.openxmlformats.org/officeDocument/2006/relationships/hyperlink" Target="https://www.noaa.gov/education/resource-collections/climate/climate-change-impacts" TargetMode="External"/><Relationship Id="rId21" Type="http://schemas.openxmlformats.org/officeDocument/2006/relationships/hyperlink" Target="https://dep.nj.gov/njfw/education/teacher-resources/" TargetMode="External"/><Relationship Id="rId34" Type="http://schemas.openxmlformats.org/officeDocument/2006/relationships/hyperlink" Target="https://www.wildlifetrusts.org/things-you-can-do-climate-change?msclkid=e7148c11a55d11ec92e92ed6156af0a1" TargetMode="External"/><Relationship Id="rId7" Type="http://schemas.openxmlformats.org/officeDocument/2006/relationships/hyperlink" Target="https://www.noaa.gov/education/resource-collections/freshwater/watersheds-flooding-and-pollution" TargetMode="External"/><Relationship Id="rId12" Type="http://schemas.openxmlformats.org/officeDocument/2006/relationships/hyperlink" Target="https://nj.gov/dep/climatechange/action.html" TargetMode="External"/><Relationship Id="rId17" Type="http://schemas.openxmlformats.org/officeDocument/2006/relationships/hyperlink" Target="https://dep.nj.gov/njfw/conservation/wildlife/" TargetMode="External"/><Relationship Id="rId25" Type="http://schemas.openxmlformats.org/officeDocument/2006/relationships/hyperlink" Target="https://dep.nj.gov/njfw/wildlife/reptiles-and-amphibians-in-new-jersey/" TargetMode="External"/><Relationship Id="rId33" Type="http://schemas.openxmlformats.org/officeDocument/2006/relationships/hyperlink" Target="https://www.fs.usda.gov/science-technology/climate-change/what-can-i-do?msclkid=d111f437a55d11ecafc6b470e75afcfc" TargetMode="External"/><Relationship Id="rId38" Type="http://schemas.openxmlformats.org/officeDocument/2006/relationships/hyperlink" Target="https://climate.nasa.gov/solutions/adaptation-mitigation/" TargetMode="External"/><Relationship Id="rId2" Type="http://schemas.openxmlformats.org/officeDocument/2006/relationships/notesSlide" Target="../notesSlides/notesSlide3.xml"/><Relationship Id="rId16" Type="http://schemas.openxmlformats.org/officeDocument/2006/relationships/hyperlink" Target="https://dep.nj.gov/njfw/wildlife/endangered-threatened-and-special-concern-species/" TargetMode="External"/><Relationship Id="rId20" Type="http://schemas.openxmlformats.org/officeDocument/2006/relationships/hyperlink" Target="https://dep.nj.gov/njfw/education/trout-in-the-classroom/" TargetMode="External"/><Relationship Id="rId29" Type="http://schemas.openxmlformats.org/officeDocument/2006/relationships/hyperlink" Target="https://www.worldwildlife.org/pages/what-you-can-do-to-fight-climate-change?msclkid=3380f924a55e11ecb88f43a9a56cf416" TargetMode="External"/><Relationship Id="rId1" Type="http://schemas.openxmlformats.org/officeDocument/2006/relationships/slideLayout" Target="../slideLayouts/slideLayout2.xml"/><Relationship Id="rId6" Type="http://schemas.openxmlformats.org/officeDocument/2006/relationships/hyperlink" Target="https://www.noaa.gov/education/resource-collections/ocean-coasts/ocean-acidification" TargetMode="External"/><Relationship Id="rId11" Type="http://schemas.openxmlformats.org/officeDocument/2006/relationships/hyperlink" Target="https://www.noaa.gov/education/resource-collections/marine-life/life-in-estuary" TargetMode="External"/><Relationship Id="rId24" Type="http://schemas.openxmlformats.org/officeDocument/2006/relationships/hyperlink" Target="https://www.nj.gov/dep/fgw/ensp/pdf/snake_broch.pdf" TargetMode="External"/><Relationship Id="rId32" Type="http://schemas.openxmlformats.org/officeDocument/2006/relationships/hyperlink" Target="https://www.climate.gov/news-features/climate-qa/what-can-we-do-slow-or-stop-global-warming?msclkid=bd1ffa6ca55d11eca82620939c861395" TargetMode="External"/><Relationship Id="rId37" Type="http://schemas.openxmlformats.org/officeDocument/2006/relationships/hyperlink" Target="https://www.nrdc.org/stories/how-you-can-help-fight-climate-change?msclkid=aef971dfa55e11ecad7a44da85b700e1" TargetMode="External"/><Relationship Id="rId5" Type="http://schemas.openxmlformats.org/officeDocument/2006/relationships/hyperlink" Target="https://www.epa.gov/climateimpacts/climate-change-and-human-health" TargetMode="External"/><Relationship Id="rId15" Type="http://schemas.openxmlformats.org/officeDocument/2006/relationships/hyperlink" Target="https://www.nj.gov/dep/climatechange/pdf/taking-action-climate-change.pdf" TargetMode="External"/><Relationship Id="rId23" Type="http://schemas.openxmlformats.org/officeDocument/2006/relationships/hyperlink" Target="https://dep.nj.gov/njfw/conservation/bat-conservation/" TargetMode="External"/><Relationship Id="rId28" Type="http://schemas.openxmlformats.org/officeDocument/2006/relationships/hyperlink" Target="https://www.worldwildlife.org/magazine/issues/fall-2015/articles/what-can-we-do-about-climate-change?msclkid=9bfdb500a55c11eca9c7aedf3666f8ac" TargetMode="External"/><Relationship Id="rId36" Type="http://schemas.openxmlformats.org/officeDocument/2006/relationships/hyperlink" Target="https://www.un.org/sustainabledevelopment/climate-action/?msclkid=aef9171fa55e11ecaabe96d412d46982" TargetMode="External"/><Relationship Id="rId10" Type="http://schemas.openxmlformats.org/officeDocument/2006/relationships/hyperlink" Target="https://www.noaa.gov/education/resource-collections/marine-life/sea-turtles" TargetMode="External"/><Relationship Id="rId19" Type="http://schemas.openxmlformats.org/officeDocument/2006/relationships/hyperlink" Target="https://dep.nj.gov/njfw/wildlife/get-involved/" TargetMode="External"/><Relationship Id="rId31" Type="http://schemas.openxmlformats.org/officeDocument/2006/relationships/hyperlink" Target="https://davidsuzuki.org/what-you-can-do/top-10-ways-can-stop-climate-change/?msclkid=9b202cf3a55d11ecaa34cfd683214d77" TargetMode="External"/><Relationship Id="rId4" Type="http://schemas.openxmlformats.org/officeDocument/2006/relationships/hyperlink" Target="https://www.noaa.gov/education/resource-collections/weather-atmosphere/hurricanes" TargetMode="External"/><Relationship Id="rId9" Type="http://schemas.openxmlformats.org/officeDocument/2006/relationships/hyperlink" Target="https://www.noaa.gov/education/resource-collections/marine-life/fisheries-and-seafood" TargetMode="External"/><Relationship Id="rId14" Type="http://schemas.openxmlformats.org/officeDocument/2006/relationships/hyperlink" Target="https://dep.nj.gov/njpact/" TargetMode="External"/><Relationship Id="rId22" Type="http://schemas.openxmlformats.org/officeDocument/2006/relationships/hyperlink" Target="https://dep.nj.gov/njfw/education/amphibian-reptile-herp-education-programs/" TargetMode="External"/><Relationship Id="rId27" Type="http://schemas.openxmlformats.org/officeDocument/2006/relationships/hyperlink" Target="https://climatekids.nasa.gov/" TargetMode="External"/><Relationship Id="rId30" Type="http://schemas.openxmlformats.org/officeDocument/2006/relationships/hyperlink" Target="https://www.climaterealityproject.org/blog/just-kids-what-climate-change-and-what-can-i-do?msclkid=9bfe6f1fa55c11ecae7f604a6308a2f8" TargetMode="External"/><Relationship Id="rId35" Type="http://schemas.openxmlformats.org/officeDocument/2006/relationships/hyperlink" Target="https://www.climatecouncil.org.au/what-can-i-do-to-tackle-climate-change/?msclkid=41f9a9d7a55e11ecbf64440cfe3a0cbc" TargetMode="External"/></Relationships>
</file>

<file path=ppt/slides/_rels/slide4.xml.rels><?xml version="1.0" encoding="UTF-8" standalone="yes"?>
<Relationships xmlns="http://schemas.openxmlformats.org/package/2006/relationships"><Relationship Id="rId13" Type="http://schemas.openxmlformats.org/officeDocument/2006/relationships/slide" Target="slide16.xml"/><Relationship Id="rId18" Type="http://schemas.openxmlformats.org/officeDocument/2006/relationships/slide" Target="slide17.xml"/><Relationship Id="rId26" Type="http://schemas.openxmlformats.org/officeDocument/2006/relationships/hyperlink" Target="https://www.thirteen.org/programs/njtv-learning-live/erosion-avengers-jill-falk-fourth-grade-ouqmsg/" TargetMode="External"/><Relationship Id="rId39" Type="http://schemas.openxmlformats.org/officeDocument/2006/relationships/slide" Target="slide23.xml"/><Relationship Id="rId3" Type="http://schemas.openxmlformats.org/officeDocument/2006/relationships/slide" Target="slide9.xml"/><Relationship Id="rId21" Type="http://schemas.openxmlformats.org/officeDocument/2006/relationships/hyperlink" Target="https://www.youtube.com/watch?v=ngnKlYqLR8s" TargetMode="External"/><Relationship Id="rId34" Type="http://schemas.openxmlformats.org/officeDocument/2006/relationships/hyperlink" Target="https://drive.google.com/file/d/1HBwT1FroO-by2t8XML4M7OgOxGr769K4/view" TargetMode="External"/><Relationship Id="rId42" Type="http://schemas.openxmlformats.org/officeDocument/2006/relationships/slide" Target="slide24.xml"/><Relationship Id="rId47" Type="http://schemas.openxmlformats.org/officeDocument/2006/relationships/hyperlink" Target="https://docs.google.com/document/d/1-lJoW7cFzDXrOPXl41VsGFUgwoQoHifZapRVCFqVzYQ/edit" TargetMode="External"/><Relationship Id="rId50" Type="http://schemas.openxmlformats.org/officeDocument/2006/relationships/image" Target="../media/image4.png"/><Relationship Id="rId7" Type="http://schemas.openxmlformats.org/officeDocument/2006/relationships/hyperlink" Target="https://njclimateeducation.org/resource/introduction-to-earths-climate?queryID=c6af2d8b19dc0258ef0b9a07a6f96f88" TargetMode="External"/><Relationship Id="rId12" Type="http://schemas.openxmlformats.org/officeDocument/2006/relationships/hyperlink" Target="https://njclimateeducation.org/resource/greenhouse-gases-a-closer-look" TargetMode="External"/><Relationship Id="rId17" Type="http://schemas.openxmlformats.org/officeDocument/2006/relationships/hyperlink" Target="https://www.youtube.com/watch?v=E6WI_RWNrCU" TargetMode="External"/><Relationship Id="rId25" Type="http://schemas.openxmlformats.org/officeDocument/2006/relationships/hyperlink" Target="https://cleanet.org/resources/43392.html" TargetMode="External"/><Relationship Id="rId33" Type="http://schemas.openxmlformats.org/officeDocument/2006/relationships/hyperlink" Target="https://climatescience.org/schools/how-climate-change-affects-people-differently-12-14?curr=1311095d-33cd-46ea-95a3-bad2e1ee4702" TargetMode="External"/><Relationship Id="rId38" Type="http://schemas.openxmlformats.org/officeDocument/2006/relationships/hyperlink" Target="https://serc.carleton.edu/earthlabs/carbon/lab_7.html" TargetMode="External"/><Relationship Id="rId46" Type="http://schemas.openxmlformats.org/officeDocument/2006/relationships/hyperlink" Target="https://www.youtube.com/watch?v=5wzfuxhGy2I" TargetMode="External"/><Relationship Id="rId2" Type="http://schemas.openxmlformats.org/officeDocument/2006/relationships/notesSlide" Target="../notesSlides/notesSlide4.xml"/><Relationship Id="rId16" Type="http://schemas.openxmlformats.org/officeDocument/2006/relationships/hyperlink" Target="https://www.youtube.com/watch?v=WsxNL2vP5UY" TargetMode="External"/><Relationship Id="rId20" Type="http://schemas.openxmlformats.org/officeDocument/2006/relationships/hyperlink" Target="https://cires.colorado.edu/outreach/resources/game/heart-force-flood-game" TargetMode="External"/><Relationship Id="rId29" Type="http://schemas.openxmlformats.org/officeDocument/2006/relationships/hyperlink" Target="https://www.gaplesinstitute.org/sustainable_diets/" TargetMode="External"/><Relationship Id="rId41" Type="http://schemas.openxmlformats.org/officeDocument/2006/relationships/hyperlink" Target="https://www.youtube.com/watch?v=BOSgjIwPPGk" TargetMode="External"/><Relationship Id="rId1" Type="http://schemas.openxmlformats.org/officeDocument/2006/relationships/slideLayout" Target="../slideLayouts/slideLayout2.xml"/><Relationship Id="rId6" Type="http://schemas.openxmlformats.org/officeDocument/2006/relationships/hyperlink" Target="https://njclimateeducation.org/resource/essentials-of-environmental-science-the-basics-of-climate-science?queryID=3231f766cf68e74fd4c6fe53edb28776" TargetMode="External"/><Relationship Id="rId11" Type="http://schemas.openxmlformats.org/officeDocument/2006/relationships/hyperlink" Target="https://njclimateeducation.org/resource/climate-solutions-101-reducing-sources?queryID=ba113d50d79b9307fe95384126120494" TargetMode="External"/><Relationship Id="rId24" Type="http://schemas.openxmlformats.org/officeDocument/2006/relationships/hyperlink" Target="https://docs.google.com/document/d/1SvPObghVl-_KU9zCXjXWBeQZqWVR1G4WRsFrE-YekiE/edit" TargetMode="External"/><Relationship Id="rId32" Type="http://schemas.openxmlformats.org/officeDocument/2006/relationships/hyperlink" Target="https://www.ecorise.org/product/intro-to-ej/" TargetMode="External"/><Relationship Id="rId37" Type="http://schemas.openxmlformats.org/officeDocument/2006/relationships/hyperlink" Target="http://masweb.vims.edu/bridge/datatip.cfm?Bridge_Location=archive0406.html" TargetMode="External"/><Relationship Id="rId40" Type="http://schemas.openxmlformats.org/officeDocument/2006/relationships/hyperlink" Target="https://docs.google.com/document/d/1oWlUYUwj3napD7pLNoPmxfCKcjYjRQSx4r87kIRqQc8/view" TargetMode="External"/><Relationship Id="rId45" Type="http://schemas.openxmlformats.org/officeDocument/2006/relationships/hyperlink" Target="https://www.youtube.com/watch?v=t1gCsx5RmPs" TargetMode="External"/><Relationship Id="rId5" Type="http://schemas.openxmlformats.org/officeDocument/2006/relationships/hyperlink" Target="https://www.globe.gov/web/elementary-globe/overview/climate" TargetMode="External"/><Relationship Id="rId15" Type="http://schemas.openxmlformats.org/officeDocument/2006/relationships/hyperlink" Target="https://climatekids.nasa.gov/heat-islands/" TargetMode="External"/><Relationship Id="rId23" Type="http://schemas.openxmlformats.org/officeDocument/2006/relationships/hyperlink" Target="https://www.youtube.com/watch?v=aUfrhTUAGOw" TargetMode="External"/><Relationship Id="rId28" Type="http://schemas.openxmlformats.org/officeDocument/2006/relationships/slide" Target="slide20.xml"/><Relationship Id="rId36" Type="http://schemas.openxmlformats.org/officeDocument/2006/relationships/hyperlink" Target="https://climatescience.org/schools/ocean-acidification-in-a-cup-9-11?curr=1311095d-33cd-46ea-95a3-bad2e1ee4702" TargetMode="External"/><Relationship Id="rId49" Type="http://schemas.openxmlformats.org/officeDocument/2006/relationships/image" Target="../media/image3.jpeg"/><Relationship Id="rId10" Type="http://schemas.openxmlformats.org/officeDocument/2006/relationships/hyperlink" Target="https://njclimateeducation.org/resource/keelings-curve-the-story-of-co2?queryID=6c61438d5a3ef558601eca54e7ebcc64" TargetMode="External"/><Relationship Id="rId19" Type="http://schemas.openxmlformats.org/officeDocument/2006/relationships/hyperlink" Target="https://www.greenninja.org/Green_Ninja_Show/75" TargetMode="External"/><Relationship Id="rId31" Type="http://schemas.openxmlformats.org/officeDocument/2006/relationships/hyperlink" Target="https://docs.google.com/document/d/1ARdfvsuNAyhxLz26La_uHeRvRLa72igZLQlgL0geXW8/edit" TargetMode="External"/><Relationship Id="rId44" Type="http://schemas.openxmlformats.org/officeDocument/2006/relationships/slide" Target="slide25.xml"/><Relationship Id="rId4" Type="http://schemas.openxmlformats.org/officeDocument/2006/relationships/hyperlink" Target="https://njclimateeducation.org/resource/climate-vs-weather?queryID=b22a10dc617af033e54988ce0ba15cae" TargetMode="External"/><Relationship Id="rId9" Type="http://schemas.openxmlformats.org/officeDocument/2006/relationships/hyperlink" Target="https://njclimateeducation.org/resource/meet-the-greenhouse-gases?queryID=cee112c42b60dac57fb60b3b0d7ba60d" TargetMode="External"/><Relationship Id="rId14" Type="http://schemas.openxmlformats.org/officeDocument/2006/relationships/hyperlink" Target="https://www.ted.com/talks/kristen_bell_giant_ant_why_is_1_5_degrees_such_a_big_deal" TargetMode="External"/><Relationship Id="rId22" Type="http://schemas.openxmlformats.org/officeDocument/2006/relationships/slide" Target="slide18.xml"/><Relationship Id="rId27" Type="http://schemas.openxmlformats.org/officeDocument/2006/relationships/hyperlink" Target="https://explainingclimatechange.ca/lesson8/lesson8.html" TargetMode="External"/><Relationship Id="rId30" Type="http://schemas.openxmlformats.org/officeDocument/2006/relationships/hyperlink" Target="https://docs.google.com/document/d/1GjzcoxVE2KcG0rKkyq4xOV79lfGSj046FotYxOO3ImE/view" TargetMode="External"/><Relationship Id="rId35" Type="http://schemas.openxmlformats.org/officeDocument/2006/relationships/slide" Target="slide22.xml"/><Relationship Id="rId43" Type="http://schemas.openxmlformats.org/officeDocument/2006/relationships/hyperlink" Target="https://ed.ted.com/lessons/are-we-running-out-of-clean-water-balsher-singh-sidhu" TargetMode="External"/><Relationship Id="rId48" Type="http://schemas.openxmlformats.org/officeDocument/2006/relationships/image" Target="../media/image2.jpeg"/><Relationship Id="rId8" Type="http://schemas.openxmlformats.org/officeDocument/2006/relationships/slide" Target="slide13.xml"/></Relationships>
</file>

<file path=ppt/slides/_rels/slide5.xml.rels><?xml version="1.0" encoding="UTF-8" standalone="yes"?>
<Relationships xmlns="http://schemas.openxmlformats.org/package/2006/relationships"><Relationship Id="rId8" Type="http://schemas.openxmlformats.org/officeDocument/2006/relationships/hyperlink" Target="https://climatescience.org/advanced-carbon-sequestration-undoing-climate-change" TargetMode="External"/><Relationship Id="rId13" Type="http://schemas.openxmlformats.org/officeDocument/2006/relationships/hyperlink" Target="https://njpines.maps.arcgis.com/apps/webappviewer/index.html?id=28ef313eb49f4e8f96ca249d871d06fe" TargetMode="External"/><Relationship Id="rId18" Type="http://schemas.openxmlformats.org/officeDocument/2006/relationships/hyperlink" Target="https://www.nationalgeographic.org/lesson/sixth-mass-extinction/" TargetMode="External"/><Relationship Id="rId26" Type="http://schemas.openxmlformats.org/officeDocument/2006/relationships/hyperlink" Target="https://www.sciencejournalforkids.org/articles/do-fish-have-a-home/" TargetMode="External"/><Relationship Id="rId39" Type="http://schemas.openxmlformats.org/officeDocument/2006/relationships/slide" Target="slide34.xml"/><Relationship Id="rId3" Type="http://schemas.openxmlformats.org/officeDocument/2006/relationships/slide" Target="slide26.xml"/><Relationship Id="rId21" Type="http://schemas.openxmlformats.org/officeDocument/2006/relationships/slide" Target="slide29.xml"/><Relationship Id="rId34" Type="http://schemas.openxmlformats.org/officeDocument/2006/relationships/hyperlink" Target="https://docs.google.com/document/d/11ppld8yIuB_Fffr0HVNLBLa5BoHPEi0fCCLaTIjaInc/edit" TargetMode="External"/><Relationship Id="rId42" Type="http://schemas.openxmlformats.org/officeDocument/2006/relationships/hyperlink" Target="https://blogs.cornell.edu/cibt/labs-activities/labs/oh-deer-mary-bowman/" TargetMode="External"/><Relationship Id="rId7" Type="http://schemas.openxmlformats.org/officeDocument/2006/relationships/hyperlink" Target="https://shop.plt.org/Shop/ProductDetails/carbon-climate-grades-6-8" TargetMode="External"/><Relationship Id="rId12" Type="http://schemas.openxmlformats.org/officeDocument/2006/relationships/hyperlink" Target="https://mycoast.org/nj/love" TargetMode="External"/><Relationship Id="rId17" Type="http://schemas.openxmlformats.org/officeDocument/2006/relationships/hyperlink" Target="https://docs.google.com/document/d/1hD1R9hdJR2JvE22yR9O2C9Dv9OV6XtSRiGh_rDL4700/edit" TargetMode="External"/><Relationship Id="rId25" Type="http://schemas.openxmlformats.org/officeDocument/2006/relationships/slide" Target="slide30.xml"/><Relationship Id="rId33" Type="http://schemas.openxmlformats.org/officeDocument/2006/relationships/hyperlink" Target="https://www.nature.org/en-us/about-us/where-we-work/united-states/new-jersey/stories-in-new-jersey/bird-identification-songs-photos/" TargetMode="External"/><Relationship Id="rId38" Type="http://schemas.openxmlformats.org/officeDocument/2006/relationships/hyperlink" Target="https://www.nps.gov/subjects/climatechange/upload/DEWA_2018_Birds_-_CC_508Compliant.pdf" TargetMode="External"/><Relationship Id="rId2" Type="http://schemas.openxmlformats.org/officeDocument/2006/relationships/notesSlide" Target="../notesSlides/notesSlide5.xml"/><Relationship Id="rId16" Type="http://schemas.openxmlformats.org/officeDocument/2006/relationships/hyperlink" Target="https://pbskids.org/plumlanding/games/invaders/index.html" TargetMode="External"/><Relationship Id="rId20" Type="http://schemas.openxmlformats.org/officeDocument/2006/relationships/hyperlink" Target="https://kbsgk12project.kbs.msu.edu/blog/2012/11/06/why-fly-south-how-climate-change-alters-the-phenology-of-plants-and-animals/" TargetMode="External"/><Relationship Id="rId29" Type="http://schemas.openxmlformats.org/officeDocument/2006/relationships/hyperlink" Target="https://www.nj.gov/dep/seeds/bescch/docs/s1capemay.pdf" TargetMode="External"/><Relationship Id="rId41" Type="http://schemas.openxmlformats.org/officeDocument/2006/relationships/hyperlink" Target="https://dem.ri.gov/sites/g/files/xkgbur861/files/programs/bnatres/fishwild/outreach/critter-kits/balance-lesson02-oh-deer.pdf" TargetMode="External"/><Relationship Id="rId1" Type="http://schemas.openxmlformats.org/officeDocument/2006/relationships/slideLayout" Target="../slideLayouts/slideLayout2.xml"/><Relationship Id="rId6" Type="http://schemas.openxmlformats.org/officeDocument/2006/relationships/hyperlink" Target="https://climatescience.org/schools/biome-bonanza-6-8?curr=1311095d-33cd-46ea-95a3-bad2e1ee4702" TargetMode="External"/><Relationship Id="rId11" Type="http://schemas.openxmlformats.org/officeDocument/2006/relationships/slide" Target="slide27.xml"/><Relationship Id="rId24" Type="http://schemas.openxmlformats.org/officeDocument/2006/relationships/hyperlink" Target="https://www.youtube.com/watch?v=vB68xvRb2T4" TargetMode="External"/><Relationship Id="rId32" Type="http://schemas.openxmlformats.org/officeDocument/2006/relationships/slide" Target="slide33.xml"/><Relationship Id="rId37" Type="http://schemas.openxmlformats.org/officeDocument/2006/relationships/hyperlink" Target="https://maps.tnc.org/migrations-in-motion/#4/8.36/-72.25" TargetMode="External"/><Relationship Id="rId40" Type="http://schemas.openxmlformats.org/officeDocument/2006/relationships/hyperlink" Target="https://static1.squarespace.com/static/5302324de4b07a6f6407cbb5/t/5e5db562f31d6249a336414f/1583199607644/Deer+Education+Curriculum.pdf" TargetMode="External"/><Relationship Id="rId45" Type="http://schemas.openxmlformats.org/officeDocument/2006/relationships/hyperlink" Target="https://ecosystems.psu.edu/outreach/youth/sftrc/deer" TargetMode="External"/><Relationship Id="rId5" Type="http://schemas.openxmlformats.org/officeDocument/2006/relationships/hyperlink" Target="https://docs.google.com/document/d/1F1tu6Kb2TNM3lu7NESlZ7qPBX2tYmfHo86MBGSVT1_0/view#heading=h.3auhdkw8xhk2" TargetMode="External"/><Relationship Id="rId15" Type="http://schemas.openxmlformats.org/officeDocument/2006/relationships/slide" Target="slide28.xml"/><Relationship Id="rId23" Type="http://schemas.openxmlformats.org/officeDocument/2006/relationships/hyperlink" Target="https://fishwildlife.org/products" TargetMode="External"/><Relationship Id="rId28" Type="http://schemas.openxmlformats.org/officeDocument/2006/relationships/hyperlink" Target="https://www.earthecho.org/expeditions/into-the-dead-zone" TargetMode="External"/><Relationship Id="rId36" Type="http://schemas.openxmlformats.org/officeDocument/2006/relationships/hyperlink" Target="https://explorer.audubon.org/home?zoom=3&amp;threatOverlay=expand&amp;x=1306099.1620122588&amp;y=2810864.562197212&amp;legend=collapse&amp;layersPanel=expand" TargetMode="External"/><Relationship Id="rId10" Type="http://schemas.openxmlformats.org/officeDocument/2006/relationships/hyperlink" Target="https://ourclimateourfuture.org/resource/analyzing-the-rise-of-u-s-wildfires/" TargetMode="External"/><Relationship Id="rId19" Type="http://schemas.openxmlformats.org/officeDocument/2006/relationships/hyperlink" Target="https://www.youtube.com/watch?v=_gDeTLnmX5M" TargetMode="External"/><Relationship Id="rId31" Type="http://schemas.openxmlformats.org/officeDocument/2006/relationships/slide" Target="slide32.xml"/><Relationship Id="rId44" Type="http://schemas.openxmlformats.org/officeDocument/2006/relationships/hyperlink" Target="https://www.esi.utexas.edu/files/053-Lesson-Plan-Oh-Deer.pdf" TargetMode="External"/><Relationship Id="rId4" Type="http://schemas.openxmlformats.org/officeDocument/2006/relationships/hyperlink" Target="https://www.youtube.com/watch?v=F4axVYbTXvA" TargetMode="External"/><Relationship Id="rId9" Type="http://schemas.openxmlformats.org/officeDocument/2006/relationships/hyperlink" Target="https://njforestadapt.rutgers.edu/#/select" TargetMode="External"/><Relationship Id="rId14" Type="http://schemas.openxmlformats.org/officeDocument/2006/relationships/hyperlink" Target="https://www.youtube.com/watch?v=yD5mm8FI5hM" TargetMode="External"/><Relationship Id="rId22" Type="http://schemas.openxmlformats.org/officeDocument/2006/relationships/hyperlink" Target="https://pie-lter.ecosystems.mbl.edu/content/inland-fish-and-warming-waters-curriculum" TargetMode="External"/><Relationship Id="rId27" Type="http://schemas.openxmlformats.org/officeDocument/2006/relationships/hyperlink" Target="https://fishgame.cloudinstitute.org/" TargetMode="External"/><Relationship Id="rId30" Type="http://schemas.openxmlformats.org/officeDocument/2006/relationships/slide" Target="slide31.xml"/><Relationship Id="rId35" Type="http://schemas.openxmlformats.org/officeDocument/2006/relationships/hyperlink" Target="https://www.youtube.com/watch?v=eujGSf4uR4Y" TargetMode="External"/><Relationship Id="rId43" Type="http://schemas.openxmlformats.org/officeDocument/2006/relationships/hyperlink" Target="https://idrange.org/wp-content/uploads/2020/07/Oh-Deer.pdf" TargetMode="External"/></Relationships>
</file>

<file path=ppt/slides/_rels/slide6.xml.rels><?xml version="1.0" encoding="UTF-8" standalone="yes"?>
<Relationships xmlns="http://schemas.openxmlformats.org/package/2006/relationships"><Relationship Id="rId8" Type="http://schemas.openxmlformats.org/officeDocument/2006/relationships/hyperlink" Target="https://dep.nj.gov/njfw/wildlife/fox/" TargetMode="External"/><Relationship Id="rId13" Type="http://schemas.openxmlformats.org/officeDocument/2006/relationships/slide" Target="slide44.xml"/><Relationship Id="rId18" Type="http://schemas.openxmlformats.org/officeDocument/2006/relationships/slide" Target="slide35.xml"/><Relationship Id="rId26" Type="http://schemas.openxmlformats.org/officeDocument/2006/relationships/hyperlink" Target="https://horseshoecrab.org/teacher-toolbox/" TargetMode="External"/><Relationship Id="rId3" Type="http://schemas.openxmlformats.org/officeDocument/2006/relationships/slide" Target="slide39.xml"/><Relationship Id="rId21" Type="http://schemas.openxmlformats.org/officeDocument/2006/relationships/hyperlink" Target="https://bear.org/educational-outreach/lesson-plans/" TargetMode="External"/><Relationship Id="rId34" Type="http://schemas.openxmlformats.org/officeDocument/2006/relationships/hyperlink" Target="https://cbexapp.noaa.gov/mod/folder/view.php?id=41913" TargetMode="External"/><Relationship Id="rId7" Type="http://schemas.openxmlformats.org/officeDocument/2006/relationships/slide" Target="slide41.xml"/><Relationship Id="rId12" Type="http://schemas.openxmlformats.org/officeDocument/2006/relationships/hyperlink" Target="https://files.nc.gov/ncparks/snake-fact-myth-cards.pdf" TargetMode="External"/><Relationship Id="rId17" Type="http://schemas.openxmlformats.org/officeDocument/2006/relationships/hyperlink" Target="https://ourclimateourfuture.org/resource/analyzing-the-rise-of-u-s-wildfires/" TargetMode="External"/><Relationship Id="rId25" Type="http://schemas.openxmlformats.org/officeDocument/2006/relationships/slide" Target="slide37.xml"/><Relationship Id="rId33" Type="http://schemas.openxmlformats.org/officeDocument/2006/relationships/hyperlink" Target="https://nerrssciencecollaborative.org/sites/default/files/resources/Lathrop_TeachingModuleDNAextractionandeDNAActivities.pdf" TargetMode="External"/><Relationship Id="rId38" Type="http://schemas.openxmlformats.org/officeDocument/2006/relationships/hyperlink" Target="https://www.fishwildlife.org/projectwild/wild-about-bats" TargetMode="External"/><Relationship Id="rId2" Type="http://schemas.openxmlformats.org/officeDocument/2006/relationships/notesSlide" Target="../notesSlides/notesSlide6.xml"/><Relationship Id="rId16" Type="http://schemas.openxmlformats.org/officeDocument/2006/relationships/hyperlink" Target="https://njclimateeducation.org/resource/pinelands-interactive-map?queryID=b82646a37ba8349dfb99934e5cb7d723" TargetMode="External"/><Relationship Id="rId20" Type="http://schemas.openxmlformats.org/officeDocument/2006/relationships/hyperlink" Target="https://dep.nj.gov/njfw/bears/black-bear-education-in-new-jersey/" TargetMode="External"/><Relationship Id="rId29" Type="http://schemas.openxmlformats.org/officeDocument/2006/relationships/hyperlink" Target="https://dep.nj.gov/njfw/education/green-eggs-and-sand/" TargetMode="External"/><Relationship Id="rId1" Type="http://schemas.openxmlformats.org/officeDocument/2006/relationships/slideLayout" Target="../slideLayouts/slideLayout2.xml"/><Relationship Id="rId6" Type="http://schemas.openxmlformats.org/officeDocument/2006/relationships/hyperlink" Target="https://digitalcommons.lmu.edu/urbanecolab-module12/" TargetMode="External"/><Relationship Id="rId11" Type="http://schemas.openxmlformats.org/officeDocument/2006/relationships/slide" Target="slide43.xml"/><Relationship Id="rId24" Type="http://schemas.openxmlformats.org/officeDocument/2006/relationships/hyperlink" Target="https://dep.nj.gov/njfw/education/trout-in-the-classroom/" TargetMode="External"/><Relationship Id="rId32" Type="http://schemas.openxmlformats.org/officeDocument/2006/relationships/hyperlink" Target="https://www.windows2universe.org/teacher_resources/infectious_disease.html" TargetMode="External"/><Relationship Id="rId37" Type="http://schemas.openxmlformats.org/officeDocument/2006/relationships/hyperlink" Target="https://www.teacherspayteachers.com/Product/The-Bat-And-Climate-Change-Animal-Research-Project-Google-Slides-8402758" TargetMode="External"/><Relationship Id="rId5" Type="http://schemas.openxmlformats.org/officeDocument/2006/relationships/hyperlink" Target="https://mnch.uoregon.edu/sites/default/files/inline-files/Animal%20Adaptations%20Lesson%20Plan.pdf" TargetMode="External"/><Relationship Id="rId15" Type="http://schemas.openxmlformats.org/officeDocument/2006/relationships/hyperlink" Target="https://www.brighthubeducation.com/middle-school-english-lessons/127990-the-story-behind-the-new-jersey-devil/" TargetMode="External"/><Relationship Id="rId23" Type="http://schemas.openxmlformats.org/officeDocument/2006/relationships/hyperlink" Target="https://www.troutintheclassroom.org/" TargetMode="External"/><Relationship Id="rId28" Type="http://schemas.openxmlformats.org/officeDocument/2006/relationships/hyperlink" Target="https://delawareestuary.org/kids-and-teachers/classroom-materials/" TargetMode="External"/><Relationship Id="rId36" Type="http://schemas.openxmlformats.org/officeDocument/2006/relationships/hyperlink" Target="https://www.plt.org/recommended-reading/amara-and-the-bats/" TargetMode="External"/><Relationship Id="rId10" Type="http://schemas.openxmlformats.org/officeDocument/2006/relationships/slide" Target="slide40.xml"/><Relationship Id="rId19" Type="http://schemas.openxmlformats.org/officeDocument/2006/relationships/hyperlink" Target="https://www.greenninja.org/Green_Ninja_Show/80" TargetMode="External"/><Relationship Id="rId31" Type="http://schemas.openxmlformats.org/officeDocument/2006/relationships/hyperlink" Target="https://research.hs.iastate.edu/urban-ecosystem-project/mosquitoes-me-curriculum/" TargetMode="External"/><Relationship Id="rId4" Type="http://schemas.openxmlformats.org/officeDocument/2006/relationships/hyperlink" Target="https://www.education.com/worksheet/article/yellowstone-coyotes/" TargetMode="External"/><Relationship Id="rId9" Type="http://schemas.openxmlformats.org/officeDocument/2006/relationships/slide" Target="slide42.xml"/><Relationship Id="rId14" Type="http://schemas.openxmlformats.org/officeDocument/2006/relationships/hyperlink" Target="https://nj.gov/pinelands/infor/educational/" TargetMode="External"/><Relationship Id="rId22" Type="http://schemas.openxmlformats.org/officeDocument/2006/relationships/slide" Target="slide36.xml"/><Relationship Id="rId27" Type="http://schemas.openxmlformats.org/officeDocument/2006/relationships/hyperlink" Target="https://d43fweuh3sg51.cloudfront.net/media/media_files/6-8_Study_Guide_-_Horseshoe_Crabs.pdf" TargetMode="External"/><Relationship Id="rId30" Type="http://schemas.openxmlformats.org/officeDocument/2006/relationships/slide" Target="slide38.xml"/><Relationship Id="rId35" Type="http://schemas.openxmlformats.org/officeDocument/2006/relationships/hyperlink" Target="https://scied.ucar.edu/learning-zone/climate-change-impacts/vector-borne-disease" TargetMode="External"/></Relationships>
</file>

<file path=ppt/slides/_rels/slide7.xml.rels><?xml version="1.0" encoding="UTF-8" standalone="yes"?>
<Relationships xmlns="http://schemas.openxmlformats.org/package/2006/relationships"><Relationship Id="rId8" Type="http://schemas.openxmlformats.org/officeDocument/2006/relationships/hyperlink" Target="https://www.lessonplanet.com/teachers/is-climate-change-good-for-us" TargetMode="External"/><Relationship Id="rId13" Type="http://schemas.openxmlformats.org/officeDocument/2006/relationships/hyperlink" Target="https://ourclimateourfuture.org/video/chapter-10/" TargetMode="External"/><Relationship Id="rId18" Type="http://schemas.openxmlformats.org/officeDocument/2006/relationships/hyperlink" Target="https://njclimateeducation.org/lesson-plan/youth-climate-action-climate-heroes-2?queryID=5d2a9cb8226767241e02474b09fbaf1c" TargetMode="External"/><Relationship Id="rId3" Type="http://schemas.openxmlformats.org/officeDocument/2006/relationships/slide" Target="slide44.xml"/><Relationship Id="rId7" Type="http://schemas.openxmlformats.org/officeDocument/2006/relationships/hyperlink" Target="https://cleanet.org/clean/literacy/tools/controversy.html" TargetMode="External"/><Relationship Id="rId12" Type="http://schemas.openxmlformats.org/officeDocument/2006/relationships/hyperlink" Target="https://www.youtube.com/watch?v=Y8vVjRMNLos" TargetMode="External"/><Relationship Id="rId17" Type="http://schemas.openxmlformats.org/officeDocument/2006/relationships/hyperlink" Target="https://www.youtube.com/watch?v=RSgXcFdHxFI" TargetMode="External"/><Relationship Id="rId2" Type="http://schemas.openxmlformats.org/officeDocument/2006/relationships/notesSlide" Target="../notesSlides/notesSlide7.xml"/><Relationship Id="rId16" Type="http://schemas.openxmlformats.org/officeDocument/2006/relationships/hyperlink" Target="https://whyy.pbslearningmedia.org/resource/your-place-in-focus-lesson-plan/adaptation/" TargetMode="External"/><Relationship Id="rId1" Type="http://schemas.openxmlformats.org/officeDocument/2006/relationships/slideLayout" Target="../slideLayouts/slideLayout2.xml"/><Relationship Id="rId6" Type="http://schemas.openxmlformats.org/officeDocument/2006/relationships/hyperlink" Target="https://www.twinkl.com/resource/au-t2-e-41494-climate-change-debate-pack" TargetMode="External"/><Relationship Id="rId11" Type="http://schemas.openxmlformats.org/officeDocument/2006/relationships/hyperlink" Target="https://climatescience.org/schools/individual-action-bingo-12-14?curr=2bddc015-9301-4638-a007-560de57053cd" TargetMode="External"/><Relationship Id="rId5" Type="http://schemas.openxmlformats.org/officeDocument/2006/relationships/hyperlink" Target="https://www.teacherspayteachers.com/browse?search=climate%20change%20debate" TargetMode="External"/><Relationship Id="rId15" Type="http://schemas.openxmlformats.org/officeDocument/2006/relationships/hyperlink" Target="https://serc.carleton.edu/introgeo/enviroprojects/lifestyle.html" TargetMode="External"/><Relationship Id="rId10" Type="http://schemas.openxmlformats.org/officeDocument/2006/relationships/hyperlink" Target="https://climatescience.org/books/kids-can-change-the-world" TargetMode="External"/><Relationship Id="rId19" Type="http://schemas.openxmlformats.org/officeDocument/2006/relationships/hyperlink" Target="https://www.pbs.org/wgbh/nova/video/cutting-greenhouse-gas-emissions-zero-mitigation/" TargetMode="External"/><Relationship Id="rId4" Type="http://schemas.openxmlformats.org/officeDocument/2006/relationships/hyperlink" Target="https://subjecttoclimate.org/blog/climate-change-debate-topics" TargetMode="External"/><Relationship Id="rId9" Type="http://schemas.openxmlformats.org/officeDocument/2006/relationships/slide" Target="slide47.xml"/><Relationship Id="rId14" Type="http://schemas.openxmlformats.org/officeDocument/2006/relationships/hyperlink" Target="https://climatescience.org/advanced-sustainable-diet" TargetMode="External"/></Relationships>
</file>

<file path=ppt/slides/_rels/slide8.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slideLayout" Target="../slideLayouts/slideLayout1.xml"/><Relationship Id="rId7" Type="http://schemas.openxmlformats.org/officeDocument/2006/relationships/image" Target="../media/image7.png"/><Relationship Id="rId2" Type="http://schemas.microsoft.com/office/2007/relationships/media" Target="../media/media1.mp3"/><Relationship Id="rId1" Type="http://schemas.openxmlformats.org/officeDocument/2006/relationships/audio" Target="NULL" TargetMode="External"/><Relationship Id="rId6" Type="http://schemas.openxmlformats.org/officeDocument/2006/relationships/image" Target="../media/image6.jpeg"/><Relationship Id="rId5" Type="http://schemas.openxmlformats.org/officeDocument/2006/relationships/image" Target="../media/image5.jpeg"/><Relationship Id="rId4"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slide" Target="slide2.xml"/><Relationship Id="rId7" Type="http://schemas.openxmlformats.org/officeDocument/2006/relationships/image" Target="../media/image12.png"/><Relationship Id="rId12" Type="http://schemas.openxmlformats.org/officeDocument/2006/relationships/image" Target="../media/image16.png"/><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image" Target="../media/image11.jpeg"/><Relationship Id="rId11" Type="http://schemas.openxmlformats.org/officeDocument/2006/relationships/slide" Target="slide4.xml"/><Relationship Id="rId5" Type="http://schemas.openxmlformats.org/officeDocument/2006/relationships/image" Target="../media/image10.jpeg"/><Relationship Id="rId10" Type="http://schemas.openxmlformats.org/officeDocument/2006/relationships/image" Target="../media/image15.jpeg"/><Relationship Id="rId4" Type="http://schemas.openxmlformats.org/officeDocument/2006/relationships/image" Target="../media/image9.jpeg"/><Relationship Id="rId9" Type="http://schemas.openxmlformats.org/officeDocument/2006/relationships/image" Target="../media/image14.png"/></Relationships>
</file>

<file path=ppt/slides/_rels/slide10.xml.rels><?xml version="1.0" encoding="UTF-8" standalone="yes"?>
<Relationships xmlns="http://schemas.openxmlformats.org/package/2006/relationships"><Relationship Id="rId8" Type="http://schemas.openxmlformats.org/officeDocument/2006/relationships/image" Target="../media/image18.gif"/><Relationship Id="rId13" Type="http://schemas.openxmlformats.org/officeDocument/2006/relationships/image" Target="../media/image16.png"/><Relationship Id="rId3" Type="http://schemas.microsoft.com/office/2007/relationships/media" Target="../media/media3.mp3"/><Relationship Id="rId7" Type="http://schemas.openxmlformats.org/officeDocument/2006/relationships/image" Target="../media/image17.jpeg"/><Relationship Id="rId12" Type="http://schemas.openxmlformats.org/officeDocument/2006/relationships/slide" Target="slide4.xml"/><Relationship Id="rId2" Type="http://schemas.openxmlformats.org/officeDocument/2006/relationships/audio" Target="../media/media2.mp3"/><Relationship Id="rId1" Type="http://schemas.microsoft.com/office/2007/relationships/media" Target="../media/media2.mp3"/><Relationship Id="rId6" Type="http://schemas.openxmlformats.org/officeDocument/2006/relationships/notesSlide" Target="../notesSlides/notesSlide10.xml"/><Relationship Id="rId11" Type="http://schemas.openxmlformats.org/officeDocument/2006/relationships/image" Target="../media/image8.png"/><Relationship Id="rId5" Type="http://schemas.openxmlformats.org/officeDocument/2006/relationships/slideLayout" Target="../slideLayouts/slideLayout2.xml"/><Relationship Id="rId15" Type="http://schemas.openxmlformats.org/officeDocument/2006/relationships/image" Target="../media/image9.jpeg"/><Relationship Id="rId10" Type="http://schemas.openxmlformats.org/officeDocument/2006/relationships/image" Target="../media/image20.jpeg"/><Relationship Id="rId4" Type="http://schemas.openxmlformats.org/officeDocument/2006/relationships/audio" Target="../media/media3.mp3"/><Relationship Id="rId9" Type="http://schemas.openxmlformats.org/officeDocument/2006/relationships/image" Target="../media/image19.jpeg"/><Relationship Id="rId14" Type="http://schemas.openxmlformats.org/officeDocument/2006/relationships/slide" Target="slide2.xml"/></Relationships>
</file>

<file path=ppt/slides/_rels/slide11.xml.rels><?xml version="1.0" encoding="UTF-8" standalone="yes"?>
<Relationships xmlns="http://schemas.openxmlformats.org/package/2006/relationships"><Relationship Id="rId8" Type="http://schemas.openxmlformats.org/officeDocument/2006/relationships/image" Target="../media/image8.png"/><Relationship Id="rId13" Type="http://schemas.openxmlformats.org/officeDocument/2006/relationships/image" Target="../media/image9.jpeg"/><Relationship Id="rId3" Type="http://schemas.microsoft.com/office/2007/relationships/media" Target="../media/media5.mp3"/><Relationship Id="rId7" Type="http://schemas.openxmlformats.org/officeDocument/2006/relationships/image" Target="../media/image21.jpeg"/><Relationship Id="rId12" Type="http://schemas.openxmlformats.org/officeDocument/2006/relationships/slide" Target="slide2.xml"/><Relationship Id="rId2" Type="http://schemas.microsoft.com/office/2007/relationships/media" Target="../media/media4.mp3"/><Relationship Id="rId1" Type="http://schemas.openxmlformats.org/officeDocument/2006/relationships/audio" Target="NULL" TargetMode="External"/><Relationship Id="rId6" Type="http://schemas.openxmlformats.org/officeDocument/2006/relationships/notesSlide" Target="../notesSlides/notesSlide11.xml"/><Relationship Id="rId11" Type="http://schemas.openxmlformats.org/officeDocument/2006/relationships/image" Target="../media/image16.png"/><Relationship Id="rId5" Type="http://schemas.openxmlformats.org/officeDocument/2006/relationships/slideLayout" Target="../slideLayouts/slideLayout2.xml"/><Relationship Id="rId10" Type="http://schemas.openxmlformats.org/officeDocument/2006/relationships/slide" Target="slide4.xml"/><Relationship Id="rId4" Type="http://schemas.openxmlformats.org/officeDocument/2006/relationships/audio" Target="../media/media5.mp3"/><Relationship Id="rId9" Type="http://schemas.openxmlformats.org/officeDocument/2006/relationships/image" Target="../media/image22.jpeg"/></Relationships>
</file>

<file path=ppt/slides/_rels/slide12.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audio" Target="NULL" TargetMode="External"/><Relationship Id="rId7" Type="http://schemas.openxmlformats.org/officeDocument/2006/relationships/image" Target="../media/image23.png"/><Relationship Id="rId2" Type="http://schemas.openxmlformats.org/officeDocument/2006/relationships/video" Target="../media/media6.mp4"/><Relationship Id="rId1" Type="http://schemas.microsoft.com/office/2007/relationships/media" Target="../media/media6.mp4"/><Relationship Id="rId6" Type="http://schemas.openxmlformats.org/officeDocument/2006/relationships/notesSlide" Target="../notesSlides/notesSlide12.xml"/><Relationship Id="rId5" Type="http://schemas.openxmlformats.org/officeDocument/2006/relationships/slideLayout" Target="../slideLayouts/slideLayout2.xml"/><Relationship Id="rId4" Type="http://schemas.microsoft.com/office/2007/relationships/media" Target="../media/media7.mp3"/></Relationships>
</file>

<file path=ppt/slides/_rels/slide13.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slideLayout" Target="../slideLayouts/slideLayout2.xml"/><Relationship Id="rId7" Type="http://schemas.openxmlformats.org/officeDocument/2006/relationships/image" Target="../media/image26.png"/><Relationship Id="rId12" Type="http://schemas.openxmlformats.org/officeDocument/2006/relationships/image" Target="../media/image9.jpeg"/><Relationship Id="rId2" Type="http://schemas.openxmlformats.org/officeDocument/2006/relationships/audio" Target="../media/media8.mp3"/><Relationship Id="rId1" Type="http://schemas.microsoft.com/office/2007/relationships/media" Target="../media/media8.mp3"/><Relationship Id="rId6" Type="http://schemas.openxmlformats.org/officeDocument/2006/relationships/image" Target="../media/image25.png"/><Relationship Id="rId11" Type="http://schemas.openxmlformats.org/officeDocument/2006/relationships/slide" Target="slide2.xml"/><Relationship Id="rId5" Type="http://schemas.openxmlformats.org/officeDocument/2006/relationships/image" Target="../media/image24.jpeg"/><Relationship Id="rId10" Type="http://schemas.openxmlformats.org/officeDocument/2006/relationships/image" Target="../media/image16.png"/><Relationship Id="rId4" Type="http://schemas.openxmlformats.org/officeDocument/2006/relationships/notesSlide" Target="../notesSlides/notesSlide13.xml"/><Relationship Id="rId9" Type="http://schemas.openxmlformats.org/officeDocument/2006/relationships/slide" Target="slide4.xml"/></Relationships>
</file>

<file path=ppt/slides/_rels/slide14.xml.rels><?xml version="1.0" encoding="UTF-8" standalone="yes"?>
<Relationships xmlns="http://schemas.openxmlformats.org/package/2006/relationships"><Relationship Id="rId8" Type="http://schemas.openxmlformats.org/officeDocument/2006/relationships/audio" Target="../media/media13.mp3"/><Relationship Id="rId13" Type="http://schemas.microsoft.com/office/2007/relationships/media" Target="../media/media16.mp3"/><Relationship Id="rId18" Type="http://schemas.openxmlformats.org/officeDocument/2006/relationships/audio" Target="../media/media18.mp3"/><Relationship Id="rId26" Type="http://schemas.openxmlformats.org/officeDocument/2006/relationships/image" Target="../media/image31.jpeg"/><Relationship Id="rId3" Type="http://schemas.openxmlformats.org/officeDocument/2006/relationships/audio" Target="NULL" TargetMode="External"/><Relationship Id="rId21" Type="http://schemas.openxmlformats.org/officeDocument/2006/relationships/image" Target="../media/image27.jpeg"/><Relationship Id="rId34" Type="http://schemas.openxmlformats.org/officeDocument/2006/relationships/image" Target="../media/image16.png"/><Relationship Id="rId7" Type="http://schemas.microsoft.com/office/2007/relationships/media" Target="../media/media13.mp3"/><Relationship Id="rId12" Type="http://schemas.openxmlformats.org/officeDocument/2006/relationships/audio" Target="../media/media15.mp3"/><Relationship Id="rId17" Type="http://schemas.microsoft.com/office/2007/relationships/media" Target="../media/media18.mp3"/><Relationship Id="rId25" Type="http://schemas.openxmlformats.org/officeDocument/2006/relationships/image" Target="../media/image30.jpeg"/><Relationship Id="rId33" Type="http://schemas.openxmlformats.org/officeDocument/2006/relationships/slide" Target="slide4.xml"/><Relationship Id="rId2" Type="http://schemas.openxmlformats.org/officeDocument/2006/relationships/audio" Target="../media/media9.mp3"/><Relationship Id="rId16" Type="http://schemas.openxmlformats.org/officeDocument/2006/relationships/audio" Target="../media/media17.mp3"/><Relationship Id="rId20" Type="http://schemas.openxmlformats.org/officeDocument/2006/relationships/notesSlide" Target="../notesSlides/notesSlide14.xml"/><Relationship Id="rId29" Type="http://schemas.openxmlformats.org/officeDocument/2006/relationships/image" Target="../media/image34.jpeg"/><Relationship Id="rId1" Type="http://schemas.microsoft.com/office/2007/relationships/media" Target="../media/media9.mp3"/><Relationship Id="rId6" Type="http://schemas.microsoft.com/office/2007/relationships/media" Target="../media/media12.mp3"/><Relationship Id="rId11" Type="http://schemas.microsoft.com/office/2007/relationships/media" Target="../media/media15.mp3"/><Relationship Id="rId24" Type="http://schemas.openxmlformats.org/officeDocument/2006/relationships/image" Target="../media/image29.jpeg"/><Relationship Id="rId32" Type="http://schemas.openxmlformats.org/officeDocument/2006/relationships/image" Target="../media/image37.jfif"/><Relationship Id="rId5" Type="http://schemas.microsoft.com/office/2007/relationships/media" Target="../media/media11.mp3"/><Relationship Id="rId15" Type="http://schemas.microsoft.com/office/2007/relationships/media" Target="../media/media17.mp3"/><Relationship Id="rId23" Type="http://schemas.openxmlformats.org/officeDocument/2006/relationships/image" Target="../media/image8.png"/><Relationship Id="rId28" Type="http://schemas.openxmlformats.org/officeDocument/2006/relationships/image" Target="../media/image33.jpeg"/><Relationship Id="rId36" Type="http://schemas.openxmlformats.org/officeDocument/2006/relationships/image" Target="../media/image9.jpeg"/><Relationship Id="rId10" Type="http://schemas.openxmlformats.org/officeDocument/2006/relationships/audio" Target="../media/media14.mp3"/><Relationship Id="rId19" Type="http://schemas.openxmlformats.org/officeDocument/2006/relationships/slideLayout" Target="../slideLayouts/slideLayout2.xml"/><Relationship Id="rId31" Type="http://schemas.openxmlformats.org/officeDocument/2006/relationships/image" Target="../media/image36.jpeg"/><Relationship Id="rId4" Type="http://schemas.microsoft.com/office/2007/relationships/media" Target="../media/media10.mp3"/><Relationship Id="rId9" Type="http://schemas.microsoft.com/office/2007/relationships/media" Target="../media/media14.mp3"/><Relationship Id="rId14" Type="http://schemas.openxmlformats.org/officeDocument/2006/relationships/audio" Target="../media/media16.mp3"/><Relationship Id="rId22" Type="http://schemas.openxmlformats.org/officeDocument/2006/relationships/image" Target="../media/image28.jpeg"/><Relationship Id="rId27" Type="http://schemas.openxmlformats.org/officeDocument/2006/relationships/image" Target="../media/image32.jpeg"/><Relationship Id="rId30" Type="http://schemas.openxmlformats.org/officeDocument/2006/relationships/image" Target="../media/image35.jpeg"/><Relationship Id="rId35" Type="http://schemas.openxmlformats.org/officeDocument/2006/relationships/slide" Target="slide2.xml"/></Relationships>
</file>

<file path=ppt/slides/_rels/slide15.xml.rels><?xml version="1.0" encoding="UTF-8" standalone="yes"?>
<Relationships xmlns="http://schemas.openxmlformats.org/package/2006/relationships"><Relationship Id="rId8" Type="http://schemas.openxmlformats.org/officeDocument/2006/relationships/image" Target="../media/image9.jpeg"/><Relationship Id="rId3" Type="http://schemas.openxmlformats.org/officeDocument/2006/relationships/image" Target="../media/image38.png"/><Relationship Id="rId7" Type="http://schemas.openxmlformats.org/officeDocument/2006/relationships/slide" Target="slide2.xml"/><Relationship Id="rId2" Type="http://schemas.openxmlformats.org/officeDocument/2006/relationships/notesSlide" Target="../notesSlides/notesSlide15.xml"/><Relationship Id="rId1" Type="http://schemas.openxmlformats.org/officeDocument/2006/relationships/slideLayout" Target="../slideLayouts/slideLayout2.xml"/><Relationship Id="rId6" Type="http://schemas.openxmlformats.org/officeDocument/2006/relationships/image" Target="../media/image16.png"/><Relationship Id="rId5" Type="http://schemas.openxmlformats.org/officeDocument/2006/relationships/slide" Target="slide4.xml"/><Relationship Id="rId4" Type="http://schemas.microsoft.com/office/2007/relationships/hdphoto" Target="../media/hdphoto1.wdp"/></Relationships>
</file>

<file path=ppt/slides/_rels/slide16.xml.rels><?xml version="1.0" encoding="UTF-8" standalone="yes"?>
<Relationships xmlns="http://schemas.openxmlformats.org/package/2006/relationships"><Relationship Id="rId8" Type="http://schemas.openxmlformats.org/officeDocument/2006/relationships/slide" Target="slide4.xml"/><Relationship Id="rId3" Type="http://schemas.openxmlformats.org/officeDocument/2006/relationships/slideLayout" Target="../slideLayouts/slideLayout2.xml"/><Relationship Id="rId7" Type="http://schemas.openxmlformats.org/officeDocument/2006/relationships/image" Target="../media/image8.png"/><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image" Target="../media/image40.jpeg"/><Relationship Id="rId11" Type="http://schemas.openxmlformats.org/officeDocument/2006/relationships/image" Target="../media/image9.jpeg"/><Relationship Id="rId5" Type="http://schemas.openxmlformats.org/officeDocument/2006/relationships/image" Target="../media/image39.png"/><Relationship Id="rId10" Type="http://schemas.openxmlformats.org/officeDocument/2006/relationships/slide" Target="slide2.xml"/><Relationship Id="rId4" Type="http://schemas.openxmlformats.org/officeDocument/2006/relationships/notesSlide" Target="../notesSlides/notesSlide16.xml"/><Relationship Id="rId9" Type="http://schemas.openxmlformats.org/officeDocument/2006/relationships/image" Target="../media/image16.png"/></Relationships>
</file>

<file path=ppt/slides/_rels/slide17.xml.rels><?xml version="1.0" encoding="UTF-8" standalone="yes"?>
<Relationships xmlns="http://schemas.openxmlformats.org/package/2006/relationships"><Relationship Id="rId8" Type="http://schemas.openxmlformats.org/officeDocument/2006/relationships/image" Target="../media/image42.jpeg"/><Relationship Id="rId13" Type="http://schemas.openxmlformats.org/officeDocument/2006/relationships/slide" Target="slide2.xml"/><Relationship Id="rId3" Type="http://schemas.microsoft.com/office/2007/relationships/media" Target="../media/media19.mp3"/><Relationship Id="rId7" Type="http://schemas.openxmlformats.org/officeDocument/2006/relationships/image" Target="../media/image41.png"/><Relationship Id="rId12" Type="http://schemas.openxmlformats.org/officeDocument/2006/relationships/image" Target="../media/image16.png"/><Relationship Id="rId2" Type="http://schemas.openxmlformats.org/officeDocument/2006/relationships/audio" Target="../media/media2.mp3"/><Relationship Id="rId1" Type="http://schemas.microsoft.com/office/2007/relationships/media" Target="../media/media2.mp3"/><Relationship Id="rId6" Type="http://schemas.openxmlformats.org/officeDocument/2006/relationships/notesSlide" Target="../notesSlides/notesSlide17.xml"/><Relationship Id="rId11" Type="http://schemas.openxmlformats.org/officeDocument/2006/relationships/slide" Target="slide4.xml"/><Relationship Id="rId5" Type="http://schemas.openxmlformats.org/officeDocument/2006/relationships/slideLayout" Target="../slideLayouts/slideLayout2.xml"/><Relationship Id="rId10" Type="http://schemas.openxmlformats.org/officeDocument/2006/relationships/image" Target="../media/image8.png"/><Relationship Id="rId4" Type="http://schemas.openxmlformats.org/officeDocument/2006/relationships/audio" Target="../media/media19.mp3"/><Relationship Id="rId9" Type="http://schemas.openxmlformats.org/officeDocument/2006/relationships/image" Target="../media/image43.jpeg"/><Relationship Id="rId14" Type="http://schemas.openxmlformats.org/officeDocument/2006/relationships/image" Target="../media/image9.jpeg"/></Relationships>
</file>

<file path=ppt/slides/_rels/slide18.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slideLayout" Target="../slideLayouts/slideLayout2.xml"/><Relationship Id="rId7" Type="http://schemas.openxmlformats.org/officeDocument/2006/relationships/slide" Target="slide4.xml"/><Relationship Id="rId12" Type="http://schemas.openxmlformats.org/officeDocument/2006/relationships/image" Target="../media/image47.gif"/><Relationship Id="rId2" Type="http://schemas.openxmlformats.org/officeDocument/2006/relationships/video" Target="../media/media20.mp4"/><Relationship Id="rId1" Type="http://schemas.microsoft.com/office/2007/relationships/media" Target="../media/media20.mp4"/><Relationship Id="rId6" Type="http://schemas.openxmlformats.org/officeDocument/2006/relationships/image" Target="../media/image45.gif"/><Relationship Id="rId11" Type="http://schemas.openxmlformats.org/officeDocument/2006/relationships/image" Target="../media/image46.png"/><Relationship Id="rId5" Type="http://schemas.openxmlformats.org/officeDocument/2006/relationships/image" Target="../media/image44.gif"/><Relationship Id="rId10" Type="http://schemas.openxmlformats.org/officeDocument/2006/relationships/image" Target="../media/image9.jpeg"/><Relationship Id="rId4" Type="http://schemas.openxmlformats.org/officeDocument/2006/relationships/notesSlide" Target="../notesSlides/notesSlide18.xml"/><Relationship Id="rId9" Type="http://schemas.openxmlformats.org/officeDocument/2006/relationships/slide" Target="slide2.xml"/></Relationships>
</file>

<file path=ppt/slides/_rels/slide19.xml.rels><?xml version="1.0" encoding="UTF-8" standalone="yes"?>
<Relationships xmlns="http://schemas.openxmlformats.org/package/2006/relationships"><Relationship Id="rId8" Type="http://schemas.openxmlformats.org/officeDocument/2006/relationships/slide" Target="slide4.xml"/><Relationship Id="rId3" Type="http://schemas.openxmlformats.org/officeDocument/2006/relationships/image" Target="../media/image47.gif"/><Relationship Id="rId7" Type="http://schemas.openxmlformats.org/officeDocument/2006/relationships/image" Target="../media/image51.jpe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50.jpeg"/><Relationship Id="rId11" Type="http://schemas.openxmlformats.org/officeDocument/2006/relationships/image" Target="../media/image9.jpeg"/><Relationship Id="rId5" Type="http://schemas.openxmlformats.org/officeDocument/2006/relationships/image" Target="../media/image49.gif"/><Relationship Id="rId10" Type="http://schemas.openxmlformats.org/officeDocument/2006/relationships/slide" Target="slide2.xml"/><Relationship Id="rId4" Type="http://schemas.openxmlformats.org/officeDocument/2006/relationships/image" Target="../media/image48.jpeg"/><Relationship Id="rId9" Type="http://schemas.openxmlformats.org/officeDocument/2006/relationships/image" Target="../media/image16.png"/></Relationships>
</file>

<file path=ppt/slides/_rels/slide20.xml.rels><?xml version="1.0" encoding="UTF-8" standalone="yes"?>
<Relationships xmlns="http://schemas.openxmlformats.org/package/2006/relationships"><Relationship Id="rId8" Type="http://schemas.openxmlformats.org/officeDocument/2006/relationships/slide" Target="slide2.xml"/><Relationship Id="rId13" Type="http://schemas.openxmlformats.org/officeDocument/2006/relationships/image" Target="../media/image55.jpeg"/><Relationship Id="rId3" Type="http://schemas.openxmlformats.org/officeDocument/2006/relationships/slideLayout" Target="../slideLayouts/slideLayout2.xml"/><Relationship Id="rId7" Type="http://schemas.openxmlformats.org/officeDocument/2006/relationships/image" Target="../media/image16.png"/><Relationship Id="rId12" Type="http://schemas.openxmlformats.org/officeDocument/2006/relationships/image" Target="../media/image54.jpeg"/><Relationship Id="rId2" Type="http://schemas.openxmlformats.org/officeDocument/2006/relationships/audio" Target="../media/media21.mp3"/><Relationship Id="rId1" Type="http://schemas.microsoft.com/office/2007/relationships/media" Target="../media/media21.mp3"/><Relationship Id="rId6" Type="http://schemas.openxmlformats.org/officeDocument/2006/relationships/slide" Target="slide4.xml"/><Relationship Id="rId11" Type="http://schemas.openxmlformats.org/officeDocument/2006/relationships/image" Target="../media/image53.jpeg"/><Relationship Id="rId5" Type="http://schemas.openxmlformats.org/officeDocument/2006/relationships/image" Target="../media/image8.png"/><Relationship Id="rId10" Type="http://schemas.openxmlformats.org/officeDocument/2006/relationships/image" Target="../media/image52.emf"/><Relationship Id="rId4" Type="http://schemas.openxmlformats.org/officeDocument/2006/relationships/notesSlide" Target="../notesSlides/notesSlide20.xml"/><Relationship Id="rId9" Type="http://schemas.openxmlformats.org/officeDocument/2006/relationships/image" Target="../media/image9.jpeg"/></Relationships>
</file>

<file path=ppt/slides/_rels/slide21.xml.rels><?xml version="1.0" encoding="UTF-8" standalone="yes"?>
<Relationships xmlns="http://schemas.openxmlformats.org/package/2006/relationships"><Relationship Id="rId8" Type="http://schemas.openxmlformats.org/officeDocument/2006/relationships/slide" Target="slide4.xml"/><Relationship Id="rId3" Type="http://schemas.openxmlformats.org/officeDocument/2006/relationships/slideLayout" Target="../slideLayouts/slideLayout2.xml"/><Relationship Id="rId7" Type="http://schemas.microsoft.com/office/2007/relationships/hdphoto" Target="../media/hdphoto2.wdp"/><Relationship Id="rId12" Type="http://schemas.openxmlformats.org/officeDocument/2006/relationships/image" Target="../media/image8.png"/><Relationship Id="rId2" Type="http://schemas.microsoft.com/office/2007/relationships/media" Target="../media/media22.mp3"/><Relationship Id="rId1" Type="http://schemas.openxmlformats.org/officeDocument/2006/relationships/audio" Target="NULL" TargetMode="External"/><Relationship Id="rId6" Type="http://schemas.openxmlformats.org/officeDocument/2006/relationships/image" Target="../media/image57.png"/><Relationship Id="rId11" Type="http://schemas.openxmlformats.org/officeDocument/2006/relationships/image" Target="../media/image9.jpeg"/><Relationship Id="rId5" Type="http://schemas.openxmlformats.org/officeDocument/2006/relationships/image" Target="../media/image56.jpeg"/><Relationship Id="rId10" Type="http://schemas.openxmlformats.org/officeDocument/2006/relationships/slide" Target="slide2.xml"/><Relationship Id="rId4" Type="http://schemas.openxmlformats.org/officeDocument/2006/relationships/notesSlide" Target="../notesSlides/notesSlide21.xml"/><Relationship Id="rId9" Type="http://schemas.openxmlformats.org/officeDocument/2006/relationships/image" Target="../media/image16.png"/></Relationships>
</file>

<file path=ppt/slides/_rels/slide22.xml.rels><?xml version="1.0" encoding="UTF-8" standalone="yes"?>
<Relationships xmlns="http://schemas.openxmlformats.org/package/2006/relationships"><Relationship Id="rId8" Type="http://schemas.openxmlformats.org/officeDocument/2006/relationships/slide" Target="slide2.xml"/><Relationship Id="rId3" Type="http://schemas.openxmlformats.org/officeDocument/2006/relationships/image" Target="../media/image58.gif"/><Relationship Id="rId7" Type="http://schemas.openxmlformats.org/officeDocument/2006/relationships/image" Target="../media/image16.png"/><Relationship Id="rId2" Type="http://schemas.openxmlformats.org/officeDocument/2006/relationships/notesSlide" Target="../notesSlides/notesSlide22.xml"/><Relationship Id="rId1" Type="http://schemas.openxmlformats.org/officeDocument/2006/relationships/slideLayout" Target="../slideLayouts/slideLayout2.xml"/><Relationship Id="rId6" Type="http://schemas.openxmlformats.org/officeDocument/2006/relationships/slide" Target="slide4.xml"/><Relationship Id="rId5" Type="http://schemas.openxmlformats.org/officeDocument/2006/relationships/image" Target="../media/image60.jpeg"/><Relationship Id="rId4" Type="http://schemas.openxmlformats.org/officeDocument/2006/relationships/image" Target="../media/image59.jpeg"/><Relationship Id="rId9" Type="http://schemas.openxmlformats.org/officeDocument/2006/relationships/image" Target="../media/image9.jpeg"/></Relationships>
</file>

<file path=ppt/slides/_rels/slide23.xml.rels><?xml version="1.0" encoding="UTF-8" standalone="yes"?>
<Relationships xmlns="http://schemas.openxmlformats.org/package/2006/relationships"><Relationship Id="rId8" Type="http://schemas.openxmlformats.org/officeDocument/2006/relationships/image" Target="../media/image9.jpeg"/><Relationship Id="rId13" Type="http://schemas.openxmlformats.org/officeDocument/2006/relationships/image" Target="../media/image63.jpeg"/><Relationship Id="rId3" Type="http://schemas.microsoft.com/office/2007/relationships/media" Target="../media/media23.mp3"/><Relationship Id="rId7" Type="http://schemas.openxmlformats.org/officeDocument/2006/relationships/slide" Target="slide2.xml"/><Relationship Id="rId12" Type="http://schemas.openxmlformats.org/officeDocument/2006/relationships/image" Target="../media/image62.jpeg"/><Relationship Id="rId2" Type="http://schemas.microsoft.com/office/2007/relationships/media" Target="../media/media4.mp3"/><Relationship Id="rId1" Type="http://schemas.openxmlformats.org/officeDocument/2006/relationships/audio" Target="NULL" TargetMode="External"/><Relationship Id="rId6" Type="http://schemas.openxmlformats.org/officeDocument/2006/relationships/notesSlide" Target="../notesSlides/notesSlide23.xml"/><Relationship Id="rId11" Type="http://schemas.openxmlformats.org/officeDocument/2006/relationships/image" Target="../media/image61.jpeg"/><Relationship Id="rId5" Type="http://schemas.openxmlformats.org/officeDocument/2006/relationships/slideLayout" Target="../slideLayouts/slideLayout2.xml"/><Relationship Id="rId10" Type="http://schemas.openxmlformats.org/officeDocument/2006/relationships/image" Target="../media/image16.png"/><Relationship Id="rId4" Type="http://schemas.openxmlformats.org/officeDocument/2006/relationships/audio" Target="../media/media23.mp3"/><Relationship Id="rId9" Type="http://schemas.openxmlformats.org/officeDocument/2006/relationships/slide" Target="slide4.xml"/><Relationship Id="rId14" Type="http://schemas.openxmlformats.org/officeDocument/2006/relationships/image" Target="../media/image8.png"/></Relationships>
</file>

<file path=ppt/slides/_rels/slide24.xml.rels><?xml version="1.0" encoding="UTF-8" standalone="yes"?>
<Relationships xmlns="http://schemas.openxmlformats.org/package/2006/relationships"><Relationship Id="rId8" Type="http://schemas.openxmlformats.org/officeDocument/2006/relationships/image" Target="../media/image66.png"/><Relationship Id="rId13" Type="http://schemas.openxmlformats.org/officeDocument/2006/relationships/image" Target="../media/image16.png"/><Relationship Id="rId3" Type="http://schemas.microsoft.com/office/2007/relationships/media" Target="../media/media24.mp3"/><Relationship Id="rId7" Type="http://schemas.openxmlformats.org/officeDocument/2006/relationships/image" Target="../media/image65.jpeg"/><Relationship Id="rId12" Type="http://schemas.openxmlformats.org/officeDocument/2006/relationships/slide" Target="slide4.xml"/><Relationship Id="rId2" Type="http://schemas.microsoft.com/office/2007/relationships/media" Target="../media/media19.mp3"/><Relationship Id="rId1" Type="http://schemas.openxmlformats.org/officeDocument/2006/relationships/audio" Target="NULL" TargetMode="External"/><Relationship Id="rId6" Type="http://schemas.openxmlformats.org/officeDocument/2006/relationships/image" Target="../media/image64.png"/><Relationship Id="rId11" Type="http://schemas.openxmlformats.org/officeDocument/2006/relationships/image" Target="../media/image8.png"/><Relationship Id="rId5" Type="http://schemas.openxmlformats.org/officeDocument/2006/relationships/notesSlide" Target="../notesSlides/notesSlide24.xml"/><Relationship Id="rId15" Type="http://schemas.openxmlformats.org/officeDocument/2006/relationships/image" Target="../media/image9.jpeg"/><Relationship Id="rId10" Type="http://schemas.openxmlformats.org/officeDocument/2006/relationships/image" Target="../media/image68.gif"/><Relationship Id="rId4" Type="http://schemas.openxmlformats.org/officeDocument/2006/relationships/slideLayout" Target="../slideLayouts/slideLayout2.xml"/><Relationship Id="rId9" Type="http://schemas.openxmlformats.org/officeDocument/2006/relationships/image" Target="../media/image67.jpeg"/><Relationship Id="rId14" Type="http://schemas.openxmlformats.org/officeDocument/2006/relationships/slide" Target="slide2.xml"/></Relationships>
</file>

<file path=ppt/slides/_rels/slide25.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image" Target="../media/image69.jpeg"/><Relationship Id="rId7" Type="http://schemas.openxmlformats.org/officeDocument/2006/relationships/slide" Target="slide4.xml"/><Relationship Id="rId2" Type="http://schemas.openxmlformats.org/officeDocument/2006/relationships/notesSlide" Target="../notesSlides/notesSlide25.xml"/><Relationship Id="rId1" Type="http://schemas.openxmlformats.org/officeDocument/2006/relationships/slideLayout" Target="../slideLayouts/slideLayout2.xml"/><Relationship Id="rId6" Type="http://schemas.openxmlformats.org/officeDocument/2006/relationships/image" Target="../media/image72.png"/><Relationship Id="rId5" Type="http://schemas.openxmlformats.org/officeDocument/2006/relationships/image" Target="../media/image71.png"/><Relationship Id="rId10" Type="http://schemas.openxmlformats.org/officeDocument/2006/relationships/image" Target="../media/image9.jpeg"/><Relationship Id="rId4" Type="http://schemas.openxmlformats.org/officeDocument/2006/relationships/image" Target="../media/image70.png"/><Relationship Id="rId9" Type="http://schemas.openxmlformats.org/officeDocument/2006/relationships/slide" Target="slide2.xml"/></Relationships>
</file>

<file path=ppt/slides/_rels/slide26.xml.rels><?xml version="1.0" encoding="UTF-8" standalone="yes"?>
<Relationships xmlns="http://schemas.openxmlformats.org/package/2006/relationships"><Relationship Id="rId8" Type="http://schemas.openxmlformats.org/officeDocument/2006/relationships/slide" Target="slide5.xml"/><Relationship Id="rId3" Type="http://schemas.openxmlformats.org/officeDocument/2006/relationships/slideLayout" Target="../slideLayouts/slideLayout2.xml"/><Relationship Id="rId7" Type="http://schemas.openxmlformats.org/officeDocument/2006/relationships/image" Target="../media/image8.png"/><Relationship Id="rId2" Type="http://schemas.microsoft.com/office/2007/relationships/media" Target="../media/media25.mp3"/><Relationship Id="rId1" Type="http://schemas.openxmlformats.org/officeDocument/2006/relationships/audio" Target="NULL" TargetMode="External"/><Relationship Id="rId6" Type="http://schemas.openxmlformats.org/officeDocument/2006/relationships/image" Target="../media/image74.jpeg"/><Relationship Id="rId11" Type="http://schemas.openxmlformats.org/officeDocument/2006/relationships/image" Target="../media/image9.jpeg"/><Relationship Id="rId5" Type="http://schemas.openxmlformats.org/officeDocument/2006/relationships/image" Target="../media/image73.jpeg"/><Relationship Id="rId10" Type="http://schemas.openxmlformats.org/officeDocument/2006/relationships/slide" Target="slide2.xml"/><Relationship Id="rId4" Type="http://schemas.openxmlformats.org/officeDocument/2006/relationships/notesSlide" Target="../notesSlides/notesSlide26.xml"/><Relationship Id="rId9" Type="http://schemas.openxmlformats.org/officeDocument/2006/relationships/image" Target="../media/image16.png"/></Relationships>
</file>

<file path=ppt/slides/_rels/slide27.xml.rels><?xml version="1.0" encoding="UTF-8" standalone="yes"?>
<Relationships xmlns="http://schemas.openxmlformats.org/package/2006/relationships"><Relationship Id="rId8" Type="http://schemas.openxmlformats.org/officeDocument/2006/relationships/image" Target="../media/image78.png"/><Relationship Id="rId3" Type="http://schemas.openxmlformats.org/officeDocument/2006/relationships/slideLayout" Target="../slideLayouts/slideLayout2.xml"/><Relationship Id="rId7" Type="http://schemas.openxmlformats.org/officeDocument/2006/relationships/image" Target="../media/image77.jpeg"/><Relationship Id="rId12" Type="http://schemas.openxmlformats.org/officeDocument/2006/relationships/image" Target="../media/image9.jpeg"/><Relationship Id="rId2" Type="http://schemas.openxmlformats.org/officeDocument/2006/relationships/audio" Target="../media/media26.mp3"/><Relationship Id="rId1" Type="http://schemas.microsoft.com/office/2007/relationships/media" Target="../media/media26.mp3"/><Relationship Id="rId6" Type="http://schemas.openxmlformats.org/officeDocument/2006/relationships/image" Target="../media/image76.jpeg"/><Relationship Id="rId11" Type="http://schemas.openxmlformats.org/officeDocument/2006/relationships/slide" Target="slide2.xml"/><Relationship Id="rId5" Type="http://schemas.openxmlformats.org/officeDocument/2006/relationships/image" Target="../media/image75.jpeg"/><Relationship Id="rId10" Type="http://schemas.openxmlformats.org/officeDocument/2006/relationships/image" Target="../media/image16.png"/><Relationship Id="rId4" Type="http://schemas.openxmlformats.org/officeDocument/2006/relationships/notesSlide" Target="../notesSlides/notesSlide27.xml"/><Relationship Id="rId9" Type="http://schemas.openxmlformats.org/officeDocument/2006/relationships/slide" Target="slide5.xml"/></Relationships>
</file>

<file path=ppt/slides/_rels/slide28.xml.rels><?xml version="1.0" encoding="UTF-8" standalone="yes"?>
<Relationships xmlns="http://schemas.openxmlformats.org/package/2006/relationships"><Relationship Id="rId8" Type="http://schemas.openxmlformats.org/officeDocument/2006/relationships/slide" Target="slide2.xml"/><Relationship Id="rId3" Type="http://schemas.openxmlformats.org/officeDocument/2006/relationships/image" Target="../media/image79.jpeg"/><Relationship Id="rId7" Type="http://schemas.openxmlformats.org/officeDocument/2006/relationships/image" Target="../media/image16.png"/><Relationship Id="rId2" Type="http://schemas.openxmlformats.org/officeDocument/2006/relationships/notesSlide" Target="../notesSlides/notesSlide28.xml"/><Relationship Id="rId1" Type="http://schemas.openxmlformats.org/officeDocument/2006/relationships/slideLayout" Target="../slideLayouts/slideLayout2.xml"/><Relationship Id="rId6" Type="http://schemas.openxmlformats.org/officeDocument/2006/relationships/slide" Target="slide5.xml"/><Relationship Id="rId5" Type="http://schemas.openxmlformats.org/officeDocument/2006/relationships/image" Target="../media/image81.jpeg"/><Relationship Id="rId4" Type="http://schemas.openxmlformats.org/officeDocument/2006/relationships/image" Target="../media/image80.jpeg"/><Relationship Id="rId9" Type="http://schemas.openxmlformats.org/officeDocument/2006/relationships/image" Target="../media/image9.jpeg"/></Relationships>
</file>

<file path=ppt/slides/_rels/slide29.xml.rels><?xml version="1.0" encoding="UTF-8" standalone="yes"?>
<Relationships xmlns="http://schemas.openxmlformats.org/package/2006/relationships"><Relationship Id="rId8" Type="http://schemas.openxmlformats.org/officeDocument/2006/relationships/image" Target="../media/image9.jpeg"/><Relationship Id="rId3" Type="http://schemas.openxmlformats.org/officeDocument/2006/relationships/image" Target="../media/image82.jpeg"/><Relationship Id="rId7" Type="http://schemas.openxmlformats.org/officeDocument/2006/relationships/slide" Target="slide2.xml"/><Relationship Id="rId2" Type="http://schemas.openxmlformats.org/officeDocument/2006/relationships/notesSlide" Target="../notesSlides/notesSlide29.xml"/><Relationship Id="rId1" Type="http://schemas.openxmlformats.org/officeDocument/2006/relationships/slideLayout" Target="../slideLayouts/slideLayout2.xml"/><Relationship Id="rId6" Type="http://schemas.openxmlformats.org/officeDocument/2006/relationships/image" Target="../media/image16.png"/><Relationship Id="rId5" Type="http://schemas.openxmlformats.org/officeDocument/2006/relationships/slide" Target="slide5.xml"/><Relationship Id="rId4" Type="http://schemas.openxmlformats.org/officeDocument/2006/relationships/image" Target="../media/image83.emf"/></Relationships>
</file>

<file path=ppt/slides/_rels/slide30.xml.rels><?xml version="1.0" encoding="UTF-8" standalone="yes"?>
<Relationships xmlns="http://schemas.openxmlformats.org/package/2006/relationships"><Relationship Id="rId8" Type="http://schemas.openxmlformats.org/officeDocument/2006/relationships/image" Target="../media/image85.jpeg"/><Relationship Id="rId13" Type="http://schemas.openxmlformats.org/officeDocument/2006/relationships/image" Target="../media/image8.png"/><Relationship Id="rId3" Type="http://schemas.microsoft.com/office/2007/relationships/media" Target="../media/media28.mp3"/><Relationship Id="rId7" Type="http://schemas.openxmlformats.org/officeDocument/2006/relationships/image" Target="../media/image84.jpeg"/><Relationship Id="rId12" Type="http://schemas.openxmlformats.org/officeDocument/2006/relationships/image" Target="../media/image9.jpeg"/><Relationship Id="rId2" Type="http://schemas.openxmlformats.org/officeDocument/2006/relationships/audio" Target="../media/media27.wav"/><Relationship Id="rId1" Type="http://schemas.microsoft.com/office/2007/relationships/media" Target="../media/media27.wav"/><Relationship Id="rId6" Type="http://schemas.openxmlformats.org/officeDocument/2006/relationships/notesSlide" Target="../notesSlides/notesSlide30.xml"/><Relationship Id="rId11" Type="http://schemas.openxmlformats.org/officeDocument/2006/relationships/slide" Target="slide2.xml"/><Relationship Id="rId5" Type="http://schemas.openxmlformats.org/officeDocument/2006/relationships/slideLayout" Target="../slideLayouts/slideLayout2.xml"/><Relationship Id="rId10" Type="http://schemas.openxmlformats.org/officeDocument/2006/relationships/image" Target="../media/image16.png"/><Relationship Id="rId4" Type="http://schemas.openxmlformats.org/officeDocument/2006/relationships/audio" Target="../media/media28.mp3"/><Relationship Id="rId9" Type="http://schemas.openxmlformats.org/officeDocument/2006/relationships/slide" Target="slide5.xml"/></Relationships>
</file>

<file path=ppt/slides/_rels/slide31.xml.rels><?xml version="1.0" encoding="UTF-8" standalone="yes"?>
<Relationships xmlns="http://schemas.openxmlformats.org/package/2006/relationships"><Relationship Id="rId8" Type="http://schemas.openxmlformats.org/officeDocument/2006/relationships/image" Target="../media/image9.jpeg"/><Relationship Id="rId13" Type="http://schemas.openxmlformats.org/officeDocument/2006/relationships/image" Target="../media/image92.jpeg"/><Relationship Id="rId3" Type="http://schemas.openxmlformats.org/officeDocument/2006/relationships/image" Target="../media/image86.jpeg"/><Relationship Id="rId7" Type="http://schemas.openxmlformats.org/officeDocument/2006/relationships/slide" Target="slide2.xml"/><Relationship Id="rId12" Type="http://schemas.openxmlformats.org/officeDocument/2006/relationships/image" Target="../media/image91.jpeg"/><Relationship Id="rId2" Type="http://schemas.openxmlformats.org/officeDocument/2006/relationships/notesSlide" Target="../notesSlides/notesSlide31.xml"/><Relationship Id="rId16" Type="http://schemas.openxmlformats.org/officeDocument/2006/relationships/image" Target="../media/image95.png"/><Relationship Id="rId1" Type="http://schemas.openxmlformats.org/officeDocument/2006/relationships/slideLayout" Target="../slideLayouts/slideLayout2.xml"/><Relationship Id="rId6" Type="http://schemas.openxmlformats.org/officeDocument/2006/relationships/image" Target="../media/image16.png"/><Relationship Id="rId11" Type="http://schemas.openxmlformats.org/officeDocument/2006/relationships/image" Target="../media/image90.jpeg"/><Relationship Id="rId5" Type="http://schemas.openxmlformats.org/officeDocument/2006/relationships/slide" Target="slide5.xml"/><Relationship Id="rId15" Type="http://schemas.openxmlformats.org/officeDocument/2006/relationships/image" Target="../media/image94.jpeg"/><Relationship Id="rId10" Type="http://schemas.openxmlformats.org/officeDocument/2006/relationships/image" Target="../media/image89.jpeg"/><Relationship Id="rId4" Type="http://schemas.openxmlformats.org/officeDocument/2006/relationships/image" Target="../media/image87.jpeg"/><Relationship Id="rId9" Type="http://schemas.openxmlformats.org/officeDocument/2006/relationships/image" Target="../media/image88.png"/><Relationship Id="rId14" Type="http://schemas.openxmlformats.org/officeDocument/2006/relationships/image" Target="../media/image93.jpeg"/></Relationships>
</file>

<file path=ppt/slides/_rels/slide32.xml.rels><?xml version="1.0" encoding="UTF-8" standalone="yes"?>
<Relationships xmlns="http://schemas.openxmlformats.org/package/2006/relationships"><Relationship Id="rId8" Type="http://schemas.openxmlformats.org/officeDocument/2006/relationships/slide" Target="slide2.xml"/><Relationship Id="rId3" Type="http://schemas.openxmlformats.org/officeDocument/2006/relationships/image" Target="../media/image96.jpeg"/><Relationship Id="rId7" Type="http://schemas.openxmlformats.org/officeDocument/2006/relationships/image" Target="../media/image16.png"/><Relationship Id="rId2" Type="http://schemas.openxmlformats.org/officeDocument/2006/relationships/notesSlide" Target="../notesSlides/notesSlide32.xml"/><Relationship Id="rId1" Type="http://schemas.openxmlformats.org/officeDocument/2006/relationships/slideLayout" Target="../slideLayouts/slideLayout2.xml"/><Relationship Id="rId6" Type="http://schemas.openxmlformats.org/officeDocument/2006/relationships/slide" Target="slide5.xml"/><Relationship Id="rId5" Type="http://schemas.openxmlformats.org/officeDocument/2006/relationships/image" Target="../media/image98.jpeg"/><Relationship Id="rId4" Type="http://schemas.openxmlformats.org/officeDocument/2006/relationships/image" Target="../media/image97.jpeg"/><Relationship Id="rId9" Type="http://schemas.openxmlformats.org/officeDocument/2006/relationships/image" Target="../media/image9.jpeg"/></Relationships>
</file>

<file path=ppt/slides/_rels/slide33.xml.rels><?xml version="1.0" encoding="UTF-8" standalone="yes"?>
<Relationships xmlns="http://schemas.openxmlformats.org/package/2006/relationships"><Relationship Id="rId8" Type="http://schemas.openxmlformats.org/officeDocument/2006/relationships/image" Target="../media/image8.png"/><Relationship Id="rId13" Type="http://schemas.openxmlformats.org/officeDocument/2006/relationships/image" Target="../media/image102.png"/><Relationship Id="rId3" Type="http://schemas.openxmlformats.org/officeDocument/2006/relationships/slideLayout" Target="../slideLayouts/slideLayout2.xml"/><Relationship Id="rId7" Type="http://schemas.openxmlformats.org/officeDocument/2006/relationships/image" Target="../media/image101.gif"/><Relationship Id="rId12" Type="http://schemas.openxmlformats.org/officeDocument/2006/relationships/image" Target="../media/image9.jpeg"/><Relationship Id="rId2" Type="http://schemas.openxmlformats.org/officeDocument/2006/relationships/audio" Target="../media/media29.mp3"/><Relationship Id="rId1" Type="http://schemas.microsoft.com/office/2007/relationships/media" Target="../media/media29.mp3"/><Relationship Id="rId6" Type="http://schemas.openxmlformats.org/officeDocument/2006/relationships/image" Target="../media/image100.jpeg"/><Relationship Id="rId11" Type="http://schemas.openxmlformats.org/officeDocument/2006/relationships/slide" Target="slide2.xml"/><Relationship Id="rId5" Type="http://schemas.openxmlformats.org/officeDocument/2006/relationships/image" Target="../media/image99.jpeg"/><Relationship Id="rId10" Type="http://schemas.openxmlformats.org/officeDocument/2006/relationships/image" Target="../media/image16.png"/><Relationship Id="rId4" Type="http://schemas.openxmlformats.org/officeDocument/2006/relationships/notesSlide" Target="../notesSlides/notesSlide33.xml"/><Relationship Id="rId9" Type="http://schemas.openxmlformats.org/officeDocument/2006/relationships/slide" Target="slide5.xml"/></Relationships>
</file>

<file path=ppt/slides/_rels/slide34.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slideLayout" Target="../slideLayouts/slideLayout2.xml"/><Relationship Id="rId7" Type="http://schemas.openxmlformats.org/officeDocument/2006/relationships/slide" Target="slide5.xml"/><Relationship Id="rId2" Type="http://schemas.openxmlformats.org/officeDocument/2006/relationships/audio" Target="../media/media30.mp3"/><Relationship Id="rId1" Type="http://schemas.microsoft.com/office/2007/relationships/media" Target="../media/media30.mp3"/><Relationship Id="rId6" Type="http://schemas.openxmlformats.org/officeDocument/2006/relationships/image" Target="../media/image104.jpeg"/><Relationship Id="rId11" Type="http://schemas.openxmlformats.org/officeDocument/2006/relationships/image" Target="../media/image8.png"/><Relationship Id="rId5" Type="http://schemas.openxmlformats.org/officeDocument/2006/relationships/image" Target="../media/image103.jpeg"/><Relationship Id="rId10" Type="http://schemas.openxmlformats.org/officeDocument/2006/relationships/image" Target="../media/image9.jpeg"/><Relationship Id="rId4" Type="http://schemas.openxmlformats.org/officeDocument/2006/relationships/notesSlide" Target="../notesSlides/notesSlide34.xml"/><Relationship Id="rId9" Type="http://schemas.openxmlformats.org/officeDocument/2006/relationships/slide" Target="slide2.xml"/></Relationships>
</file>

<file path=ppt/slides/_rels/slide35.xml.rels><?xml version="1.0" encoding="UTF-8" standalone="yes"?>
<Relationships xmlns="http://schemas.openxmlformats.org/package/2006/relationships"><Relationship Id="rId8" Type="http://schemas.microsoft.com/office/2007/relationships/hdphoto" Target="../media/hdphoto3.wdp"/><Relationship Id="rId13" Type="http://schemas.openxmlformats.org/officeDocument/2006/relationships/image" Target="../media/image112.jpeg"/><Relationship Id="rId18" Type="http://schemas.openxmlformats.org/officeDocument/2006/relationships/image" Target="../media/image8.png"/><Relationship Id="rId3" Type="http://schemas.openxmlformats.org/officeDocument/2006/relationships/slideLayout" Target="../slideLayouts/slideLayout2.xml"/><Relationship Id="rId7" Type="http://schemas.openxmlformats.org/officeDocument/2006/relationships/image" Target="../media/image107.png"/><Relationship Id="rId12" Type="http://schemas.openxmlformats.org/officeDocument/2006/relationships/image" Target="../media/image111.jpg"/><Relationship Id="rId17" Type="http://schemas.openxmlformats.org/officeDocument/2006/relationships/image" Target="../media/image9.jpeg"/><Relationship Id="rId2" Type="http://schemas.openxmlformats.org/officeDocument/2006/relationships/audio" Target="../media/media31.mp3"/><Relationship Id="rId16" Type="http://schemas.openxmlformats.org/officeDocument/2006/relationships/slide" Target="slide2.xml"/><Relationship Id="rId1" Type="http://schemas.microsoft.com/office/2007/relationships/media" Target="../media/media31.mp3"/><Relationship Id="rId6" Type="http://schemas.openxmlformats.org/officeDocument/2006/relationships/image" Target="../media/image106.emf"/><Relationship Id="rId11" Type="http://schemas.openxmlformats.org/officeDocument/2006/relationships/image" Target="../media/image110.emf"/><Relationship Id="rId5" Type="http://schemas.openxmlformats.org/officeDocument/2006/relationships/image" Target="../media/image105.jpeg"/><Relationship Id="rId15" Type="http://schemas.openxmlformats.org/officeDocument/2006/relationships/image" Target="../media/image16.png"/><Relationship Id="rId10" Type="http://schemas.openxmlformats.org/officeDocument/2006/relationships/image" Target="../media/image109.png"/><Relationship Id="rId4" Type="http://schemas.openxmlformats.org/officeDocument/2006/relationships/notesSlide" Target="../notesSlides/notesSlide35.xml"/><Relationship Id="rId9" Type="http://schemas.openxmlformats.org/officeDocument/2006/relationships/image" Target="../media/image108.emf"/><Relationship Id="rId14" Type="http://schemas.openxmlformats.org/officeDocument/2006/relationships/slide" Target="slide5.xml"/></Relationships>
</file>

<file path=ppt/slides/_rels/slide36.xml.rels><?xml version="1.0" encoding="UTF-8" standalone="yes"?>
<Relationships xmlns="http://schemas.openxmlformats.org/package/2006/relationships"><Relationship Id="rId8" Type="http://schemas.openxmlformats.org/officeDocument/2006/relationships/image" Target="../media/image116.emf"/><Relationship Id="rId13" Type="http://schemas.openxmlformats.org/officeDocument/2006/relationships/image" Target="../media/image9.jpeg"/><Relationship Id="rId3" Type="http://schemas.openxmlformats.org/officeDocument/2006/relationships/slideLayout" Target="../slideLayouts/slideLayout2.xml"/><Relationship Id="rId7" Type="http://schemas.openxmlformats.org/officeDocument/2006/relationships/image" Target="../media/image115.emf"/><Relationship Id="rId12" Type="http://schemas.openxmlformats.org/officeDocument/2006/relationships/slide" Target="slide2.xml"/><Relationship Id="rId2" Type="http://schemas.openxmlformats.org/officeDocument/2006/relationships/audio" Target="../media/media32.mp3"/><Relationship Id="rId1" Type="http://schemas.microsoft.com/office/2007/relationships/media" Target="../media/media32.mp3"/><Relationship Id="rId6" Type="http://schemas.openxmlformats.org/officeDocument/2006/relationships/image" Target="../media/image114.emf"/><Relationship Id="rId11" Type="http://schemas.openxmlformats.org/officeDocument/2006/relationships/image" Target="../media/image16.png"/><Relationship Id="rId5" Type="http://schemas.openxmlformats.org/officeDocument/2006/relationships/image" Target="../media/image113.jpeg"/><Relationship Id="rId10" Type="http://schemas.openxmlformats.org/officeDocument/2006/relationships/slide" Target="slide6.xml"/><Relationship Id="rId4" Type="http://schemas.openxmlformats.org/officeDocument/2006/relationships/notesSlide" Target="../notesSlides/notesSlide36.xml"/><Relationship Id="rId9" Type="http://schemas.openxmlformats.org/officeDocument/2006/relationships/image" Target="../media/image117.jpeg"/><Relationship Id="rId14" Type="http://schemas.openxmlformats.org/officeDocument/2006/relationships/image" Target="../media/image8.png"/></Relationships>
</file>

<file path=ppt/slides/_rels/slide37.xml.rels><?xml version="1.0" encoding="UTF-8" standalone="yes"?>
<Relationships xmlns="http://schemas.openxmlformats.org/package/2006/relationships"><Relationship Id="rId8" Type="http://schemas.openxmlformats.org/officeDocument/2006/relationships/image" Target="../media/image119.jpeg"/><Relationship Id="rId13" Type="http://schemas.openxmlformats.org/officeDocument/2006/relationships/image" Target="../media/image9.jpeg"/><Relationship Id="rId3" Type="http://schemas.microsoft.com/office/2007/relationships/media" Target="../media/media34.mp3"/><Relationship Id="rId7" Type="http://schemas.openxmlformats.org/officeDocument/2006/relationships/image" Target="../media/image118.jpeg"/><Relationship Id="rId12" Type="http://schemas.openxmlformats.org/officeDocument/2006/relationships/slide" Target="slide2.xml"/><Relationship Id="rId17" Type="http://schemas.openxmlformats.org/officeDocument/2006/relationships/image" Target="../media/image123.jpeg"/><Relationship Id="rId2" Type="http://schemas.openxmlformats.org/officeDocument/2006/relationships/audio" Target="../media/media33.mp3"/><Relationship Id="rId16" Type="http://schemas.openxmlformats.org/officeDocument/2006/relationships/image" Target="../media/image122.jpeg"/><Relationship Id="rId1" Type="http://schemas.microsoft.com/office/2007/relationships/media" Target="../media/media33.mp3"/><Relationship Id="rId6" Type="http://schemas.openxmlformats.org/officeDocument/2006/relationships/notesSlide" Target="../notesSlides/notesSlide37.xml"/><Relationship Id="rId11" Type="http://schemas.openxmlformats.org/officeDocument/2006/relationships/image" Target="../media/image16.png"/><Relationship Id="rId5" Type="http://schemas.openxmlformats.org/officeDocument/2006/relationships/slideLayout" Target="../slideLayouts/slideLayout2.xml"/><Relationship Id="rId15" Type="http://schemas.openxmlformats.org/officeDocument/2006/relationships/image" Target="../media/image121.jpeg"/><Relationship Id="rId10" Type="http://schemas.openxmlformats.org/officeDocument/2006/relationships/slide" Target="slide6.xml"/><Relationship Id="rId4" Type="http://schemas.openxmlformats.org/officeDocument/2006/relationships/audio" Target="../media/media34.mp3"/><Relationship Id="rId9" Type="http://schemas.openxmlformats.org/officeDocument/2006/relationships/image" Target="../media/image8.png"/><Relationship Id="rId14" Type="http://schemas.openxmlformats.org/officeDocument/2006/relationships/image" Target="../media/image120.jpeg"/></Relationships>
</file>

<file path=ppt/slides/_rels/slide38.xml.rels><?xml version="1.0" encoding="UTF-8" standalone="yes"?>
<Relationships xmlns="http://schemas.openxmlformats.org/package/2006/relationships"><Relationship Id="rId8" Type="http://schemas.openxmlformats.org/officeDocument/2006/relationships/image" Target="../media/image16.png"/><Relationship Id="rId13" Type="http://schemas.openxmlformats.org/officeDocument/2006/relationships/image" Target="../media/image127.jpeg"/><Relationship Id="rId3" Type="http://schemas.openxmlformats.org/officeDocument/2006/relationships/slideLayout" Target="../slideLayouts/slideLayout2.xml"/><Relationship Id="rId7" Type="http://schemas.openxmlformats.org/officeDocument/2006/relationships/slide" Target="slide6.xml"/><Relationship Id="rId12" Type="http://schemas.openxmlformats.org/officeDocument/2006/relationships/image" Target="../media/image126.jpeg"/><Relationship Id="rId2" Type="http://schemas.openxmlformats.org/officeDocument/2006/relationships/audio" Target="../media/media35.mp3"/><Relationship Id="rId1" Type="http://schemas.microsoft.com/office/2007/relationships/media" Target="../media/media35.mp3"/><Relationship Id="rId6" Type="http://schemas.openxmlformats.org/officeDocument/2006/relationships/image" Target="../media/image124.jpeg"/><Relationship Id="rId11" Type="http://schemas.openxmlformats.org/officeDocument/2006/relationships/image" Target="../media/image125.gif"/><Relationship Id="rId5" Type="http://schemas.openxmlformats.org/officeDocument/2006/relationships/image" Target="../media/image1.jpeg"/><Relationship Id="rId10" Type="http://schemas.openxmlformats.org/officeDocument/2006/relationships/image" Target="../media/image8.png"/><Relationship Id="rId4" Type="http://schemas.openxmlformats.org/officeDocument/2006/relationships/notesSlide" Target="../notesSlides/notesSlide38.xml"/><Relationship Id="rId9" Type="http://schemas.openxmlformats.org/officeDocument/2006/relationships/image" Target="../media/image9.jpeg"/></Relationships>
</file>

<file path=ppt/slides/_rels/slide39.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slideLayout" Target="../slideLayouts/slideLayout2.xml"/><Relationship Id="rId7" Type="http://schemas.openxmlformats.org/officeDocument/2006/relationships/slide" Target="slide6.xml"/><Relationship Id="rId2" Type="http://schemas.openxmlformats.org/officeDocument/2006/relationships/audio" Target="../media/media36.mp3"/><Relationship Id="rId1" Type="http://schemas.microsoft.com/office/2007/relationships/media" Target="../media/media36.mp3"/><Relationship Id="rId6" Type="http://schemas.openxmlformats.org/officeDocument/2006/relationships/image" Target="../media/image128.jpeg"/><Relationship Id="rId11" Type="http://schemas.openxmlformats.org/officeDocument/2006/relationships/image" Target="../media/image130.jpeg"/><Relationship Id="rId5" Type="http://schemas.openxmlformats.org/officeDocument/2006/relationships/image" Target="../media/image8.png"/><Relationship Id="rId10" Type="http://schemas.openxmlformats.org/officeDocument/2006/relationships/image" Target="../media/image129.jpeg"/><Relationship Id="rId4" Type="http://schemas.openxmlformats.org/officeDocument/2006/relationships/notesSlide" Target="../notesSlides/notesSlide39.xml"/><Relationship Id="rId9" Type="http://schemas.openxmlformats.org/officeDocument/2006/relationships/image" Target="../media/image9.jpeg"/></Relationships>
</file>

<file path=ppt/slides/_rels/slide40.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slideLayout" Target="../slideLayouts/slideLayout2.xml"/><Relationship Id="rId7" Type="http://schemas.openxmlformats.org/officeDocument/2006/relationships/slide" Target="slide6.xml"/><Relationship Id="rId12" Type="http://schemas.openxmlformats.org/officeDocument/2006/relationships/image" Target="../media/image133.gif"/><Relationship Id="rId2" Type="http://schemas.openxmlformats.org/officeDocument/2006/relationships/audio" Target="../media/media37.mp3"/><Relationship Id="rId1" Type="http://schemas.microsoft.com/office/2007/relationships/media" Target="../media/media37.mp3"/><Relationship Id="rId6" Type="http://schemas.openxmlformats.org/officeDocument/2006/relationships/image" Target="../media/image131.png"/><Relationship Id="rId11" Type="http://schemas.openxmlformats.org/officeDocument/2006/relationships/image" Target="../media/image132.jpeg"/><Relationship Id="rId5" Type="http://schemas.openxmlformats.org/officeDocument/2006/relationships/image" Target="../media/image8.png"/><Relationship Id="rId10" Type="http://schemas.openxmlformats.org/officeDocument/2006/relationships/image" Target="../media/image9.jpeg"/><Relationship Id="rId4" Type="http://schemas.openxmlformats.org/officeDocument/2006/relationships/notesSlide" Target="../notesSlides/notesSlide40.xml"/><Relationship Id="rId9" Type="http://schemas.openxmlformats.org/officeDocument/2006/relationships/slide" Target="slide3.xml"/></Relationships>
</file>

<file path=ppt/slides/_rels/slide41.xml.rels><?xml version="1.0" encoding="UTF-8" standalone="yes"?>
<Relationships xmlns="http://schemas.openxmlformats.org/package/2006/relationships"><Relationship Id="rId8" Type="http://schemas.openxmlformats.org/officeDocument/2006/relationships/slide" Target="slide3.xml"/><Relationship Id="rId3" Type="http://schemas.openxmlformats.org/officeDocument/2006/relationships/slideLayout" Target="../slideLayouts/slideLayout2.xml"/><Relationship Id="rId7" Type="http://schemas.openxmlformats.org/officeDocument/2006/relationships/image" Target="../media/image16.png"/><Relationship Id="rId12" Type="http://schemas.openxmlformats.org/officeDocument/2006/relationships/image" Target="../media/image8.png"/><Relationship Id="rId2" Type="http://schemas.openxmlformats.org/officeDocument/2006/relationships/audio" Target="../media/media38.mp3"/><Relationship Id="rId1" Type="http://schemas.microsoft.com/office/2007/relationships/media" Target="../media/media38.mp3"/><Relationship Id="rId6" Type="http://schemas.openxmlformats.org/officeDocument/2006/relationships/slide" Target="slide6.xml"/><Relationship Id="rId11" Type="http://schemas.openxmlformats.org/officeDocument/2006/relationships/image" Target="../media/image136.jpeg"/><Relationship Id="rId5" Type="http://schemas.openxmlformats.org/officeDocument/2006/relationships/image" Target="../media/image134.png"/><Relationship Id="rId10" Type="http://schemas.openxmlformats.org/officeDocument/2006/relationships/image" Target="../media/image135.jpeg"/><Relationship Id="rId4" Type="http://schemas.openxmlformats.org/officeDocument/2006/relationships/notesSlide" Target="../notesSlides/notesSlide41.xml"/><Relationship Id="rId9" Type="http://schemas.openxmlformats.org/officeDocument/2006/relationships/image" Target="../media/image9.jpeg"/></Relationships>
</file>

<file path=ppt/slides/_rels/slide42.xml.rels><?xml version="1.0" encoding="UTF-8" standalone="yes"?>
<Relationships xmlns="http://schemas.openxmlformats.org/package/2006/relationships"><Relationship Id="rId8" Type="http://schemas.openxmlformats.org/officeDocument/2006/relationships/image" Target="../media/image16.png"/><Relationship Id="rId13" Type="http://schemas.openxmlformats.org/officeDocument/2006/relationships/image" Target="../media/image140.jpeg"/><Relationship Id="rId3" Type="http://schemas.openxmlformats.org/officeDocument/2006/relationships/slideLayout" Target="../slideLayouts/slideLayout2.xml"/><Relationship Id="rId7" Type="http://schemas.openxmlformats.org/officeDocument/2006/relationships/slide" Target="slide6.xml"/><Relationship Id="rId12" Type="http://schemas.openxmlformats.org/officeDocument/2006/relationships/image" Target="../media/image139.jpeg"/><Relationship Id="rId2" Type="http://schemas.openxmlformats.org/officeDocument/2006/relationships/audio" Target="../media/media39.mp3"/><Relationship Id="rId1" Type="http://schemas.microsoft.com/office/2007/relationships/media" Target="../media/media39.mp3"/><Relationship Id="rId6" Type="http://schemas.openxmlformats.org/officeDocument/2006/relationships/image" Target="../media/image137.jpeg"/><Relationship Id="rId11" Type="http://schemas.openxmlformats.org/officeDocument/2006/relationships/image" Target="../media/image138.jpeg"/><Relationship Id="rId5" Type="http://schemas.openxmlformats.org/officeDocument/2006/relationships/image" Target="../media/image8.png"/><Relationship Id="rId10" Type="http://schemas.openxmlformats.org/officeDocument/2006/relationships/image" Target="../media/image9.jpeg"/><Relationship Id="rId4" Type="http://schemas.openxmlformats.org/officeDocument/2006/relationships/notesSlide" Target="../notesSlides/notesSlide42.xml"/><Relationship Id="rId9" Type="http://schemas.openxmlformats.org/officeDocument/2006/relationships/slide" Target="slide3.xml"/></Relationships>
</file>

<file path=ppt/slides/_rels/slide43.xml.rels><?xml version="1.0" encoding="UTF-8" standalone="yes"?>
<Relationships xmlns="http://schemas.openxmlformats.org/package/2006/relationships"><Relationship Id="rId8" Type="http://schemas.openxmlformats.org/officeDocument/2006/relationships/image" Target="../media/image16.png"/><Relationship Id="rId13" Type="http://schemas.openxmlformats.org/officeDocument/2006/relationships/image" Target="../media/image144.jpeg"/><Relationship Id="rId3" Type="http://schemas.openxmlformats.org/officeDocument/2006/relationships/slideLayout" Target="../slideLayouts/slideLayout2.xml"/><Relationship Id="rId7" Type="http://schemas.openxmlformats.org/officeDocument/2006/relationships/slide" Target="slide6.xml"/><Relationship Id="rId12" Type="http://schemas.openxmlformats.org/officeDocument/2006/relationships/image" Target="../media/image143.jpeg"/><Relationship Id="rId2" Type="http://schemas.openxmlformats.org/officeDocument/2006/relationships/audio" Target="../media/media40.mp3"/><Relationship Id="rId1" Type="http://schemas.microsoft.com/office/2007/relationships/media" Target="../media/media40.mp3"/><Relationship Id="rId6" Type="http://schemas.openxmlformats.org/officeDocument/2006/relationships/image" Target="../media/image141.jpeg"/><Relationship Id="rId11" Type="http://schemas.openxmlformats.org/officeDocument/2006/relationships/image" Target="../media/image142.jpeg"/><Relationship Id="rId5" Type="http://schemas.openxmlformats.org/officeDocument/2006/relationships/image" Target="../media/image8.png"/><Relationship Id="rId10" Type="http://schemas.openxmlformats.org/officeDocument/2006/relationships/image" Target="../media/image9.jpeg"/><Relationship Id="rId4" Type="http://schemas.openxmlformats.org/officeDocument/2006/relationships/notesSlide" Target="../notesSlides/notesSlide43.xml"/><Relationship Id="rId9" Type="http://schemas.openxmlformats.org/officeDocument/2006/relationships/slide" Target="slide3.xml"/><Relationship Id="rId14" Type="http://schemas.openxmlformats.org/officeDocument/2006/relationships/image" Target="../media/image145.jpeg"/></Relationships>
</file>

<file path=ppt/slides/_rels/slide44.xml.rels><?xml version="1.0" encoding="UTF-8" standalone="yes"?>
<Relationships xmlns="http://schemas.openxmlformats.org/package/2006/relationships"><Relationship Id="rId8" Type="http://schemas.openxmlformats.org/officeDocument/2006/relationships/image" Target="../media/image146.jpeg"/><Relationship Id="rId3" Type="http://schemas.openxmlformats.org/officeDocument/2006/relationships/audio" Target="NULL" TargetMode="External"/><Relationship Id="rId7" Type="http://schemas.openxmlformats.org/officeDocument/2006/relationships/image" Target="../media/image1.jpeg"/><Relationship Id="rId2" Type="http://schemas.openxmlformats.org/officeDocument/2006/relationships/audio" Target="../media/media41.mp3"/><Relationship Id="rId1" Type="http://schemas.microsoft.com/office/2007/relationships/media" Target="../media/media41.mp3"/><Relationship Id="rId6" Type="http://schemas.openxmlformats.org/officeDocument/2006/relationships/notesSlide" Target="../notesSlides/notesSlide44.xml"/><Relationship Id="rId5" Type="http://schemas.openxmlformats.org/officeDocument/2006/relationships/slideLayout" Target="../slideLayouts/slideLayout2.xml"/><Relationship Id="rId10" Type="http://schemas.openxmlformats.org/officeDocument/2006/relationships/image" Target="../media/image147.gif"/><Relationship Id="rId4" Type="http://schemas.microsoft.com/office/2007/relationships/media" Target="../media/media25.mp3"/><Relationship Id="rId9" Type="http://schemas.openxmlformats.org/officeDocument/2006/relationships/image" Target="../media/image8.png"/></Relationships>
</file>

<file path=ppt/slides/_rels/slide45.xml.rels><?xml version="1.0" encoding="UTF-8" standalone="yes"?>
<Relationships xmlns="http://schemas.openxmlformats.org/package/2006/relationships"><Relationship Id="rId8" Type="http://schemas.openxmlformats.org/officeDocument/2006/relationships/image" Target="../media/image149.jpeg"/><Relationship Id="rId3" Type="http://schemas.openxmlformats.org/officeDocument/2006/relationships/slideLayout" Target="../slideLayouts/slideLayout2.xml"/><Relationship Id="rId7" Type="http://schemas.openxmlformats.org/officeDocument/2006/relationships/image" Target="../media/image148.emf"/><Relationship Id="rId2" Type="http://schemas.openxmlformats.org/officeDocument/2006/relationships/audio" Target="../media/media42.mp3"/><Relationship Id="rId1" Type="http://schemas.microsoft.com/office/2007/relationships/media" Target="../media/media42.mp3"/><Relationship Id="rId6" Type="http://schemas.openxmlformats.org/officeDocument/2006/relationships/image" Target="../media/image146.jpeg"/><Relationship Id="rId5" Type="http://schemas.openxmlformats.org/officeDocument/2006/relationships/image" Target="../media/image1.jpeg"/><Relationship Id="rId4" Type="http://schemas.openxmlformats.org/officeDocument/2006/relationships/notesSlide" Target="../notesSlides/notesSlide45.xml"/><Relationship Id="rId9" Type="http://schemas.openxmlformats.org/officeDocument/2006/relationships/image" Target="../media/image8.png"/></Relationships>
</file>

<file path=ppt/slides/_rels/slide46.xml.rels><?xml version="1.0" encoding="UTF-8" standalone="yes"?>
<Relationships xmlns="http://schemas.openxmlformats.org/package/2006/relationships"><Relationship Id="rId8" Type="http://schemas.openxmlformats.org/officeDocument/2006/relationships/image" Target="../media/image151.gif"/><Relationship Id="rId13" Type="http://schemas.openxmlformats.org/officeDocument/2006/relationships/image" Target="../media/image156.gif"/><Relationship Id="rId3" Type="http://schemas.openxmlformats.org/officeDocument/2006/relationships/slide" Target="slide6.xml"/><Relationship Id="rId7" Type="http://schemas.openxmlformats.org/officeDocument/2006/relationships/image" Target="../media/image150.jpeg"/><Relationship Id="rId12" Type="http://schemas.openxmlformats.org/officeDocument/2006/relationships/image" Target="../media/image155.gif"/><Relationship Id="rId2" Type="http://schemas.openxmlformats.org/officeDocument/2006/relationships/notesSlide" Target="../notesSlides/notesSlide46.xml"/><Relationship Id="rId1" Type="http://schemas.openxmlformats.org/officeDocument/2006/relationships/slideLayout" Target="../slideLayouts/slideLayout2.xml"/><Relationship Id="rId6" Type="http://schemas.openxmlformats.org/officeDocument/2006/relationships/image" Target="../media/image9.jpeg"/><Relationship Id="rId11" Type="http://schemas.openxmlformats.org/officeDocument/2006/relationships/image" Target="../media/image154.gif"/><Relationship Id="rId5" Type="http://schemas.openxmlformats.org/officeDocument/2006/relationships/slide" Target="slide3.xml"/><Relationship Id="rId10" Type="http://schemas.openxmlformats.org/officeDocument/2006/relationships/image" Target="../media/image153.gif"/><Relationship Id="rId4" Type="http://schemas.openxmlformats.org/officeDocument/2006/relationships/image" Target="../media/image16.png"/><Relationship Id="rId9" Type="http://schemas.openxmlformats.org/officeDocument/2006/relationships/image" Target="../media/image152.emf"/></Relationships>
</file>

<file path=ppt/slides/_rels/slide47.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slideLayout" Target="../slideLayouts/slideLayout2.xml"/><Relationship Id="rId7" Type="http://schemas.openxmlformats.org/officeDocument/2006/relationships/slide" Target="slide7.xml"/><Relationship Id="rId2" Type="http://schemas.openxmlformats.org/officeDocument/2006/relationships/audio" Target="../media/media43.mp3"/><Relationship Id="rId1" Type="http://schemas.microsoft.com/office/2007/relationships/media" Target="../media/media43.mp3"/><Relationship Id="rId6" Type="http://schemas.openxmlformats.org/officeDocument/2006/relationships/image" Target="../media/image158.jpeg"/><Relationship Id="rId11" Type="http://schemas.openxmlformats.org/officeDocument/2006/relationships/image" Target="../media/image8.png"/><Relationship Id="rId5" Type="http://schemas.openxmlformats.org/officeDocument/2006/relationships/image" Target="../media/image157.png"/><Relationship Id="rId10" Type="http://schemas.openxmlformats.org/officeDocument/2006/relationships/image" Target="../media/image9.jpeg"/><Relationship Id="rId4" Type="http://schemas.openxmlformats.org/officeDocument/2006/relationships/notesSlide" Target="../notesSlides/notesSlide47.xml"/><Relationship Id="rId9" Type="http://schemas.openxmlformats.org/officeDocument/2006/relationships/slide" Target="slide2.xml"/></Relationships>
</file>

<file path=ppt/slides/_rels/slide48.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image" Target="../media/image157.png"/><Relationship Id="rId7" Type="http://schemas.openxmlformats.org/officeDocument/2006/relationships/slide" Target="slide7.xml"/><Relationship Id="rId2" Type="http://schemas.openxmlformats.org/officeDocument/2006/relationships/notesSlide" Target="../notesSlides/notesSlide48.xml"/><Relationship Id="rId1" Type="http://schemas.openxmlformats.org/officeDocument/2006/relationships/slideLayout" Target="../slideLayouts/slideLayout2.xml"/><Relationship Id="rId6" Type="http://schemas.openxmlformats.org/officeDocument/2006/relationships/image" Target="../media/image159.png"/><Relationship Id="rId5" Type="http://schemas.openxmlformats.org/officeDocument/2006/relationships/image" Target="../media/image9.jpeg"/><Relationship Id="rId4" Type="http://schemas.openxmlformats.org/officeDocument/2006/relationships/slide" Target="slide2.xml"/></Relationships>
</file>

<file path=ppt/slides/_rels/slide49.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image" Target="../media/image157.png"/><Relationship Id="rId7" Type="http://schemas.openxmlformats.org/officeDocument/2006/relationships/slide" Target="slide7.xml"/><Relationship Id="rId2" Type="http://schemas.openxmlformats.org/officeDocument/2006/relationships/notesSlide" Target="../notesSlides/notesSlide49.xml"/><Relationship Id="rId1" Type="http://schemas.openxmlformats.org/officeDocument/2006/relationships/slideLayout" Target="../slideLayouts/slideLayout2.xml"/><Relationship Id="rId6" Type="http://schemas.openxmlformats.org/officeDocument/2006/relationships/image" Target="../media/image160.jpeg"/><Relationship Id="rId5" Type="http://schemas.openxmlformats.org/officeDocument/2006/relationships/image" Target="../media/image9.jpeg"/><Relationship Id="rId4" Type="http://schemas.openxmlformats.org/officeDocument/2006/relationships/slide" Target="slide2.xml"/></Relationships>
</file>

<file path=ppt/slides/_rels/slide50.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image" Target="../media/image157.png"/><Relationship Id="rId7" Type="http://schemas.openxmlformats.org/officeDocument/2006/relationships/slide" Target="slide7.xml"/><Relationship Id="rId2" Type="http://schemas.openxmlformats.org/officeDocument/2006/relationships/notesSlide" Target="../notesSlides/notesSlide50.xml"/><Relationship Id="rId1" Type="http://schemas.openxmlformats.org/officeDocument/2006/relationships/slideLayout" Target="../slideLayouts/slideLayout2.xml"/><Relationship Id="rId6" Type="http://schemas.openxmlformats.org/officeDocument/2006/relationships/image" Target="../media/image161.png"/><Relationship Id="rId5" Type="http://schemas.openxmlformats.org/officeDocument/2006/relationships/image" Target="../media/image9.jpeg"/><Relationship Id="rId4" Type="http://schemas.openxmlformats.org/officeDocument/2006/relationships/slide" Target="slide2.xml"/></Relationships>
</file>

<file path=ppt/slides/_rels/slide51.xml.rels><?xml version="1.0" encoding="UTF-8" standalone="yes"?>
<Relationships xmlns="http://schemas.openxmlformats.org/package/2006/relationships"><Relationship Id="rId8" Type="http://schemas.openxmlformats.org/officeDocument/2006/relationships/image" Target="../media/image8.png"/><Relationship Id="rId3" Type="http://schemas.microsoft.com/office/2007/relationships/media" Target="../media/media45.mp4"/><Relationship Id="rId7" Type="http://schemas.openxmlformats.org/officeDocument/2006/relationships/image" Target="../media/image6.jpeg"/><Relationship Id="rId2" Type="http://schemas.microsoft.com/office/2007/relationships/media" Target="../media/media44.mp3"/><Relationship Id="rId1" Type="http://schemas.openxmlformats.org/officeDocument/2006/relationships/audio" Target="NULL" TargetMode="External"/><Relationship Id="rId6" Type="http://schemas.openxmlformats.org/officeDocument/2006/relationships/notesSlide" Target="../notesSlides/notesSlide51.xml"/><Relationship Id="rId5" Type="http://schemas.openxmlformats.org/officeDocument/2006/relationships/slideLayout" Target="../slideLayouts/slideLayout2.xml"/><Relationship Id="rId10" Type="http://schemas.openxmlformats.org/officeDocument/2006/relationships/image" Target="../media/image7.png"/><Relationship Id="rId4" Type="http://schemas.openxmlformats.org/officeDocument/2006/relationships/video" Target="../media/media45.mp4"/><Relationship Id="rId9" Type="http://schemas.openxmlformats.org/officeDocument/2006/relationships/image" Target="../media/image162.png"/></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7B11FA-330B-0624-710C-4430744AA979}"/>
              </a:ext>
            </a:extLst>
          </p:cNvPr>
          <p:cNvSpPr>
            <a:spLocks noGrp="1"/>
          </p:cNvSpPr>
          <p:nvPr>
            <p:ph type="ctrTitle"/>
          </p:nvPr>
        </p:nvSpPr>
        <p:spPr>
          <a:xfrm>
            <a:off x="1524000" y="653143"/>
            <a:ext cx="9144000" cy="1075173"/>
          </a:xfrm>
        </p:spPr>
        <p:txBody>
          <a:bodyPr>
            <a:normAutofit/>
          </a:bodyPr>
          <a:lstStyle/>
          <a:p>
            <a:r>
              <a:rPr lang="en-US" dirty="0"/>
              <a:t>Climate Change &amp; Wildlife</a:t>
            </a:r>
          </a:p>
        </p:txBody>
      </p:sp>
      <p:sp>
        <p:nvSpPr>
          <p:cNvPr id="3" name="Subtitle 2">
            <a:extLst>
              <a:ext uri="{FF2B5EF4-FFF2-40B4-BE49-F238E27FC236}">
                <a16:creationId xmlns:a16="http://schemas.microsoft.com/office/drawing/2014/main" id="{E32D9784-6921-1B48-1740-AB49095D0635}"/>
              </a:ext>
            </a:extLst>
          </p:cNvPr>
          <p:cNvSpPr>
            <a:spLocks noGrp="1"/>
          </p:cNvSpPr>
          <p:nvPr>
            <p:ph type="subTitle" idx="1"/>
          </p:nvPr>
        </p:nvSpPr>
        <p:spPr>
          <a:xfrm>
            <a:off x="1524000" y="2662814"/>
            <a:ext cx="9144000" cy="3562142"/>
          </a:xfrm>
        </p:spPr>
        <p:txBody>
          <a:bodyPr>
            <a:normAutofit fontScale="92500" lnSpcReduction="10000"/>
          </a:bodyPr>
          <a:lstStyle/>
          <a:p>
            <a:r>
              <a:rPr lang="en-US" dirty="0"/>
              <a:t>Created: September 2023</a:t>
            </a:r>
          </a:p>
          <a:p>
            <a:r>
              <a:rPr lang="en-US" dirty="0"/>
              <a:t>Released: May 2024</a:t>
            </a:r>
          </a:p>
          <a:p>
            <a:endParaRPr lang="en-US" dirty="0"/>
          </a:p>
          <a:p>
            <a:endParaRPr lang="en-US" dirty="0"/>
          </a:p>
          <a:p>
            <a:endParaRPr lang="en-US" dirty="0"/>
          </a:p>
          <a:p>
            <a:endParaRPr lang="en-US" dirty="0"/>
          </a:p>
          <a:p>
            <a:r>
              <a:rPr lang="en-US" dirty="0"/>
              <a:t>New Jersey Department of Environmental Protection</a:t>
            </a:r>
          </a:p>
          <a:p>
            <a:r>
              <a:rPr lang="en-US" dirty="0"/>
              <a:t>Fish and Wildlife</a:t>
            </a:r>
          </a:p>
          <a:p>
            <a:r>
              <a:rPr lang="en-US" dirty="0">
                <a:solidFill>
                  <a:srgbClr val="000000"/>
                </a:solidFill>
                <a:effectLst/>
                <a:latin typeface="Calibri" panose="020F0502020204030204" pitchFamily="34" charset="0"/>
                <a:ea typeface="Calibri" panose="020F0502020204030204" pitchFamily="34" charset="0"/>
              </a:rPr>
              <a:t>Bureau of Information and Education </a:t>
            </a:r>
            <a:endParaRPr lang="en-US" dirty="0">
              <a:effectLst/>
              <a:latin typeface="Calibri" panose="020F0502020204030204" pitchFamily="34" charset="0"/>
              <a:ea typeface="Calibri" panose="020F0502020204030204" pitchFamily="34" charset="0"/>
            </a:endParaRPr>
          </a:p>
          <a:p>
            <a:endParaRPr lang="en-US" dirty="0"/>
          </a:p>
        </p:txBody>
      </p:sp>
    </p:spTree>
    <p:extLst>
      <p:ext uri="{BB962C8B-B14F-4D97-AF65-F5344CB8AC3E}">
        <p14:creationId xmlns:p14="http://schemas.microsoft.com/office/powerpoint/2010/main" val="2705563748"/>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92BE65-DF5C-515B-C102-5D449A2DE164}"/>
              </a:ext>
            </a:extLst>
          </p:cNvPr>
          <p:cNvSpPr>
            <a:spLocks noGrp="1"/>
          </p:cNvSpPr>
          <p:nvPr>
            <p:ph type="title"/>
          </p:nvPr>
        </p:nvSpPr>
        <p:spPr>
          <a:xfrm>
            <a:off x="838200" y="293094"/>
            <a:ext cx="10515600" cy="569372"/>
          </a:xfrm>
        </p:spPr>
        <p:txBody>
          <a:bodyPr>
            <a:normAutofit fontScale="90000"/>
          </a:bodyPr>
          <a:lstStyle/>
          <a:p>
            <a:pPr algn="ctr"/>
            <a:r>
              <a:rPr lang="en-US" dirty="0"/>
              <a:t>Links &amp; Resources</a:t>
            </a:r>
          </a:p>
        </p:txBody>
      </p:sp>
      <p:sp>
        <p:nvSpPr>
          <p:cNvPr id="3" name="Content Placeholder 2">
            <a:extLst>
              <a:ext uri="{FF2B5EF4-FFF2-40B4-BE49-F238E27FC236}">
                <a16:creationId xmlns:a16="http://schemas.microsoft.com/office/drawing/2014/main" id="{84463876-3077-2E6B-7BCA-75267704B901}"/>
              </a:ext>
            </a:extLst>
          </p:cNvPr>
          <p:cNvSpPr>
            <a:spLocks noGrp="1"/>
          </p:cNvSpPr>
          <p:nvPr>
            <p:ph idx="1"/>
          </p:nvPr>
        </p:nvSpPr>
        <p:spPr>
          <a:xfrm>
            <a:off x="308009" y="862466"/>
            <a:ext cx="11502190" cy="5875218"/>
          </a:xfrm>
        </p:spPr>
        <p:txBody>
          <a:bodyPr>
            <a:noAutofit/>
          </a:bodyPr>
          <a:lstStyle/>
          <a:p>
            <a:pPr marL="0" marR="0" indent="0">
              <a:lnSpc>
                <a:spcPct val="110000"/>
              </a:lnSpc>
              <a:spcBef>
                <a:spcPts val="0"/>
              </a:spcBef>
              <a:buNone/>
            </a:pPr>
            <a:r>
              <a:rPr lang="en-US" sz="1200" dirty="0">
                <a:effectLst/>
                <a:ea typeface="Times New Roman" panose="02020603050405020304" pitchFamily="18" charset="0"/>
              </a:rPr>
              <a:t>Nearly all teachers in New Jersey must now incorporate </a:t>
            </a:r>
            <a:r>
              <a:rPr lang="en-US" sz="1200" i="1" dirty="0">
                <a:effectLst/>
                <a:ea typeface="Times New Roman" panose="02020603050405020304" pitchFamily="18" charset="0"/>
              </a:rPr>
              <a:t>Climate Change</a:t>
            </a:r>
            <a:r>
              <a:rPr lang="en-US" sz="1200" dirty="0">
                <a:effectLst/>
                <a:ea typeface="Times New Roman" panose="02020603050405020304" pitchFamily="18" charset="0"/>
              </a:rPr>
              <a:t> lessons into their curriculum. That is easy to state, but to do it…, that takes effort!  With up-to-date science and links to lessons and materials, this should help.</a:t>
            </a:r>
          </a:p>
          <a:p>
            <a:pPr marL="0" marR="0" indent="0">
              <a:lnSpc>
                <a:spcPct val="110000"/>
              </a:lnSpc>
              <a:spcBef>
                <a:spcPts val="0"/>
              </a:spcBef>
              <a:buNone/>
            </a:pPr>
            <a:r>
              <a:rPr lang="en-US" sz="1200" dirty="0">
                <a:effectLst/>
                <a:ea typeface="Times New Roman" panose="02020603050405020304" pitchFamily="18" charset="0"/>
              </a:rPr>
              <a:t> </a:t>
            </a:r>
          </a:p>
          <a:p>
            <a:pPr marL="0" marR="0" indent="0" algn="just">
              <a:lnSpc>
                <a:spcPct val="110000"/>
              </a:lnSpc>
              <a:spcBef>
                <a:spcPts val="0"/>
              </a:spcBef>
              <a:buNone/>
            </a:pPr>
            <a:r>
              <a:rPr lang="en-US" sz="1200" dirty="0">
                <a:effectLst/>
                <a:ea typeface="Times New Roman" panose="02020603050405020304" pitchFamily="18" charset="0"/>
              </a:rPr>
              <a:t>The New Jersey Department of Environmental Protection (NJDEP) has released several critical documents that examine the multiple impacts of climate change and present plans for communities and residents to mitigate and respond to those impacts.  These documents were written for an environmentally literate audience by science-oriented researchers.  They were not written for young students.</a:t>
            </a:r>
          </a:p>
          <a:p>
            <a:pPr marL="0" indent="0">
              <a:lnSpc>
                <a:spcPct val="110000"/>
              </a:lnSpc>
              <a:spcBef>
                <a:spcPts val="0"/>
              </a:spcBef>
              <a:buNone/>
            </a:pPr>
            <a:endParaRPr lang="en-US" sz="1200" dirty="0">
              <a:effectLst/>
              <a:ea typeface="Times New Roman" panose="02020603050405020304" pitchFamily="18" charset="0"/>
            </a:endParaRPr>
          </a:p>
          <a:p>
            <a:pPr marL="0" indent="0">
              <a:lnSpc>
                <a:spcPct val="110000"/>
              </a:lnSpc>
              <a:spcBef>
                <a:spcPts val="0"/>
              </a:spcBef>
              <a:buNone/>
            </a:pPr>
            <a:r>
              <a:rPr lang="en-US" sz="1200" dirty="0">
                <a:effectLst/>
                <a:ea typeface="Times New Roman" panose="02020603050405020304" pitchFamily="18" charset="0"/>
              </a:rPr>
              <a:t>The following documents are referenced throughout this program:</a:t>
            </a:r>
          </a:p>
          <a:p>
            <a:pPr marL="0" marR="0">
              <a:lnSpc>
                <a:spcPct val="110000"/>
              </a:lnSpc>
              <a:spcBef>
                <a:spcPts val="0"/>
              </a:spcBef>
            </a:pPr>
            <a:r>
              <a:rPr lang="en-US" sz="1200" u="sng" dirty="0">
                <a:solidFill>
                  <a:srgbClr val="0563C1"/>
                </a:solidFill>
                <a:effectLst/>
                <a:ea typeface="Times New Roman" panose="02020603050405020304" pitchFamily="18" charset="0"/>
                <a:hlinkClick r:id="rId3"/>
              </a:rPr>
              <a:t>2020 New Jersey Scientific Report on Climate Change</a:t>
            </a:r>
            <a:r>
              <a:rPr lang="en-US" sz="1200" dirty="0">
                <a:effectLst/>
                <a:ea typeface="Times New Roman" panose="02020603050405020304" pitchFamily="18" charset="0"/>
                <a:hlinkClick r:id="rId3"/>
              </a:rPr>
              <a:t> </a:t>
            </a:r>
            <a:r>
              <a:rPr lang="en-US" sz="1200" dirty="0">
                <a:effectLst/>
                <a:ea typeface="Times New Roman" panose="02020603050405020304" pitchFamily="18" charset="0"/>
              </a:rPr>
              <a:t>- NJDEP</a:t>
            </a:r>
          </a:p>
          <a:p>
            <a:pPr marL="0" marR="0">
              <a:lnSpc>
                <a:spcPct val="110000"/>
              </a:lnSpc>
              <a:spcBef>
                <a:spcPts val="0"/>
              </a:spcBef>
            </a:pPr>
            <a:r>
              <a:rPr lang="en-US" sz="1200" u="sng" dirty="0">
                <a:solidFill>
                  <a:srgbClr val="0563C1"/>
                </a:solidFill>
                <a:effectLst/>
                <a:ea typeface="Times New Roman" panose="02020603050405020304" pitchFamily="18" charset="0"/>
                <a:hlinkClick r:id="rId4"/>
              </a:rPr>
              <a:t>Climate Change Impacts on Human Health and Communities</a:t>
            </a:r>
            <a:r>
              <a:rPr lang="en-US" sz="1200" dirty="0">
                <a:effectLst/>
                <a:ea typeface="Times New Roman" panose="02020603050405020304" pitchFamily="18" charset="0"/>
              </a:rPr>
              <a:t> - NJDEP</a:t>
            </a:r>
          </a:p>
          <a:p>
            <a:pPr marL="0" marR="0">
              <a:lnSpc>
                <a:spcPct val="110000"/>
              </a:lnSpc>
              <a:spcBef>
                <a:spcPts val="0"/>
              </a:spcBef>
            </a:pPr>
            <a:r>
              <a:rPr lang="en-US" sz="1200" u="sng" dirty="0">
                <a:solidFill>
                  <a:srgbClr val="0563C1"/>
                </a:solidFill>
                <a:effectLst/>
                <a:ea typeface="Times New Roman" panose="02020603050405020304" pitchFamily="18" charset="0"/>
                <a:hlinkClick r:id="rId5"/>
              </a:rPr>
              <a:t>2020 New Jersey Global Warming Response Act 80x50 Report</a:t>
            </a:r>
            <a:r>
              <a:rPr lang="en-US" sz="1200" dirty="0">
                <a:effectLst/>
                <a:ea typeface="Times New Roman" panose="02020603050405020304" pitchFamily="18" charset="0"/>
              </a:rPr>
              <a:t> - NJDEP</a:t>
            </a:r>
          </a:p>
          <a:p>
            <a:pPr marL="0" marR="0">
              <a:lnSpc>
                <a:spcPct val="110000"/>
              </a:lnSpc>
              <a:spcBef>
                <a:spcPts val="0"/>
              </a:spcBef>
            </a:pPr>
            <a:r>
              <a:rPr lang="en-US" sz="1200" u="sng" dirty="0">
                <a:solidFill>
                  <a:srgbClr val="0563C1"/>
                </a:solidFill>
                <a:effectLst/>
                <a:ea typeface="Times New Roman" panose="02020603050405020304" pitchFamily="18" charset="0"/>
                <a:hlinkClick r:id="rId6"/>
              </a:rPr>
              <a:t>Report on K-12 Climate Change Education Needs in New Jersey</a:t>
            </a:r>
            <a:r>
              <a:rPr lang="en-US" sz="1200" dirty="0">
                <a:effectLst/>
                <a:ea typeface="Times New Roman" panose="02020603050405020304" pitchFamily="18" charset="0"/>
              </a:rPr>
              <a:t> – SJ4S &amp; NJSBA</a:t>
            </a:r>
          </a:p>
          <a:p>
            <a:pPr marL="0" marR="0">
              <a:lnSpc>
                <a:spcPct val="110000"/>
              </a:lnSpc>
              <a:spcBef>
                <a:spcPts val="0"/>
              </a:spcBef>
            </a:pPr>
            <a:r>
              <a:rPr lang="en-US" sz="1200" u="sng" dirty="0">
                <a:solidFill>
                  <a:srgbClr val="0563C1"/>
                </a:solidFill>
                <a:effectLst/>
                <a:ea typeface="Times New Roman" panose="02020603050405020304" pitchFamily="18" charset="0"/>
                <a:hlinkClick r:id="rId7"/>
              </a:rPr>
              <a:t>New Jersey’s 2020 Student Learning Standards Update</a:t>
            </a:r>
            <a:r>
              <a:rPr lang="en-US" sz="1200" dirty="0">
                <a:effectLst/>
                <a:ea typeface="Times New Roman" panose="02020603050405020304" pitchFamily="18" charset="0"/>
              </a:rPr>
              <a:t> – STC &amp; TCNJ</a:t>
            </a:r>
          </a:p>
          <a:p>
            <a:pPr marL="0" marR="0">
              <a:lnSpc>
                <a:spcPct val="110000"/>
              </a:lnSpc>
              <a:spcBef>
                <a:spcPts val="0"/>
              </a:spcBef>
            </a:pPr>
            <a:r>
              <a:rPr lang="en-US" sz="1200" u="sng" dirty="0">
                <a:solidFill>
                  <a:srgbClr val="0563C1"/>
                </a:solidFill>
                <a:effectLst/>
                <a:ea typeface="Times New Roman" panose="02020603050405020304" pitchFamily="18" charset="0"/>
                <a:hlinkClick r:id="rId8"/>
              </a:rPr>
              <a:t>Sea Change: Effective Communications for Climate Education Policy</a:t>
            </a:r>
            <a:r>
              <a:rPr lang="en-US" sz="1200" dirty="0">
                <a:effectLst/>
                <a:ea typeface="Times New Roman" panose="02020603050405020304" pitchFamily="18" charset="0"/>
              </a:rPr>
              <a:t> – CCEP</a:t>
            </a:r>
          </a:p>
          <a:p>
            <a:pPr marL="0" marR="0">
              <a:lnSpc>
                <a:spcPct val="110000"/>
              </a:lnSpc>
              <a:spcBef>
                <a:spcPts val="0"/>
              </a:spcBef>
            </a:pPr>
            <a:r>
              <a:rPr lang="en-US" sz="1200" u="sng" dirty="0">
                <a:solidFill>
                  <a:srgbClr val="0563C1"/>
                </a:solidFill>
                <a:effectLst/>
                <a:ea typeface="Times New Roman" panose="02020603050405020304" pitchFamily="18" charset="0"/>
                <a:hlinkClick r:id="rId9"/>
              </a:rPr>
              <a:t>Teaching About Climate Change: Water, Trees, and Wildlife</a:t>
            </a:r>
            <a:r>
              <a:rPr lang="en-US" sz="1200" dirty="0">
                <a:effectLst/>
                <a:ea typeface="Times New Roman" panose="02020603050405020304" pitchFamily="18" charset="0"/>
              </a:rPr>
              <a:t> – WET/WILD/PLT </a:t>
            </a:r>
          </a:p>
          <a:p>
            <a:pPr marL="0" marR="0" indent="0">
              <a:lnSpc>
                <a:spcPct val="110000"/>
              </a:lnSpc>
              <a:spcBef>
                <a:spcPts val="0"/>
              </a:spcBef>
              <a:buNone/>
            </a:pPr>
            <a:endParaRPr lang="en-US" sz="1200" dirty="0">
              <a:effectLst/>
              <a:ea typeface="Times New Roman" panose="02020603050405020304" pitchFamily="18" charset="0"/>
            </a:endParaRPr>
          </a:p>
          <a:p>
            <a:pPr marL="0" marR="0" indent="0">
              <a:lnSpc>
                <a:spcPct val="110000"/>
              </a:lnSpc>
              <a:spcBef>
                <a:spcPts val="0"/>
              </a:spcBef>
              <a:buNone/>
            </a:pPr>
            <a:r>
              <a:rPr lang="en-US" sz="1200" dirty="0">
                <a:effectLst/>
                <a:ea typeface="Times New Roman" panose="02020603050405020304" pitchFamily="18" charset="0"/>
              </a:rPr>
              <a:t>Throughout this program you will find links to lessons and resources</a:t>
            </a:r>
          </a:p>
          <a:p>
            <a:pPr marR="0" lvl="0">
              <a:lnSpc>
                <a:spcPct val="110000"/>
              </a:lnSpc>
              <a:spcBef>
                <a:spcPts val="0"/>
              </a:spcBef>
              <a:buFont typeface="Wingdings" panose="05000000000000000000" pitchFamily="2" charset="2"/>
              <a:buChar char="Ø"/>
            </a:pPr>
            <a:r>
              <a:rPr lang="en-US" sz="1200" dirty="0">
                <a:effectLst/>
                <a:ea typeface="Times New Roman" panose="02020603050405020304" pitchFamily="18" charset="0"/>
              </a:rPr>
              <a:t>provided by the </a:t>
            </a:r>
            <a:r>
              <a:rPr lang="en-US" sz="1200" u="sng" dirty="0">
                <a:solidFill>
                  <a:srgbClr val="0563C1"/>
                </a:solidFill>
                <a:effectLst/>
                <a:ea typeface="Times New Roman" panose="02020603050405020304" pitchFamily="18" charset="0"/>
                <a:hlinkClick r:id="rId10"/>
              </a:rPr>
              <a:t>New Jersey Department of Education</a:t>
            </a:r>
            <a:r>
              <a:rPr lang="en-US" sz="1200" dirty="0">
                <a:effectLst/>
                <a:ea typeface="Times New Roman" panose="02020603050405020304" pitchFamily="18" charset="0"/>
              </a:rPr>
              <a:t> on their </a:t>
            </a:r>
            <a:r>
              <a:rPr lang="en-US" sz="1200" u="sng" dirty="0">
                <a:solidFill>
                  <a:srgbClr val="0563C1"/>
                </a:solidFill>
                <a:effectLst/>
                <a:ea typeface="Times New Roman" panose="02020603050405020304" pitchFamily="18" charset="0"/>
                <a:hlinkClick r:id="rId11"/>
              </a:rPr>
              <a:t>NJ Climate Change Education Resources</a:t>
            </a:r>
            <a:r>
              <a:rPr lang="en-US" sz="1200" dirty="0">
                <a:effectLst/>
                <a:ea typeface="Times New Roman" panose="02020603050405020304" pitchFamily="18" charset="0"/>
              </a:rPr>
              <a:t> website.</a:t>
            </a:r>
          </a:p>
          <a:p>
            <a:pPr marR="0" lvl="0">
              <a:lnSpc>
                <a:spcPct val="110000"/>
              </a:lnSpc>
              <a:spcBef>
                <a:spcPts val="0"/>
              </a:spcBef>
              <a:buFont typeface="Wingdings" panose="05000000000000000000" pitchFamily="2" charset="2"/>
              <a:buChar char="Ø"/>
            </a:pPr>
            <a:r>
              <a:rPr lang="en-US" sz="1200" dirty="0">
                <a:effectLst/>
                <a:ea typeface="Times New Roman" panose="02020603050405020304" pitchFamily="18" charset="0"/>
              </a:rPr>
              <a:t>approved by the </a:t>
            </a:r>
            <a:r>
              <a:rPr lang="en-US" sz="1200" u="sng" dirty="0">
                <a:solidFill>
                  <a:srgbClr val="0563C1"/>
                </a:solidFill>
                <a:effectLst/>
                <a:ea typeface="Times New Roman" panose="02020603050405020304" pitchFamily="18" charset="0"/>
                <a:hlinkClick r:id="rId12"/>
              </a:rPr>
              <a:t>New Jersey School Boards Association</a:t>
            </a:r>
            <a:r>
              <a:rPr lang="en-US" sz="1200" dirty="0">
                <a:effectLst/>
                <a:ea typeface="Times New Roman" panose="02020603050405020304" pitchFamily="18" charset="0"/>
              </a:rPr>
              <a:t> and </a:t>
            </a:r>
            <a:r>
              <a:rPr lang="en-US" sz="1200" u="sng" dirty="0">
                <a:solidFill>
                  <a:srgbClr val="0563C1"/>
                </a:solidFill>
                <a:effectLst/>
                <a:ea typeface="Times New Roman" panose="02020603050405020304" pitchFamily="18" charset="0"/>
                <a:hlinkClick r:id="rId13"/>
              </a:rPr>
              <a:t>Sustainable Jersey for Schools</a:t>
            </a:r>
            <a:r>
              <a:rPr lang="en-US" sz="1200" dirty="0">
                <a:effectLst/>
                <a:ea typeface="Times New Roman" panose="02020603050405020304" pitchFamily="18" charset="0"/>
              </a:rPr>
              <a:t> found on the </a:t>
            </a:r>
            <a:r>
              <a:rPr lang="en-US" sz="1200" u="sng" dirty="0">
                <a:solidFill>
                  <a:srgbClr val="0563C1"/>
                </a:solidFill>
                <a:effectLst/>
                <a:ea typeface="Times New Roman" panose="02020603050405020304" pitchFamily="18" charset="0"/>
                <a:hlinkClick r:id="rId14"/>
              </a:rPr>
              <a:t>New Jersey Climate Change Education Hub</a:t>
            </a:r>
            <a:r>
              <a:rPr lang="en-US" sz="1200" dirty="0">
                <a:effectLst/>
                <a:ea typeface="Times New Roman" panose="02020603050405020304" pitchFamily="18" charset="0"/>
              </a:rPr>
              <a:t> created by </a:t>
            </a:r>
            <a:r>
              <a:rPr lang="en-US" sz="1200" u="sng" dirty="0" err="1">
                <a:solidFill>
                  <a:srgbClr val="0563C1"/>
                </a:solidFill>
                <a:effectLst/>
                <a:ea typeface="Times New Roman" panose="02020603050405020304" pitchFamily="18" charset="0"/>
                <a:hlinkClick r:id="rId15"/>
              </a:rPr>
              <a:t>SubjectToClimate</a:t>
            </a:r>
            <a:r>
              <a:rPr lang="en-US" sz="1200" dirty="0">
                <a:effectLst/>
                <a:ea typeface="Times New Roman" panose="02020603050405020304" pitchFamily="18" charset="0"/>
              </a:rPr>
              <a:t>.</a:t>
            </a:r>
          </a:p>
          <a:p>
            <a:pPr marR="0" lvl="0">
              <a:lnSpc>
                <a:spcPct val="110000"/>
              </a:lnSpc>
              <a:spcBef>
                <a:spcPts val="0"/>
              </a:spcBef>
              <a:buFont typeface="Wingdings" panose="05000000000000000000" pitchFamily="2" charset="2"/>
              <a:buChar char="Ø"/>
            </a:pPr>
            <a:r>
              <a:rPr lang="en-US" sz="1200" dirty="0">
                <a:effectLst/>
                <a:ea typeface="Times New Roman" panose="02020603050405020304" pitchFamily="18" charset="0"/>
              </a:rPr>
              <a:t>included in the DEP’s </a:t>
            </a:r>
            <a:r>
              <a:rPr lang="en-US" sz="1200" i="1" dirty="0">
                <a:effectLst/>
                <a:ea typeface="Times New Roman" panose="02020603050405020304" pitchFamily="18" charset="0"/>
              </a:rPr>
              <a:t>State Environmental Education Directory</a:t>
            </a:r>
            <a:r>
              <a:rPr lang="en-US" sz="1200" dirty="0">
                <a:effectLst/>
                <a:ea typeface="Times New Roman" panose="02020603050405020304" pitchFamily="18" charset="0"/>
              </a:rPr>
              <a:t> or </a:t>
            </a:r>
            <a:r>
              <a:rPr lang="en-US" sz="1200" u="sng" dirty="0">
                <a:solidFill>
                  <a:srgbClr val="0563C1"/>
                </a:solidFill>
                <a:effectLst/>
                <a:ea typeface="Times New Roman" panose="02020603050405020304" pitchFamily="18" charset="0"/>
                <a:hlinkClick r:id="rId16"/>
              </a:rPr>
              <a:t>SEEDS</a:t>
            </a:r>
            <a:r>
              <a:rPr lang="en-US" sz="1200" dirty="0">
                <a:effectLst/>
                <a:ea typeface="Times New Roman" panose="02020603050405020304" pitchFamily="18" charset="0"/>
              </a:rPr>
              <a:t>.</a:t>
            </a:r>
          </a:p>
          <a:p>
            <a:pPr marR="0" lvl="0">
              <a:lnSpc>
                <a:spcPct val="110000"/>
              </a:lnSpc>
              <a:spcBef>
                <a:spcPts val="0"/>
              </a:spcBef>
              <a:buFont typeface="Wingdings" panose="05000000000000000000" pitchFamily="2" charset="2"/>
              <a:buChar char="Ø"/>
            </a:pPr>
            <a:r>
              <a:rPr lang="en-US" sz="1200" dirty="0">
                <a:effectLst/>
                <a:ea typeface="Times New Roman" panose="02020603050405020304" pitchFamily="18" charset="0"/>
              </a:rPr>
              <a:t>on the following webpages:</a:t>
            </a: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17"/>
              </a:rPr>
              <a:t>The Climate Literacy and Energy Awareness Network</a:t>
            </a:r>
            <a:r>
              <a:rPr lang="en-US" sz="1200" dirty="0">
                <a:solidFill>
                  <a:srgbClr val="333333"/>
                </a:solidFill>
                <a:effectLst/>
                <a:ea typeface="Times New Roman" panose="02020603050405020304" pitchFamily="18" charset="0"/>
              </a:rPr>
              <a:t> - CLEAN</a:t>
            </a:r>
            <a:endParaRPr lang="en-US" sz="1200" dirty="0">
              <a:effectLst/>
              <a:ea typeface="Times New Roman" panose="02020603050405020304" pitchFamily="18" charset="0"/>
            </a:endParaRP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18"/>
              </a:rPr>
              <a:t>Climate Change Resources for Educators and Students</a:t>
            </a:r>
            <a:r>
              <a:rPr lang="en-US" sz="1200" dirty="0">
                <a:solidFill>
                  <a:srgbClr val="333333"/>
                </a:solidFill>
                <a:effectLst/>
                <a:ea typeface="Times New Roman" panose="02020603050405020304" pitchFamily="18" charset="0"/>
              </a:rPr>
              <a:t> - USEPA</a:t>
            </a:r>
            <a:endParaRPr lang="en-US" sz="1200" dirty="0">
              <a:effectLst/>
              <a:ea typeface="Times New Roman" panose="02020603050405020304" pitchFamily="18" charset="0"/>
            </a:endParaRP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19"/>
              </a:rPr>
              <a:t>The Teacher-Friendly Guide to Climate Change</a:t>
            </a:r>
            <a:r>
              <a:rPr lang="en-US" sz="1200" dirty="0">
                <a:effectLst/>
                <a:ea typeface="Times New Roman" panose="02020603050405020304" pitchFamily="18" charset="0"/>
              </a:rPr>
              <a:t> – PRI</a:t>
            </a: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20"/>
              </a:rPr>
              <a:t>Climate, Water and Resilience Educator Guide</a:t>
            </a:r>
            <a:r>
              <a:rPr lang="en-US" sz="1200" dirty="0">
                <a:effectLst/>
                <a:ea typeface="Times New Roman" panose="02020603050405020304" pitchFamily="18" charset="0"/>
              </a:rPr>
              <a:t> – Project WET</a:t>
            </a: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21"/>
              </a:rPr>
              <a:t>Carbon &amp; Climate E-Unit for grades 6-8</a:t>
            </a:r>
            <a:r>
              <a:rPr lang="en-US" sz="1200" dirty="0">
                <a:effectLst/>
                <a:ea typeface="Times New Roman" panose="02020603050405020304" pitchFamily="18" charset="0"/>
              </a:rPr>
              <a:t> – Project Learning Tree</a:t>
            </a: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22"/>
              </a:rPr>
              <a:t>Climate and Wildlife</a:t>
            </a:r>
            <a:r>
              <a:rPr lang="en-US" sz="1200" dirty="0">
                <a:effectLst/>
                <a:ea typeface="Times New Roman" panose="02020603050405020304" pitchFamily="18" charset="0"/>
              </a:rPr>
              <a:t> – Project WILD</a:t>
            </a:r>
          </a:p>
          <a:p>
            <a:pPr marL="742950" marR="0" lvl="1" indent="-285750">
              <a:lnSpc>
                <a:spcPct val="110000"/>
              </a:lnSpc>
              <a:spcBef>
                <a:spcPts val="0"/>
              </a:spcBef>
              <a:buFont typeface="Courier New" panose="02070309020205020404" pitchFamily="49" charset="0"/>
              <a:buChar char="o"/>
            </a:pPr>
            <a:r>
              <a:rPr lang="en-US" sz="1200" u="sng" dirty="0">
                <a:solidFill>
                  <a:srgbClr val="0563C1"/>
                </a:solidFill>
                <a:effectLst/>
                <a:ea typeface="Times New Roman" panose="02020603050405020304" pitchFamily="18" charset="0"/>
                <a:hlinkClick r:id="rId23">
                  <a:extLst>
                    <a:ext uri="{A12FA001-AC4F-418D-AE19-62706E023703}">
                      <ahyp:hlinkClr xmlns:ahyp="http://schemas.microsoft.com/office/drawing/2018/hyperlinkcolor" val="tx"/>
                    </a:ext>
                  </a:extLst>
                </a:hlinkClick>
              </a:rPr>
              <a:t>Middle School Science Curriculum</a:t>
            </a:r>
            <a:r>
              <a:rPr lang="en-US" sz="1200" dirty="0">
                <a:solidFill>
                  <a:srgbClr val="0563C1"/>
                </a:solidFill>
                <a:effectLst/>
                <a:ea typeface="Times New Roman" panose="02020603050405020304" pitchFamily="18" charset="0"/>
              </a:rPr>
              <a:t> - </a:t>
            </a:r>
            <a:r>
              <a:rPr lang="en-US" sz="1200" dirty="0">
                <a:effectLst/>
                <a:ea typeface="Times New Roman" panose="02020603050405020304" pitchFamily="18" charset="0"/>
              </a:rPr>
              <a:t>Green Ninja</a:t>
            </a:r>
            <a:endParaRPr lang="en-US" sz="1200" dirty="0">
              <a:ea typeface="Times New Roman" panose="02020603050405020304" pitchFamily="18" charset="0"/>
            </a:endParaRPr>
          </a:p>
          <a:p>
            <a:pPr marL="457200" marR="0" lvl="1" indent="0">
              <a:lnSpc>
                <a:spcPct val="110000"/>
              </a:lnSpc>
              <a:spcBef>
                <a:spcPts val="0"/>
              </a:spcBef>
              <a:buNone/>
            </a:pPr>
            <a:endParaRPr lang="en-US" sz="1200" dirty="0">
              <a:effectLst/>
              <a:ea typeface="Times New Roman" panose="02020603050405020304" pitchFamily="18" charset="0"/>
            </a:endParaRPr>
          </a:p>
          <a:p>
            <a:pPr marL="0" indent="0">
              <a:lnSpc>
                <a:spcPct val="110000"/>
              </a:lnSpc>
              <a:spcBef>
                <a:spcPts val="0"/>
              </a:spcBef>
              <a:buNone/>
            </a:pPr>
            <a:endParaRPr lang="en-US" sz="1000" dirty="0">
              <a:solidFill>
                <a:srgbClr val="211D1E"/>
              </a:solidFill>
              <a:effectLst/>
              <a:ea typeface="Times New Roman" panose="02020603050405020304" pitchFamily="18" charset="0"/>
            </a:endParaRPr>
          </a:p>
        </p:txBody>
      </p:sp>
    </p:spTree>
    <p:extLst>
      <p:ext uri="{BB962C8B-B14F-4D97-AF65-F5344CB8AC3E}">
        <p14:creationId xmlns:p14="http://schemas.microsoft.com/office/powerpoint/2010/main" val="43088054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84463876-3077-2E6B-7BCA-75267704B901}"/>
              </a:ext>
            </a:extLst>
          </p:cNvPr>
          <p:cNvSpPr>
            <a:spLocks noGrp="1"/>
          </p:cNvSpPr>
          <p:nvPr>
            <p:ph idx="1"/>
          </p:nvPr>
        </p:nvSpPr>
        <p:spPr>
          <a:xfrm>
            <a:off x="592853" y="935065"/>
            <a:ext cx="5371849" cy="5786198"/>
          </a:xfrm>
        </p:spPr>
        <p:txBody>
          <a:bodyPr>
            <a:noAutofit/>
          </a:bodyPr>
          <a:lstStyle/>
          <a:p>
            <a:pPr marL="0" indent="0">
              <a:lnSpc>
                <a:spcPct val="100000"/>
              </a:lnSpc>
              <a:spcBef>
                <a:spcPts val="0"/>
              </a:spcBef>
              <a:buNone/>
            </a:pPr>
            <a:r>
              <a:rPr lang="en-US" sz="1200" dirty="0">
                <a:solidFill>
                  <a:srgbClr val="211D1E"/>
                </a:solidFill>
                <a:effectLst/>
                <a:ea typeface="Times New Roman" panose="02020603050405020304" pitchFamily="18" charset="0"/>
              </a:rPr>
              <a:t>Resources from Partner Agencies</a:t>
            </a:r>
          </a:p>
          <a:p>
            <a:pPr marL="0" indent="0">
              <a:lnSpc>
                <a:spcPct val="100000"/>
              </a:lnSpc>
              <a:spcBef>
                <a:spcPts val="0"/>
              </a:spcBef>
              <a:buNone/>
            </a:pPr>
            <a:r>
              <a:rPr lang="en-US" sz="1200" dirty="0">
                <a:solidFill>
                  <a:srgbClr val="211D1E"/>
                </a:solidFill>
                <a:effectLst/>
                <a:ea typeface="Times New Roman" panose="02020603050405020304" pitchFamily="18" charset="0"/>
              </a:rPr>
              <a:t>NOAA   </a:t>
            </a:r>
            <a:r>
              <a:rPr lang="en-US" sz="1200" u="sng" dirty="0">
                <a:solidFill>
                  <a:srgbClr val="0563C1"/>
                </a:solidFill>
                <a:effectLst/>
                <a:ea typeface="Times New Roman" panose="02020603050405020304" pitchFamily="18" charset="0"/>
                <a:hlinkClick r:id="rId3"/>
              </a:rPr>
              <a:t>Climate change impacts</a:t>
            </a:r>
            <a:endParaRPr lang="en-US" sz="1200" u="sng" dirty="0">
              <a:solidFill>
                <a:srgbClr val="0563C1"/>
              </a:solidFill>
              <a:effectLst/>
              <a:ea typeface="Times New Roman" panose="02020603050405020304" pitchFamily="18" charset="0"/>
            </a:endParaRPr>
          </a:p>
          <a:p>
            <a:pPr marL="0" indent="0">
              <a:lnSpc>
                <a:spcPct val="100000"/>
              </a:lnSpc>
              <a:spcBef>
                <a:spcPts val="0"/>
              </a:spcBef>
              <a:buNone/>
            </a:pPr>
            <a:r>
              <a:rPr lang="en-US" sz="1200" dirty="0">
                <a:solidFill>
                  <a:srgbClr val="211D1E"/>
                </a:solidFill>
                <a:effectLst/>
                <a:ea typeface="Calibri" panose="020F0502020204030204" pitchFamily="34" charset="0"/>
                <a:cs typeface="Calibri" panose="020F0502020204030204" pitchFamily="34" charset="0"/>
              </a:rPr>
              <a:t>NOAA   </a:t>
            </a:r>
            <a:r>
              <a:rPr lang="en-US" sz="1200" u="sng" dirty="0">
                <a:solidFill>
                  <a:srgbClr val="0563C1"/>
                </a:solidFill>
                <a:effectLst/>
                <a:ea typeface="Calibri" panose="020F0502020204030204" pitchFamily="34" charset="0"/>
                <a:cs typeface="Calibri" panose="020F0502020204030204" pitchFamily="34" charset="0"/>
                <a:hlinkClick r:id="rId4"/>
              </a:rPr>
              <a:t>Hurricanes</a:t>
            </a:r>
            <a:endParaRPr lang="en-US" sz="1200" u="sng" dirty="0">
              <a:solidFill>
                <a:srgbClr val="0563C1"/>
              </a:solidFill>
              <a:effectLst/>
              <a:ea typeface="Calibri" panose="020F0502020204030204" pitchFamily="34" charset="0"/>
              <a:cs typeface="Calibri" panose="020F0502020204030204" pitchFamily="34" charset="0"/>
            </a:endParaRPr>
          </a:p>
          <a:p>
            <a:pPr marL="0" indent="0">
              <a:lnSpc>
                <a:spcPct val="100000"/>
              </a:lnSpc>
              <a:spcBef>
                <a:spcPts val="0"/>
              </a:spcBef>
              <a:buNone/>
            </a:pPr>
            <a:r>
              <a:rPr lang="en-US" sz="1200" dirty="0">
                <a:effectLst/>
                <a:ea typeface="Times New Roman" panose="02020603050405020304" pitchFamily="18" charset="0"/>
              </a:rPr>
              <a:t>EPA       </a:t>
            </a:r>
            <a:r>
              <a:rPr lang="en-US" sz="1200" u="sng" dirty="0">
                <a:solidFill>
                  <a:srgbClr val="0563C1"/>
                </a:solidFill>
                <a:effectLst/>
                <a:ea typeface="Times New Roman" panose="02020603050405020304" pitchFamily="18" charset="0"/>
                <a:hlinkClick r:id="rId5"/>
              </a:rPr>
              <a:t>Climate Change and Human Health</a:t>
            </a:r>
            <a:r>
              <a:rPr lang="en-US" sz="1200" dirty="0">
                <a:effectLst/>
                <a:ea typeface="Times New Roman" panose="02020603050405020304" pitchFamily="18" charset="0"/>
              </a:rPr>
              <a:t> </a:t>
            </a:r>
          </a:p>
          <a:p>
            <a:pPr marL="0" marR="0" indent="0">
              <a:lnSpc>
                <a:spcPct val="100000"/>
              </a:lnSpc>
              <a:spcBef>
                <a:spcPts val="0"/>
              </a:spcBef>
              <a:buNone/>
            </a:pPr>
            <a:r>
              <a:rPr lang="en-US" sz="1200" dirty="0">
                <a:solidFill>
                  <a:srgbClr val="211D1E"/>
                </a:solidFill>
                <a:effectLst/>
                <a:ea typeface="Calibri" panose="020F0502020204030204" pitchFamily="34" charset="0"/>
                <a:cs typeface="Calibri" panose="020F0502020204030204" pitchFamily="34" charset="0"/>
              </a:rPr>
              <a:t>NOAA   </a:t>
            </a:r>
            <a:r>
              <a:rPr lang="en-US" sz="1200" u="sng" dirty="0">
                <a:solidFill>
                  <a:srgbClr val="0563C1"/>
                </a:solidFill>
                <a:effectLst/>
                <a:ea typeface="Calibri" panose="020F0502020204030204" pitchFamily="34" charset="0"/>
                <a:cs typeface="Calibri" panose="020F0502020204030204" pitchFamily="34" charset="0"/>
                <a:hlinkClick r:id="rId6"/>
              </a:rPr>
              <a:t>Ocean acidification</a:t>
            </a:r>
            <a:endParaRPr lang="en-US" sz="1200" dirty="0">
              <a:effectLst/>
              <a:ea typeface="Calibri" panose="020F0502020204030204" pitchFamily="34" charset="0"/>
              <a:cs typeface="Times New Roman" panose="02020603050405020304" pitchFamily="18" charset="0"/>
            </a:endParaRPr>
          </a:p>
          <a:p>
            <a:pPr marL="0" indent="0">
              <a:lnSpc>
                <a:spcPct val="100000"/>
              </a:lnSpc>
              <a:spcBef>
                <a:spcPts val="0"/>
              </a:spcBef>
              <a:buNone/>
            </a:pPr>
            <a:r>
              <a:rPr lang="en-US" sz="1200" dirty="0">
                <a:effectLst/>
                <a:ea typeface="Times New Roman" panose="02020603050405020304" pitchFamily="18" charset="0"/>
                <a:cs typeface="Calibri" panose="020F0502020204030204" pitchFamily="34" charset="0"/>
              </a:rPr>
              <a:t>NOAA   </a:t>
            </a:r>
            <a:r>
              <a:rPr lang="en-US" sz="1200" u="sng" dirty="0">
                <a:solidFill>
                  <a:srgbClr val="0563C1"/>
                </a:solidFill>
                <a:effectLst/>
                <a:ea typeface="Times New Roman" panose="02020603050405020304" pitchFamily="18" charset="0"/>
                <a:cs typeface="Calibri" panose="020F0502020204030204" pitchFamily="34" charset="0"/>
                <a:hlinkClick r:id="rId7"/>
              </a:rPr>
              <a:t>Watersheds, flooding, and pollution</a:t>
            </a:r>
            <a:endParaRPr lang="en-US" sz="1200" u="sng" dirty="0">
              <a:solidFill>
                <a:srgbClr val="0563C1"/>
              </a:solidFill>
              <a:effectLst/>
              <a:ea typeface="Times New Roman" panose="02020603050405020304" pitchFamily="18" charset="0"/>
              <a:cs typeface="Calibri" panose="020F0502020204030204" pitchFamily="34" charset="0"/>
            </a:endParaRPr>
          </a:p>
          <a:p>
            <a:pPr marL="0" indent="0">
              <a:lnSpc>
                <a:spcPct val="100000"/>
              </a:lnSpc>
              <a:spcBef>
                <a:spcPts val="0"/>
              </a:spcBef>
              <a:buNone/>
            </a:pPr>
            <a:r>
              <a:rPr lang="en-US" sz="1200" dirty="0">
                <a:solidFill>
                  <a:srgbClr val="211D1E"/>
                </a:solidFill>
                <a:effectLst/>
                <a:ea typeface="Calibri" panose="020F0502020204030204" pitchFamily="34" charset="0"/>
                <a:cs typeface="Calibri" panose="020F0502020204030204" pitchFamily="34" charset="0"/>
              </a:rPr>
              <a:t>NOAA   </a:t>
            </a:r>
            <a:r>
              <a:rPr lang="en-US" sz="1200" u="sng" dirty="0">
                <a:solidFill>
                  <a:srgbClr val="0563C1"/>
                </a:solidFill>
                <a:effectLst/>
                <a:ea typeface="Calibri" panose="020F0502020204030204" pitchFamily="34" charset="0"/>
                <a:cs typeface="Calibri" panose="020F0502020204030204" pitchFamily="34" charset="0"/>
                <a:hlinkClick r:id="rId8"/>
              </a:rPr>
              <a:t>Ocean pollution and marine debris</a:t>
            </a:r>
            <a:r>
              <a:rPr lang="en-US" sz="1200" dirty="0">
                <a:solidFill>
                  <a:srgbClr val="211D1E"/>
                </a:solidFill>
                <a:effectLst/>
                <a:ea typeface="Calibri" panose="020F0502020204030204" pitchFamily="34" charset="0"/>
                <a:cs typeface="Calibri" panose="020F0502020204030204" pitchFamily="34" charset="0"/>
              </a:rPr>
              <a:t>, </a:t>
            </a:r>
            <a:r>
              <a:rPr lang="en-US" sz="1200" u="sng" dirty="0">
                <a:solidFill>
                  <a:srgbClr val="0563C1"/>
                </a:solidFill>
                <a:effectLst/>
                <a:ea typeface="Calibri" panose="020F0502020204030204" pitchFamily="34" charset="0"/>
                <a:cs typeface="Calibri" panose="020F0502020204030204" pitchFamily="34" charset="0"/>
                <a:hlinkClick r:id="rId9"/>
              </a:rPr>
              <a:t>Fisheries and seafood</a:t>
            </a:r>
            <a:r>
              <a:rPr lang="en-US" sz="1200" dirty="0">
                <a:solidFill>
                  <a:srgbClr val="211D1E"/>
                </a:solidFill>
                <a:effectLst/>
                <a:ea typeface="Calibri" panose="020F0502020204030204" pitchFamily="34" charset="0"/>
                <a:cs typeface="Calibri" panose="020F0502020204030204" pitchFamily="34" charset="0"/>
              </a:rPr>
              <a:t> &amp; </a:t>
            </a:r>
            <a:r>
              <a:rPr lang="en-US" sz="1200" u="sng" dirty="0">
                <a:solidFill>
                  <a:srgbClr val="0563C1"/>
                </a:solidFill>
                <a:effectLst/>
                <a:ea typeface="Calibri" panose="020F0502020204030204" pitchFamily="34" charset="0"/>
                <a:cs typeface="Calibri" panose="020F0502020204030204" pitchFamily="34" charset="0"/>
                <a:hlinkClick r:id="rId10"/>
              </a:rPr>
              <a:t>Sea turtles</a:t>
            </a:r>
            <a:endParaRPr lang="en-US" sz="1200" u="sng" dirty="0">
              <a:solidFill>
                <a:srgbClr val="0563C1"/>
              </a:solidFill>
              <a:effectLst/>
              <a:ea typeface="Calibri" panose="020F0502020204030204" pitchFamily="34" charset="0"/>
              <a:cs typeface="Calibri" panose="020F0502020204030204" pitchFamily="34" charset="0"/>
            </a:endParaRPr>
          </a:p>
          <a:p>
            <a:pPr marL="0" indent="0">
              <a:lnSpc>
                <a:spcPct val="100000"/>
              </a:lnSpc>
              <a:spcBef>
                <a:spcPts val="0"/>
              </a:spcBef>
              <a:buNone/>
            </a:pPr>
            <a:r>
              <a:rPr lang="en-US" sz="1200" dirty="0">
                <a:solidFill>
                  <a:srgbClr val="211D1E"/>
                </a:solidFill>
                <a:effectLst/>
                <a:ea typeface="Calibri" panose="020F0502020204030204" pitchFamily="34" charset="0"/>
                <a:cs typeface="Calibri" panose="020F0502020204030204" pitchFamily="34" charset="0"/>
              </a:rPr>
              <a:t>NOAA   </a:t>
            </a:r>
            <a:r>
              <a:rPr lang="en-US" sz="1200" u="sng" dirty="0">
                <a:solidFill>
                  <a:srgbClr val="0563C1"/>
                </a:solidFill>
                <a:effectLst/>
                <a:ea typeface="Calibri" panose="020F0502020204030204" pitchFamily="34" charset="0"/>
                <a:cs typeface="Calibri" panose="020F0502020204030204" pitchFamily="34" charset="0"/>
                <a:hlinkClick r:id="rId11"/>
              </a:rPr>
              <a:t>Life in an estuary</a:t>
            </a:r>
            <a:endParaRPr lang="en-US" sz="1200" dirty="0">
              <a:effectLst/>
              <a:ea typeface="Calibri" panose="020F0502020204030204" pitchFamily="34" charset="0"/>
              <a:cs typeface="Times New Roman" panose="02020603050405020304" pitchFamily="18" charset="0"/>
            </a:endParaRPr>
          </a:p>
          <a:p>
            <a:pPr marL="0" indent="0">
              <a:lnSpc>
                <a:spcPct val="100000"/>
              </a:lnSpc>
              <a:spcBef>
                <a:spcPts val="0"/>
              </a:spcBef>
              <a:buNone/>
            </a:pPr>
            <a:endParaRPr lang="en-US" sz="1200" u="sng" dirty="0">
              <a:solidFill>
                <a:srgbClr val="0563C1"/>
              </a:solidFill>
              <a:ea typeface="Calibri" panose="020F0502020204030204" pitchFamily="34" charset="0"/>
              <a:cs typeface="Calibri" panose="020F0502020204030204" pitchFamily="34" charset="0"/>
            </a:endParaRPr>
          </a:p>
          <a:p>
            <a:pPr marL="0" marR="0" indent="0">
              <a:lnSpc>
                <a:spcPct val="100000"/>
              </a:lnSpc>
              <a:spcBef>
                <a:spcPts val="0"/>
              </a:spcBef>
              <a:buNone/>
            </a:pPr>
            <a:r>
              <a:rPr lang="en-US" sz="1200" dirty="0">
                <a:effectLst/>
                <a:ea typeface="Times New Roman" panose="02020603050405020304" pitchFamily="18" charset="0"/>
              </a:rPr>
              <a:t>Effective teaching of Climate Change must include the following:</a:t>
            </a:r>
          </a:p>
          <a:p>
            <a:pPr marR="0" lvl="0">
              <a:lnSpc>
                <a:spcPct val="100000"/>
              </a:lnSpc>
              <a:spcBef>
                <a:spcPts val="0"/>
              </a:spcBef>
              <a:buFont typeface="Wingdings" panose="05000000000000000000" pitchFamily="2" charset="2"/>
              <a:buChar char="ü"/>
            </a:pPr>
            <a:r>
              <a:rPr lang="en-US" sz="1200" dirty="0">
                <a:effectLst/>
                <a:ea typeface="Times New Roman" panose="02020603050405020304" pitchFamily="18" charset="0"/>
                <a:cs typeface="Calibri" panose="020F0502020204030204" pitchFamily="34" charset="0"/>
              </a:rPr>
              <a:t>A Focus on Hope (</a:t>
            </a:r>
            <a:r>
              <a:rPr lang="en-US" sz="1200" i="1" dirty="0">
                <a:effectLst/>
                <a:ea typeface="Times New Roman" panose="02020603050405020304" pitchFamily="18" charset="0"/>
                <a:cs typeface="Calibri" panose="020F0502020204030204" pitchFamily="34" charset="0"/>
              </a:rPr>
              <a:t>not doom &amp; gloom</a:t>
            </a:r>
            <a:r>
              <a:rPr lang="en-US" sz="1200" dirty="0">
                <a:effectLst/>
                <a:ea typeface="Times New Roman" panose="02020603050405020304" pitchFamily="18" charset="0"/>
                <a:cs typeface="Calibri" panose="020F0502020204030204" pitchFamily="34" charset="0"/>
              </a:rPr>
              <a:t>)</a:t>
            </a:r>
          </a:p>
          <a:p>
            <a:pPr marR="0" lvl="0">
              <a:lnSpc>
                <a:spcPct val="100000"/>
              </a:lnSpc>
              <a:spcBef>
                <a:spcPts val="0"/>
              </a:spcBef>
              <a:buFont typeface="Wingdings" panose="05000000000000000000" pitchFamily="2" charset="2"/>
              <a:buChar char="ü"/>
            </a:pPr>
            <a:r>
              <a:rPr lang="en-US" sz="1200" dirty="0">
                <a:effectLst/>
                <a:ea typeface="Times New Roman" panose="02020603050405020304" pitchFamily="18" charset="0"/>
                <a:cs typeface="Calibri" panose="020F0502020204030204" pitchFamily="34" charset="0"/>
              </a:rPr>
              <a:t>Show Empathy (</a:t>
            </a:r>
            <a:r>
              <a:rPr lang="en-US" sz="1200" i="1" dirty="0">
                <a:effectLst/>
                <a:ea typeface="Times New Roman" panose="02020603050405020304" pitchFamily="18" charset="0"/>
                <a:cs typeface="Calibri" panose="020F0502020204030204" pitchFamily="34" charset="0"/>
              </a:rPr>
              <a:t>don’t focus on blame</a:t>
            </a:r>
            <a:r>
              <a:rPr lang="en-US" sz="1200" dirty="0">
                <a:effectLst/>
                <a:ea typeface="Times New Roman" panose="02020603050405020304" pitchFamily="18" charset="0"/>
                <a:cs typeface="Calibri" panose="020F0502020204030204" pitchFamily="34" charset="0"/>
              </a:rPr>
              <a:t>)</a:t>
            </a:r>
          </a:p>
          <a:p>
            <a:pPr marR="0" lvl="0">
              <a:lnSpc>
                <a:spcPct val="100000"/>
              </a:lnSpc>
              <a:spcBef>
                <a:spcPts val="0"/>
              </a:spcBef>
              <a:buFont typeface="Wingdings" panose="05000000000000000000" pitchFamily="2" charset="2"/>
              <a:buChar char="ü"/>
            </a:pPr>
            <a:r>
              <a:rPr lang="en-US" sz="1200" dirty="0">
                <a:effectLst/>
                <a:ea typeface="Times New Roman" panose="02020603050405020304" pitchFamily="18" charset="0"/>
                <a:cs typeface="Calibri" panose="020F0502020204030204" pitchFamily="34" charset="0"/>
              </a:rPr>
              <a:t>Feature Positive Actions (</a:t>
            </a:r>
            <a:r>
              <a:rPr lang="en-US" sz="1200" i="1" dirty="0">
                <a:effectLst/>
                <a:ea typeface="Times New Roman" panose="02020603050405020304" pitchFamily="18" charset="0"/>
                <a:cs typeface="Calibri" panose="020F0502020204030204" pitchFamily="34" charset="0"/>
              </a:rPr>
              <a:t>counter helplessness</a:t>
            </a:r>
            <a:r>
              <a:rPr lang="en-US" sz="1200" dirty="0">
                <a:effectLst/>
                <a:ea typeface="Times New Roman" panose="02020603050405020304" pitchFamily="18" charset="0"/>
                <a:cs typeface="Calibri" panose="020F0502020204030204" pitchFamily="34" charset="0"/>
              </a:rPr>
              <a:t>)</a:t>
            </a:r>
          </a:p>
          <a:p>
            <a:pPr marR="0" lvl="0">
              <a:lnSpc>
                <a:spcPct val="100000"/>
              </a:lnSpc>
              <a:spcBef>
                <a:spcPts val="0"/>
              </a:spcBef>
              <a:buFont typeface="Wingdings" panose="05000000000000000000" pitchFamily="2" charset="2"/>
              <a:buChar char="ü"/>
            </a:pPr>
            <a:r>
              <a:rPr lang="en-US" sz="1200" dirty="0">
                <a:effectLst/>
                <a:ea typeface="Times New Roman" panose="02020603050405020304" pitchFamily="18" charset="0"/>
                <a:cs typeface="Calibri" panose="020F0502020204030204" pitchFamily="34" charset="0"/>
              </a:rPr>
              <a:t>Relevance (</a:t>
            </a:r>
            <a:r>
              <a:rPr lang="en-US" sz="1200" i="1" dirty="0">
                <a:effectLst/>
                <a:ea typeface="Times New Roman" panose="02020603050405020304" pitchFamily="18" charset="0"/>
                <a:cs typeface="Calibri" panose="020F0502020204030204" pitchFamily="34" charset="0"/>
              </a:rPr>
              <a:t>everyone has a role to play</a:t>
            </a:r>
            <a:r>
              <a:rPr lang="en-US" sz="1200" dirty="0">
                <a:effectLst/>
                <a:ea typeface="Times New Roman" panose="02020603050405020304" pitchFamily="18" charset="0"/>
                <a:cs typeface="Calibri" panose="020F0502020204030204" pitchFamily="34" charset="0"/>
              </a:rPr>
              <a:t>)</a:t>
            </a:r>
          </a:p>
          <a:p>
            <a:pPr marR="0" lvl="0">
              <a:lnSpc>
                <a:spcPct val="100000"/>
              </a:lnSpc>
              <a:spcBef>
                <a:spcPts val="0"/>
              </a:spcBef>
              <a:buFont typeface="Wingdings" panose="05000000000000000000" pitchFamily="2" charset="2"/>
              <a:buChar char="ü"/>
            </a:pPr>
            <a:r>
              <a:rPr lang="en-US" sz="1200" dirty="0">
                <a:effectLst/>
                <a:ea typeface="Times New Roman" panose="02020603050405020304" pitchFamily="18" charset="0"/>
                <a:cs typeface="Calibri" panose="020F0502020204030204" pitchFamily="34" charset="0"/>
              </a:rPr>
              <a:t>Social and Environmental Justice (</a:t>
            </a:r>
            <a:r>
              <a:rPr lang="en-US" sz="1200" i="1" dirty="0">
                <a:effectLst/>
                <a:ea typeface="Times New Roman" panose="02020603050405020304" pitchFamily="18" charset="0"/>
                <a:cs typeface="Calibri" panose="020F0502020204030204" pitchFamily="34" charset="0"/>
              </a:rPr>
              <a:t>diversity, equality, &amp; respect</a:t>
            </a:r>
            <a:r>
              <a:rPr lang="en-US" sz="1200" dirty="0">
                <a:effectLst/>
                <a:ea typeface="Times New Roman" panose="02020603050405020304" pitchFamily="18" charset="0"/>
                <a:cs typeface="Calibri" panose="020F0502020204030204" pitchFamily="34" charset="0"/>
              </a:rPr>
              <a:t>)</a:t>
            </a:r>
          </a:p>
          <a:p>
            <a:pPr marR="0" lvl="0">
              <a:lnSpc>
                <a:spcPct val="100000"/>
              </a:lnSpc>
              <a:spcBef>
                <a:spcPts val="0"/>
              </a:spcBef>
              <a:buFont typeface="Wingdings" panose="05000000000000000000" pitchFamily="2" charset="2"/>
              <a:buChar char="§"/>
            </a:pPr>
            <a:endParaRPr lang="en-US" sz="1200" dirty="0">
              <a:ea typeface="Times New Roman" panose="02020603050405020304" pitchFamily="18" charset="0"/>
              <a:cs typeface="Calibri" panose="020F0502020204030204" pitchFamily="34" charset="0"/>
            </a:endParaRPr>
          </a:p>
          <a:p>
            <a:pPr marL="0" marR="0" indent="0">
              <a:lnSpc>
                <a:spcPct val="100000"/>
              </a:lnSpc>
              <a:spcBef>
                <a:spcPts val="0"/>
              </a:spcBef>
              <a:buNone/>
            </a:pPr>
            <a:r>
              <a:rPr lang="en-US" sz="1200" dirty="0">
                <a:effectLst/>
                <a:ea typeface="Times New Roman" panose="02020603050405020304" pitchFamily="18" charset="0"/>
              </a:rPr>
              <a:t>NJDEP Links:</a:t>
            </a:r>
          </a:p>
          <a:p>
            <a:pPr marL="0" marR="0">
              <a:lnSpc>
                <a:spcPct val="100000"/>
              </a:lnSpc>
              <a:spcBef>
                <a:spcPts val="0"/>
              </a:spcBef>
            </a:pPr>
            <a:r>
              <a:rPr lang="en-US" sz="1200" u="sng" dirty="0">
                <a:solidFill>
                  <a:srgbClr val="0563C1"/>
                </a:solidFill>
                <a:effectLst/>
                <a:ea typeface="Times New Roman" panose="02020603050405020304" pitchFamily="18" charset="0"/>
                <a:hlinkClick r:id="rId12"/>
              </a:rPr>
              <a:t>Take Action on Climate Change</a:t>
            </a:r>
            <a:endParaRPr lang="en-US" sz="1200" u="sng" dirty="0">
              <a:solidFill>
                <a:srgbClr val="0563C1"/>
              </a:solidFill>
              <a:effectLst/>
              <a:ea typeface="Times New Roman" panose="02020603050405020304" pitchFamily="18" charset="0"/>
            </a:endParaRPr>
          </a:p>
          <a:p>
            <a:pPr marL="0">
              <a:lnSpc>
                <a:spcPct val="100000"/>
              </a:lnSpc>
              <a:spcBef>
                <a:spcPts val="0"/>
              </a:spcBef>
            </a:pPr>
            <a:r>
              <a:rPr lang="en-US" sz="1200" dirty="0">
                <a:solidFill>
                  <a:srgbClr val="0070C0"/>
                </a:solidFill>
                <a:hlinkClick r:id="rId13">
                  <a:extLst>
                    <a:ext uri="{A12FA001-AC4F-418D-AE19-62706E023703}">
                      <ahyp:hlinkClr xmlns:ahyp="http://schemas.microsoft.com/office/drawing/2018/hyperlinkcolor" val="tx"/>
                    </a:ext>
                  </a:extLst>
                </a:hlinkClick>
              </a:rPr>
              <a:t>NJDEP | SEEDS | Climate Change Lessons</a:t>
            </a:r>
            <a:endParaRPr lang="en-US" sz="1200" dirty="0">
              <a:solidFill>
                <a:srgbClr val="0070C0"/>
              </a:solidFill>
            </a:endParaRPr>
          </a:p>
          <a:p>
            <a:pPr marL="0" marR="0">
              <a:lnSpc>
                <a:spcPct val="100000"/>
              </a:lnSpc>
              <a:spcBef>
                <a:spcPts val="0"/>
              </a:spcBef>
            </a:pPr>
            <a:r>
              <a:rPr lang="en-US" sz="1200" u="sng" dirty="0">
                <a:solidFill>
                  <a:srgbClr val="0563C1"/>
                </a:solidFill>
                <a:effectLst/>
                <a:ea typeface="Times New Roman" panose="02020603050405020304" pitchFamily="18" charset="0"/>
                <a:hlinkClick r:id="rId14"/>
              </a:rPr>
              <a:t>New Jersey Protecting Against Climate Threats (NJ PACT)</a:t>
            </a:r>
            <a:endParaRPr lang="en-US" sz="1200" dirty="0">
              <a:effectLst/>
              <a:ea typeface="Times New Roman" panose="02020603050405020304" pitchFamily="18" charset="0"/>
            </a:endParaRPr>
          </a:p>
          <a:p>
            <a:pPr marL="0" marR="0">
              <a:lnSpc>
                <a:spcPct val="100000"/>
              </a:lnSpc>
              <a:spcBef>
                <a:spcPts val="0"/>
              </a:spcBef>
            </a:pPr>
            <a:r>
              <a:rPr lang="en-US" sz="1200" u="sng" dirty="0">
                <a:solidFill>
                  <a:srgbClr val="0563C1"/>
                </a:solidFill>
                <a:effectLst/>
                <a:ea typeface="Times New Roman" panose="02020603050405020304" pitchFamily="18" charset="0"/>
                <a:hlinkClick r:id="rId15"/>
              </a:rPr>
              <a:t>How Can One Household Fight Climate Change</a:t>
            </a:r>
            <a:r>
              <a:rPr lang="en-US" sz="1200" dirty="0">
                <a:effectLst/>
                <a:ea typeface="Times New Roman" panose="02020603050405020304" pitchFamily="18" charset="0"/>
              </a:rPr>
              <a:t> (pdf)</a:t>
            </a:r>
          </a:p>
          <a:p>
            <a:pPr marL="0" marR="0">
              <a:lnSpc>
                <a:spcPct val="100000"/>
              </a:lnSpc>
              <a:spcBef>
                <a:spcPts val="0"/>
              </a:spcBef>
            </a:pPr>
            <a:r>
              <a:rPr lang="en-US" sz="1200" dirty="0">
                <a:hlinkClick r:id="rId16"/>
              </a:rPr>
              <a:t>New Jersey's Endangered, Threatened, and Special Concern Species</a:t>
            </a:r>
            <a:endParaRPr lang="en-US" sz="1200" dirty="0"/>
          </a:p>
          <a:p>
            <a:pPr marL="0" marR="0">
              <a:lnSpc>
                <a:spcPct val="100000"/>
              </a:lnSpc>
              <a:spcBef>
                <a:spcPts val="0"/>
              </a:spcBef>
            </a:pPr>
            <a:r>
              <a:rPr lang="en-US" sz="1200" dirty="0">
                <a:effectLst/>
                <a:ea typeface="Times New Roman" panose="02020603050405020304" pitchFamily="18" charset="0"/>
                <a:hlinkClick r:id="rId17"/>
              </a:rPr>
              <a:t>Wildlife Conservation</a:t>
            </a:r>
            <a:endParaRPr lang="en-US" sz="1200" dirty="0">
              <a:effectLst/>
              <a:ea typeface="Times New Roman" panose="02020603050405020304" pitchFamily="18" charset="0"/>
            </a:endParaRPr>
          </a:p>
          <a:p>
            <a:pPr marL="0" marR="0">
              <a:lnSpc>
                <a:spcPct val="100000"/>
              </a:lnSpc>
              <a:spcBef>
                <a:spcPts val="0"/>
              </a:spcBef>
            </a:pPr>
            <a:r>
              <a:rPr lang="en-US" sz="1200" dirty="0">
                <a:ea typeface="Times New Roman" panose="02020603050405020304" pitchFamily="18" charset="0"/>
                <a:hlinkClick r:id="rId18"/>
              </a:rPr>
              <a:t>Watching Wildlife</a:t>
            </a:r>
            <a:endParaRPr lang="en-US" sz="1200" dirty="0">
              <a:ea typeface="Times New Roman" panose="02020603050405020304" pitchFamily="18" charset="0"/>
            </a:endParaRPr>
          </a:p>
          <a:p>
            <a:pPr marL="0" marR="0">
              <a:lnSpc>
                <a:spcPct val="100000"/>
              </a:lnSpc>
              <a:spcBef>
                <a:spcPts val="0"/>
              </a:spcBef>
            </a:pPr>
            <a:r>
              <a:rPr lang="en-US" sz="1200" b="0" i="0" dirty="0">
                <a:solidFill>
                  <a:srgbClr val="000000"/>
                </a:solidFill>
                <a:effectLst/>
                <a:hlinkClick r:id="rId19"/>
              </a:rPr>
              <a:t>Wildlife Conservation Corps</a:t>
            </a:r>
            <a:endParaRPr lang="en-US" sz="1200" b="0" i="0" dirty="0">
              <a:solidFill>
                <a:srgbClr val="000000"/>
              </a:solidFill>
              <a:effectLst/>
            </a:endParaRPr>
          </a:p>
          <a:p>
            <a:pPr marL="0" marR="0">
              <a:lnSpc>
                <a:spcPct val="100000"/>
              </a:lnSpc>
              <a:spcBef>
                <a:spcPts val="0"/>
              </a:spcBef>
            </a:pPr>
            <a:r>
              <a:rPr lang="en-US" sz="1200" dirty="0">
                <a:solidFill>
                  <a:srgbClr val="000000"/>
                </a:solidFill>
                <a:ea typeface="Times New Roman" panose="02020603050405020304" pitchFamily="18" charset="0"/>
                <a:hlinkClick r:id="rId20"/>
              </a:rPr>
              <a:t>Fish &amp; Wildlife Education</a:t>
            </a:r>
            <a:endParaRPr lang="en-US" sz="1200" dirty="0">
              <a:solidFill>
                <a:srgbClr val="000000"/>
              </a:solidFill>
              <a:ea typeface="Times New Roman" panose="02020603050405020304" pitchFamily="18" charset="0"/>
            </a:endParaRPr>
          </a:p>
          <a:p>
            <a:pPr marL="0" marR="0">
              <a:lnSpc>
                <a:spcPct val="100000"/>
              </a:lnSpc>
              <a:spcBef>
                <a:spcPts val="0"/>
              </a:spcBef>
            </a:pPr>
            <a:r>
              <a:rPr lang="en-US" sz="1200" dirty="0">
                <a:solidFill>
                  <a:srgbClr val="000000"/>
                </a:solidFill>
                <a:effectLst/>
                <a:ea typeface="Times New Roman" panose="02020603050405020304" pitchFamily="18" charset="0"/>
                <a:hlinkClick r:id="rId21"/>
              </a:rPr>
              <a:t>NJDEP F&amp;W Teacher Resources</a:t>
            </a:r>
            <a:endParaRPr lang="en-US" sz="1200" dirty="0">
              <a:solidFill>
                <a:srgbClr val="000000"/>
              </a:solidFill>
              <a:effectLst/>
              <a:ea typeface="Times New Roman" panose="02020603050405020304" pitchFamily="18" charset="0"/>
            </a:endParaRPr>
          </a:p>
          <a:p>
            <a:pPr marL="0">
              <a:lnSpc>
                <a:spcPct val="100000"/>
              </a:lnSpc>
              <a:spcBef>
                <a:spcPts val="0"/>
              </a:spcBef>
            </a:pPr>
            <a:r>
              <a:rPr lang="en-US" sz="1200" b="0" i="0" dirty="0">
                <a:solidFill>
                  <a:srgbClr val="1C1C1C"/>
                </a:solidFill>
                <a:effectLst/>
                <a:hlinkClick r:id="rId22"/>
              </a:rPr>
              <a:t>Amphibian/Reptile (Herp) Education Programs</a:t>
            </a:r>
            <a:endParaRPr lang="en-US" sz="1200" b="0" i="0" dirty="0">
              <a:solidFill>
                <a:srgbClr val="1C1C1C"/>
              </a:solidFill>
              <a:effectLst/>
            </a:endParaRPr>
          </a:p>
          <a:p>
            <a:pPr marL="0">
              <a:lnSpc>
                <a:spcPct val="100000"/>
              </a:lnSpc>
              <a:spcBef>
                <a:spcPts val="0"/>
              </a:spcBef>
            </a:pPr>
            <a:r>
              <a:rPr lang="en-US" sz="1200" dirty="0">
                <a:hlinkClick r:id="rId23"/>
              </a:rPr>
              <a:t>NJDEP| Fish &amp; Wildlife | Bat Conservation</a:t>
            </a:r>
            <a:endParaRPr lang="en-US" sz="1200" dirty="0"/>
          </a:p>
          <a:p>
            <a:pPr marL="0">
              <a:lnSpc>
                <a:spcPct val="100000"/>
              </a:lnSpc>
              <a:spcBef>
                <a:spcPts val="0"/>
              </a:spcBef>
            </a:pPr>
            <a:r>
              <a:rPr lang="en-US" sz="1200" b="0" i="0" dirty="0">
                <a:solidFill>
                  <a:srgbClr val="1C1C1C"/>
                </a:solidFill>
                <a:effectLst/>
                <a:hlinkClick r:id="rId24"/>
              </a:rPr>
              <a:t>Snakes of New Jersey </a:t>
            </a:r>
            <a:r>
              <a:rPr lang="en-US" sz="1200" b="0" i="0" dirty="0">
                <a:solidFill>
                  <a:srgbClr val="1C1C1C"/>
                </a:solidFill>
                <a:effectLst/>
              </a:rPr>
              <a:t>(pdf)</a:t>
            </a:r>
          </a:p>
          <a:p>
            <a:pPr marL="0">
              <a:lnSpc>
                <a:spcPct val="100000"/>
              </a:lnSpc>
              <a:spcBef>
                <a:spcPts val="0"/>
              </a:spcBef>
            </a:pPr>
            <a:r>
              <a:rPr lang="en-US" sz="1200" b="0" i="0" dirty="0">
                <a:solidFill>
                  <a:srgbClr val="1C1C1C"/>
                </a:solidFill>
                <a:effectLst/>
                <a:hlinkClick r:id="rId25"/>
              </a:rPr>
              <a:t>Reptiles and Amphibians in New Jersey</a:t>
            </a:r>
            <a:endParaRPr lang="en-US" sz="1200" b="0" i="0" dirty="0">
              <a:solidFill>
                <a:srgbClr val="1C1C1C"/>
              </a:solidFill>
              <a:effectLst/>
            </a:endParaRPr>
          </a:p>
          <a:p>
            <a:pPr marL="0">
              <a:lnSpc>
                <a:spcPct val="100000"/>
              </a:lnSpc>
              <a:spcBef>
                <a:spcPts val="0"/>
              </a:spcBef>
            </a:pPr>
            <a:endParaRPr lang="en-US" sz="1200" b="0" i="0" dirty="0">
              <a:solidFill>
                <a:srgbClr val="1C1C1C"/>
              </a:solidFill>
              <a:effectLst/>
            </a:endParaRPr>
          </a:p>
          <a:p>
            <a:pPr marL="0" marR="0">
              <a:lnSpc>
                <a:spcPct val="100000"/>
              </a:lnSpc>
              <a:spcBef>
                <a:spcPts val="0"/>
              </a:spcBef>
            </a:pPr>
            <a:endParaRPr lang="en-US" sz="1000" dirty="0">
              <a:effectLst/>
              <a:ea typeface="Times New Roman" panose="02020603050405020304" pitchFamily="18" charset="0"/>
            </a:endParaRPr>
          </a:p>
          <a:p>
            <a:pPr marL="0" marR="0" lvl="0" indent="0">
              <a:spcBef>
                <a:spcPts val="0"/>
              </a:spcBef>
              <a:spcAft>
                <a:spcPts val="0"/>
              </a:spcAft>
              <a:buNone/>
            </a:pPr>
            <a:endParaRPr lang="en-US" sz="1000" dirty="0">
              <a:effectLst/>
              <a:latin typeface="Times New Roman" panose="02020603050405020304" pitchFamily="18" charset="0"/>
              <a:ea typeface="Times New Roman" panose="02020603050405020304" pitchFamily="18" charset="0"/>
            </a:endParaRPr>
          </a:p>
          <a:p>
            <a:pPr marL="0" indent="0">
              <a:lnSpc>
                <a:spcPct val="110000"/>
              </a:lnSpc>
              <a:spcBef>
                <a:spcPts val="0"/>
              </a:spcBef>
              <a:buNone/>
            </a:pPr>
            <a:endParaRPr lang="en-US" sz="1000" u="sng" dirty="0">
              <a:solidFill>
                <a:srgbClr val="0563C1"/>
              </a:solidFill>
              <a:effectLst/>
              <a:ea typeface="Calibri" panose="020F0502020204030204" pitchFamily="34" charset="0"/>
              <a:cs typeface="Calibri" panose="020F0502020204030204" pitchFamily="34" charset="0"/>
            </a:endParaRPr>
          </a:p>
          <a:p>
            <a:pPr marL="0">
              <a:lnSpc>
                <a:spcPct val="100000"/>
              </a:lnSpc>
              <a:spcBef>
                <a:spcPts val="0"/>
              </a:spcBef>
            </a:pPr>
            <a:endParaRPr lang="en-US" sz="1000" u="sng" dirty="0">
              <a:solidFill>
                <a:srgbClr val="0563C1"/>
              </a:solidFill>
              <a:latin typeface="Calibri" panose="020F0502020204030204" pitchFamily="34" charset="0"/>
              <a:ea typeface="Calibri" panose="020F0502020204030204" pitchFamily="34" charset="0"/>
              <a:cs typeface="Calibri" panose="020F0502020204030204" pitchFamily="34" charset="0"/>
            </a:endParaRPr>
          </a:p>
          <a:p>
            <a:pPr marL="0">
              <a:lnSpc>
                <a:spcPct val="100000"/>
              </a:lnSpc>
              <a:spcBef>
                <a:spcPts val="0"/>
              </a:spcBef>
            </a:pPr>
            <a:endParaRPr lang="en-US" sz="1000" u="sng" dirty="0">
              <a:solidFill>
                <a:srgbClr val="0563C1"/>
              </a:solidFill>
              <a:effectLst/>
              <a:latin typeface="Calibri" panose="020F0502020204030204" pitchFamily="34" charset="0"/>
              <a:ea typeface="Calibri" panose="020F0502020204030204" pitchFamily="34" charset="0"/>
              <a:cs typeface="Calibri" panose="020F0502020204030204" pitchFamily="34" charset="0"/>
            </a:endParaRPr>
          </a:p>
          <a:p>
            <a:pPr marL="0">
              <a:lnSpc>
                <a:spcPct val="100000"/>
              </a:lnSpc>
              <a:spcBef>
                <a:spcPts val="0"/>
              </a:spcBef>
            </a:pPr>
            <a:endParaRPr lang="en-US" sz="1000" u="sng" dirty="0">
              <a:solidFill>
                <a:srgbClr val="0563C1"/>
              </a:solidFill>
              <a:latin typeface="Calibri" panose="020F0502020204030204" pitchFamily="34" charset="0"/>
              <a:ea typeface="Calibri" panose="020F0502020204030204" pitchFamily="34" charset="0"/>
              <a:cs typeface="Calibri" panose="020F0502020204030204" pitchFamily="34" charset="0"/>
            </a:endParaRPr>
          </a:p>
          <a:p>
            <a:pPr marL="0">
              <a:lnSpc>
                <a:spcPct val="100000"/>
              </a:lnSpc>
              <a:spcBef>
                <a:spcPts val="0"/>
              </a:spcBef>
            </a:pPr>
            <a:endParaRPr lang="en-US" sz="1000" u="sng" dirty="0">
              <a:solidFill>
                <a:srgbClr val="0563C1"/>
              </a:solidFill>
              <a:effectLst/>
              <a:latin typeface="Calibri" panose="020F0502020204030204" pitchFamily="34" charset="0"/>
              <a:ea typeface="Calibri" panose="020F0502020204030204" pitchFamily="34" charset="0"/>
              <a:cs typeface="Calibri" panose="020F0502020204030204" pitchFamily="34" charset="0"/>
            </a:endParaRPr>
          </a:p>
          <a:p>
            <a:pPr marL="0">
              <a:lnSpc>
                <a:spcPct val="100000"/>
              </a:lnSpc>
              <a:spcBef>
                <a:spcPts val="0"/>
              </a:spcBef>
            </a:pPr>
            <a:endParaRPr lang="en-US" sz="1000" u="sng" dirty="0">
              <a:solidFill>
                <a:srgbClr val="0563C1"/>
              </a:solidFill>
              <a:latin typeface="Calibri" panose="020F0502020204030204" pitchFamily="34" charset="0"/>
              <a:ea typeface="Calibri" panose="020F0502020204030204" pitchFamily="34" charset="0"/>
              <a:cs typeface="Calibri" panose="020F0502020204030204" pitchFamily="34" charset="0"/>
            </a:endParaRPr>
          </a:p>
          <a:p>
            <a:pPr marL="0">
              <a:lnSpc>
                <a:spcPct val="100000"/>
              </a:lnSpc>
              <a:spcBef>
                <a:spcPts val="0"/>
              </a:spcBef>
            </a:pPr>
            <a:endParaRPr lang="en-US" sz="1000" u="sng" dirty="0">
              <a:solidFill>
                <a:srgbClr val="0563C1"/>
              </a:solidFill>
              <a:effectLst/>
              <a:latin typeface="Calibri" panose="020F0502020204030204" pitchFamily="34" charset="0"/>
              <a:ea typeface="Calibri" panose="020F0502020204030204" pitchFamily="34" charset="0"/>
              <a:cs typeface="Calibri" panose="020F0502020204030204" pitchFamily="34" charset="0"/>
            </a:endParaRPr>
          </a:p>
          <a:p>
            <a:pPr marL="0" indent="0">
              <a:lnSpc>
                <a:spcPct val="100000"/>
              </a:lnSpc>
              <a:spcBef>
                <a:spcPts val="0"/>
              </a:spcBef>
              <a:buNone/>
            </a:pPr>
            <a:endParaRPr lang="en-US" sz="10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en-US" sz="1000" dirty="0">
              <a:effectLst/>
              <a:latin typeface="Times New Roman" panose="02020603050405020304" pitchFamily="18" charset="0"/>
              <a:ea typeface="Times New Roman" panose="02020603050405020304" pitchFamily="18" charset="0"/>
            </a:endParaRPr>
          </a:p>
          <a:p>
            <a:endParaRPr lang="en-US" sz="1000" i="1" u="sng" dirty="0">
              <a:solidFill>
                <a:srgbClr val="0563C1"/>
              </a:solidFill>
              <a:latin typeface="Calibri" panose="020F0502020204030204" pitchFamily="34" charset="0"/>
              <a:ea typeface="Calibri" panose="020F0502020204030204" pitchFamily="34" charset="0"/>
              <a:cs typeface="Calibri" panose="020F0502020204030204" pitchFamily="34" charset="0"/>
            </a:endParaRPr>
          </a:p>
          <a:p>
            <a:endParaRPr lang="en-US" sz="1000" i="1" u="sng" dirty="0">
              <a:solidFill>
                <a:srgbClr val="0563C1"/>
              </a:solidFill>
              <a:latin typeface="Calibri" panose="020F0502020204030204" pitchFamily="34" charset="0"/>
              <a:ea typeface="Calibri" panose="020F0502020204030204" pitchFamily="34" charset="0"/>
              <a:cs typeface="Calibri" panose="020F0502020204030204" pitchFamily="34" charset="0"/>
            </a:endParaRPr>
          </a:p>
          <a:p>
            <a:endParaRPr lang="en-US" sz="1000" dirty="0">
              <a:effectLst/>
              <a:latin typeface="Times New Roman" panose="02020603050405020304" pitchFamily="18" charset="0"/>
              <a:ea typeface="Times New Roman" panose="02020603050405020304" pitchFamily="18" charset="0"/>
            </a:endParaRPr>
          </a:p>
          <a:p>
            <a:endParaRPr lang="en-US" sz="1000" dirty="0"/>
          </a:p>
        </p:txBody>
      </p:sp>
      <p:sp>
        <p:nvSpPr>
          <p:cNvPr id="6" name="Title 1">
            <a:extLst>
              <a:ext uri="{FF2B5EF4-FFF2-40B4-BE49-F238E27FC236}">
                <a16:creationId xmlns:a16="http://schemas.microsoft.com/office/drawing/2014/main" id="{6BA2F303-E6AD-7C5B-D179-4D641ADC78C4}"/>
              </a:ext>
            </a:extLst>
          </p:cNvPr>
          <p:cNvSpPr>
            <a:spLocks noGrp="1"/>
          </p:cNvSpPr>
          <p:nvPr>
            <p:ph type="title"/>
          </p:nvPr>
        </p:nvSpPr>
        <p:spPr>
          <a:xfrm>
            <a:off x="838200" y="293094"/>
            <a:ext cx="10515600" cy="569372"/>
          </a:xfrm>
        </p:spPr>
        <p:txBody>
          <a:bodyPr>
            <a:normAutofit fontScale="90000"/>
          </a:bodyPr>
          <a:lstStyle/>
          <a:p>
            <a:pPr algn="ctr"/>
            <a:r>
              <a:rPr lang="en-US" dirty="0"/>
              <a:t>Links &amp; Resources</a:t>
            </a:r>
          </a:p>
        </p:txBody>
      </p:sp>
      <p:sp>
        <p:nvSpPr>
          <p:cNvPr id="2" name="TextBox 1">
            <a:extLst>
              <a:ext uri="{FF2B5EF4-FFF2-40B4-BE49-F238E27FC236}">
                <a16:creationId xmlns:a16="http://schemas.microsoft.com/office/drawing/2014/main" id="{BAA943D5-1A0C-A9B3-8817-975FE3BBB027}"/>
              </a:ext>
            </a:extLst>
          </p:cNvPr>
          <p:cNvSpPr txBox="1"/>
          <p:nvPr/>
        </p:nvSpPr>
        <p:spPr>
          <a:xfrm>
            <a:off x="6096000" y="935065"/>
            <a:ext cx="5964455" cy="5786199"/>
          </a:xfrm>
          <a:prstGeom prst="rect">
            <a:avLst/>
          </a:prstGeom>
          <a:noFill/>
        </p:spPr>
        <p:txBody>
          <a:bodyPr wrap="square" rtlCol="0">
            <a:spAutoFit/>
          </a:bodyPr>
          <a:lstStyle/>
          <a:p>
            <a:pPr marL="0" marR="0" indent="0">
              <a:lnSpc>
                <a:spcPct val="100000"/>
              </a:lnSpc>
              <a:spcBef>
                <a:spcPts val="0"/>
              </a:spcBef>
              <a:buNone/>
            </a:pPr>
            <a:r>
              <a:rPr lang="en-US" sz="1200" dirty="0">
                <a:effectLst/>
                <a:ea typeface="Times New Roman" panose="02020603050405020304" pitchFamily="18" charset="0"/>
              </a:rPr>
              <a:t>ACTIONS YOU CAN TAKE </a:t>
            </a:r>
            <a:r>
              <a:rPr lang="en-US" sz="1200" dirty="0">
                <a:ea typeface="Times New Roman" panose="02020603050405020304" pitchFamily="18" charset="0"/>
              </a:rPr>
              <a:t>NOW!</a:t>
            </a:r>
          </a:p>
          <a:p>
            <a:pPr marL="168275" indent="-168275">
              <a:lnSpc>
                <a:spcPct val="100000"/>
              </a:lnSpc>
              <a:spcBef>
                <a:spcPts val="0"/>
              </a:spcBef>
              <a:buFont typeface="Arial" panose="020B0604020202020204" pitchFamily="34" charset="0"/>
              <a:buChar char="•"/>
            </a:pPr>
            <a:r>
              <a:rPr lang="en-US" sz="1200" dirty="0">
                <a:solidFill>
                  <a:srgbClr val="0070C0"/>
                </a:solidFill>
                <a:hlinkClick r:id="rId26">
                  <a:extLst>
                    <a:ext uri="{A12FA001-AC4F-418D-AE19-62706E023703}">
                      <ahyp:hlinkClr xmlns:ahyp="http://schemas.microsoft.com/office/drawing/2018/hyperlinkcolor" val="tx"/>
                    </a:ext>
                  </a:extLst>
                </a:hlinkClick>
              </a:rPr>
              <a:t>What You Can Do About Climate Change | US EPA</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27">
                  <a:extLst>
                    <a:ext uri="{A12FA001-AC4F-418D-AE19-62706E023703}">
                      <ahyp:hlinkClr xmlns:ahyp="http://schemas.microsoft.com/office/drawing/2018/hyperlinkcolor" val="tx"/>
                    </a:ext>
                  </a:extLst>
                </a:hlinkClick>
              </a:rPr>
              <a:t>Home | NASA Climate Kids</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28">
                  <a:extLst>
                    <a:ext uri="{A12FA001-AC4F-418D-AE19-62706E023703}">
                      <ahyp:hlinkClr xmlns:ahyp="http://schemas.microsoft.com/office/drawing/2018/hyperlinkcolor" val="tx"/>
                    </a:ext>
                  </a:extLst>
                </a:hlinkClick>
              </a:rPr>
              <a:t>What Can We Do about Climate Change? | Magazine Articles | (worldwildlife.org)</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29">
                  <a:extLst>
                    <a:ext uri="{A12FA001-AC4F-418D-AE19-62706E023703}">
                      <ahyp:hlinkClr xmlns:ahyp="http://schemas.microsoft.com/office/drawing/2018/hyperlinkcolor" val="tx"/>
                    </a:ext>
                  </a:extLst>
                </a:hlinkClick>
              </a:rPr>
              <a:t>What You Can Do to Fight Climate Change | Pages | (worldwildlife.org)</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0">
                  <a:extLst>
                    <a:ext uri="{A12FA001-AC4F-418D-AE19-62706E023703}">
                      <ahyp:hlinkClr xmlns:ahyp="http://schemas.microsoft.com/office/drawing/2018/hyperlinkcolor" val="tx"/>
                    </a:ext>
                  </a:extLst>
                </a:hlinkClick>
              </a:rPr>
              <a:t>Just for Kids: What’s Climate Change? And What Can I Do? | (climaterealityproject.org)</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1">
                  <a:extLst>
                    <a:ext uri="{A12FA001-AC4F-418D-AE19-62706E023703}">
                      <ahyp:hlinkClr xmlns:ahyp="http://schemas.microsoft.com/office/drawing/2018/hyperlinkcolor" val="tx"/>
                    </a:ext>
                  </a:extLst>
                </a:hlinkClick>
              </a:rPr>
              <a:t>Top 10 things you can do about climate change - David Suzuki Foundation</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2">
                  <a:extLst>
                    <a:ext uri="{A12FA001-AC4F-418D-AE19-62706E023703}">
                      <ahyp:hlinkClr xmlns:ahyp="http://schemas.microsoft.com/office/drawing/2018/hyperlinkcolor" val="tx"/>
                    </a:ext>
                  </a:extLst>
                </a:hlinkClick>
              </a:rPr>
              <a:t>What can we do to slow or stop global warming? | NOAA Climate.gov</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3">
                  <a:extLst>
                    <a:ext uri="{A12FA001-AC4F-418D-AE19-62706E023703}">
                      <ahyp:hlinkClr xmlns:ahyp="http://schemas.microsoft.com/office/drawing/2018/hyperlinkcolor" val="tx"/>
                    </a:ext>
                  </a:extLst>
                </a:hlinkClick>
              </a:rPr>
              <a:t>What Can I Do? | US Forest Service (usda.gov)</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4">
                  <a:extLst>
                    <a:ext uri="{A12FA001-AC4F-418D-AE19-62706E023703}">
                      <ahyp:hlinkClr xmlns:ahyp="http://schemas.microsoft.com/office/drawing/2018/hyperlinkcolor" val="tx"/>
                    </a:ext>
                  </a:extLst>
                </a:hlinkClick>
              </a:rPr>
              <a:t>Things you can do about climate change | The Wildlife Trusts</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5">
                  <a:extLst>
                    <a:ext uri="{A12FA001-AC4F-418D-AE19-62706E023703}">
                      <ahyp:hlinkClr xmlns:ahyp="http://schemas.microsoft.com/office/drawing/2018/hyperlinkcolor" val="tx"/>
                    </a:ext>
                  </a:extLst>
                </a:hlinkClick>
              </a:rPr>
              <a:t>What can I do to tackle climate change? | Climate Council</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6">
                  <a:extLst>
                    <a:ext uri="{A12FA001-AC4F-418D-AE19-62706E023703}">
                      <ahyp:hlinkClr xmlns:ahyp="http://schemas.microsoft.com/office/drawing/2018/hyperlinkcolor" val="tx"/>
                    </a:ext>
                  </a:extLst>
                </a:hlinkClick>
              </a:rPr>
              <a:t>Climate Action - United Nations Sustainable Development</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7">
                  <a:extLst>
                    <a:ext uri="{A12FA001-AC4F-418D-AE19-62706E023703}">
                      <ahyp:hlinkClr xmlns:ahyp="http://schemas.microsoft.com/office/drawing/2018/hyperlinkcolor" val="tx"/>
                    </a:ext>
                  </a:extLst>
                </a:hlinkClick>
              </a:rPr>
              <a:t>How You Can Help Fight Climate Change | NRDC</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r>
              <a:rPr lang="en-US" sz="1200" dirty="0">
                <a:solidFill>
                  <a:srgbClr val="0070C0"/>
                </a:solidFill>
                <a:hlinkClick r:id="rId38"/>
              </a:rPr>
              <a:t>Responding to Climate Change - NASA</a:t>
            </a:r>
            <a:endParaRPr lang="en-US" sz="1200" dirty="0">
              <a:solidFill>
                <a:srgbClr val="0070C0"/>
              </a:solidFill>
            </a:endParaRPr>
          </a:p>
          <a:p>
            <a:pPr marL="168275" indent="-168275">
              <a:lnSpc>
                <a:spcPct val="100000"/>
              </a:lnSpc>
              <a:spcBef>
                <a:spcPts val="0"/>
              </a:spcBef>
              <a:buFont typeface="Arial" panose="020B0604020202020204" pitchFamily="34" charset="0"/>
              <a:buChar char="•"/>
            </a:pPr>
            <a:endParaRPr lang="en-US" sz="1200" dirty="0">
              <a:solidFill>
                <a:srgbClr val="0070C0"/>
              </a:solidFill>
            </a:endParaRPr>
          </a:p>
          <a:p>
            <a:pPr>
              <a:lnSpc>
                <a:spcPct val="100000"/>
              </a:lnSpc>
              <a:spcBef>
                <a:spcPts val="0"/>
              </a:spcBef>
            </a:pPr>
            <a:r>
              <a:rPr lang="en-US" sz="1200" dirty="0"/>
              <a:t>RELATED PRESENTATIONS OFFERED FOR EDUCATIONAL USE</a:t>
            </a:r>
          </a:p>
          <a:p>
            <a:pPr marL="171450" indent="-171450">
              <a:lnSpc>
                <a:spcPct val="100000"/>
              </a:lnSpc>
              <a:spcBef>
                <a:spcPts val="0"/>
              </a:spcBef>
              <a:buFont typeface="Arial" panose="020B0604020202020204" pitchFamily="34" charset="0"/>
              <a:buChar char="•"/>
            </a:pPr>
            <a:r>
              <a:rPr lang="en-US" sz="1200" dirty="0"/>
              <a:t>Environmental Protection: What YOU Can Do! More or Less (</a:t>
            </a:r>
            <a:r>
              <a:rPr lang="en-US" sz="1200" i="1" dirty="0"/>
              <a:t>Environmental Stewardship</a:t>
            </a:r>
            <a:r>
              <a:rPr lang="en-US" sz="1200" dirty="0"/>
              <a:t>)</a:t>
            </a:r>
          </a:p>
          <a:p>
            <a:pPr marL="171450" indent="-171450">
              <a:lnSpc>
                <a:spcPct val="100000"/>
              </a:lnSpc>
              <a:spcBef>
                <a:spcPts val="0"/>
              </a:spcBef>
              <a:buFont typeface="Arial" panose="020B0604020202020204" pitchFamily="34" charset="0"/>
              <a:buChar char="•"/>
            </a:pPr>
            <a:r>
              <a:rPr lang="en-US" sz="1200" dirty="0"/>
              <a:t>The Wonderful World of Water (</a:t>
            </a:r>
            <a:r>
              <a:rPr lang="en-US" sz="1200" i="1" dirty="0"/>
              <a:t>Water &amp; Water Conservation</a:t>
            </a:r>
            <a:r>
              <a:rPr lang="en-US" sz="1200" dirty="0"/>
              <a:t>)</a:t>
            </a:r>
          </a:p>
          <a:p>
            <a:pPr marL="171450" indent="-171450">
              <a:lnSpc>
                <a:spcPct val="100000"/>
              </a:lnSpc>
              <a:spcBef>
                <a:spcPts val="0"/>
              </a:spcBef>
              <a:buFont typeface="Arial" panose="020B0604020202020204" pitchFamily="34" charset="0"/>
              <a:buChar char="•"/>
            </a:pPr>
            <a:r>
              <a:rPr lang="en-US" sz="1200" dirty="0"/>
              <a:t>We’re Still Here (</a:t>
            </a:r>
            <a:r>
              <a:rPr lang="en-US" sz="1200" i="1" dirty="0"/>
              <a:t>A Climate Change Message of Hope</a:t>
            </a:r>
            <a:r>
              <a:rPr lang="en-US" sz="1200" dirty="0"/>
              <a:t>)</a:t>
            </a:r>
          </a:p>
          <a:p>
            <a:pPr marL="171450" indent="-171450">
              <a:lnSpc>
                <a:spcPct val="100000"/>
              </a:lnSpc>
              <a:spcBef>
                <a:spcPts val="0"/>
              </a:spcBef>
              <a:buFont typeface="Arial" panose="020B0604020202020204" pitchFamily="34" charset="0"/>
              <a:buChar char="•"/>
            </a:pPr>
            <a:r>
              <a:rPr lang="en-US" sz="1200" dirty="0"/>
              <a:t>Prehistoric Life of New Jersey (</a:t>
            </a:r>
            <a:r>
              <a:rPr lang="en-US" sz="1200" i="1" dirty="0"/>
              <a:t>Dinosaurs, Mammoths &amp; Sharks, Oh, My!)</a:t>
            </a:r>
          </a:p>
          <a:p>
            <a:pPr marL="171450" indent="-171450">
              <a:lnSpc>
                <a:spcPct val="100000"/>
              </a:lnSpc>
              <a:spcBef>
                <a:spcPts val="0"/>
              </a:spcBef>
              <a:buFont typeface="Arial" panose="020B0604020202020204" pitchFamily="34" charset="0"/>
              <a:buChar char="•"/>
            </a:pPr>
            <a:r>
              <a:rPr lang="en-US" sz="1200" dirty="0"/>
              <a:t>Skywatching (</a:t>
            </a:r>
            <a:r>
              <a:rPr lang="en-US" sz="1200" i="1" dirty="0"/>
              <a:t>Stars, Clouds, Birds &amp; more</a:t>
            </a:r>
            <a:r>
              <a:rPr lang="en-US" sz="1200" dirty="0"/>
              <a:t>)</a:t>
            </a:r>
          </a:p>
          <a:p>
            <a:pPr marL="171450" indent="-171450">
              <a:lnSpc>
                <a:spcPct val="100000"/>
              </a:lnSpc>
              <a:spcBef>
                <a:spcPts val="0"/>
              </a:spcBef>
              <a:buFont typeface="Arial" panose="020B0604020202020204" pitchFamily="34" charset="0"/>
              <a:buChar char="•"/>
            </a:pPr>
            <a:r>
              <a:rPr lang="en-US" sz="1200" dirty="0"/>
              <a:t>New Jersey Underfoot (</a:t>
            </a:r>
            <a:r>
              <a:rPr lang="en-US" sz="1200" i="1" dirty="0"/>
              <a:t>Geography &amp; Geology of New Jersey</a:t>
            </a:r>
            <a:r>
              <a:rPr lang="en-US" sz="1200" dirty="0"/>
              <a:t>)</a:t>
            </a:r>
          </a:p>
          <a:p>
            <a:pPr marL="171450" indent="-171450">
              <a:lnSpc>
                <a:spcPct val="100000"/>
              </a:lnSpc>
              <a:spcBef>
                <a:spcPts val="0"/>
              </a:spcBef>
              <a:buFont typeface="Arial" panose="020B0604020202020204" pitchFamily="34" charset="0"/>
              <a:buChar char="•"/>
            </a:pPr>
            <a:r>
              <a:rPr lang="en-US" sz="1200" dirty="0"/>
              <a:t>Sands-On Science (</a:t>
            </a:r>
            <a:r>
              <a:rPr lang="en-US" sz="1200" i="1" dirty="0"/>
              <a:t>Climate Change &amp; the Jersey Shore</a:t>
            </a:r>
            <a:r>
              <a:rPr lang="en-US" sz="1200" dirty="0"/>
              <a:t>)</a:t>
            </a:r>
          </a:p>
          <a:p>
            <a:pPr marL="171450" indent="-171450">
              <a:lnSpc>
                <a:spcPct val="100000"/>
              </a:lnSpc>
              <a:spcBef>
                <a:spcPts val="0"/>
              </a:spcBef>
              <a:buFont typeface="Arial" panose="020B0604020202020204" pitchFamily="34" charset="0"/>
              <a:buChar char="•"/>
            </a:pPr>
            <a:r>
              <a:rPr lang="en-US" sz="1200" dirty="0"/>
              <a:t>Schoolyard Habitats – Take It Outside (</a:t>
            </a:r>
            <a:r>
              <a:rPr lang="en-US" sz="1200" i="1" dirty="0"/>
              <a:t>Outdoor Classrooms &amp; Gardens</a:t>
            </a:r>
            <a:r>
              <a:rPr lang="en-US" sz="1200" dirty="0"/>
              <a:t>)</a:t>
            </a:r>
          </a:p>
          <a:p>
            <a:pPr marL="171450" indent="-171450">
              <a:lnSpc>
                <a:spcPct val="100000"/>
              </a:lnSpc>
              <a:spcBef>
                <a:spcPts val="0"/>
              </a:spcBef>
              <a:buFont typeface="Arial" panose="020B0604020202020204" pitchFamily="34" charset="0"/>
              <a:buChar char="•"/>
            </a:pPr>
            <a:r>
              <a:rPr lang="en-US" sz="1200" dirty="0"/>
              <a:t>The Town of Away (</a:t>
            </a:r>
            <a:r>
              <a:rPr lang="en-US" sz="1200" i="1" dirty="0"/>
              <a:t>Recycling &amp; Waste Management</a:t>
            </a:r>
            <a:r>
              <a:rPr lang="en-US" sz="1200" dirty="0"/>
              <a:t>)</a:t>
            </a:r>
          </a:p>
          <a:p>
            <a:pPr>
              <a:lnSpc>
                <a:spcPct val="100000"/>
              </a:lnSpc>
              <a:spcBef>
                <a:spcPts val="0"/>
              </a:spcBef>
            </a:pPr>
            <a:endParaRPr lang="en-US" sz="1200" dirty="0"/>
          </a:p>
          <a:p>
            <a:pPr>
              <a:lnSpc>
                <a:spcPct val="100000"/>
              </a:lnSpc>
              <a:spcBef>
                <a:spcPts val="0"/>
              </a:spcBef>
            </a:pPr>
            <a:r>
              <a:rPr lang="en-US" sz="1200" dirty="0"/>
              <a:t>Presentations can all be adapted to grade-level and specific interests.  </a:t>
            </a:r>
          </a:p>
          <a:p>
            <a:pPr>
              <a:lnSpc>
                <a:spcPct val="100000"/>
              </a:lnSpc>
              <a:spcBef>
                <a:spcPts val="0"/>
              </a:spcBef>
            </a:pPr>
            <a:r>
              <a:rPr lang="en-US" sz="1200" dirty="0"/>
              <a:t>All include hands-on activities.</a:t>
            </a:r>
          </a:p>
          <a:p>
            <a:pPr>
              <a:lnSpc>
                <a:spcPct val="100000"/>
              </a:lnSpc>
              <a:spcBef>
                <a:spcPts val="0"/>
              </a:spcBef>
            </a:pPr>
            <a:r>
              <a:rPr lang="en-US" sz="1200" dirty="0"/>
              <a:t>All run from 45 – 90 minutes</a:t>
            </a:r>
          </a:p>
          <a:p>
            <a:pPr>
              <a:lnSpc>
                <a:spcPct val="100000"/>
              </a:lnSpc>
              <a:spcBef>
                <a:spcPts val="0"/>
              </a:spcBef>
            </a:pPr>
            <a:r>
              <a:rPr lang="en-US" sz="1200" dirty="0"/>
              <a:t>Email or call for full details.</a:t>
            </a:r>
          </a:p>
          <a:p>
            <a:pPr>
              <a:lnSpc>
                <a:spcPct val="100000"/>
              </a:lnSpc>
              <a:spcBef>
                <a:spcPts val="0"/>
              </a:spcBef>
            </a:pPr>
            <a:r>
              <a:rPr lang="en-US" sz="1000" dirty="0"/>
              <a:t> </a:t>
            </a:r>
          </a:p>
        </p:txBody>
      </p:sp>
    </p:spTree>
    <p:extLst>
      <p:ext uri="{BB962C8B-B14F-4D97-AF65-F5344CB8AC3E}">
        <p14:creationId xmlns:p14="http://schemas.microsoft.com/office/powerpoint/2010/main" val="337218680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E6726A-659C-7082-CE83-0A890A28C889}"/>
              </a:ext>
            </a:extLst>
          </p:cNvPr>
          <p:cNvSpPr>
            <a:spLocks noGrp="1"/>
          </p:cNvSpPr>
          <p:nvPr>
            <p:ph type="title"/>
          </p:nvPr>
        </p:nvSpPr>
        <p:spPr>
          <a:xfrm>
            <a:off x="838199" y="253647"/>
            <a:ext cx="10515600" cy="574158"/>
          </a:xfrm>
        </p:spPr>
        <p:txBody>
          <a:bodyPr>
            <a:normAutofit fontScale="90000"/>
          </a:bodyPr>
          <a:lstStyle/>
          <a:p>
            <a:pPr algn="ctr"/>
            <a:r>
              <a:rPr lang="en-US" dirty="0"/>
              <a:t>Lessons &amp; Activities</a:t>
            </a:r>
          </a:p>
        </p:txBody>
      </p:sp>
      <p:sp>
        <p:nvSpPr>
          <p:cNvPr id="3" name="Content Placeholder 2">
            <a:extLst>
              <a:ext uri="{FF2B5EF4-FFF2-40B4-BE49-F238E27FC236}">
                <a16:creationId xmlns:a16="http://schemas.microsoft.com/office/drawing/2014/main" id="{94C62D87-84AB-A1C8-D560-161B58E0B4B3}"/>
              </a:ext>
            </a:extLst>
          </p:cNvPr>
          <p:cNvSpPr>
            <a:spLocks noGrp="1"/>
          </p:cNvSpPr>
          <p:nvPr>
            <p:ph idx="1"/>
          </p:nvPr>
        </p:nvSpPr>
        <p:spPr>
          <a:xfrm>
            <a:off x="838199" y="914401"/>
            <a:ext cx="4919505" cy="5754414"/>
          </a:xfrm>
        </p:spPr>
        <p:txBody>
          <a:bodyPr>
            <a:normAutofit fontScale="25000" lnSpcReduction="20000"/>
          </a:bodyPr>
          <a:lstStyle/>
          <a:p>
            <a:pPr marL="0" marR="0" indent="0">
              <a:lnSpc>
                <a:spcPct val="120000"/>
              </a:lnSpc>
              <a:spcBef>
                <a:spcPts val="0"/>
              </a:spcBef>
              <a:spcAft>
                <a:spcPts val="0"/>
              </a:spcAft>
              <a:buNone/>
            </a:pPr>
            <a:r>
              <a:rPr lang="en-US" sz="4800" dirty="0">
                <a:effectLst/>
                <a:ea typeface="Times New Roman" panose="02020603050405020304" pitchFamily="18" charset="0"/>
                <a:hlinkClick r:id="rId3" action="ppaction://hlinksldjump">
                  <a:extLst>
                    <a:ext uri="{A12FA001-AC4F-418D-AE19-62706E023703}">
                      <ahyp:hlinkClr xmlns:ahyp="http://schemas.microsoft.com/office/drawing/2018/hyperlinkcolor" val="tx"/>
                    </a:ext>
                  </a:extLst>
                </a:hlinkClick>
              </a:rPr>
              <a:t>WHAT IS CLIMATE CHANGE</a:t>
            </a:r>
            <a:endParaRPr lang="en-US" sz="4800" dirty="0">
              <a:effectLst/>
              <a:ea typeface="Times New Roman" panose="02020603050405020304" pitchFamily="18" charset="0"/>
            </a:endParaRP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4"/>
              </a:rPr>
              <a:t>Climate vs. Weather</a:t>
            </a:r>
            <a:r>
              <a:rPr lang="en-US" sz="4800" dirty="0">
                <a:effectLst/>
                <a:ea typeface="Times New Roman" panose="02020603050405020304" pitchFamily="18" charset="0"/>
              </a:rPr>
              <a:t> (Grades K-5)</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5"/>
              </a:rPr>
              <a:t>Elementary GLOBE Climate Module</a:t>
            </a:r>
            <a:r>
              <a:rPr lang="en-US" sz="4800" dirty="0">
                <a:effectLst/>
                <a:ea typeface="Times New Roman" panose="02020603050405020304" pitchFamily="18" charset="0"/>
              </a:rPr>
              <a:t> (K-5)</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6"/>
              </a:rPr>
              <a:t>Essentials of Environmental Science: The Basics of Climate Science</a:t>
            </a:r>
            <a:r>
              <a:rPr lang="en-US" sz="4800" u="none" dirty="0">
                <a:solidFill>
                  <a:srgbClr val="0563C1"/>
                </a:solidFill>
                <a:effectLst/>
                <a:ea typeface="Times New Roman" panose="02020603050405020304" pitchFamily="18" charset="0"/>
              </a:rPr>
              <a:t> </a:t>
            </a:r>
            <a:r>
              <a:rPr lang="en-US" sz="4800" dirty="0">
                <a:effectLst/>
                <a:ea typeface="Times New Roman" panose="02020603050405020304" pitchFamily="18" charset="0"/>
              </a:rPr>
              <a:t>(6-12)</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7"/>
              </a:rPr>
              <a:t>Introduction to Earth's Climate</a:t>
            </a:r>
            <a:r>
              <a:rPr lang="en-US" sz="4800" dirty="0">
                <a:effectLst/>
                <a:ea typeface="Times New Roman" panose="02020603050405020304" pitchFamily="18" charset="0"/>
              </a:rPr>
              <a:t> (9-12)</a:t>
            </a:r>
          </a:p>
          <a:p>
            <a:pPr marL="0" marR="0" indent="0">
              <a:lnSpc>
                <a:spcPct val="120000"/>
              </a:lnSpc>
              <a:spcBef>
                <a:spcPts val="0"/>
              </a:spcBef>
              <a:spcAft>
                <a:spcPts val="0"/>
              </a:spcAft>
              <a:buNone/>
            </a:pPr>
            <a:endParaRPr lang="en-US" sz="4800" dirty="0">
              <a:solidFill>
                <a:srgbClr val="0563C1"/>
              </a:solidFill>
              <a:effectLst/>
              <a:ea typeface="Times New Roman" panose="02020603050405020304" pitchFamily="18" charset="0"/>
            </a:endParaRPr>
          </a:p>
          <a:p>
            <a:pPr marL="0" marR="0" indent="0">
              <a:lnSpc>
                <a:spcPct val="120000"/>
              </a:lnSpc>
              <a:spcBef>
                <a:spcPts val="0"/>
              </a:spcBef>
              <a:spcAft>
                <a:spcPts val="0"/>
              </a:spcAft>
              <a:buNone/>
            </a:pPr>
            <a:r>
              <a:rPr lang="en-US" sz="4800" dirty="0">
                <a:ea typeface="Times New Roman" panose="02020603050405020304" pitchFamily="18" charset="0"/>
                <a:hlinkClick r:id="rId8" action="ppaction://hlinksldjump">
                  <a:extLst>
                    <a:ext uri="{A12FA001-AC4F-418D-AE19-62706E023703}">
                      <ahyp:hlinkClr xmlns:ahyp="http://schemas.microsoft.com/office/drawing/2018/hyperlinkcolor" val="tx"/>
                    </a:ext>
                  </a:extLst>
                </a:hlinkClick>
              </a:rPr>
              <a:t>GREENHOUSE GASES</a:t>
            </a:r>
            <a:endParaRPr lang="en-US" sz="4800" dirty="0">
              <a:ea typeface="Times New Roman" panose="02020603050405020304" pitchFamily="18" charset="0"/>
              <a:hlinkClick r:id="rId9">
                <a:extLst>
                  <a:ext uri="{A12FA001-AC4F-418D-AE19-62706E023703}">
                    <ahyp:hlinkClr xmlns:ahyp="http://schemas.microsoft.com/office/drawing/2018/hyperlinkcolor" val="tx"/>
                  </a:ext>
                </a:extLst>
              </a:hlinkClick>
            </a:endParaRP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9">
                  <a:extLst>
                    <a:ext uri="{A12FA001-AC4F-418D-AE19-62706E023703}">
                      <ahyp:hlinkClr xmlns:ahyp="http://schemas.microsoft.com/office/drawing/2018/hyperlinkcolor" val="tx"/>
                    </a:ext>
                  </a:extLst>
                </a:hlinkClick>
              </a:rPr>
              <a:t>Meet the Greenhouse Gases!</a:t>
            </a:r>
            <a:r>
              <a:rPr lang="en-US" sz="4800" dirty="0">
                <a:solidFill>
                  <a:srgbClr val="0563C1"/>
                </a:solidFill>
                <a:ea typeface="Times New Roman" panose="02020603050405020304" pitchFamily="18" charset="0"/>
              </a:rPr>
              <a:t> </a:t>
            </a:r>
            <a:r>
              <a:rPr lang="en-US" sz="4800" dirty="0">
                <a:effectLst/>
                <a:ea typeface="Times New Roman" panose="02020603050405020304" pitchFamily="18" charset="0"/>
              </a:rPr>
              <a:t>(K-6)</a:t>
            </a:r>
            <a:r>
              <a:rPr lang="en-US" sz="4800" dirty="0">
                <a:solidFill>
                  <a:srgbClr val="211D1E"/>
                </a:solidFill>
                <a:effectLst/>
                <a:ea typeface="Times New Roman" panose="02020603050405020304" pitchFamily="18" charset="0"/>
              </a:rPr>
              <a:t> </a:t>
            </a:r>
            <a:endParaRPr lang="en-US" sz="4800" dirty="0">
              <a:effectLst/>
              <a:ea typeface="Times New Roman" panose="02020603050405020304" pitchFamily="18" charset="0"/>
            </a:endParaRP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10"/>
              </a:rPr>
              <a:t>Keeling's Curve: The Story of CO2</a:t>
            </a:r>
            <a:r>
              <a:rPr lang="en-US" sz="4800" dirty="0">
                <a:solidFill>
                  <a:srgbClr val="211D1E"/>
                </a:solidFill>
                <a:effectLst/>
                <a:ea typeface="Times New Roman" panose="02020603050405020304" pitchFamily="18" charset="0"/>
              </a:rPr>
              <a:t> (6-8)</a:t>
            </a:r>
            <a:endParaRPr lang="en-US" sz="4800" dirty="0">
              <a:effectLst/>
              <a:ea typeface="Times New Roman" panose="02020603050405020304" pitchFamily="18" charset="0"/>
            </a:endParaRP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11"/>
              </a:rPr>
              <a:t>Climate Solutions 101: Reducing Sources</a:t>
            </a:r>
            <a:r>
              <a:rPr lang="en-US" sz="4800" dirty="0">
                <a:effectLst/>
                <a:ea typeface="Times New Roman" panose="02020603050405020304" pitchFamily="18" charset="0"/>
              </a:rPr>
              <a:t> (6-12)</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12"/>
              </a:rPr>
              <a:t>Greenhouse Gases: A Closer Look</a:t>
            </a:r>
            <a:r>
              <a:rPr lang="en-US" sz="4800" dirty="0">
                <a:effectLst/>
                <a:ea typeface="Times New Roman" panose="02020603050405020304" pitchFamily="18" charset="0"/>
              </a:rPr>
              <a:t> (9-12)</a:t>
            </a:r>
          </a:p>
          <a:p>
            <a:pPr marL="0" marR="0" indent="0">
              <a:lnSpc>
                <a:spcPct val="120000"/>
              </a:lnSpc>
              <a:spcBef>
                <a:spcPts val="0"/>
              </a:spcBef>
              <a:spcAft>
                <a:spcPts val="0"/>
              </a:spcAft>
              <a:buNone/>
            </a:pPr>
            <a:endParaRPr lang="en-US" sz="4800" dirty="0">
              <a:effectLst/>
              <a:ea typeface="Times New Roman" panose="02020603050405020304" pitchFamily="18" charset="0"/>
            </a:endParaRPr>
          </a:p>
          <a:p>
            <a:pPr marL="0" marR="0" indent="0">
              <a:lnSpc>
                <a:spcPct val="120000"/>
              </a:lnSpc>
              <a:spcBef>
                <a:spcPts val="0"/>
              </a:spcBef>
              <a:spcAft>
                <a:spcPts val="0"/>
              </a:spcAft>
              <a:buNone/>
            </a:pPr>
            <a:r>
              <a:rPr lang="en-US" sz="4800" dirty="0">
                <a:ea typeface="Times New Roman" panose="02020603050405020304" pitchFamily="18" charset="0"/>
                <a:hlinkClick r:id="rId13" action="ppaction://hlinksldjump">
                  <a:extLst>
                    <a:ext uri="{A12FA001-AC4F-418D-AE19-62706E023703}">
                      <ahyp:hlinkClr xmlns:ahyp="http://schemas.microsoft.com/office/drawing/2018/hyperlinkcolor" val="tx"/>
                    </a:ext>
                  </a:extLst>
                </a:hlinkClick>
              </a:rPr>
              <a:t>TEMPERATURE</a:t>
            </a:r>
            <a:endParaRPr lang="en-US" sz="4800" dirty="0">
              <a:ea typeface="Times New Roman" panose="02020603050405020304" pitchFamily="18" charset="0"/>
            </a:endParaRP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14"/>
              </a:rPr>
              <a:t>Why is 1.5 Degrees Such a Big Deal?</a:t>
            </a:r>
            <a:r>
              <a:rPr lang="en-US" sz="4800" dirty="0">
                <a:effectLst/>
                <a:ea typeface="Times New Roman" panose="02020603050405020304" pitchFamily="18" charset="0"/>
              </a:rPr>
              <a:t> (3-12) </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15"/>
              </a:rPr>
              <a:t>What is an Urban Heat Island</a:t>
            </a:r>
            <a:r>
              <a:rPr lang="en-US" sz="4800" dirty="0">
                <a:effectLst/>
                <a:ea typeface="Times New Roman" panose="02020603050405020304" pitchFamily="18" charset="0"/>
              </a:rPr>
              <a:t> (4-8)</a:t>
            </a:r>
          </a:p>
          <a:p>
            <a:pPr marL="0" marR="0" indent="0">
              <a:lnSpc>
                <a:spcPct val="120000"/>
              </a:lnSpc>
              <a:spcBef>
                <a:spcPts val="0"/>
              </a:spcBef>
              <a:spcAft>
                <a:spcPts val="0"/>
              </a:spcAft>
              <a:buNone/>
            </a:pPr>
            <a:r>
              <a:rPr lang="en-US" sz="4800" u="sng" dirty="0" err="1">
                <a:solidFill>
                  <a:srgbClr val="0563C1"/>
                </a:solidFill>
                <a:effectLst/>
                <a:ea typeface="Times New Roman" panose="02020603050405020304" pitchFamily="18" charset="0"/>
                <a:hlinkClick r:id="rId16"/>
              </a:rPr>
              <a:t>NJClimateWeek</a:t>
            </a:r>
            <a:r>
              <a:rPr lang="en-US" sz="4800" u="sng" dirty="0">
                <a:solidFill>
                  <a:srgbClr val="0563C1"/>
                </a:solidFill>
                <a:effectLst/>
                <a:ea typeface="Times New Roman" panose="02020603050405020304" pitchFamily="18" charset="0"/>
                <a:hlinkClick r:id="rId16"/>
              </a:rPr>
              <a:t>: Rising Temperatures</a:t>
            </a:r>
            <a:r>
              <a:rPr lang="en-US" sz="4800" dirty="0">
                <a:effectLst/>
                <a:ea typeface="Times New Roman" panose="02020603050405020304" pitchFamily="18" charset="0"/>
              </a:rPr>
              <a:t> (6-12)</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17"/>
              </a:rPr>
              <a:t>How Urban Heat Impacts Communities of Color</a:t>
            </a:r>
            <a:r>
              <a:rPr lang="en-US" sz="4800" dirty="0">
                <a:effectLst/>
                <a:ea typeface="Times New Roman" panose="02020603050405020304" pitchFamily="18" charset="0"/>
              </a:rPr>
              <a:t> (6-12)</a:t>
            </a:r>
          </a:p>
          <a:p>
            <a:pPr marL="0" marR="0" indent="0">
              <a:lnSpc>
                <a:spcPct val="120000"/>
              </a:lnSpc>
              <a:spcBef>
                <a:spcPts val="0"/>
              </a:spcBef>
              <a:spcAft>
                <a:spcPts val="0"/>
              </a:spcAft>
              <a:buNone/>
            </a:pPr>
            <a:endParaRPr lang="en-US" sz="4800" dirty="0">
              <a:effectLst/>
              <a:ea typeface="Calibri" panose="020F0502020204030204" pitchFamily="34" charset="0"/>
              <a:cs typeface="Times New Roman" panose="02020603050405020304" pitchFamily="18" charset="0"/>
            </a:endParaRPr>
          </a:p>
          <a:p>
            <a:pPr marL="0" marR="0" indent="0">
              <a:lnSpc>
                <a:spcPct val="120000"/>
              </a:lnSpc>
              <a:spcBef>
                <a:spcPts val="0"/>
              </a:spcBef>
              <a:spcAft>
                <a:spcPts val="0"/>
              </a:spcAft>
              <a:buNone/>
            </a:pPr>
            <a:r>
              <a:rPr lang="en-US" sz="4800" dirty="0">
                <a:effectLst/>
                <a:ea typeface="Calibri" panose="020F0502020204030204" pitchFamily="34" charset="0"/>
                <a:cs typeface="Times New Roman" panose="02020603050405020304" pitchFamily="18" charset="0"/>
                <a:hlinkClick r:id="rId18" action="ppaction://hlinksldjump">
                  <a:extLst>
                    <a:ext uri="{A12FA001-AC4F-418D-AE19-62706E023703}">
                      <ahyp:hlinkClr xmlns:ahyp="http://schemas.microsoft.com/office/drawing/2018/hyperlinkcolor" val="tx"/>
                    </a:ext>
                  </a:extLst>
                </a:hlinkClick>
              </a:rPr>
              <a:t>PRECIPITATION</a:t>
            </a:r>
            <a:endParaRPr lang="en-US" sz="4800" dirty="0">
              <a:effectLst/>
              <a:ea typeface="Calibri" panose="020F0502020204030204" pitchFamily="34" charset="0"/>
              <a:cs typeface="Times New Roman" panose="02020603050405020304" pitchFamily="18" charset="0"/>
            </a:endParaRPr>
          </a:p>
          <a:p>
            <a:pPr marL="0" marR="0" indent="0">
              <a:lnSpc>
                <a:spcPct val="120000"/>
              </a:lnSpc>
              <a:spcBef>
                <a:spcPts val="0"/>
              </a:spcBef>
              <a:spcAft>
                <a:spcPts val="0"/>
              </a:spcAft>
              <a:buNone/>
            </a:pPr>
            <a:r>
              <a:rPr lang="en-US" sz="4800" u="sng" dirty="0">
                <a:solidFill>
                  <a:srgbClr val="0563C1"/>
                </a:solidFill>
                <a:effectLst/>
                <a:ea typeface="Calibri" panose="020F0502020204030204" pitchFamily="34" charset="0"/>
                <a:cs typeface="Calibri" panose="020F0502020204030204" pitchFamily="34" charset="0"/>
                <a:hlinkClick r:id="rId19"/>
              </a:rPr>
              <a:t>Water You Up To?</a:t>
            </a:r>
            <a:r>
              <a:rPr lang="en-US" sz="4800" dirty="0">
                <a:solidFill>
                  <a:srgbClr val="211D1E"/>
                </a:solidFill>
                <a:effectLst/>
                <a:ea typeface="Calibri" panose="020F0502020204030204" pitchFamily="34" charset="0"/>
                <a:cs typeface="Calibri" panose="020F0502020204030204" pitchFamily="34" charset="0"/>
              </a:rPr>
              <a:t> (2-6)</a:t>
            </a:r>
            <a:endParaRPr lang="en-US" sz="4800" dirty="0">
              <a:effectLst/>
              <a:ea typeface="Calibri" panose="020F0502020204030204" pitchFamily="34" charset="0"/>
              <a:cs typeface="Times New Roman" panose="02020603050405020304" pitchFamily="18" charset="0"/>
            </a:endParaRPr>
          </a:p>
          <a:p>
            <a:pPr marL="0" marR="0" indent="0">
              <a:lnSpc>
                <a:spcPct val="120000"/>
              </a:lnSpc>
              <a:spcBef>
                <a:spcPts val="0"/>
              </a:spcBef>
              <a:spcAft>
                <a:spcPts val="0"/>
              </a:spcAft>
              <a:buNone/>
            </a:pPr>
            <a:r>
              <a:rPr lang="en-US" sz="4800" u="sng" dirty="0">
                <a:solidFill>
                  <a:srgbClr val="0563C1"/>
                </a:solidFill>
                <a:effectLst/>
                <a:ea typeface="Calibri" panose="020F0502020204030204" pitchFamily="34" charset="0"/>
                <a:cs typeface="Calibri" panose="020F0502020204030204" pitchFamily="34" charset="0"/>
                <a:hlinkClick r:id="rId20"/>
              </a:rPr>
              <a:t>HEART Force Flood Game</a:t>
            </a:r>
            <a:r>
              <a:rPr lang="en-US" sz="4800" dirty="0">
                <a:solidFill>
                  <a:srgbClr val="211D1E"/>
                </a:solidFill>
                <a:effectLst/>
                <a:ea typeface="Calibri" panose="020F0502020204030204" pitchFamily="34" charset="0"/>
                <a:cs typeface="Calibri" panose="020F0502020204030204" pitchFamily="34" charset="0"/>
              </a:rPr>
              <a:t> (6-12)</a:t>
            </a:r>
            <a:endParaRPr lang="en-US" sz="4800" dirty="0">
              <a:effectLst/>
              <a:ea typeface="Calibri" panose="020F0502020204030204" pitchFamily="34" charset="0"/>
              <a:cs typeface="Times New Roman" panose="02020603050405020304" pitchFamily="18" charset="0"/>
            </a:endParaRPr>
          </a:p>
          <a:p>
            <a:pPr marL="0" marR="0" indent="0">
              <a:lnSpc>
                <a:spcPct val="120000"/>
              </a:lnSpc>
              <a:spcBef>
                <a:spcPts val="0"/>
              </a:spcBef>
              <a:spcAft>
                <a:spcPts val="0"/>
              </a:spcAft>
              <a:buNone/>
            </a:pPr>
            <a:r>
              <a:rPr lang="en-US" sz="4800" u="sng" dirty="0" err="1">
                <a:solidFill>
                  <a:srgbClr val="0563C1"/>
                </a:solidFill>
                <a:effectLst/>
                <a:ea typeface="Calibri" panose="020F0502020204030204" pitchFamily="34" charset="0"/>
                <a:cs typeface="Calibri" panose="020F0502020204030204" pitchFamily="34" charset="0"/>
                <a:hlinkClick r:id="rId21"/>
              </a:rPr>
              <a:t>NJClimateWeek</a:t>
            </a:r>
            <a:r>
              <a:rPr lang="en-US" sz="4800" u="sng" dirty="0">
                <a:solidFill>
                  <a:srgbClr val="0563C1"/>
                </a:solidFill>
                <a:effectLst/>
                <a:ea typeface="Calibri" panose="020F0502020204030204" pitchFamily="34" charset="0"/>
                <a:cs typeface="Calibri" panose="020F0502020204030204" pitchFamily="34" charset="0"/>
                <a:hlinkClick r:id="rId21"/>
              </a:rPr>
              <a:t>: Changes in Precipitation</a:t>
            </a:r>
            <a:r>
              <a:rPr lang="en-US" sz="4800" dirty="0">
                <a:solidFill>
                  <a:srgbClr val="211D1E"/>
                </a:solidFill>
                <a:effectLst/>
                <a:ea typeface="Calibri" panose="020F0502020204030204" pitchFamily="34" charset="0"/>
                <a:cs typeface="Calibri" panose="020F0502020204030204" pitchFamily="34" charset="0"/>
              </a:rPr>
              <a:t> (6-12)</a:t>
            </a:r>
            <a:endParaRPr lang="en-US" sz="4800" dirty="0">
              <a:effectLst/>
              <a:ea typeface="Calibri" panose="020F0502020204030204" pitchFamily="34" charset="0"/>
              <a:cs typeface="Times New Roman" panose="02020603050405020304" pitchFamily="18" charset="0"/>
            </a:endParaRPr>
          </a:p>
          <a:p>
            <a:pPr marL="0" marR="0" indent="0">
              <a:lnSpc>
                <a:spcPct val="120000"/>
              </a:lnSpc>
              <a:spcBef>
                <a:spcPts val="0"/>
              </a:spcBef>
              <a:spcAft>
                <a:spcPts val="0"/>
              </a:spcAft>
              <a:buNone/>
            </a:pPr>
            <a:endParaRPr lang="en-US" sz="4800" dirty="0">
              <a:effectLst/>
              <a:ea typeface="Times New Roman" panose="02020603050405020304" pitchFamily="18" charset="0"/>
            </a:endParaRPr>
          </a:p>
          <a:p>
            <a:pPr marL="0" marR="0" indent="0">
              <a:lnSpc>
                <a:spcPct val="120000"/>
              </a:lnSpc>
              <a:spcBef>
                <a:spcPts val="0"/>
              </a:spcBef>
              <a:spcAft>
                <a:spcPts val="0"/>
              </a:spcAft>
              <a:buNone/>
            </a:pPr>
            <a:r>
              <a:rPr lang="en-US" sz="4800" dirty="0">
                <a:effectLst/>
                <a:ea typeface="Times New Roman" panose="02020603050405020304" pitchFamily="18" charset="0"/>
                <a:hlinkClick r:id="rId22" action="ppaction://hlinksldjump">
                  <a:extLst>
                    <a:ext uri="{A12FA001-AC4F-418D-AE19-62706E023703}">
                      <ahyp:hlinkClr xmlns:ahyp="http://schemas.microsoft.com/office/drawing/2018/hyperlinkcolor" val="tx"/>
                    </a:ext>
                  </a:extLst>
                </a:hlinkClick>
              </a:rPr>
              <a:t>SEA-LEVEL RISE</a:t>
            </a:r>
            <a:endParaRPr lang="en-US" sz="4800" dirty="0">
              <a:effectLst/>
              <a:ea typeface="Times New Roman" panose="02020603050405020304" pitchFamily="18" charset="0"/>
            </a:endParaRPr>
          </a:p>
          <a:p>
            <a:pPr marL="0" marR="0" lvl="0" indent="0">
              <a:lnSpc>
                <a:spcPct val="120000"/>
              </a:lnSpc>
              <a:spcBef>
                <a:spcPts val="0"/>
              </a:spcBef>
              <a:spcAft>
                <a:spcPts val="0"/>
              </a:spcAft>
              <a:buFont typeface="+mj-lt"/>
              <a:buNone/>
            </a:pPr>
            <a:r>
              <a:rPr lang="en-US" sz="4800" u="sng" dirty="0">
                <a:solidFill>
                  <a:srgbClr val="0563C1"/>
                </a:solidFill>
                <a:effectLst/>
                <a:ea typeface="Times New Roman" panose="02020603050405020304" pitchFamily="18" charset="0"/>
                <a:hlinkClick r:id="rId23"/>
              </a:rPr>
              <a:t>Heat Capacity of Water</a:t>
            </a:r>
            <a:r>
              <a:rPr lang="en-US" sz="4800" dirty="0">
                <a:effectLst/>
                <a:ea typeface="Times New Roman" panose="02020603050405020304" pitchFamily="18" charset="0"/>
              </a:rPr>
              <a:t> (K-12)</a:t>
            </a:r>
          </a:p>
          <a:p>
            <a:pPr marL="0" marR="0" lvl="0" indent="0">
              <a:lnSpc>
                <a:spcPct val="120000"/>
              </a:lnSpc>
              <a:spcBef>
                <a:spcPts val="0"/>
              </a:spcBef>
              <a:spcAft>
                <a:spcPts val="0"/>
              </a:spcAft>
              <a:buFont typeface="+mj-lt"/>
              <a:buNone/>
            </a:pPr>
            <a:r>
              <a:rPr lang="en-US" sz="4800" u="sng" dirty="0">
                <a:solidFill>
                  <a:srgbClr val="0563C1"/>
                </a:solidFill>
                <a:effectLst/>
                <a:ea typeface="Times New Roman" panose="02020603050405020304" pitchFamily="18" charset="0"/>
                <a:hlinkClick r:id="rId24"/>
              </a:rPr>
              <a:t>Facing the Flood</a:t>
            </a:r>
            <a:r>
              <a:rPr lang="en-US" sz="4800" dirty="0">
                <a:effectLst/>
                <a:ea typeface="Times New Roman" panose="02020603050405020304" pitchFamily="18" charset="0"/>
              </a:rPr>
              <a:t> (3-5)</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25"/>
              </a:rPr>
              <a:t>Thermal Expansion of Water</a:t>
            </a:r>
            <a:r>
              <a:rPr lang="en-US" sz="4800" dirty="0">
                <a:effectLst/>
                <a:ea typeface="Times New Roman" panose="02020603050405020304" pitchFamily="18" charset="0"/>
              </a:rPr>
              <a:t> (3-12)</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26"/>
              </a:rPr>
              <a:t>Erosion Avengers: SLR &amp; Coastal Resiliency</a:t>
            </a:r>
            <a:r>
              <a:rPr lang="en-US" sz="4800" dirty="0">
                <a:effectLst/>
                <a:ea typeface="Times New Roman" panose="02020603050405020304" pitchFamily="18" charset="0"/>
              </a:rPr>
              <a:t> (4, see 42:16-48:28)</a:t>
            </a:r>
          </a:p>
          <a:p>
            <a:pPr marL="0" marR="0" indent="0">
              <a:lnSpc>
                <a:spcPct val="120000"/>
              </a:lnSpc>
              <a:spcBef>
                <a:spcPts val="0"/>
              </a:spcBef>
              <a:spcAft>
                <a:spcPts val="0"/>
              </a:spcAft>
              <a:buNone/>
            </a:pPr>
            <a:r>
              <a:rPr lang="en-US" sz="4800" u="sng" dirty="0">
                <a:solidFill>
                  <a:srgbClr val="0563C1"/>
                </a:solidFill>
                <a:effectLst/>
                <a:ea typeface="Times New Roman" panose="02020603050405020304" pitchFamily="18" charset="0"/>
                <a:hlinkClick r:id="rId27"/>
              </a:rPr>
              <a:t>Climate Change and the Oceans</a:t>
            </a:r>
            <a:r>
              <a:rPr lang="en-US" sz="4800" dirty="0">
                <a:effectLst/>
                <a:ea typeface="Times New Roman" panose="02020603050405020304" pitchFamily="18" charset="0"/>
              </a:rPr>
              <a:t> (9-12)</a:t>
            </a:r>
          </a:p>
          <a:p>
            <a:pPr marL="0" marR="0">
              <a:lnSpc>
                <a:spcPct val="120000"/>
              </a:lnSpc>
              <a:spcBef>
                <a:spcPts val="0"/>
              </a:spcBef>
              <a:spcAft>
                <a:spcPts val="0"/>
              </a:spcAft>
            </a:pPr>
            <a:endParaRPr lang="en-US" sz="4800" b="1" dirty="0">
              <a:effectLst/>
              <a:ea typeface="Times New Roman" panose="02020603050405020304" pitchFamily="18" charset="0"/>
            </a:endParaRPr>
          </a:p>
          <a:p>
            <a:endParaRPr lang="en-US" dirty="0"/>
          </a:p>
        </p:txBody>
      </p:sp>
      <p:sp>
        <p:nvSpPr>
          <p:cNvPr id="4" name="TextBox 3">
            <a:extLst>
              <a:ext uri="{FF2B5EF4-FFF2-40B4-BE49-F238E27FC236}">
                <a16:creationId xmlns:a16="http://schemas.microsoft.com/office/drawing/2014/main" id="{08AEF005-C4BE-BFBF-5B93-A268F4FB1235}"/>
              </a:ext>
            </a:extLst>
          </p:cNvPr>
          <p:cNvSpPr txBox="1"/>
          <p:nvPr/>
        </p:nvSpPr>
        <p:spPr>
          <a:xfrm>
            <a:off x="5832910" y="914400"/>
            <a:ext cx="5752840" cy="5653855"/>
          </a:xfrm>
          <a:prstGeom prst="rect">
            <a:avLst/>
          </a:prstGeom>
          <a:noFill/>
        </p:spPr>
        <p:txBody>
          <a:bodyPr wrap="square" rtlCol="0">
            <a:spAutoFit/>
          </a:bodyPr>
          <a:lstStyle/>
          <a:p>
            <a:pPr marL="0" marR="0" indent="0">
              <a:lnSpc>
                <a:spcPct val="120000"/>
              </a:lnSpc>
              <a:spcBef>
                <a:spcPts val="0"/>
              </a:spcBef>
              <a:spcAft>
                <a:spcPts val="0"/>
              </a:spcAft>
              <a:buNone/>
            </a:pPr>
            <a:r>
              <a:rPr lang="en-US" sz="1200" dirty="0">
                <a:effectLst/>
                <a:ea typeface="Times New Roman" panose="02020603050405020304" pitchFamily="18" charset="0"/>
                <a:hlinkClick r:id="rId28" action="ppaction://hlinksldjump">
                  <a:extLst>
                    <a:ext uri="{A12FA001-AC4F-418D-AE19-62706E023703}">
                      <ahyp:hlinkClr xmlns:ahyp="http://schemas.microsoft.com/office/drawing/2018/hyperlinkcolor" val="tx"/>
                    </a:ext>
                  </a:extLst>
                </a:hlinkClick>
              </a:rPr>
              <a:t>IMPACT ON HUMAN HEALTH</a:t>
            </a:r>
            <a:endParaRPr lang="en-US" sz="1200" dirty="0">
              <a:effectLst/>
              <a:ea typeface="Times New Roman" panose="02020603050405020304" pitchFamily="18" charset="0"/>
              <a:hlinkClick r:id="rId29">
                <a:extLst>
                  <a:ext uri="{A12FA001-AC4F-418D-AE19-62706E023703}">
                    <ahyp:hlinkClr xmlns:ahyp="http://schemas.microsoft.com/office/drawing/2018/hyperlinkcolor" val="tx"/>
                  </a:ext>
                </a:extLst>
              </a:hlinkClick>
            </a:endParaRPr>
          </a:p>
          <a:p>
            <a:pPr marL="0" marR="0" indent="0">
              <a:lnSpc>
                <a:spcPct val="120000"/>
              </a:lnSpc>
              <a:spcBef>
                <a:spcPts val="0"/>
              </a:spcBef>
              <a:spcAft>
                <a:spcPts val="0"/>
              </a:spcAft>
              <a:buNone/>
            </a:pPr>
            <a:r>
              <a:rPr lang="en-US" sz="1200" u="sng" dirty="0">
                <a:solidFill>
                  <a:srgbClr val="0563C1"/>
                </a:solidFill>
                <a:effectLst/>
                <a:ea typeface="Times New Roman" panose="02020603050405020304" pitchFamily="18" charset="0"/>
                <a:hlinkClick r:id="rId29">
                  <a:extLst>
                    <a:ext uri="{A12FA001-AC4F-418D-AE19-62706E023703}">
                      <ahyp:hlinkClr xmlns:ahyp="http://schemas.microsoft.com/office/drawing/2018/hyperlinkcolor" val="tx"/>
                    </a:ext>
                  </a:extLst>
                </a:hlinkClick>
              </a:rPr>
              <a:t>Healthy Plate, Healthy Planet: An Interactive Guide to Healthy, Sustainable Eating (</a:t>
            </a:r>
            <a:r>
              <a:rPr lang="en-US" sz="1200" dirty="0">
                <a:effectLst/>
                <a:ea typeface="Times New Roman" panose="02020603050405020304" pitchFamily="18" charset="0"/>
              </a:rPr>
              <a:t>3-12+)</a:t>
            </a:r>
          </a:p>
          <a:p>
            <a:pPr marL="0" marR="0" indent="0">
              <a:lnSpc>
                <a:spcPct val="120000"/>
              </a:lnSpc>
              <a:spcBef>
                <a:spcPts val="0"/>
              </a:spcBef>
              <a:spcAft>
                <a:spcPts val="0"/>
              </a:spcAft>
              <a:buNone/>
            </a:pPr>
            <a:r>
              <a:rPr lang="en-US" sz="1200" u="sng" dirty="0">
                <a:solidFill>
                  <a:srgbClr val="0563C1"/>
                </a:solidFill>
                <a:effectLst/>
                <a:ea typeface="Times New Roman" panose="02020603050405020304" pitchFamily="18" charset="0"/>
                <a:hlinkClick r:id="rId30"/>
              </a:rPr>
              <a:t>Climate Change and Public Health</a:t>
            </a:r>
            <a:r>
              <a:rPr lang="en-US" sz="1200" dirty="0">
                <a:effectLst/>
                <a:ea typeface="Times New Roman" panose="02020603050405020304" pitchFamily="18" charset="0"/>
              </a:rPr>
              <a:t> (6-8)</a:t>
            </a:r>
          </a:p>
          <a:p>
            <a:pPr marL="0" marR="0" indent="0">
              <a:lnSpc>
                <a:spcPct val="120000"/>
              </a:lnSpc>
              <a:spcBef>
                <a:spcPts val="0"/>
              </a:spcBef>
              <a:spcAft>
                <a:spcPts val="0"/>
              </a:spcAft>
              <a:buNone/>
            </a:pPr>
            <a:r>
              <a:rPr lang="en-US" sz="1200" u="sng" dirty="0">
                <a:solidFill>
                  <a:srgbClr val="0563C1"/>
                </a:solidFill>
                <a:effectLst/>
                <a:ea typeface="Times New Roman" panose="02020603050405020304" pitchFamily="18" charset="0"/>
                <a:hlinkClick r:id="rId31"/>
              </a:rPr>
              <a:t>Air Quality, Health, and Justice</a:t>
            </a:r>
            <a:r>
              <a:rPr lang="en-US" sz="1200" dirty="0">
                <a:effectLst/>
                <a:ea typeface="Times New Roman" panose="02020603050405020304" pitchFamily="18" charset="0"/>
              </a:rPr>
              <a:t> (9-12)</a:t>
            </a:r>
          </a:p>
          <a:p>
            <a:pPr marL="0" marR="0" indent="0">
              <a:lnSpc>
                <a:spcPct val="120000"/>
              </a:lnSpc>
              <a:spcBef>
                <a:spcPts val="0"/>
              </a:spcBef>
              <a:spcAft>
                <a:spcPts val="0"/>
              </a:spcAft>
              <a:buNone/>
            </a:pPr>
            <a:r>
              <a:rPr lang="en-US" sz="1200" u="sng" dirty="0">
                <a:solidFill>
                  <a:srgbClr val="0563C1"/>
                </a:solidFill>
                <a:effectLst/>
                <a:ea typeface="Times New Roman" panose="02020603050405020304" pitchFamily="18" charset="0"/>
                <a:hlinkClick r:id="rId32"/>
              </a:rPr>
              <a:t>Environmental Justice Teaching Resources</a:t>
            </a:r>
            <a:r>
              <a:rPr lang="en-US" sz="1200" dirty="0">
                <a:effectLst/>
                <a:ea typeface="Times New Roman" panose="02020603050405020304" pitchFamily="18" charset="0"/>
              </a:rPr>
              <a:t> (K-12)</a:t>
            </a:r>
          </a:p>
          <a:p>
            <a:pPr marL="0" marR="0" indent="0">
              <a:lnSpc>
                <a:spcPct val="120000"/>
              </a:lnSpc>
              <a:spcBef>
                <a:spcPts val="0"/>
              </a:spcBef>
              <a:spcAft>
                <a:spcPts val="0"/>
              </a:spcAft>
              <a:buNone/>
            </a:pPr>
            <a:r>
              <a:rPr lang="en-US" sz="1200" u="sng" dirty="0">
                <a:solidFill>
                  <a:srgbClr val="0563C1"/>
                </a:solidFill>
                <a:effectLst/>
                <a:ea typeface="Times New Roman" panose="02020603050405020304" pitchFamily="18" charset="0"/>
                <a:hlinkClick r:id="rId33"/>
              </a:rPr>
              <a:t>How Climate Change Affects People Differently</a:t>
            </a:r>
            <a:r>
              <a:rPr lang="en-US" sz="1200" dirty="0">
                <a:effectLst/>
                <a:ea typeface="Times New Roman" panose="02020603050405020304" pitchFamily="18" charset="0"/>
              </a:rPr>
              <a:t> (6-8)</a:t>
            </a:r>
          </a:p>
          <a:p>
            <a:pPr marL="0" marR="0" indent="0">
              <a:lnSpc>
                <a:spcPct val="120000"/>
              </a:lnSpc>
              <a:spcBef>
                <a:spcPts val="0"/>
              </a:spcBef>
              <a:spcAft>
                <a:spcPts val="0"/>
              </a:spcAft>
              <a:buNone/>
            </a:pPr>
            <a:r>
              <a:rPr lang="en-US" sz="1200" u="sng" dirty="0">
                <a:solidFill>
                  <a:srgbClr val="0563C1"/>
                </a:solidFill>
                <a:effectLst/>
                <a:ea typeface="Times New Roman" panose="02020603050405020304" pitchFamily="18" charset="0"/>
                <a:hlinkClick r:id="rId34"/>
              </a:rPr>
              <a:t>Build Your Own Equitable City</a:t>
            </a:r>
            <a:r>
              <a:rPr lang="en-US" sz="1200" dirty="0">
                <a:effectLst/>
                <a:ea typeface="Times New Roman" panose="02020603050405020304" pitchFamily="18" charset="0"/>
              </a:rPr>
              <a:t> (7-12)</a:t>
            </a:r>
          </a:p>
          <a:p>
            <a:pPr marL="0" marR="0">
              <a:lnSpc>
                <a:spcPct val="120000"/>
              </a:lnSpc>
              <a:spcBef>
                <a:spcPts val="0"/>
              </a:spcBef>
              <a:spcAft>
                <a:spcPts val="0"/>
              </a:spcAft>
            </a:pPr>
            <a:endParaRPr lang="en-US" sz="1050" dirty="0">
              <a:ea typeface="Times New Roman" panose="02020603050405020304" pitchFamily="18" charset="0"/>
            </a:endParaRPr>
          </a:p>
          <a:p>
            <a:pPr marL="0" marR="0"/>
            <a:r>
              <a:rPr lang="en-US" sz="1200" dirty="0">
                <a:ea typeface="Times New Roman" panose="02020603050405020304" pitchFamily="18" charset="0"/>
                <a:hlinkClick r:id="rId35" action="ppaction://hlinksldjump">
                  <a:extLst>
                    <a:ext uri="{A12FA001-AC4F-418D-AE19-62706E023703}">
                      <ahyp:hlinkClr xmlns:ahyp="http://schemas.microsoft.com/office/drawing/2018/hyperlinkcolor" val="tx"/>
                    </a:ext>
                  </a:extLst>
                </a:hlinkClick>
              </a:rPr>
              <a:t>THE OCEANS</a:t>
            </a:r>
            <a:endParaRPr lang="en-US" sz="1200" dirty="0">
              <a:ea typeface="Times New Roman" panose="02020603050405020304" pitchFamily="18" charset="0"/>
            </a:endParaRPr>
          </a:p>
          <a:p>
            <a:pPr marL="0" marR="0" indent="0">
              <a:buNone/>
            </a:pPr>
            <a:r>
              <a:rPr lang="en-US" sz="1200" u="sng" dirty="0">
                <a:solidFill>
                  <a:srgbClr val="0563C1"/>
                </a:solidFill>
                <a:effectLst/>
                <a:ea typeface="Calibri" panose="020F0502020204030204" pitchFamily="34" charset="0"/>
                <a:cs typeface="Calibri" panose="020F0502020204030204" pitchFamily="34" charset="0"/>
                <a:hlinkClick r:id="rId36"/>
              </a:rPr>
              <a:t>Ocean Acidification in a Cup</a:t>
            </a:r>
            <a:r>
              <a:rPr lang="en-US" sz="1200" dirty="0">
                <a:solidFill>
                  <a:srgbClr val="211D1E"/>
                </a:solidFill>
                <a:effectLst/>
                <a:ea typeface="Calibri" panose="020F0502020204030204" pitchFamily="34" charset="0"/>
                <a:cs typeface="Calibri" panose="020F0502020204030204" pitchFamily="34" charset="0"/>
              </a:rPr>
              <a:t> (3-8)</a:t>
            </a:r>
            <a:endParaRPr lang="en-US" sz="1200" dirty="0">
              <a:effectLst/>
              <a:ea typeface="Calibri" panose="020F0502020204030204" pitchFamily="34" charset="0"/>
              <a:cs typeface="Times New Roman" panose="02020603050405020304" pitchFamily="18" charset="0"/>
            </a:endParaRPr>
          </a:p>
          <a:p>
            <a:pPr marL="0" marR="0" indent="0">
              <a:buNone/>
            </a:pPr>
            <a:r>
              <a:rPr lang="en-US" sz="1200" u="sng" dirty="0">
                <a:solidFill>
                  <a:srgbClr val="0563C1"/>
                </a:solidFill>
                <a:effectLst/>
                <a:ea typeface="Calibri" panose="020F0502020204030204" pitchFamily="34" charset="0"/>
                <a:cs typeface="Times New Roman" panose="02020603050405020304" pitchFamily="18" charset="0"/>
                <a:hlinkClick r:id="rId37"/>
              </a:rPr>
              <a:t>Coral Bleaching: A White-Hot Problem</a:t>
            </a:r>
            <a:r>
              <a:rPr lang="en-US" sz="1200" dirty="0">
                <a:effectLst/>
                <a:ea typeface="Calibri" panose="020F0502020204030204" pitchFamily="34" charset="0"/>
                <a:cs typeface="Times New Roman" panose="02020603050405020304" pitchFamily="18" charset="0"/>
              </a:rPr>
              <a:t> (6-12)</a:t>
            </a:r>
          </a:p>
          <a:p>
            <a:pPr marL="0" marR="0" indent="0">
              <a:buNone/>
            </a:pPr>
            <a:r>
              <a:rPr lang="en-US" sz="1200" u="sng" dirty="0">
                <a:solidFill>
                  <a:srgbClr val="0563C1"/>
                </a:solidFill>
                <a:effectLst/>
                <a:ea typeface="Calibri" panose="020F0502020204030204" pitchFamily="34" charset="0"/>
                <a:cs typeface="Calibri" panose="020F0502020204030204" pitchFamily="34" charset="0"/>
                <a:hlinkClick r:id="rId38"/>
              </a:rPr>
              <a:t>Ocean Acidification Lab</a:t>
            </a:r>
            <a:r>
              <a:rPr lang="en-US" sz="1200" dirty="0">
                <a:solidFill>
                  <a:srgbClr val="211D1E"/>
                </a:solidFill>
                <a:effectLst/>
                <a:ea typeface="Calibri" panose="020F0502020204030204" pitchFamily="34" charset="0"/>
                <a:cs typeface="Calibri" panose="020F0502020204030204" pitchFamily="34" charset="0"/>
              </a:rPr>
              <a:t> (9-12)</a:t>
            </a:r>
            <a:endParaRPr lang="en-US" sz="1200" dirty="0">
              <a:effectLst/>
              <a:ea typeface="Calibri" panose="020F0502020204030204" pitchFamily="34" charset="0"/>
              <a:cs typeface="Times New Roman" panose="02020603050405020304" pitchFamily="18" charset="0"/>
            </a:endParaRPr>
          </a:p>
          <a:p>
            <a:pPr marL="0" marR="0"/>
            <a:endParaRPr lang="en-US" sz="1200" dirty="0">
              <a:effectLst/>
              <a:ea typeface="Times New Roman" panose="02020603050405020304" pitchFamily="18" charset="0"/>
            </a:endParaRPr>
          </a:p>
          <a:p>
            <a:pPr marL="0" marR="0"/>
            <a:r>
              <a:rPr lang="en-US" sz="1200" dirty="0">
                <a:ea typeface="Times New Roman" panose="02020603050405020304" pitchFamily="18" charset="0"/>
                <a:hlinkClick r:id="rId39" action="ppaction://hlinksldjump">
                  <a:extLst>
                    <a:ext uri="{A12FA001-AC4F-418D-AE19-62706E023703}">
                      <ahyp:hlinkClr xmlns:ahyp="http://schemas.microsoft.com/office/drawing/2018/hyperlinkcolor" val="tx"/>
                    </a:ext>
                  </a:extLst>
                </a:hlinkClick>
              </a:rPr>
              <a:t>AIR QUALITY</a:t>
            </a:r>
            <a:endParaRPr lang="en-US" sz="1200" dirty="0">
              <a:effectLst/>
              <a:ea typeface="Times New Roman" panose="02020603050405020304" pitchFamily="18" charset="0"/>
            </a:endParaRPr>
          </a:p>
          <a:p>
            <a:pPr marL="0" marR="0" indent="0">
              <a:buNone/>
            </a:pPr>
            <a:r>
              <a:rPr lang="en-US" sz="1200" u="sng" dirty="0">
                <a:solidFill>
                  <a:srgbClr val="0563C1"/>
                </a:solidFill>
                <a:effectLst/>
                <a:ea typeface="Calibri" panose="020F0502020204030204" pitchFamily="34" charset="0"/>
                <a:cs typeface="Calibri" panose="020F0502020204030204" pitchFamily="34" charset="0"/>
                <a:hlinkClick r:id="rId40"/>
              </a:rPr>
              <a:t>Introduction to Air Quality</a:t>
            </a:r>
            <a:r>
              <a:rPr lang="en-US" sz="1200" dirty="0">
                <a:solidFill>
                  <a:srgbClr val="211D1E"/>
                </a:solidFill>
                <a:effectLst/>
                <a:ea typeface="Calibri" panose="020F0502020204030204" pitchFamily="34" charset="0"/>
                <a:cs typeface="Calibri" panose="020F0502020204030204" pitchFamily="34" charset="0"/>
              </a:rPr>
              <a:t> [Air Quality #1] (3-5)</a:t>
            </a:r>
            <a:endParaRPr lang="en-US" sz="1200" dirty="0">
              <a:effectLst/>
              <a:ea typeface="Calibri" panose="020F0502020204030204" pitchFamily="34" charset="0"/>
              <a:cs typeface="Times New Roman" panose="02020603050405020304" pitchFamily="18" charset="0"/>
            </a:endParaRPr>
          </a:p>
          <a:p>
            <a:pPr marL="0" marR="0" indent="0">
              <a:buNone/>
            </a:pPr>
            <a:r>
              <a:rPr lang="en-US" sz="1200" u="sng" dirty="0" err="1">
                <a:solidFill>
                  <a:srgbClr val="0563C1"/>
                </a:solidFill>
                <a:effectLst/>
                <a:ea typeface="Calibri" panose="020F0502020204030204" pitchFamily="34" charset="0"/>
                <a:cs typeface="Calibri" panose="020F0502020204030204" pitchFamily="34" charset="0"/>
                <a:hlinkClick r:id="rId41"/>
              </a:rPr>
              <a:t>NJClimateWeek</a:t>
            </a:r>
            <a:r>
              <a:rPr lang="en-US" sz="1200" u="sng" dirty="0">
                <a:solidFill>
                  <a:srgbClr val="0563C1"/>
                </a:solidFill>
                <a:effectLst/>
                <a:ea typeface="Calibri" panose="020F0502020204030204" pitchFamily="34" charset="0"/>
                <a:cs typeface="Calibri" panose="020F0502020204030204" pitchFamily="34" charset="0"/>
                <a:hlinkClick r:id="rId41"/>
              </a:rPr>
              <a:t>: Air Quality</a:t>
            </a:r>
            <a:r>
              <a:rPr lang="en-US" sz="1200" dirty="0">
                <a:solidFill>
                  <a:srgbClr val="211D1E"/>
                </a:solidFill>
                <a:effectLst/>
                <a:ea typeface="Calibri" panose="020F0502020204030204" pitchFamily="34" charset="0"/>
                <a:cs typeface="Calibri" panose="020F0502020204030204" pitchFamily="34" charset="0"/>
              </a:rPr>
              <a:t> (6-12)</a:t>
            </a:r>
            <a:endParaRPr lang="en-US" sz="1200" dirty="0">
              <a:effectLst/>
              <a:ea typeface="Calibri" panose="020F0502020204030204" pitchFamily="34" charset="0"/>
              <a:cs typeface="Times New Roman" panose="02020603050405020304" pitchFamily="18" charset="0"/>
            </a:endParaRPr>
          </a:p>
          <a:p>
            <a:r>
              <a:rPr lang="en-US" sz="1200" dirty="0">
                <a:solidFill>
                  <a:srgbClr val="0563C1"/>
                </a:solidFill>
                <a:effectLst/>
                <a:ea typeface="Calibri" panose="020F0502020204030204" pitchFamily="34" charset="0"/>
                <a:cs typeface="Calibri" panose="020F0502020204030204" pitchFamily="34" charset="0"/>
              </a:rPr>
              <a:t>Student Air Monitoring Project (SAMP)</a:t>
            </a:r>
            <a:r>
              <a:rPr lang="en-US" sz="1200" dirty="0">
                <a:effectLst/>
                <a:ea typeface="Calibri" panose="020F0502020204030204" pitchFamily="34" charset="0"/>
                <a:cs typeface="Calibri" panose="020F0502020204030204" pitchFamily="34" charset="0"/>
              </a:rPr>
              <a:t> (7-12)</a:t>
            </a:r>
            <a:endParaRPr lang="en-US" sz="1200" dirty="0">
              <a:effectLst/>
              <a:ea typeface="Calibri" panose="020F0502020204030204" pitchFamily="34" charset="0"/>
              <a:cs typeface="Calibri" panose="020F0502020204030204" pitchFamily="34" charset="0"/>
              <a:hlinkClick r:id="rId41"/>
            </a:endParaRPr>
          </a:p>
          <a:p>
            <a:pPr marL="0" marR="0"/>
            <a:endParaRPr lang="en-US" sz="1200" dirty="0">
              <a:effectLst/>
              <a:ea typeface="Times New Roman" panose="02020603050405020304" pitchFamily="18" charset="0"/>
            </a:endParaRPr>
          </a:p>
          <a:p>
            <a:pPr marL="0" marR="0"/>
            <a:r>
              <a:rPr lang="en-US" sz="1200" dirty="0">
                <a:ea typeface="Times New Roman" panose="02020603050405020304" pitchFamily="18" charset="0"/>
                <a:hlinkClick r:id="rId42" action="ppaction://hlinksldjump">
                  <a:extLst>
                    <a:ext uri="{A12FA001-AC4F-418D-AE19-62706E023703}">
                      <ahyp:hlinkClr xmlns:ahyp="http://schemas.microsoft.com/office/drawing/2018/hyperlinkcolor" val="tx"/>
                    </a:ext>
                  </a:extLst>
                </a:hlinkClick>
              </a:rPr>
              <a:t>WATER QUALITY</a:t>
            </a:r>
            <a:endParaRPr lang="en-US" sz="1200" dirty="0">
              <a:effectLst/>
              <a:ea typeface="Times New Roman" panose="02020603050405020304" pitchFamily="18" charset="0"/>
            </a:endParaRPr>
          </a:p>
          <a:p>
            <a:pPr marL="0" marR="0"/>
            <a:r>
              <a:rPr lang="en-US" sz="1200" u="sng" dirty="0">
                <a:solidFill>
                  <a:srgbClr val="0563C1"/>
                </a:solidFill>
                <a:effectLst/>
                <a:ea typeface="Times New Roman" panose="02020603050405020304" pitchFamily="18" charset="0"/>
                <a:hlinkClick r:id="rId24"/>
              </a:rPr>
              <a:t>Facing the Flood</a:t>
            </a:r>
            <a:r>
              <a:rPr lang="en-US" sz="1200" dirty="0">
                <a:effectLst/>
                <a:ea typeface="Times New Roman" panose="02020603050405020304" pitchFamily="18" charset="0"/>
              </a:rPr>
              <a:t> (3-5)</a:t>
            </a:r>
          </a:p>
          <a:p>
            <a:pPr marL="0" marR="0"/>
            <a:r>
              <a:rPr lang="en-US" sz="1200" u="sng" dirty="0">
                <a:solidFill>
                  <a:srgbClr val="0563C1"/>
                </a:solidFill>
                <a:effectLst/>
                <a:ea typeface="Times New Roman" panose="02020603050405020304" pitchFamily="18" charset="0"/>
                <a:hlinkClick r:id="rId43"/>
              </a:rPr>
              <a:t>Are We Running Out of Clean Water?</a:t>
            </a:r>
            <a:r>
              <a:rPr lang="en-US" sz="1200" dirty="0">
                <a:effectLst/>
                <a:ea typeface="Times New Roman" panose="02020603050405020304" pitchFamily="18" charset="0"/>
              </a:rPr>
              <a:t> (6-12)</a:t>
            </a:r>
          </a:p>
          <a:p>
            <a:pPr marL="0" marR="0"/>
            <a:endParaRPr lang="en-US" sz="1200" dirty="0">
              <a:effectLst/>
              <a:ea typeface="Times New Roman" panose="02020603050405020304" pitchFamily="18" charset="0"/>
            </a:endParaRPr>
          </a:p>
          <a:p>
            <a:pPr marL="0" marR="0"/>
            <a:r>
              <a:rPr lang="en-US" sz="1200" dirty="0">
                <a:ea typeface="Times New Roman" panose="02020603050405020304" pitchFamily="18" charset="0"/>
                <a:hlinkClick r:id="rId44" action="ppaction://hlinksldjump">
                  <a:extLst>
                    <a:ext uri="{A12FA001-AC4F-418D-AE19-62706E023703}">
                      <ahyp:hlinkClr xmlns:ahyp="http://schemas.microsoft.com/office/drawing/2018/hyperlinkcolor" val="tx"/>
                    </a:ext>
                  </a:extLst>
                </a:hlinkClick>
              </a:rPr>
              <a:t>AGRICULTURE</a:t>
            </a:r>
            <a:endParaRPr lang="en-US" sz="1200" dirty="0">
              <a:effectLst/>
              <a:ea typeface="Times New Roman" panose="02020603050405020304" pitchFamily="18" charset="0"/>
            </a:endParaRPr>
          </a:p>
          <a:p>
            <a:pPr marL="0" marR="0"/>
            <a:r>
              <a:rPr lang="en-US" sz="1200" u="sng" dirty="0">
                <a:solidFill>
                  <a:srgbClr val="0563C1"/>
                </a:solidFill>
                <a:effectLst/>
                <a:ea typeface="Calibri" panose="020F0502020204030204" pitchFamily="34" charset="0"/>
                <a:cs typeface="Calibri" panose="020F0502020204030204" pitchFamily="34" charset="0"/>
                <a:hlinkClick r:id="rId45"/>
              </a:rPr>
              <a:t>How Will Climate Change Impact Agriculture?</a:t>
            </a:r>
            <a:r>
              <a:rPr lang="en-US" sz="1200" dirty="0">
                <a:solidFill>
                  <a:srgbClr val="211D1E"/>
                </a:solidFill>
                <a:effectLst/>
                <a:ea typeface="Calibri" panose="020F0502020204030204" pitchFamily="34" charset="0"/>
                <a:cs typeface="Calibri" panose="020F0502020204030204" pitchFamily="34" charset="0"/>
              </a:rPr>
              <a:t> (3-12)</a:t>
            </a:r>
            <a:endParaRPr lang="en-US" sz="1200" dirty="0">
              <a:effectLst/>
              <a:ea typeface="Calibri" panose="020F0502020204030204" pitchFamily="34" charset="0"/>
              <a:cs typeface="Times New Roman" panose="02020603050405020304" pitchFamily="18" charset="0"/>
            </a:endParaRPr>
          </a:p>
          <a:p>
            <a:pPr marL="0" marR="0"/>
            <a:r>
              <a:rPr lang="en-US" sz="1200" u="sng" dirty="0">
                <a:solidFill>
                  <a:srgbClr val="0563C1"/>
                </a:solidFill>
                <a:effectLst/>
                <a:ea typeface="Calibri" panose="020F0502020204030204" pitchFamily="34" charset="0"/>
                <a:cs typeface="Calibri" panose="020F0502020204030204" pitchFamily="34" charset="0"/>
                <a:hlinkClick r:id="rId46"/>
              </a:rPr>
              <a:t>Climate Change and Agriculture in the Garden State</a:t>
            </a:r>
            <a:r>
              <a:rPr lang="en-US" sz="1200" dirty="0">
                <a:solidFill>
                  <a:srgbClr val="211D1E"/>
                </a:solidFill>
                <a:effectLst/>
                <a:ea typeface="Calibri" panose="020F0502020204030204" pitchFamily="34" charset="0"/>
                <a:cs typeface="Calibri" panose="020F0502020204030204" pitchFamily="34" charset="0"/>
              </a:rPr>
              <a:t> (6-12)</a:t>
            </a:r>
            <a:endParaRPr lang="en-US" sz="1200" dirty="0">
              <a:effectLst/>
              <a:ea typeface="Calibri" panose="020F0502020204030204" pitchFamily="34" charset="0"/>
              <a:cs typeface="Times New Roman" panose="02020603050405020304" pitchFamily="18" charset="0"/>
            </a:endParaRPr>
          </a:p>
          <a:p>
            <a:pPr marL="0" marR="0"/>
            <a:r>
              <a:rPr lang="en-US" sz="1200" u="sng" dirty="0">
                <a:solidFill>
                  <a:srgbClr val="0563C1"/>
                </a:solidFill>
                <a:effectLst/>
                <a:ea typeface="Calibri" panose="020F0502020204030204" pitchFamily="34" charset="0"/>
                <a:cs typeface="Calibri" panose="020F0502020204030204" pitchFamily="34" charset="0"/>
                <a:hlinkClick r:id="rId47"/>
              </a:rPr>
              <a:t>Climate Impacts on Crops</a:t>
            </a:r>
            <a:r>
              <a:rPr lang="en-US" sz="1200" dirty="0">
                <a:solidFill>
                  <a:srgbClr val="211D1E"/>
                </a:solidFill>
                <a:effectLst/>
                <a:ea typeface="Calibri" panose="020F0502020204030204" pitchFamily="34" charset="0"/>
                <a:cs typeface="Calibri" panose="020F0502020204030204" pitchFamily="34" charset="0"/>
              </a:rPr>
              <a:t> (9-12)</a:t>
            </a:r>
          </a:p>
          <a:p>
            <a:pPr marL="0" marR="0"/>
            <a:endParaRPr lang="en-US" sz="1200" dirty="0">
              <a:solidFill>
                <a:srgbClr val="211D1E"/>
              </a:solidFill>
              <a:ea typeface="Calibri" panose="020F0502020204030204" pitchFamily="34" charset="0"/>
              <a:cs typeface="Calibri" panose="020F0502020204030204" pitchFamily="34" charset="0"/>
            </a:endParaRPr>
          </a:p>
          <a:p>
            <a:pPr marL="0" marR="0"/>
            <a:endParaRPr lang="en-US" sz="1000" dirty="0">
              <a:solidFill>
                <a:srgbClr val="211D1E"/>
              </a:solidFill>
              <a:ea typeface="Calibri" panose="020F0502020204030204" pitchFamily="34" charset="0"/>
              <a:cs typeface="Calibri" panose="020F0502020204030204" pitchFamily="34" charset="0"/>
            </a:endParaRPr>
          </a:p>
          <a:p>
            <a:endParaRPr lang="en-US" sz="1000" dirty="0">
              <a:solidFill>
                <a:srgbClr val="211D1E"/>
              </a:solidFill>
              <a:effectLst/>
              <a:ea typeface="Calibri" panose="020F0502020204030204" pitchFamily="34" charset="0"/>
              <a:cs typeface="Calibri" panose="020F0502020204030204" pitchFamily="34" charset="0"/>
            </a:endParaRPr>
          </a:p>
        </p:txBody>
      </p:sp>
      <p:pic>
        <p:nvPicPr>
          <p:cNvPr id="1026" name="Picture 2" descr="Image result for ngss">
            <a:extLst>
              <a:ext uri="{FF2B5EF4-FFF2-40B4-BE49-F238E27FC236}">
                <a16:creationId xmlns:a16="http://schemas.microsoft.com/office/drawing/2014/main" id="{236D57F3-FBEC-8EC6-4433-151295D8FB0C}"/>
              </a:ext>
            </a:extLst>
          </p:cNvPr>
          <p:cNvPicPr>
            <a:picLocks noChangeAspect="1" noChangeArrowheads="1"/>
          </p:cNvPicPr>
          <p:nvPr/>
        </p:nvPicPr>
        <p:blipFill>
          <a:blip r:embed="rId48">
            <a:clrChange>
              <a:clrFrom>
                <a:srgbClr val="FDFDFD"/>
              </a:clrFrom>
              <a:clrTo>
                <a:srgbClr val="FDFDFD">
                  <a:alpha val="0"/>
                </a:srgbClr>
              </a:clrTo>
            </a:clrChange>
            <a:extLst>
              <a:ext uri="{28A0092B-C50C-407E-A947-70E740481C1C}">
                <a14:useLocalDpi xmlns:a14="http://schemas.microsoft.com/office/drawing/2010/main" val="0"/>
              </a:ext>
            </a:extLst>
          </a:blip>
          <a:srcRect/>
          <a:stretch>
            <a:fillRect/>
          </a:stretch>
        </p:blipFill>
        <p:spPr bwMode="auto">
          <a:xfrm>
            <a:off x="10443305" y="92466"/>
            <a:ext cx="1804563" cy="1168422"/>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Image result for njsls">
            <a:extLst>
              <a:ext uri="{FF2B5EF4-FFF2-40B4-BE49-F238E27FC236}">
                <a16:creationId xmlns:a16="http://schemas.microsoft.com/office/drawing/2014/main" id="{A5536494-B400-FA73-CD57-0527FDBA9A9E}"/>
              </a:ext>
            </a:extLst>
          </p:cNvPr>
          <p:cNvPicPr>
            <a:picLocks noChangeAspect="1" noChangeArrowheads="1"/>
          </p:cNvPicPr>
          <p:nvPr/>
        </p:nvPicPr>
        <p:blipFill>
          <a:blip r:embed="rId49">
            <a:clrChange>
              <a:clrFrom>
                <a:srgbClr val="FDFDFD"/>
              </a:clrFrom>
              <a:clrTo>
                <a:srgbClr val="FDFDFD">
                  <a:alpha val="0"/>
                </a:srgbClr>
              </a:clrTo>
            </a:clrChange>
            <a:extLst>
              <a:ext uri="{28A0092B-C50C-407E-A947-70E740481C1C}">
                <a14:useLocalDpi xmlns:a14="http://schemas.microsoft.com/office/drawing/2010/main" val="0"/>
              </a:ext>
            </a:extLst>
          </a:blip>
          <a:srcRect/>
          <a:stretch>
            <a:fillRect/>
          </a:stretch>
        </p:blipFill>
        <p:spPr bwMode="auto">
          <a:xfrm>
            <a:off x="10767129" y="1607376"/>
            <a:ext cx="1156917" cy="950891"/>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a:extLst>
              <a:ext uri="{FF2B5EF4-FFF2-40B4-BE49-F238E27FC236}">
                <a16:creationId xmlns:a16="http://schemas.microsoft.com/office/drawing/2014/main" id="{9535CED4-E8F4-2AC7-E242-C28441858541}"/>
              </a:ext>
            </a:extLst>
          </p:cNvPr>
          <p:cNvPicPr>
            <a:picLocks noChangeAspect="1" noChangeArrowheads="1"/>
          </p:cNvPicPr>
          <p:nvPr/>
        </p:nvPicPr>
        <p:blipFill>
          <a:blip r:embed="rId50">
            <a:extLst>
              <a:ext uri="{28A0092B-C50C-407E-A947-70E740481C1C}">
                <a14:useLocalDpi xmlns:a14="http://schemas.microsoft.com/office/drawing/2010/main" val="0"/>
              </a:ext>
            </a:extLst>
          </a:blip>
          <a:srcRect/>
          <a:stretch>
            <a:fillRect/>
          </a:stretch>
        </p:blipFill>
        <p:spPr bwMode="auto">
          <a:xfrm>
            <a:off x="10767129" y="3111627"/>
            <a:ext cx="1243584" cy="3173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8690194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94C62D87-84AB-A1C8-D560-161B58E0B4B3}"/>
              </a:ext>
            </a:extLst>
          </p:cNvPr>
          <p:cNvSpPr>
            <a:spLocks noGrp="1"/>
          </p:cNvSpPr>
          <p:nvPr>
            <p:ph idx="1"/>
          </p:nvPr>
        </p:nvSpPr>
        <p:spPr>
          <a:xfrm>
            <a:off x="838199" y="914401"/>
            <a:ext cx="5533725" cy="5184948"/>
          </a:xfrm>
        </p:spPr>
        <p:txBody>
          <a:bodyPr>
            <a:normAutofit/>
          </a:bodyPr>
          <a:lstStyle/>
          <a:p>
            <a:pPr marL="0" indent="0">
              <a:lnSpc>
                <a:spcPct val="110000"/>
              </a:lnSpc>
              <a:spcBef>
                <a:spcPts val="0"/>
              </a:spcBef>
              <a:buNone/>
            </a:pPr>
            <a:r>
              <a:rPr lang="en-US" sz="1200" dirty="0">
                <a:ea typeface="Times New Roman" panose="02020603050405020304" pitchFamily="18" charset="0"/>
                <a:hlinkClick r:id="rId3" action="ppaction://hlinksldjump">
                  <a:extLst>
                    <a:ext uri="{A12FA001-AC4F-418D-AE19-62706E023703}">
                      <ahyp:hlinkClr xmlns:ahyp="http://schemas.microsoft.com/office/drawing/2018/hyperlinkcolor" val="tx"/>
                    </a:ext>
                  </a:extLst>
                </a:hlinkClick>
              </a:rPr>
              <a:t>FORESTS</a:t>
            </a:r>
            <a:endParaRPr lang="en-US" sz="1200" dirty="0">
              <a:ea typeface="Times New Roman" panose="02020603050405020304" pitchFamily="18" charset="0"/>
              <a:hlinkClick r:id="rId4">
                <a:extLst>
                  <a:ext uri="{A12FA001-AC4F-418D-AE19-62706E023703}">
                    <ahyp:hlinkClr xmlns:ahyp="http://schemas.microsoft.com/office/drawing/2018/hyperlinkcolor" val="tx"/>
                  </a:ext>
                </a:extLst>
              </a:hlinkClick>
            </a:endParaRPr>
          </a:p>
          <a:p>
            <a:pPr marL="0" indent="0">
              <a:lnSpc>
                <a:spcPct val="110000"/>
              </a:lnSpc>
              <a:spcBef>
                <a:spcPts val="0"/>
              </a:spcBef>
              <a:buNone/>
            </a:pPr>
            <a:r>
              <a:rPr lang="en-US" sz="1200" u="sng" dirty="0">
                <a:solidFill>
                  <a:srgbClr val="0563C1"/>
                </a:solidFill>
                <a:ea typeface="Calibri" panose="020F0502020204030204" pitchFamily="34" charset="0"/>
                <a:cs typeface="Calibri" panose="020F0502020204030204" pitchFamily="34" charset="0"/>
                <a:hlinkClick r:id="rId5"/>
              </a:rPr>
              <a:t>Take It to the Forest</a:t>
            </a:r>
            <a:r>
              <a:rPr lang="en-US" sz="1200" dirty="0">
                <a:solidFill>
                  <a:srgbClr val="211D1E"/>
                </a:solidFill>
                <a:ea typeface="Calibri" panose="020F0502020204030204" pitchFamily="34" charset="0"/>
                <a:cs typeface="Calibri" panose="020F0502020204030204" pitchFamily="34" charset="0"/>
              </a:rPr>
              <a:t> (K-2)</a:t>
            </a:r>
            <a:r>
              <a:rPr lang="en-US" sz="1200" u="sng" dirty="0">
                <a:solidFill>
                  <a:srgbClr val="0563C1"/>
                </a:solidFill>
                <a:ea typeface="Calibri" panose="020F0502020204030204" pitchFamily="34" charset="0"/>
                <a:cs typeface="Calibri" panose="020F0502020204030204" pitchFamily="34" charset="0"/>
                <a:hlinkClick r:id="rId6"/>
              </a:rPr>
              <a:t> </a:t>
            </a:r>
          </a:p>
          <a:p>
            <a:pPr marL="0" indent="0">
              <a:lnSpc>
                <a:spcPct val="110000"/>
              </a:lnSpc>
              <a:spcBef>
                <a:spcPts val="0"/>
              </a:spcBef>
              <a:buNone/>
            </a:pPr>
            <a:r>
              <a:rPr lang="en-US" sz="1200" u="sng" dirty="0">
                <a:solidFill>
                  <a:srgbClr val="0563C1"/>
                </a:solidFill>
                <a:ea typeface="Calibri" panose="020F0502020204030204" pitchFamily="34" charset="0"/>
                <a:cs typeface="Calibri" panose="020F0502020204030204" pitchFamily="34" charset="0"/>
                <a:hlinkClick r:id="rId6"/>
              </a:rPr>
              <a:t>Biome Bonanza</a:t>
            </a:r>
            <a:r>
              <a:rPr lang="en-US" sz="1200" dirty="0">
                <a:solidFill>
                  <a:srgbClr val="211D1E"/>
                </a:solidFill>
                <a:ea typeface="Calibri" panose="020F0502020204030204" pitchFamily="34" charset="0"/>
                <a:cs typeface="Calibri" panose="020F0502020204030204" pitchFamily="34" charset="0"/>
              </a:rPr>
              <a:t> (2-5)</a:t>
            </a:r>
            <a:endParaRPr lang="en-US" sz="1200" dirty="0">
              <a:ea typeface="Calibri" panose="020F0502020204030204" pitchFamily="34" charset="0"/>
              <a:cs typeface="Times New Roman" panose="02020603050405020304" pitchFamily="18" charset="0"/>
            </a:endParaRPr>
          </a:p>
          <a:p>
            <a:pPr marL="0" indent="0">
              <a:lnSpc>
                <a:spcPct val="110000"/>
              </a:lnSpc>
              <a:spcBef>
                <a:spcPts val="0"/>
              </a:spcBef>
              <a:buNone/>
            </a:pPr>
            <a:r>
              <a:rPr lang="en-US" sz="1200" u="sng" dirty="0">
                <a:solidFill>
                  <a:srgbClr val="0563C1"/>
                </a:solidFill>
                <a:ea typeface="Times New Roman" panose="02020603050405020304" pitchFamily="18" charset="0"/>
                <a:hlinkClick r:id="rId4">
                  <a:extLst>
                    <a:ext uri="{A12FA001-AC4F-418D-AE19-62706E023703}">
                      <ahyp:hlinkClr xmlns:ahyp="http://schemas.microsoft.com/office/drawing/2018/hyperlinkcolor" val="tx"/>
                    </a:ext>
                  </a:extLst>
                </a:hlinkClick>
              </a:rPr>
              <a:t>Can Trees Undo Climate Change?</a:t>
            </a:r>
            <a:r>
              <a:rPr lang="en-US" sz="1200" dirty="0">
                <a:ea typeface="Times New Roman" panose="02020603050405020304" pitchFamily="18" charset="0"/>
              </a:rPr>
              <a:t> (3-8)</a:t>
            </a:r>
          </a:p>
          <a:p>
            <a:pPr marL="0" indent="0">
              <a:lnSpc>
                <a:spcPct val="110000"/>
              </a:lnSpc>
              <a:spcBef>
                <a:spcPts val="0"/>
              </a:spcBef>
              <a:buNone/>
            </a:pPr>
            <a:r>
              <a:rPr lang="en-US" sz="1200" u="sng" dirty="0">
                <a:solidFill>
                  <a:srgbClr val="0563C1"/>
                </a:solidFill>
                <a:ea typeface="Calibri" panose="020F0502020204030204" pitchFamily="34" charset="0"/>
                <a:cs typeface="Calibri" panose="020F0502020204030204" pitchFamily="34" charset="0"/>
                <a:hlinkClick r:id="rId7"/>
              </a:rPr>
              <a:t>Carbon &amp; Climate E-Unit</a:t>
            </a:r>
            <a:r>
              <a:rPr lang="en-US" sz="1200" dirty="0">
                <a:solidFill>
                  <a:srgbClr val="211D1E"/>
                </a:solidFill>
                <a:ea typeface="Calibri" panose="020F0502020204030204" pitchFamily="34" charset="0"/>
                <a:cs typeface="Calibri" panose="020F0502020204030204" pitchFamily="34" charset="0"/>
              </a:rPr>
              <a:t> (6-8)</a:t>
            </a:r>
            <a:endParaRPr lang="en-US" sz="1200" dirty="0">
              <a:ea typeface="Calibri" panose="020F0502020204030204" pitchFamily="34" charset="0"/>
              <a:cs typeface="Times New Roman" panose="02020603050405020304" pitchFamily="18" charset="0"/>
            </a:endParaRPr>
          </a:p>
          <a:p>
            <a:pPr marL="0" indent="0">
              <a:lnSpc>
                <a:spcPct val="110000"/>
              </a:lnSpc>
              <a:spcBef>
                <a:spcPts val="0"/>
              </a:spcBef>
              <a:buNone/>
            </a:pPr>
            <a:r>
              <a:rPr lang="en-US" sz="1200" u="sng" dirty="0">
                <a:solidFill>
                  <a:srgbClr val="0563C1"/>
                </a:solidFill>
                <a:ea typeface="Times New Roman" panose="02020603050405020304" pitchFamily="18" charset="0"/>
                <a:hlinkClick r:id="rId8"/>
              </a:rPr>
              <a:t>Undo Climate Change</a:t>
            </a:r>
            <a:r>
              <a:rPr lang="en-US" sz="1200" dirty="0">
                <a:ea typeface="Times New Roman" panose="02020603050405020304" pitchFamily="18" charset="0"/>
              </a:rPr>
              <a:t> (6-12)</a:t>
            </a:r>
          </a:p>
          <a:p>
            <a:pPr marL="0" indent="0">
              <a:lnSpc>
                <a:spcPct val="110000"/>
              </a:lnSpc>
              <a:spcBef>
                <a:spcPts val="0"/>
              </a:spcBef>
              <a:buNone/>
            </a:pPr>
            <a:r>
              <a:rPr lang="en-US" sz="1200" u="sng" dirty="0">
                <a:solidFill>
                  <a:srgbClr val="0563C1"/>
                </a:solidFill>
                <a:ea typeface="Calibri" panose="020F0502020204030204" pitchFamily="34" charset="0"/>
                <a:cs typeface="Calibri" panose="020F0502020204030204" pitchFamily="34" charset="0"/>
                <a:hlinkClick r:id="rId9"/>
              </a:rPr>
              <a:t>NJ Forest Adapt</a:t>
            </a:r>
            <a:r>
              <a:rPr lang="en-US" sz="1200" dirty="0">
                <a:solidFill>
                  <a:srgbClr val="211D1E"/>
                </a:solidFill>
                <a:ea typeface="Calibri" panose="020F0502020204030204" pitchFamily="34" charset="0"/>
                <a:cs typeface="Calibri" panose="020F0502020204030204" pitchFamily="34" charset="0"/>
              </a:rPr>
              <a:t> (6-12)</a:t>
            </a:r>
          </a:p>
          <a:p>
            <a:pPr marL="0" indent="0">
              <a:lnSpc>
                <a:spcPct val="110000"/>
              </a:lnSpc>
              <a:spcBef>
                <a:spcPts val="0"/>
              </a:spcBef>
              <a:buNone/>
            </a:pPr>
            <a:r>
              <a:rPr lang="en-US" sz="1200" i="0" dirty="0">
                <a:effectLst/>
                <a:hlinkClick r:id="rId10"/>
              </a:rPr>
              <a:t>Analyzing the Rise of U.S. Wildfires</a:t>
            </a:r>
            <a:r>
              <a:rPr lang="en-US" sz="1200" i="0" dirty="0">
                <a:effectLst/>
              </a:rPr>
              <a:t> (9-12)</a:t>
            </a:r>
          </a:p>
          <a:p>
            <a:pPr marL="0" marR="0">
              <a:lnSpc>
                <a:spcPct val="110000"/>
              </a:lnSpc>
              <a:spcBef>
                <a:spcPts val="0"/>
              </a:spcBef>
            </a:pPr>
            <a:endParaRPr lang="en-US" sz="1200" dirty="0">
              <a:solidFill>
                <a:srgbClr val="211D1E"/>
              </a:solidFill>
              <a:ea typeface="Calibri" panose="020F0502020204030204" pitchFamily="34" charset="0"/>
              <a:cs typeface="Calibri" panose="020F0502020204030204" pitchFamily="34" charset="0"/>
            </a:endParaRPr>
          </a:p>
          <a:p>
            <a:pPr marL="0" marR="0" indent="0">
              <a:lnSpc>
                <a:spcPct val="110000"/>
              </a:lnSpc>
              <a:spcBef>
                <a:spcPts val="0"/>
              </a:spcBef>
              <a:buNone/>
            </a:pPr>
            <a:r>
              <a:rPr lang="en-US" sz="1200" dirty="0">
                <a:ea typeface="Times New Roman" panose="02020603050405020304" pitchFamily="18" charset="0"/>
                <a:hlinkClick r:id="rId11" action="ppaction://hlinksldjump">
                  <a:extLst>
                    <a:ext uri="{A12FA001-AC4F-418D-AE19-62706E023703}">
                      <ahyp:hlinkClr xmlns:ahyp="http://schemas.microsoft.com/office/drawing/2018/hyperlinkcolor" val="tx"/>
                    </a:ext>
                  </a:extLst>
                </a:hlinkClick>
              </a:rPr>
              <a:t>WETLANDS</a:t>
            </a:r>
            <a:endParaRPr lang="en-US" sz="1200" dirty="0">
              <a:effectLst/>
              <a:ea typeface="Times New Roman" panose="02020603050405020304" pitchFamily="18" charset="0"/>
            </a:endParaRPr>
          </a:p>
          <a:p>
            <a:pPr marL="0" marR="0" indent="0">
              <a:lnSpc>
                <a:spcPct val="110000"/>
              </a:lnSpc>
              <a:spcBef>
                <a:spcPts val="0"/>
              </a:spcBef>
              <a:buNone/>
            </a:pPr>
            <a:r>
              <a:rPr lang="en-US" sz="1200" u="sng" dirty="0" err="1">
                <a:solidFill>
                  <a:srgbClr val="0563C1"/>
                </a:solidFill>
                <a:effectLst/>
                <a:ea typeface="Times New Roman" panose="02020603050405020304" pitchFamily="18" charset="0"/>
                <a:hlinkClick r:id="rId12"/>
              </a:rPr>
              <a:t>MyCoast</a:t>
            </a:r>
            <a:r>
              <a:rPr lang="en-US" sz="1200" u="sng" dirty="0">
                <a:solidFill>
                  <a:srgbClr val="0563C1"/>
                </a:solidFill>
                <a:effectLst/>
                <a:ea typeface="Times New Roman" panose="02020603050405020304" pitchFamily="18" charset="0"/>
                <a:hlinkClick r:id="rId12"/>
              </a:rPr>
              <a:t>: New Jersey Places We Love</a:t>
            </a:r>
            <a:r>
              <a:rPr lang="en-US" sz="1200" dirty="0">
                <a:effectLst/>
                <a:ea typeface="Times New Roman" panose="02020603050405020304" pitchFamily="18" charset="0"/>
              </a:rPr>
              <a:t> (K-12)</a:t>
            </a: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13"/>
              </a:rPr>
              <a:t>Pinelands Interactive Map</a:t>
            </a:r>
            <a:r>
              <a:rPr lang="en-US" sz="1200" dirty="0">
                <a:effectLst/>
                <a:ea typeface="Times New Roman" panose="02020603050405020304" pitchFamily="18" charset="0"/>
              </a:rPr>
              <a:t> (6-12)</a:t>
            </a: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14"/>
              </a:rPr>
              <a:t>Why Chronic Floods Are Coming to New Jersey</a:t>
            </a:r>
            <a:r>
              <a:rPr lang="en-US" sz="1200" dirty="0">
                <a:effectLst/>
                <a:ea typeface="Times New Roman" panose="02020603050405020304" pitchFamily="18" charset="0"/>
              </a:rPr>
              <a:t> (6-12)</a:t>
            </a:r>
          </a:p>
          <a:p>
            <a:pPr marL="0" marR="0" indent="0">
              <a:lnSpc>
                <a:spcPct val="110000"/>
              </a:lnSpc>
              <a:spcBef>
                <a:spcPts val="0"/>
              </a:spcBef>
              <a:buNone/>
            </a:pPr>
            <a:endParaRPr lang="en-US" sz="1200" dirty="0">
              <a:solidFill>
                <a:srgbClr val="211D1E"/>
              </a:solidFill>
              <a:effectLst/>
              <a:ea typeface="Calibri" panose="020F0502020204030204" pitchFamily="34" charset="0"/>
              <a:cs typeface="Calibri" panose="020F0502020204030204" pitchFamily="34" charset="0"/>
            </a:endParaRPr>
          </a:p>
          <a:p>
            <a:pPr marL="0" marR="0" indent="0">
              <a:lnSpc>
                <a:spcPct val="110000"/>
              </a:lnSpc>
              <a:spcBef>
                <a:spcPts val="0"/>
              </a:spcBef>
              <a:buNone/>
            </a:pPr>
            <a:r>
              <a:rPr lang="en-US" sz="1200" dirty="0">
                <a:effectLst/>
                <a:ea typeface="Calibri" panose="020F0502020204030204" pitchFamily="34" charset="0"/>
                <a:cs typeface="Calibri" panose="020F0502020204030204" pitchFamily="34" charset="0"/>
                <a:hlinkClick r:id="rId15" action="ppaction://hlinksldjump">
                  <a:extLst>
                    <a:ext uri="{A12FA001-AC4F-418D-AE19-62706E023703}">
                      <ahyp:hlinkClr xmlns:ahyp="http://schemas.microsoft.com/office/drawing/2018/hyperlinkcolor" val="tx"/>
                    </a:ext>
                  </a:extLst>
                </a:hlinkClick>
              </a:rPr>
              <a:t>TERRESTRIAL WILDLIFE</a:t>
            </a:r>
            <a:endParaRPr lang="en-US" sz="1200" dirty="0">
              <a:effectLst/>
              <a:ea typeface="Calibri" panose="020F0502020204030204" pitchFamily="34" charset="0"/>
              <a:cs typeface="Calibri" panose="020F0502020204030204" pitchFamily="34" charset="0"/>
            </a:endParaRP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16"/>
              </a:rPr>
              <a:t>Invaders Game</a:t>
            </a:r>
            <a:r>
              <a:rPr lang="en-US" sz="1200" dirty="0">
                <a:effectLst/>
                <a:ea typeface="Times New Roman" panose="02020603050405020304" pitchFamily="18" charset="0"/>
              </a:rPr>
              <a:t> (K-8)</a:t>
            </a: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17"/>
              </a:rPr>
              <a:t>It's an Alien Invasion!</a:t>
            </a:r>
            <a:r>
              <a:rPr lang="en-US" sz="1200" dirty="0">
                <a:effectLst/>
                <a:ea typeface="Times New Roman" panose="02020603050405020304" pitchFamily="18" charset="0"/>
              </a:rPr>
              <a:t> (3-5)</a:t>
            </a:r>
          </a:p>
          <a:p>
            <a:pPr marL="0" marR="0" indent="0">
              <a:lnSpc>
                <a:spcPct val="110000"/>
              </a:lnSpc>
              <a:spcBef>
                <a:spcPts val="0"/>
              </a:spcBef>
              <a:buNone/>
            </a:pPr>
            <a:r>
              <a:rPr lang="en-US" sz="1200" dirty="0">
                <a:ea typeface="Times New Roman" panose="02020603050405020304" pitchFamily="18" charset="0"/>
                <a:hlinkClick r:id="rId18"/>
              </a:rPr>
              <a:t>The Sixth Mass Extinction?</a:t>
            </a:r>
            <a:r>
              <a:rPr lang="en-US" sz="1200" dirty="0">
                <a:ea typeface="Times New Roman" panose="02020603050405020304" pitchFamily="18" charset="0"/>
              </a:rPr>
              <a:t> - National Geographic Society (6-8)</a:t>
            </a:r>
            <a:endParaRPr lang="en-US" sz="1200" dirty="0">
              <a:effectLst/>
              <a:ea typeface="Times New Roman" panose="02020603050405020304" pitchFamily="18" charset="0"/>
            </a:endParaRP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19"/>
              </a:rPr>
              <a:t>The 6th Mass Extinction</a:t>
            </a:r>
            <a:r>
              <a:rPr lang="en-US" sz="1200" dirty="0">
                <a:effectLst/>
                <a:ea typeface="Times New Roman" panose="02020603050405020304" pitchFamily="18" charset="0"/>
              </a:rPr>
              <a:t> (6-12)</a:t>
            </a: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20"/>
              </a:rPr>
              <a:t>Why fly south? How climate change alters the phenology of plants and animals</a:t>
            </a:r>
            <a:r>
              <a:rPr lang="en-US" sz="1200" dirty="0">
                <a:effectLst/>
                <a:ea typeface="Times New Roman" panose="02020603050405020304" pitchFamily="18" charset="0"/>
              </a:rPr>
              <a:t> (6-12)</a:t>
            </a:r>
          </a:p>
          <a:p>
            <a:pPr marL="0" marR="0" indent="0">
              <a:lnSpc>
                <a:spcPct val="110000"/>
              </a:lnSpc>
              <a:spcBef>
                <a:spcPts val="0"/>
              </a:spcBef>
              <a:buNone/>
            </a:pPr>
            <a:endParaRPr lang="en-US" sz="1200" dirty="0">
              <a:effectLst/>
              <a:ea typeface="Times New Roman" panose="02020603050405020304" pitchFamily="18" charset="0"/>
            </a:endParaRPr>
          </a:p>
          <a:p>
            <a:pPr marL="0" marR="0" indent="0">
              <a:lnSpc>
                <a:spcPct val="110000"/>
              </a:lnSpc>
              <a:spcBef>
                <a:spcPts val="0"/>
              </a:spcBef>
              <a:buNone/>
            </a:pPr>
            <a:r>
              <a:rPr lang="en-US" sz="1200" dirty="0">
                <a:effectLst/>
                <a:ea typeface="Times New Roman" panose="02020603050405020304" pitchFamily="18" charset="0"/>
                <a:hlinkClick r:id="rId21" action="ppaction://hlinksldjump">
                  <a:extLst>
                    <a:ext uri="{A12FA001-AC4F-418D-AE19-62706E023703}">
                      <ahyp:hlinkClr xmlns:ahyp="http://schemas.microsoft.com/office/drawing/2018/hyperlinkcolor" val="tx"/>
                    </a:ext>
                  </a:extLst>
                </a:hlinkClick>
              </a:rPr>
              <a:t>FRESHWATER WILDLIFE</a:t>
            </a:r>
            <a:endParaRPr lang="en-US" sz="1200" dirty="0">
              <a:effectLst/>
              <a:ea typeface="Times New Roman" panose="02020603050405020304" pitchFamily="18" charset="0"/>
            </a:endParaRPr>
          </a:p>
          <a:p>
            <a:pPr marL="0" marR="0" indent="0">
              <a:lnSpc>
                <a:spcPct val="110000"/>
              </a:lnSpc>
              <a:spcBef>
                <a:spcPts val="0"/>
              </a:spcBef>
              <a:buNone/>
            </a:pPr>
            <a:r>
              <a:rPr lang="en-US" sz="1200" u="sng" dirty="0">
                <a:solidFill>
                  <a:srgbClr val="0563C1"/>
                </a:solidFill>
                <a:effectLst/>
                <a:ea typeface="Calibri" panose="020F0502020204030204" pitchFamily="34" charset="0"/>
                <a:cs typeface="Calibri" panose="020F0502020204030204" pitchFamily="34" charset="0"/>
                <a:hlinkClick r:id="rId22"/>
              </a:rPr>
              <a:t>Inland Fish and </a:t>
            </a:r>
            <a:r>
              <a:rPr lang="en-US" sz="1200" dirty="0">
                <a:solidFill>
                  <a:srgbClr val="0563C1"/>
                </a:solidFill>
                <a:effectLst/>
                <a:ea typeface="Calibri" panose="020F0502020204030204" pitchFamily="34" charset="0"/>
                <a:cs typeface="Calibri" panose="020F0502020204030204" pitchFamily="34" charset="0"/>
                <a:hlinkClick r:id="rId22"/>
              </a:rPr>
              <a:t>Warming</a:t>
            </a:r>
            <a:r>
              <a:rPr lang="en-US" sz="1200" u="sng" dirty="0">
                <a:solidFill>
                  <a:srgbClr val="0563C1"/>
                </a:solidFill>
                <a:effectLst/>
                <a:ea typeface="Calibri" panose="020F0502020204030204" pitchFamily="34" charset="0"/>
                <a:cs typeface="Calibri" panose="020F0502020204030204" pitchFamily="34" charset="0"/>
                <a:hlinkClick r:id="rId22"/>
              </a:rPr>
              <a:t> Waters</a:t>
            </a:r>
            <a:r>
              <a:rPr lang="en-US" sz="1200" dirty="0">
                <a:solidFill>
                  <a:srgbClr val="211D1E"/>
                </a:solidFill>
                <a:effectLst/>
                <a:ea typeface="Calibri" panose="020F0502020204030204" pitchFamily="34" charset="0"/>
                <a:cs typeface="Calibri" panose="020F0502020204030204" pitchFamily="34" charset="0"/>
              </a:rPr>
              <a:t> (3-12)</a:t>
            </a:r>
            <a:endParaRPr lang="en-US" sz="1200" dirty="0">
              <a:effectLst/>
              <a:ea typeface="Calibri" panose="020F0502020204030204" pitchFamily="34" charset="0"/>
              <a:cs typeface="Times New Roman" panose="02020603050405020304" pitchFamily="18" charset="0"/>
            </a:endParaRP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23"/>
              </a:rPr>
              <a:t>Climate and Wildlife</a:t>
            </a:r>
            <a:r>
              <a:rPr lang="en-US" sz="1200" dirty="0">
                <a:effectLst/>
                <a:ea typeface="Times New Roman" panose="02020603050405020304" pitchFamily="18" charset="0"/>
              </a:rPr>
              <a:t> (6-12)</a:t>
            </a:r>
          </a:p>
          <a:p>
            <a:pPr marL="0" marR="0" indent="0">
              <a:lnSpc>
                <a:spcPct val="110000"/>
              </a:lnSpc>
              <a:spcBef>
                <a:spcPts val="0"/>
              </a:spcBef>
              <a:buNone/>
            </a:pPr>
            <a:r>
              <a:rPr lang="en-US" sz="1200" u="sng" dirty="0">
                <a:solidFill>
                  <a:srgbClr val="0563C1"/>
                </a:solidFill>
                <a:effectLst/>
                <a:ea typeface="Times New Roman" panose="02020603050405020304" pitchFamily="18" charset="0"/>
                <a:hlinkClick r:id="rId24"/>
              </a:rPr>
              <a:t>Our Global Water Crisis, Explained</a:t>
            </a:r>
            <a:r>
              <a:rPr lang="en-US" sz="1200" dirty="0">
                <a:effectLst/>
                <a:ea typeface="Times New Roman" panose="02020603050405020304" pitchFamily="18" charset="0"/>
              </a:rPr>
              <a:t> (6-12)</a:t>
            </a: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4000" dirty="0">
              <a:effectLst/>
              <a:ea typeface="Times New Roman" panose="02020603050405020304" pitchFamily="18" charset="0"/>
            </a:endParaRPr>
          </a:p>
          <a:p>
            <a:endParaRPr lang="en-US" dirty="0"/>
          </a:p>
        </p:txBody>
      </p:sp>
      <p:sp>
        <p:nvSpPr>
          <p:cNvPr id="4" name="TextBox 3">
            <a:extLst>
              <a:ext uri="{FF2B5EF4-FFF2-40B4-BE49-F238E27FC236}">
                <a16:creationId xmlns:a16="http://schemas.microsoft.com/office/drawing/2014/main" id="{08AEF005-C4BE-BFBF-5B93-A268F4FB1235}"/>
              </a:ext>
            </a:extLst>
          </p:cNvPr>
          <p:cNvSpPr txBox="1"/>
          <p:nvPr/>
        </p:nvSpPr>
        <p:spPr>
          <a:xfrm>
            <a:off x="6617179" y="914401"/>
            <a:ext cx="4846510" cy="5078313"/>
          </a:xfrm>
          <a:prstGeom prst="rect">
            <a:avLst/>
          </a:prstGeom>
          <a:noFill/>
        </p:spPr>
        <p:txBody>
          <a:bodyPr wrap="square" rtlCol="0">
            <a:spAutoFit/>
          </a:bodyPr>
          <a:lstStyle/>
          <a:p>
            <a:pPr marL="0" marR="0" indent="0">
              <a:lnSpc>
                <a:spcPct val="100000"/>
              </a:lnSpc>
              <a:spcBef>
                <a:spcPts val="0"/>
              </a:spcBef>
              <a:buNone/>
            </a:pPr>
            <a:r>
              <a:rPr lang="en-US" sz="1200" dirty="0">
                <a:effectLst/>
                <a:ea typeface="Times New Roman" panose="02020603050405020304" pitchFamily="18" charset="0"/>
                <a:hlinkClick r:id="rId25" action="ppaction://hlinksldjump">
                  <a:extLst>
                    <a:ext uri="{A12FA001-AC4F-418D-AE19-62706E023703}">
                      <ahyp:hlinkClr xmlns:ahyp="http://schemas.microsoft.com/office/drawing/2018/hyperlinkcolor" val="tx"/>
                    </a:ext>
                  </a:extLst>
                </a:hlinkClick>
              </a:rPr>
              <a:t>MARINE WILDLIFE</a:t>
            </a:r>
            <a:endParaRPr lang="en-US" sz="1200" dirty="0">
              <a:effectLst/>
              <a:ea typeface="Times New Roman" panose="02020603050405020304" pitchFamily="18" charset="0"/>
            </a:endParaRPr>
          </a:p>
          <a:p>
            <a:pPr marL="0" marR="0" indent="0">
              <a:lnSpc>
                <a:spcPct val="100000"/>
              </a:lnSpc>
              <a:spcBef>
                <a:spcPts val="0"/>
              </a:spcBef>
              <a:buNone/>
            </a:pPr>
            <a:r>
              <a:rPr lang="en-US" sz="1200" u="sng" dirty="0">
                <a:solidFill>
                  <a:srgbClr val="0563C1"/>
                </a:solidFill>
                <a:effectLst/>
                <a:ea typeface="Calibri" panose="020F0502020204030204" pitchFamily="34" charset="0"/>
                <a:cs typeface="Calibri" panose="020F0502020204030204" pitchFamily="34" charset="0"/>
                <a:hlinkClick r:id="rId26"/>
              </a:rPr>
              <a:t>Do Fish Have a Home?</a:t>
            </a:r>
            <a:r>
              <a:rPr lang="en-US" sz="1200" dirty="0">
                <a:solidFill>
                  <a:srgbClr val="211D1E"/>
                </a:solidFill>
                <a:effectLst/>
                <a:ea typeface="Calibri" panose="020F0502020204030204" pitchFamily="34" charset="0"/>
                <a:cs typeface="Calibri" panose="020F0502020204030204" pitchFamily="34" charset="0"/>
              </a:rPr>
              <a:t> (3-8)</a:t>
            </a:r>
            <a:endParaRPr lang="en-US" sz="1200" dirty="0">
              <a:effectLst/>
              <a:ea typeface="Calibri" panose="020F0502020204030204" pitchFamily="34" charset="0"/>
              <a:cs typeface="Times New Roman" panose="02020603050405020304" pitchFamily="18" charset="0"/>
            </a:endParaRPr>
          </a:p>
          <a:p>
            <a:pPr marL="0" marR="0" indent="0">
              <a:lnSpc>
                <a:spcPct val="100000"/>
              </a:lnSpc>
              <a:spcBef>
                <a:spcPts val="0"/>
              </a:spcBef>
              <a:buNone/>
            </a:pPr>
            <a:r>
              <a:rPr lang="en-US" sz="1200" u="sng" dirty="0">
                <a:solidFill>
                  <a:srgbClr val="0563C1"/>
                </a:solidFill>
                <a:effectLst/>
                <a:ea typeface="Calibri" panose="020F0502020204030204" pitchFamily="34" charset="0"/>
                <a:cs typeface="Calibri" panose="020F0502020204030204" pitchFamily="34" charset="0"/>
                <a:hlinkClick r:id="rId27"/>
              </a:rPr>
              <a:t>The Fish Game</a:t>
            </a:r>
            <a:r>
              <a:rPr lang="en-US" sz="1200" dirty="0">
                <a:solidFill>
                  <a:srgbClr val="211D1E"/>
                </a:solidFill>
                <a:effectLst/>
                <a:ea typeface="Calibri" panose="020F0502020204030204" pitchFamily="34" charset="0"/>
                <a:cs typeface="Calibri" panose="020F0502020204030204" pitchFamily="34" charset="0"/>
              </a:rPr>
              <a:t> (5-10)</a:t>
            </a:r>
            <a:endParaRPr lang="en-US" sz="1200" dirty="0">
              <a:effectLst/>
              <a:ea typeface="Calibri" panose="020F0502020204030204" pitchFamily="34" charset="0"/>
              <a:cs typeface="Times New Roman" panose="02020603050405020304" pitchFamily="18" charset="0"/>
            </a:endParaRPr>
          </a:p>
          <a:p>
            <a:pPr marL="0" marR="0" indent="0">
              <a:lnSpc>
                <a:spcPct val="100000"/>
              </a:lnSpc>
              <a:spcBef>
                <a:spcPts val="0"/>
              </a:spcBef>
              <a:buNone/>
            </a:pPr>
            <a:r>
              <a:rPr lang="en-US" sz="1200" u="sng" dirty="0">
                <a:solidFill>
                  <a:srgbClr val="0563C1"/>
                </a:solidFill>
                <a:effectLst/>
                <a:ea typeface="Times New Roman" panose="02020603050405020304" pitchFamily="18" charset="0"/>
                <a:hlinkClick r:id="rId28"/>
              </a:rPr>
              <a:t>Into the Dead Zone</a:t>
            </a:r>
            <a:r>
              <a:rPr lang="en-US" sz="1200" dirty="0">
                <a:effectLst/>
                <a:ea typeface="Times New Roman" panose="02020603050405020304" pitchFamily="18" charset="0"/>
              </a:rPr>
              <a:t> (6-12)</a:t>
            </a:r>
          </a:p>
          <a:p>
            <a:pPr marL="0" marR="0" indent="0">
              <a:lnSpc>
                <a:spcPct val="100000"/>
              </a:lnSpc>
              <a:spcBef>
                <a:spcPts val="0"/>
              </a:spcBef>
              <a:buNone/>
            </a:pPr>
            <a:r>
              <a:rPr lang="en-US" sz="1200" u="sng" dirty="0">
                <a:solidFill>
                  <a:srgbClr val="0563C1"/>
                </a:solidFill>
                <a:effectLst/>
                <a:ea typeface="Times New Roman" panose="02020603050405020304" pitchFamily="18" charset="0"/>
                <a:hlinkClick r:id="rId29"/>
              </a:rPr>
              <a:t>Ecological Design Challenge: Cape May Court House</a:t>
            </a:r>
            <a:r>
              <a:rPr lang="en-US" sz="1200" dirty="0">
                <a:effectLst/>
                <a:ea typeface="Times New Roman" panose="02020603050405020304" pitchFamily="18" charset="0"/>
              </a:rPr>
              <a:t> (6-12)</a:t>
            </a:r>
          </a:p>
          <a:p>
            <a:pPr marL="0" marR="0" indent="0">
              <a:lnSpc>
                <a:spcPct val="100000"/>
              </a:lnSpc>
              <a:spcBef>
                <a:spcPts val="0"/>
              </a:spcBef>
              <a:buNone/>
            </a:pPr>
            <a:endParaRPr lang="en-US" sz="1200" dirty="0">
              <a:ea typeface="Times New Roman" panose="02020603050405020304" pitchFamily="18" charset="0"/>
            </a:endParaRPr>
          </a:p>
          <a:p>
            <a:pPr marL="0" marR="0" indent="0">
              <a:lnSpc>
                <a:spcPct val="100000"/>
              </a:lnSpc>
              <a:spcBef>
                <a:spcPts val="0"/>
              </a:spcBef>
              <a:buNone/>
            </a:pPr>
            <a:r>
              <a:rPr lang="en-US" sz="1200" dirty="0">
                <a:effectLst/>
                <a:ea typeface="Times New Roman" panose="02020603050405020304" pitchFamily="18" charset="0"/>
                <a:hlinkClick r:id="rId30" action="ppaction://hlinksldjump">
                  <a:extLst>
                    <a:ext uri="{A12FA001-AC4F-418D-AE19-62706E023703}">
                      <ahyp:hlinkClr xmlns:ahyp="http://schemas.microsoft.com/office/drawing/2018/hyperlinkcolor" val="tx"/>
                    </a:ext>
                  </a:extLst>
                </a:hlinkClick>
              </a:rPr>
              <a:t>ENDANGERED &amp; THREATENED SPECIES</a:t>
            </a:r>
            <a:endParaRPr lang="en-US" sz="1200" dirty="0">
              <a:effectLst/>
              <a:ea typeface="Times New Roman" panose="02020603050405020304" pitchFamily="18" charset="0"/>
            </a:endParaRPr>
          </a:p>
          <a:p>
            <a:pPr marL="0" indent="0">
              <a:lnSpc>
                <a:spcPct val="100000"/>
              </a:lnSpc>
              <a:spcBef>
                <a:spcPts val="0"/>
              </a:spcBef>
              <a:buNone/>
            </a:pPr>
            <a:r>
              <a:rPr lang="en-US" sz="1200" dirty="0">
                <a:ea typeface="Times New Roman" panose="02020603050405020304" pitchFamily="18" charset="0"/>
                <a:hlinkClick r:id="rId18"/>
              </a:rPr>
              <a:t>The Sixth Mass Extinction?</a:t>
            </a:r>
            <a:r>
              <a:rPr lang="en-US" sz="1200" dirty="0">
                <a:ea typeface="Times New Roman" panose="02020603050405020304" pitchFamily="18" charset="0"/>
              </a:rPr>
              <a:t> - National Geographic Society (6-8)</a:t>
            </a:r>
            <a:endParaRPr lang="en-US" sz="1200" dirty="0">
              <a:effectLst/>
              <a:ea typeface="Times New Roman" panose="02020603050405020304" pitchFamily="18" charset="0"/>
            </a:endParaRPr>
          </a:p>
          <a:p>
            <a:pPr marL="0" indent="0">
              <a:lnSpc>
                <a:spcPct val="100000"/>
              </a:lnSpc>
              <a:spcBef>
                <a:spcPts val="0"/>
              </a:spcBef>
              <a:buNone/>
            </a:pPr>
            <a:r>
              <a:rPr lang="en-US" sz="1200" u="sng" dirty="0">
                <a:solidFill>
                  <a:srgbClr val="0563C1"/>
                </a:solidFill>
                <a:effectLst/>
                <a:ea typeface="Times New Roman" panose="02020603050405020304" pitchFamily="18" charset="0"/>
                <a:hlinkClick r:id="rId19"/>
              </a:rPr>
              <a:t>The 6th Mass Extinction</a:t>
            </a:r>
            <a:r>
              <a:rPr lang="en-US" sz="1200" dirty="0">
                <a:effectLst/>
                <a:ea typeface="Times New Roman" panose="02020603050405020304" pitchFamily="18" charset="0"/>
              </a:rPr>
              <a:t> (6-12)</a:t>
            </a:r>
          </a:p>
          <a:p>
            <a:pPr marL="0" marR="0" indent="0">
              <a:lnSpc>
                <a:spcPct val="100000"/>
              </a:lnSpc>
              <a:spcBef>
                <a:spcPts val="0"/>
              </a:spcBef>
              <a:buNone/>
            </a:pPr>
            <a:endParaRPr lang="en-US" sz="1200" dirty="0">
              <a:ea typeface="Times New Roman" panose="02020603050405020304" pitchFamily="18" charset="0"/>
            </a:endParaRPr>
          </a:p>
          <a:p>
            <a:pPr marL="0" marR="0" indent="0">
              <a:lnSpc>
                <a:spcPct val="100000"/>
              </a:lnSpc>
              <a:spcBef>
                <a:spcPts val="0"/>
              </a:spcBef>
              <a:buNone/>
            </a:pPr>
            <a:r>
              <a:rPr lang="en-US" sz="1200" dirty="0">
                <a:effectLst/>
                <a:ea typeface="Times New Roman" panose="02020603050405020304" pitchFamily="18" charset="0"/>
                <a:hlinkClick r:id="rId31" action="ppaction://hlinksldjump">
                  <a:extLst>
                    <a:ext uri="{A12FA001-AC4F-418D-AE19-62706E023703}">
                      <ahyp:hlinkClr xmlns:ahyp="http://schemas.microsoft.com/office/drawing/2018/hyperlinkcolor" val="tx"/>
                    </a:ext>
                  </a:extLst>
                </a:hlinkClick>
              </a:rPr>
              <a:t>INVASIVE SPECIES</a:t>
            </a:r>
            <a:endParaRPr lang="en-US" sz="1200" dirty="0">
              <a:effectLst/>
              <a:ea typeface="Times New Roman" panose="02020603050405020304" pitchFamily="18" charset="0"/>
            </a:endParaRPr>
          </a:p>
          <a:p>
            <a:pPr marL="0" indent="0">
              <a:lnSpc>
                <a:spcPct val="100000"/>
              </a:lnSpc>
              <a:spcBef>
                <a:spcPts val="0"/>
              </a:spcBef>
              <a:buNone/>
            </a:pPr>
            <a:r>
              <a:rPr lang="en-US" sz="1200" u="sng" dirty="0">
                <a:solidFill>
                  <a:srgbClr val="0563C1"/>
                </a:solidFill>
                <a:effectLst/>
                <a:ea typeface="Times New Roman" panose="02020603050405020304" pitchFamily="18" charset="0"/>
                <a:hlinkClick r:id="rId16"/>
              </a:rPr>
              <a:t>Invaders Game</a:t>
            </a:r>
            <a:r>
              <a:rPr lang="en-US" sz="1200" dirty="0">
                <a:effectLst/>
                <a:ea typeface="Times New Roman" panose="02020603050405020304" pitchFamily="18" charset="0"/>
              </a:rPr>
              <a:t> (K-8)</a:t>
            </a:r>
          </a:p>
          <a:p>
            <a:pPr marL="0" indent="0">
              <a:lnSpc>
                <a:spcPct val="100000"/>
              </a:lnSpc>
              <a:spcBef>
                <a:spcPts val="0"/>
              </a:spcBef>
              <a:buNone/>
            </a:pPr>
            <a:r>
              <a:rPr lang="en-US" sz="1200" u="sng" dirty="0">
                <a:solidFill>
                  <a:srgbClr val="0563C1"/>
                </a:solidFill>
                <a:effectLst/>
                <a:ea typeface="Times New Roman" panose="02020603050405020304" pitchFamily="18" charset="0"/>
                <a:hlinkClick r:id="rId17"/>
              </a:rPr>
              <a:t>It's an Alien Invasion!</a:t>
            </a:r>
            <a:r>
              <a:rPr lang="en-US" sz="1200" dirty="0">
                <a:effectLst/>
                <a:ea typeface="Times New Roman" panose="02020603050405020304" pitchFamily="18" charset="0"/>
              </a:rPr>
              <a:t> (3-5)</a:t>
            </a:r>
          </a:p>
          <a:p>
            <a:pPr marL="0" indent="0">
              <a:lnSpc>
                <a:spcPct val="100000"/>
              </a:lnSpc>
              <a:spcBef>
                <a:spcPts val="0"/>
              </a:spcBef>
              <a:buNone/>
            </a:pPr>
            <a:endParaRPr lang="en-US" sz="1200" dirty="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hlinkClick r:id="rId32" action="ppaction://hlinksldjump">
                  <a:extLst>
                    <a:ext uri="{A12FA001-AC4F-418D-AE19-62706E023703}">
                      <ahyp:hlinkClr xmlns:ahyp="http://schemas.microsoft.com/office/drawing/2018/hyperlinkcolor" val="tx"/>
                    </a:ext>
                  </a:extLst>
                </a:hlinkClick>
              </a:rPr>
              <a:t>MIGRATORY &amp; NON-MIGRATORY BIRDS</a:t>
            </a:r>
            <a:endPar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solidFill>
                  <a:prstClr val="black"/>
                </a:solidFill>
                <a:latin typeface="Calibri" panose="020F0502020204030204" pitchFamily="34" charset="0"/>
                <a:ea typeface="Times New Roman" panose="02020603050405020304" pitchFamily="18" charset="0"/>
                <a:hlinkClick r:id="rId33"/>
              </a:rPr>
              <a:t>Birds of New Jersey </a:t>
            </a:r>
            <a:r>
              <a:rPr lang="en-US" sz="1200" dirty="0">
                <a:solidFill>
                  <a:prstClr val="black"/>
                </a:solidFill>
                <a:latin typeface="Calibri" panose="020F0502020204030204" pitchFamily="34" charset="0"/>
                <a:ea typeface="Times New Roman" panose="02020603050405020304" pitchFamily="18" charset="0"/>
              </a:rPr>
              <a:t>(K-12)</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hlinkClick r:id="rId34"/>
              </a:rPr>
              <a:t>The New Jersey Bird Crisis </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rPr>
              <a:t>(3-5)</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hlinkClick r:id="rId35"/>
              </a:rPr>
              <a:t>New Jersey State Bird Endangered By Climate Change? – YouTube</a:t>
            </a: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rPr>
              <a:t> (3-12)</a:t>
            </a:r>
            <a:endParaRPr kumimoji="0" lang="en-US" sz="1200" b="0" i="0" u="sng" strike="noStrike" kern="1200" cap="none" spc="0" normalizeH="0" baseline="0" noProof="0" dirty="0">
              <a:ln>
                <a:noFill/>
              </a:ln>
              <a:solidFill>
                <a:srgbClr val="0563C1"/>
              </a:solidFill>
              <a:effectLst/>
              <a:uLnTx/>
              <a:uFillTx/>
              <a:latin typeface="Calibri" panose="020F0502020204030204"/>
              <a:ea typeface="Times New Roman" panose="02020603050405020304" pitchFamily="18" charset="0"/>
              <a:cs typeface="+mn-cs"/>
              <a:hlinkClick r:id="rId19"/>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hlinkClick r:id="rId36"/>
              </a:rPr>
              <a:t>Bird Migration Explorer</a:t>
            </a: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rPr>
              <a:t> (3-12)</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hlinkClick r:id="rId37"/>
              </a:rPr>
              <a:t>Migrations in Motion</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rPr>
              <a:t> (6-12)</a:t>
            </a:r>
          </a:p>
          <a:p>
            <a:pPr marL="0" indent="0">
              <a:lnSpc>
                <a:spcPct val="100000"/>
              </a:lnSpc>
              <a:spcBef>
                <a:spcPts val="0"/>
              </a:spcBef>
              <a:buNone/>
            </a:pPr>
            <a:r>
              <a:rPr lang="en-US" sz="1200" dirty="0">
                <a:effectLst/>
                <a:ea typeface="Times New Roman" panose="02020603050405020304" pitchFamily="18" charset="0"/>
                <a:hlinkClick r:id="rId38"/>
              </a:rPr>
              <a:t>Birds and Climate Change: DWGNRA</a:t>
            </a:r>
            <a:r>
              <a:rPr lang="en-US" sz="1200" dirty="0">
                <a:effectLst/>
                <a:ea typeface="Times New Roman" panose="02020603050405020304" pitchFamily="18" charset="0"/>
              </a:rPr>
              <a:t> (9-12)</a:t>
            </a:r>
          </a:p>
          <a:p>
            <a:pPr marL="0" marR="0" indent="0">
              <a:spcBef>
                <a:spcPts val="0"/>
              </a:spcBef>
              <a:spcAft>
                <a:spcPts val="0"/>
              </a:spcAft>
              <a:buNone/>
            </a:pPr>
            <a:endParaRPr lang="en-US" sz="12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r>
              <a:rPr lang="en-US" sz="1200" dirty="0">
                <a:effectLst/>
                <a:latin typeface="Calibri" panose="020F0502020204030204" pitchFamily="34" charset="0"/>
                <a:ea typeface="Times New Roman" panose="02020603050405020304" pitchFamily="18" charset="0"/>
                <a:hlinkClick r:id="rId39" action="ppaction://hlinksldjump">
                  <a:extLst>
                    <a:ext uri="{A12FA001-AC4F-418D-AE19-62706E023703}">
                      <ahyp:hlinkClr xmlns:ahyp="http://schemas.microsoft.com/office/drawing/2018/hyperlinkcolor" val="tx"/>
                    </a:ext>
                  </a:extLst>
                </a:hlinkClick>
              </a:rPr>
              <a:t>WHITE-TAILED DEER</a:t>
            </a:r>
            <a:endParaRPr lang="en-US" sz="12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r>
              <a:rPr lang="en-US" sz="1200" dirty="0">
                <a:latin typeface="Calibri" panose="020F0502020204030204" pitchFamily="34" charset="0"/>
                <a:ea typeface="Times New Roman" panose="02020603050405020304" pitchFamily="18" charset="0"/>
                <a:hlinkClick r:id="rId40"/>
              </a:rPr>
              <a:t>Buck-Up</a:t>
            </a:r>
            <a:r>
              <a:rPr lang="en-US" sz="1200" dirty="0">
                <a:latin typeface="Calibri" panose="020F0502020204030204" pitchFamily="34" charset="0"/>
                <a:ea typeface="Times New Roman" panose="02020603050405020304" pitchFamily="18" charset="0"/>
              </a:rPr>
              <a:t> (K-12)</a:t>
            </a:r>
            <a:endParaRPr lang="en-US" sz="12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r>
              <a:rPr lang="en-US" sz="1200" dirty="0">
                <a:effectLst/>
                <a:latin typeface="Calibri" panose="020F0502020204030204" pitchFamily="34" charset="0"/>
                <a:ea typeface="Times New Roman" panose="02020603050405020304" pitchFamily="18" charset="0"/>
                <a:hlinkClick r:id="rId41"/>
              </a:rPr>
              <a:t>Oh Deer!</a:t>
            </a:r>
            <a:r>
              <a:rPr lang="en-US" sz="1200" dirty="0">
                <a:effectLst/>
                <a:latin typeface="Calibri" panose="020F0502020204030204" pitchFamily="34" charset="0"/>
                <a:ea typeface="Times New Roman" panose="02020603050405020304" pitchFamily="18" charset="0"/>
              </a:rPr>
              <a:t> (4-8) Other versions: </a:t>
            </a:r>
            <a:r>
              <a:rPr lang="en-US" sz="1200" dirty="0">
                <a:effectLst/>
                <a:latin typeface="Calibri" panose="020F0502020204030204" pitchFamily="34" charset="0"/>
                <a:ea typeface="Times New Roman" panose="02020603050405020304" pitchFamily="18" charset="0"/>
                <a:hlinkClick r:id="rId42"/>
              </a:rPr>
              <a:t>1</a:t>
            </a:r>
            <a:r>
              <a:rPr lang="en-US" sz="1200" dirty="0">
                <a:effectLst/>
                <a:latin typeface="Calibri" panose="020F0502020204030204" pitchFamily="34" charset="0"/>
                <a:ea typeface="Times New Roman" panose="02020603050405020304" pitchFamily="18" charset="0"/>
              </a:rPr>
              <a:t>, </a:t>
            </a:r>
            <a:r>
              <a:rPr lang="en-US" sz="1200" dirty="0">
                <a:effectLst/>
                <a:latin typeface="Calibri" panose="020F0502020204030204" pitchFamily="34" charset="0"/>
                <a:ea typeface="Times New Roman" panose="02020603050405020304" pitchFamily="18" charset="0"/>
                <a:hlinkClick r:id="rId43"/>
              </a:rPr>
              <a:t>2</a:t>
            </a:r>
            <a:r>
              <a:rPr lang="en-US" sz="1200" dirty="0">
                <a:effectLst/>
                <a:latin typeface="Calibri" panose="020F0502020204030204" pitchFamily="34" charset="0"/>
                <a:ea typeface="Times New Roman" panose="02020603050405020304" pitchFamily="18" charset="0"/>
              </a:rPr>
              <a:t>, </a:t>
            </a:r>
            <a:r>
              <a:rPr lang="en-US" sz="1200" dirty="0">
                <a:effectLst/>
                <a:latin typeface="Calibri" panose="020F0502020204030204" pitchFamily="34" charset="0"/>
                <a:ea typeface="Times New Roman" panose="02020603050405020304" pitchFamily="18" charset="0"/>
                <a:hlinkClick r:id="rId44"/>
              </a:rPr>
              <a:t>3</a:t>
            </a:r>
            <a:endParaRPr lang="en-US" sz="1200" dirty="0">
              <a:effectLst/>
              <a:latin typeface="Calibri" panose="020F0502020204030204" pitchFamily="34" charset="0"/>
              <a:ea typeface="Times New Roman" panose="02020603050405020304" pitchFamily="18" charset="0"/>
            </a:endParaRPr>
          </a:p>
          <a:p>
            <a:r>
              <a:rPr lang="en-US" sz="1200" b="0" i="0" dirty="0">
                <a:solidFill>
                  <a:srgbClr val="314D64"/>
                </a:solidFill>
                <a:effectLst/>
                <a:hlinkClick r:id="rId45"/>
              </a:rPr>
              <a:t>White-tailed Deer Lesson Plans</a:t>
            </a:r>
            <a:r>
              <a:rPr lang="en-US" sz="1200" b="0" i="0" dirty="0">
                <a:solidFill>
                  <a:srgbClr val="314D64"/>
                </a:solidFill>
                <a:effectLst/>
              </a:rPr>
              <a:t> (6-12)</a:t>
            </a:r>
          </a:p>
          <a:p>
            <a:pPr marL="0" marR="0" indent="0">
              <a:spcBef>
                <a:spcPts val="0"/>
              </a:spcBef>
              <a:spcAft>
                <a:spcPts val="0"/>
              </a:spcAft>
              <a:buNone/>
            </a:pPr>
            <a:endParaRPr lang="en-US" sz="1200" dirty="0">
              <a:effectLst/>
              <a:latin typeface="Calibri" panose="020F0502020204030204" pitchFamily="34" charset="0"/>
              <a:ea typeface="Times New Roman" panose="02020603050405020304" pitchFamily="18" charset="0"/>
            </a:endParaRPr>
          </a:p>
        </p:txBody>
      </p:sp>
      <p:sp>
        <p:nvSpPr>
          <p:cNvPr id="8" name="Title 1">
            <a:extLst>
              <a:ext uri="{FF2B5EF4-FFF2-40B4-BE49-F238E27FC236}">
                <a16:creationId xmlns:a16="http://schemas.microsoft.com/office/drawing/2014/main" id="{BD0BE351-849D-3428-5389-C64BDF2FEDB4}"/>
              </a:ext>
            </a:extLst>
          </p:cNvPr>
          <p:cNvSpPr>
            <a:spLocks noGrp="1"/>
          </p:cNvSpPr>
          <p:nvPr>
            <p:ph type="title"/>
          </p:nvPr>
        </p:nvSpPr>
        <p:spPr>
          <a:xfrm>
            <a:off x="838199" y="253647"/>
            <a:ext cx="10515600" cy="574158"/>
          </a:xfrm>
        </p:spPr>
        <p:txBody>
          <a:bodyPr>
            <a:normAutofit fontScale="90000"/>
          </a:bodyPr>
          <a:lstStyle/>
          <a:p>
            <a:pPr algn="ctr"/>
            <a:r>
              <a:rPr lang="en-US"/>
              <a:t>Lessons &amp; Activities</a:t>
            </a:r>
            <a:endParaRPr lang="en-US" dirty="0"/>
          </a:p>
        </p:txBody>
      </p:sp>
    </p:spTree>
    <p:extLst>
      <p:ext uri="{BB962C8B-B14F-4D97-AF65-F5344CB8AC3E}">
        <p14:creationId xmlns:p14="http://schemas.microsoft.com/office/powerpoint/2010/main" val="131403008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94C62D87-84AB-A1C8-D560-161B58E0B4B3}"/>
              </a:ext>
            </a:extLst>
          </p:cNvPr>
          <p:cNvSpPr>
            <a:spLocks noGrp="1"/>
          </p:cNvSpPr>
          <p:nvPr>
            <p:ph idx="1"/>
          </p:nvPr>
        </p:nvSpPr>
        <p:spPr>
          <a:xfrm>
            <a:off x="838199" y="914401"/>
            <a:ext cx="4919505" cy="5184948"/>
          </a:xfrm>
        </p:spPr>
        <p:txBody>
          <a:bodyPr>
            <a:normAutofit/>
          </a:bodyPr>
          <a:lstStyle/>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4000" dirty="0">
              <a:effectLst/>
              <a:ea typeface="Times New Roman" panose="02020603050405020304" pitchFamily="18" charset="0"/>
            </a:endParaRPr>
          </a:p>
          <a:p>
            <a:endParaRPr lang="en-US" dirty="0"/>
          </a:p>
        </p:txBody>
      </p:sp>
      <p:sp>
        <p:nvSpPr>
          <p:cNvPr id="4" name="TextBox 3">
            <a:extLst>
              <a:ext uri="{FF2B5EF4-FFF2-40B4-BE49-F238E27FC236}">
                <a16:creationId xmlns:a16="http://schemas.microsoft.com/office/drawing/2014/main" id="{08AEF005-C4BE-BFBF-5B93-A268F4FB1235}"/>
              </a:ext>
            </a:extLst>
          </p:cNvPr>
          <p:cNvSpPr txBox="1"/>
          <p:nvPr/>
        </p:nvSpPr>
        <p:spPr>
          <a:xfrm>
            <a:off x="6096000" y="914401"/>
            <a:ext cx="5489749" cy="486287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3" action="ppaction://hlinksldjump">
                  <a:extLst>
                    <a:ext uri="{A12FA001-AC4F-418D-AE19-62706E023703}">
                      <ahyp:hlinkClr xmlns:ahyp="http://schemas.microsoft.com/office/drawing/2018/hyperlinkcolor" val="tx"/>
                    </a:ext>
                  </a:extLst>
                </a:hlinkClick>
              </a:rPr>
              <a:t>COYOTES</a:t>
            </a: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Calibri" panose="020F0502020204030204"/>
                <a:ea typeface="Calibri" panose="020F0502020204030204" pitchFamily="34" charset="0"/>
                <a:cs typeface="Calibri" panose="020F0502020204030204" pitchFamily="34" charset="0"/>
                <a:hlinkClick r:id="rId4"/>
              </a:rPr>
              <a:t>Coyote Facts</a:t>
            </a:r>
            <a:r>
              <a:rPr lang="en-US" sz="1200" dirty="0">
                <a:latin typeface="Calibri" panose="020F0502020204030204"/>
                <a:ea typeface="Calibri" panose="020F0502020204030204" pitchFamily="34" charset="0"/>
                <a:cs typeface="Calibri" panose="020F0502020204030204" pitchFamily="34" charset="0"/>
              </a:rPr>
              <a:t> (3)</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Calibri" panose="020F0502020204030204"/>
                <a:ea typeface="Calibri" panose="020F0502020204030204" pitchFamily="34" charset="0"/>
                <a:cs typeface="Calibri" panose="020F0502020204030204" pitchFamily="34" charset="0"/>
                <a:hlinkClick r:id="rId5"/>
              </a:rPr>
              <a:t>Animal Adaptations</a:t>
            </a:r>
            <a:r>
              <a:rPr lang="en-US" sz="1200" dirty="0">
                <a:latin typeface="Calibri" panose="020F0502020204030204"/>
                <a:ea typeface="Calibri" panose="020F0502020204030204" pitchFamily="34" charset="0"/>
                <a:cs typeface="Calibri" panose="020F0502020204030204" pitchFamily="34" charset="0"/>
              </a:rPr>
              <a:t> (4-8)</a:t>
            </a: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hlinkClick r:id="rId6"/>
              </a:rPr>
              <a:t>Urban Wildlife</a:t>
            </a:r>
            <a:r>
              <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rPr>
              <a:t> (9-12)</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solidFill>
                <a:srgbClr val="211D1E"/>
              </a:solidFill>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sng"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7" action="ppaction://hlinksldjump">
                  <a:extLst>
                    <a:ext uri="{A12FA001-AC4F-418D-AE19-62706E023703}">
                      <ahyp:hlinkClr xmlns:ahyp="http://schemas.microsoft.com/office/drawing/2018/hyperlinkcolor" val="tx"/>
                    </a:ext>
                  </a:extLst>
                </a:hlinkClick>
              </a:rPr>
              <a:t>RED &amp; GRAY FOXES</a:t>
            </a:r>
            <a:endParaRPr kumimoji="0" lang="en-US" sz="1200" b="0" i="0" u="sng"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Calibri" panose="020F0502020204030204"/>
                <a:ea typeface="Calibri" panose="020F0502020204030204" pitchFamily="34" charset="0"/>
                <a:cs typeface="Calibri" panose="020F0502020204030204" pitchFamily="34" charset="0"/>
                <a:hlinkClick r:id="rId5"/>
              </a:rPr>
              <a:t>Animal Adaptations</a:t>
            </a:r>
            <a:r>
              <a:rPr lang="en-US" sz="1200" dirty="0">
                <a:latin typeface="Calibri" panose="020F0502020204030204"/>
                <a:ea typeface="Calibri" panose="020F0502020204030204" pitchFamily="34" charset="0"/>
                <a:cs typeface="Calibri" panose="020F0502020204030204" pitchFamily="34" charset="0"/>
              </a:rPr>
              <a:t> (4-8)</a:t>
            </a: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a:defRPr/>
            </a:pPr>
            <a:r>
              <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hlinkClick r:id="rId6"/>
              </a:rPr>
              <a:t>Urban Wildlife</a:t>
            </a:r>
            <a:r>
              <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rPr>
              <a:t> (9-12)</a:t>
            </a:r>
          </a:p>
          <a:p>
            <a:pPr>
              <a:defRPr/>
            </a:pPr>
            <a:r>
              <a:rPr lang="en-US" sz="1200" dirty="0">
                <a:solidFill>
                  <a:srgbClr val="211D1E"/>
                </a:solidFill>
                <a:latin typeface="Calibri" panose="020F0502020204030204"/>
                <a:ea typeface="Calibri" panose="020F0502020204030204" pitchFamily="34" charset="0"/>
                <a:cs typeface="Calibri" panose="020F0502020204030204" pitchFamily="34" charset="0"/>
                <a:hlinkClick r:id="rId8"/>
              </a:rPr>
              <a:t>Fox in New Jersey</a:t>
            </a:r>
            <a:r>
              <a:rPr lang="en-US" sz="1200" dirty="0">
                <a:solidFill>
                  <a:srgbClr val="211D1E"/>
                </a:solidFill>
                <a:latin typeface="Calibri" panose="020F0502020204030204"/>
                <a:ea typeface="Calibri" panose="020F0502020204030204" pitchFamily="34" charset="0"/>
                <a:cs typeface="Calibri" panose="020F0502020204030204" pitchFamily="34" charset="0"/>
              </a:rPr>
              <a:t> (Fact Sheet)</a:t>
            </a: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9" action="ppaction://hlinksldjump">
                <a:extLst>
                  <a:ext uri="{A12FA001-AC4F-418D-AE19-62706E023703}">
                    <ahyp:hlinkClr xmlns:ahyp="http://schemas.microsoft.com/office/drawing/2018/hyperlinkcolor" val="tx"/>
                  </a:ext>
                </a:extLst>
              </a:hlinkClick>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9" action="ppaction://hlinksldjump">
                  <a:extLst>
                    <a:ext uri="{A12FA001-AC4F-418D-AE19-62706E023703}">
                      <ahyp:hlinkClr xmlns:ahyp="http://schemas.microsoft.com/office/drawing/2018/hyperlinkcolor" val="tx"/>
                    </a:ext>
                  </a:extLst>
                </a:hlinkClick>
              </a:rPr>
              <a:t>BOBCATS</a:t>
            </a: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Calibri" panose="020F0502020204030204"/>
                <a:ea typeface="Calibri" panose="020F0502020204030204" pitchFamily="34" charset="0"/>
                <a:cs typeface="Calibri" panose="020F0502020204030204" pitchFamily="34" charset="0"/>
                <a:hlinkClick r:id="rId5"/>
              </a:rPr>
              <a:t>Animal Adaptations</a:t>
            </a:r>
            <a:r>
              <a:rPr lang="en-US" sz="1200" dirty="0">
                <a:latin typeface="Calibri" panose="020F0502020204030204"/>
                <a:ea typeface="Calibri" panose="020F0502020204030204" pitchFamily="34" charset="0"/>
                <a:cs typeface="Calibri" panose="020F0502020204030204" pitchFamily="34" charset="0"/>
              </a:rPr>
              <a:t> (4-8)</a:t>
            </a: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a:defRPr/>
            </a:pPr>
            <a:r>
              <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hlinkClick r:id="rId6"/>
              </a:rPr>
              <a:t>Urban Wildlife</a:t>
            </a:r>
            <a:r>
              <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rPr>
              <a:t> (9-12)</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10" action="ppaction://hlinksldjump">
                <a:extLst>
                  <a:ext uri="{A12FA001-AC4F-418D-AE19-62706E023703}">
                    <ahyp:hlinkClr xmlns:ahyp="http://schemas.microsoft.com/office/drawing/2018/hyperlinkcolor" val="tx"/>
                  </a:ext>
                </a:extLst>
              </a:hlinkClick>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11" action="ppaction://hlinksldjump">
                  <a:extLst>
                    <a:ext uri="{A12FA001-AC4F-418D-AE19-62706E023703}">
                      <ahyp:hlinkClr xmlns:ahyp="http://schemas.microsoft.com/office/drawing/2018/hyperlinkcolor" val="tx"/>
                    </a:ext>
                  </a:extLst>
                </a:hlinkClick>
              </a:rPr>
              <a:t>SNAKES</a:t>
            </a: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Calibri" panose="020F0502020204030204"/>
                <a:ea typeface="Calibri" panose="020F0502020204030204" pitchFamily="34" charset="0"/>
                <a:cs typeface="Calibri" panose="020F0502020204030204" pitchFamily="34" charset="0"/>
                <a:hlinkClick r:id="rId12"/>
              </a:rPr>
              <a:t>Snake Fact/Myth Cards</a:t>
            </a:r>
            <a:r>
              <a:rPr lang="en-US" sz="1200" dirty="0">
                <a:latin typeface="Calibri" panose="020F0502020204030204"/>
                <a:ea typeface="Calibri" panose="020F0502020204030204" pitchFamily="34" charset="0"/>
                <a:cs typeface="Calibri" panose="020F0502020204030204" pitchFamily="34" charset="0"/>
              </a:rPr>
              <a:t> (2-5)</a:t>
            </a: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Calibri" panose="020F0502020204030204"/>
                <a:ea typeface="Calibri" panose="020F0502020204030204" pitchFamily="34" charset="0"/>
                <a:cs typeface="Calibri" panose="020F0502020204030204" pitchFamily="34" charset="0"/>
                <a:hlinkClick r:id="rId5"/>
              </a:rPr>
              <a:t>Animal Adaptations</a:t>
            </a:r>
            <a:r>
              <a:rPr lang="en-US" sz="1200" dirty="0">
                <a:latin typeface="Calibri" panose="020F0502020204030204"/>
                <a:ea typeface="Calibri" panose="020F0502020204030204" pitchFamily="34" charset="0"/>
                <a:cs typeface="Calibri" panose="020F0502020204030204" pitchFamily="34" charset="0"/>
              </a:rPr>
              <a:t> (4-8)</a:t>
            </a:r>
          </a:p>
          <a:p>
            <a:pPr marL="0" marR="0"/>
            <a:endParaRPr lang="en-US" sz="1200" cap="all" dirty="0">
              <a:solidFill>
                <a:srgbClr val="0563C1"/>
              </a:solidFill>
              <a:ea typeface="Times New Roman" panose="02020603050405020304" pitchFamily="18" charset="0"/>
              <a:hlinkClick r:id="rId13" action="ppaction://hlinksldjump">
                <a:extLst>
                  <a:ext uri="{A12FA001-AC4F-418D-AE19-62706E023703}">
                    <ahyp:hlinkClr xmlns:ahyp="http://schemas.microsoft.com/office/drawing/2018/hyperlinkcolor" val="tx"/>
                  </a:ext>
                </a:extLst>
              </a:hlinkClick>
            </a:endParaRPr>
          </a:p>
          <a:p>
            <a:pPr marL="0" marR="0"/>
            <a:r>
              <a:rPr lang="en-US" sz="1200" cap="all" dirty="0">
                <a:ea typeface="Times New Roman" panose="02020603050405020304" pitchFamily="18" charset="0"/>
                <a:hlinkClick r:id="rId13" action="ppaction://hlinksldjump">
                  <a:extLst>
                    <a:ext uri="{A12FA001-AC4F-418D-AE19-62706E023703}">
                      <ahyp:hlinkClr xmlns:ahyp="http://schemas.microsoft.com/office/drawing/2018/hyperlinkcolor" val="tx"/>
                    </a:ext>
                  </a:extLst>
                </a:hlinkClick>
              </a:rPr>
              <a:t>The Jersey Devil &amp; the Pinelands</a:t>
            </a:r>
            <a:endParaRPr lang="en-US" sz="1200" cap="all" dirty="0">
              <a:ea typeface="Times New Roman" panose="02020603050405020304" pitchFamily="18" charset="0"/>
            </a:endParaRPr>
          </a:p>
          <a:p>
            <a:r>
              <a:rPr lang="en-US" sz="1200" i="0" dirty="0">
                <a:effectLst/>
                <a:hlinkClick r:id="rId14"/>
              </a:rPr>
              <a:t>Pinelands Commission Educational Resources</a:t>
            </a:r>
            <a:r>
              <a:rPr lang="en-US" sz="1200" i="0" dirty="0">
                <a:effectLst/>
              </a:rPr>
              <a:t> (K-12)</a:t>
            </a:r>
          </a:p>
          <a:p>
            <a:pPr marL="0" marR="0"/>
            <a:r>
              <a:rPr lang="en-US" sz="1200" dirty="0">
                <a:effectLst/>
                <a:ea typeface="Times New Roman" panose="02020603050405020304" pitchFamily="18" charset="0"/>
                <a:hlinkClick r:id="rId15"/>
              </a:rPr>
              <a:t>Origins of the New Jersey Devil Legend</a:t>
            </a:r>
            <a:r>
              <a:rPr lang="en-US" sz="1200" dirty="0">
                <a:effectLst/>
                <a:ea typeface="Times New Roman" panose="02020603050405020304" pitchFamily="18" charset="0"/>
              </a:rPr>
              <a:t> (6-8)</a:t>
            </a:r>
            <a:endParaRPr lang="en-US" sz="1200" dirty="0">
              <a:effectLst/>
              <a:ea typeface="Times New Roman" panose="02020603050405020304" pitchFamily="18" charset="0"/>
              <a:hlinkClick r:id="rId16"/>
            </a:endParaRPr>
          </a:p>
          <a:p>
            <a:pPr marL="0" marR="0"/>
            <a:r>
              <a:rPr lang="en-US" sz="1200" dirty="0">
                <a:effectLst/>
                <a:ea typeface="Times New Roman" panose="02020603050405020304" pitchFamily="18" charset="0"/>
                <a:hlinkClick r:id="rId16"/>
              </a:rPr>
              <a:t>Pinelands Interactive Map</a:t>
            </a:r>
            <a:r>
              <a:rPr lang="en-US" sz="1200" dirty="0">
                <a:effectLst/>
                <a:ea typeface="Times New Roman" panose="02020603050405020304" pitchFamily="18" charset="0"/>
              </a:rPr>
              <a:t> (6-12)</a:t>
            </a:r>
          </a:p>
          <a:p>
            <a:r>
              <a:rPr lang="en-US" sz="1200" i="0" dirty="0">
                <a:effectLst/>
                <a:hlinkClick r:id="rId17"/>
              </a:rPr>
              <a:t>Analyzing the Rise of U.S. Wildfires</a:t>
            </a:r>
            <a:r>
              <a:rPr lang="en-US" sz="1200" i="0" dirty="0">
                <a:effectLst/>
              </a:rPr>
              <a:t> (9-12)</a:t>
            </a:r>
          </a:p>
          <a:p>
            <a:pPr marL="0" marR="0"/>
            <a:endParaRPr lang="en-US" sz="1200" dirty="0">
              <a:effectLst/>
              <a:ea typeface="Times New Roman" panose="02020603050405020304" pitchFamily="18" charset="0"/>
            </a:endParaRPr>
          </a:p>
          <a:p>
            <a:pPr marL="0" marR="0">
              <a:spcBef>
                <a:spcPts val="0"/>
              </a:spcBef>
              <a:spcAft>
                <a:spcPts val="0"/>
              </a:spcAft>
            </a:pPr>
            <a:endParaRPr lang="en-US" sz="1000" dirty="0">
              <a:solidFill>
                <a:srgbClr val="211D1E"/>
              </a:solidFill>
              <a:effectLst/>
              <a:ea typeface="Calibri" panose="020F0502020204030204" pitchFamily="34" charset="0"/>
              <a:cs typeface="Calibri" panose="020F0502020204030204" pitchFamily="34" charset="0"/>
            </a:endParaRPr>
          </a:p>
        </p:txBody>
      </p:sp>
      <p:sp>
        <p:nvSpPr>
          <p:cNvPr id="8" name="Title 1">
            <a:extLst>
              <a:ext uri="{FF2B5EF4-FFF2-40B4-BE49-F238E27FC236}">
                <a16:creationId xmlns:a16="http://schemas.microsoft.com/office/drawing/2014/main" id="{BD0BE351-849D-3428-5389-C64BDF2FEDB4}"/>
              </a:ext>
            </a:extLst>
          </p:cNvPr>
          <p:cNvSpPr>
            <a:spLocks noGrp="1"/>
          </p:cNvSpPr>
          <p:nvPr>
            <p:ph type="title"/>
          </p:nvPr>
        </p:nvSpPr>
        <p:spPr>
          <a:xfrm>
            <a:off x="838199" y="253647"/>
            <a:ext cx="10515600" cy="574158"/>
          </a:xfrm>
        </p:spPr>
        <p:txBody>
          <a:bodyPr>
            <a:normAutofit fontScale="90000"/>
          </a:bodyPr>
          <a:lstStyle/>
          <a:p>
            <a:pPr algn="ctr"/>
            <a:r>
              <a:rPr lang="en-US" dirty="0"/>
              <a:t>Lessons &amp; Activities</a:t>
            </a:r>
          </a:p>
        </p:txBody>
      </p:sp>
      <p:sp>
        <p:nvSpPr>
          <p:cNvPr id="6" name="TextBox 5">
            <a:extLst>
              <a:ext uri="{FF2B5EF4-FFF2-40B4-BE49-F238E27FC236}">
                <a16:creationId xmlns:a16="http://schemas.microsoft.com/office/drawing/2014/main" id="{0DA7CDBD-852F-416C-AE2A-D5BAA4C5A478}"/>
              </a:ext>
            </a:extLst>
          </p:cNvPr>
          <p:cNvSpPr txBox="1"/>
          <p:nvPr/>
        </p:nvSpPr>
        <p:spPr>
          <a:xfrm>
            <a:off x="1085248" y="955083"/>
            <a:ext cx="4919505" cy="5816977"/>
          </a:xfrm>
          <a:prstGeom prst="rect">
            <a:avLst/>
          </a:prstGeom>
          <a:noFill/>
        </p:spPr>
        <p:txBody>
          <a:bodyPr wrap="square">
            <a:spAutoFit/>
          </a:bodyPr>
          <a:lstStyle/>
          <a:p>
            <a:r>
              <a:rPr lang="en-US" sz="1200" dirty="0">
                <a:latin typeface="Calibri" panose="020F0502020204030204" pitchFamily="34" charset="0"/>
                <a:ea typeface="Times New Roman" panose="02020603050405020304" pitchFamily="18" charset="0"/>
                <a:hlinkClick r:id="rId18" action="ppaction://hlinksldjump">
                  <a:extLst>
                    <a:ext uri="{A12FA001-AC4F-418D-AE19-62706E023703}">
                      <ahyp:hlinkClr xmlns:ahyp="http://schemas.microsoft.com/office/drawing/2018/hyperlinkcolor" val="tx"/>
                    </a:ext>
                  </a:extLst>
                </a:hlinkClick>
              </a:rPr>
              <a:t>BLACK BEARS</a:t>
            </a:r>
            <a:endParaRPr lang="en-US" sz="1200" dirty="0">
              <a:latin typeface="Calibri" panose="020F0502020204030204" pitchFamily="34" charset="0"/>
              <a:ea typeface="Times New Roman" panose="02020603050405020304" pitchFamily="18" charset="0"/>
            </a:endParaRPr>
          </a:p>
          <a:p>
            <a:r>
              <a:rPr lang="en-US" sz="1200" dirty="0">
                <a:latin typeface="Calibri" panose="020F0502020204030204" pitchFamily="34" charset="0"/>
                <a:ea typeface="Times New Roman" panose="02020603050405020304" pitchFamily="18" charset="0"/>
                <a:hlinkClick r:id="rId19"/>
              </a:rPr>
              <a:t>Sleepy Barry</a:t>
            </a:r>
            <a:r>
              <a:rPr lang="en-US" sz="1200" dirty="0">
                <a:latin typeface="Calibri" panose="020F0502020204030204" pitchFamily="34" charset="0"/>
                <a:ea typeface="Times New Roman" panose="02020603050405020304" pitchFamily="18" charset="0"/>
              </a:rPr>
              <a:t> (3-8)</a:t>
            </a:r>
          </a:p>
          <a:p>
            <a:r>
              <a:rPr lang="en-US" sz="1200" dirty="0">
                <a:latin typeface="Calibri" panose="020F0502020204030204"/>
                <a:ea typeface="Calibri" panose="020F0502020204030204" pitchFamily="34" charset="0"/>
                <a:cs typeface="Calibri" panose="020F0502020204030204" pitchFamily="34" charset="0"/>
                <a:hlinkClick r:id="rId5"/>
              </a:rPr>
              <a:t>Animal Adaptations</a:t>
            </a:r>
            <a:r>
              <a:rPr lang="en-US" sz="1200" dirty="0">
                <a:latin typeface="Calibri" panose="020F0502020204030204"/>
                <a:ea typeface="Calibri" panose="020F0502020204030204" pitchFamily="34" charset="0"/>
                <a:cs typeface="Calibri" panose="020F0502020204030204" pitchFamily="34" charset="0"/>
              </a:rPr>
              <a:t> (4-8)</a:t>
            </a:r>
            <a:endParaRPr lang="en-US" sz="1200" dirty="0">
              <a:latin typeface="Calibri" panose="020F0502020204030204" pitchFamily="34" charset="0"/>
              <a:ea typeface="Times New Roman" panose="02020603050405020304" pitchFamily="18" charset="0"/>
            </a:endParaRPr>
          </a:p>
          <a:p>
            <a:r>
              <a:rPr lang="en-US" sz="1200" dirty="0">
                <a:latin typeface="Calibri" panose="020F0502020204030204" pitchFamily="34" charset="0"/>
                <a:ea typeface="Times New Roman" panose="02020603050405020304" pitchFamily="18" charset="0"/>
                <a:hlinkClick r:id="rId20"/>
              </a:rPr>
              <a:t>Black Bear Education in New Jersey</a:t>
            </a:r>
            <a:r>
              <a:rPr lang="en-US" sz="1200" dirty="0">
                <a:latin typeface="Calibri" panose="020F0502020204030204" pitchFamily="34" charset="0"/>
                <a:ea typeface="Times New Roman" panose="02020603050405020304" pitchFamily="18" charset="0"/>
              </a:rPr>
              <a:t> (K-12)</a:t>
            </a:r>
          </a:p>
          <a:p>
            <a:r>
              <a:rPr lang="en-US" sz="1200" dirty="0">
                <a:latin typeface="Calibri" panose="020F0502020204030204" pitchFamily="34" charset="0"/>
                <a:ea typeface="Times New Roman" panose="02020603050405020304" pitchFamily="18" charset="0"/>
                <a:hlinkClick r:id="rId21"/>
              </a:rPr>
              <a:t>North American Bear Center Lesson Plans</a:t>
            </a:r>
            <a:r>
              <a:rPr lang="en-US" sz="1200" dirty="0">
                <a:latin typeface="Calibri" panose="020F0502020204030204" pitchFamily="34" charset="0"/>
                <a:ea typeface="Times New Roman" panose="02020603050405020304" pitchFamily="18" charset="0"/>
              </a:rPr>
              <a:t> (K-12)</a:t>
            </a:r>
            <a:endParaRPr lang="en-US" sz="1000" dirty="0">
              <a:latin typeface="Calibri" panose="020F0502020204030204" pitchFamily="34" charset="0"/>
              <a:ea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hlinkClick r:id="rId22" action="ppaction://hlinksldjump">
                <a:extLst>
                  <a:ext uri="{A12FA001-AC4F-418D-AE19-62706E023703}">
                    <ahyp:hlinkClr xmlns:ahyp="http://schemas.microsoft.com/office/drawing/2018/hyperlinkcolor" val="tx"/>
                  </a:ext>
                </a:extLst>
              </a:hlinkClick>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hlinkClick r:id="rId22" action="ppaction://hlinksldjump">
                  <a:extLst>
                    <a:ext uri="{A12FA001-AC4F-418D-AE19-62706E023703}">
                      <ahyp:hlinkClr xmlns:ahyp="http://schemas.microsoft.com/office/drawing/2018/hyperlinkcolor" val="tx"/>
                    </a:ext>
                  </a:extLst>
                </a:hlinkClick>
              </a:rPr>
              <a:t>TROUT</a:t>
            </a:r>
            <a:endPar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hlinkClick r:id="rId23"/>
              </a:rPr>
              <a:t>Trout in the Classroom</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rPr>
              <a:t> (K-12) &amp; </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hlinkClick r:id="rId24"/>
              </a:rPr>
              <a:t>TIC New Jersey</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hlinkClick r:id="rId25" action="ppaction://hlinksldjump">
                  <a:extLst>
                    <a:ext uri="{A12FA001-AC4F-418D-AE19-62706E023703}">
                      <ahyp:hlinkClr xmlns:ahyp="http://schemas.microsoft.com/office/drawing/2018/hyperlinkcolor" val="tx"/>
                    </a:ext>
                  </a:extLst>
                </a:hlinkClick>
              </a:rPr>
              <a:t>HORSESHOE CRABS</a:t>
            </a:r>
            <a:endParaRPr kumimoji="0" lang="en-US" sz="1200" b="0" i="0" u="none" strike="noStrike" kern="1200" cap="none" spc="0" normalizeH="0" baseline="0" noProof="0" dirty="0">
              <a:ln>
                <a:noFill/>
              </a:ln>
              <a:effectLst/>
              <a:uLnTx/>
              <a:uFillTx/>
              <a:latin typeface="Calibri" panose="020F0502020204030204" pitchFamily="34" charset="0"/>
              <a:ea typeface="Times New Roman" panose="02020603050405020304" pitchFamily="18"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hlinkClick r:id="rId26"/>
              </a:rPr>
              <a:t>Horseshoe Crab Teacher Toolbox</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hlinkClick r:id="rId27"/>
              </a:rPr>
              <a:t>Prehistoric Paramedics Classroom Discussion Guide</a:t>
            </a:r>
            <a:r>
              <a:rPr kumimoji="0" lang="en-US" sz="1200" b="0" i="0" u="none" strike="noStrike" kern="1200" cap="none" spc="0" normalizeH="0" baseline="0" noProof="0" dirty="0">
                <a:ln>
                  <a:noFill/>
                </a:ln>
                <a:solidFill>
                  <a:prstClr val="black"/>
                </a:solidFill>
                <a:effectLst/>
                <a:uLnTx/>
                <a:uFillTx/>
                <a:latin typeface="Calibri" panose="020F0502020204030204" pitchFamily="34" charset="0"/>
                <a:ea typeface="Times New Roman" panose="02020603050405020304" pitchFamily="18" charset="0"/>
                <a:cs typeface="+mn-cs"/>
              </a:rPr>
              <a:t> (6-8)</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Times New Roman" panose="02020603050405020304" pitchFamily="18" charset="0"/>
                <a:cs typeface="+mn-cs"/>
                <a:hlinkClick r:id="rId28"/>
              </a:rPr>
              <a:t>Partnership for the Delaware Estuary Resources</a:t>
            </a:r>
            <a:r>
              <a:rPr kumimoji="0" lang="en-US" sz="1200" b="0" i="0" u="none" strike="noStrike" kern="1200" cap="none" spc="0" normalizeH="0" baseline="0" noProof="0" dirty="0">
                <a:ln>
                  <a:noFill/>
                </a:ln>
                <a:solidFill>
                  <a:prstClr val="black"/>
                </a:solidFill>
                <a:effectLst/>
                <a:uLnTx/>
                <a:uFillTx/>
                <a:latin typeface="Calibri" panose="020F0502020204030204"/>
                <a:ea typeface="Times New Roman" panose="02020603050405020304" pitchFamily="18" charset="0"/>
                <a:cs typeface="+mn-cs"/>
              </a:rPr>
              <a:t> (K-12)</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Times New Roman" panose="02020603050405020304" pitchFamily="18" charset="0"/>
                <a:cs typeface="+mn-cs"/>
                <a:hlinkClick r:id="rId29"/>
              </a:rPr>
              <a:t>Green Eggs &amp; Sand</a:t>
            </a:r>
            <a:r>
              <a:rPr kumimoji="0" lang="en-US" sz="1200" b="0" i="0" u="none" strike="noStrike" kern="1200" cap="none" spc="0" normalizeH="0" baseline="0" noProof="0" dirty="0">
                <a:ln>
                  <a:noFill/>
                </a:ln>
                <a:solidFill>
                  <a:prstClr val="black"/>
                </a:solidFill>
                <a:effectLst/>
                <a:uLnTx/>
                <a:uFillTx/>
                <a:latin typeface="Calibri" panose="020F0502020204030204"/>
                <a:ea typeface="Times New Roman" panose="02020603050405020304" pitchFamily="18" charset="0"/>
                <a:cs typeface="+mn-cs"/>
              </a:rPr>
              <a:t> (Educator Workshops)</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a:defRPr/>
            </a:pPr>
            <a:r>
              <a:rPr kumimoji="0" lang="en-US" sz="1200" b="0" i="0" u="sng"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30" action="ppaction://hlinksldjump">
                  <a:extLst>
                    <a:ext uri="{A12FA001-AC4F-418D-AE19-62706E023703}">
                      <ahyp:hlinkClr xmlns:ahyp="http://schemas.microsoft.com/office/drawing/2018/hyperlinkcolor" val="tx"/>
                    </a:ext>
                  </a:extLst>
                </a:hlinkClick>
              </a:rPr>
              <a:t>MOSQUITOES</a:t>
            </a:r>
            <a:endParaRPr kumimoji="0" lang="en-US" sz="1200" b="0" i="0" u="sng"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a:defRPr/>
            </a:pPr>
            <a:r>
              <a:rPr lang="en-US" sz="1200" b="0" i="0" dirty="0">
                <a:effectLst/>
                <a:hlinkClick r:id="rId31"/>
              </a:rPr>
              <a:t>Mosquitoes &amp; Me Curriculum</a:t>
            </a:r>
            <a:r>
              <a:rPr lang="en-US" sz="1200" b="0" i="0" dirty="0">
                <a:effectLst/>
              </a:rPr>
              <a:t> (3-8)</a:t>
            </a:r>
          </a:p>
          <a:p>
            <a:pPr>
              <a:defRPr/>
            </a:pPr>
            <a:r>
              <a:rPr lang="en-US" sz="1200" dirty="0">
                <a:effectLst/>
                <a:hlinkClick r:id="rId32"/>
              </a:rPr>
              <a:t>Changing Planet: Infectious Diseases Classroom Activity</a:t>
            </a:r>
            <a:r>
              <a:rPr lang="en-US" sz="1200" dirty="0">
                <a:solidFill>
                  <a:srgbClr val="2E3192"/>
                </a:solidFill>
                <a:effectLst/>
              </a:rPr>
              <a:t> (5-8)</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hlinkClick r:id="rId33"/>
              </a:rPr>
              <a:t>The Jacques Cousteau NERR Teacher Modules</a:t>
            </a:r>
            <a:r>
              <a:rPr lang="en-US" sz="1200" dirty="0"/>
              <a:t> (6-12)</a:t>
            </a:r>
          </a:p>
          <a:p>
            <a:pPr>
              <a:defRPr/>
            </a:pPr>
            <a:r>
              <a:rPr lang="en-US" sz="1200" dirty="0">
                <a:solidFill>
                  <a:srgbClr val="333333"/>
                </a:solidFill>
                <a:hlinkClick r:id="rId34"/>
              </a:rPr>
              <a:t>Mosquitos and Climate Change</a:t>
            </a:r>
            <a:r>
              <a:rPr lang="en-US" sz="1200" dirty="0">
                <a:solidFill>
                  <a:srgbClr val="333333"/>
                </a:solidFill>
              </a:rPr>
              <a:t> </a:t>
            </a:r>
            <a:r>
              <a:rPr lang="en-US" sz="1200" b="0" i="0" dirty="0">
                <a:solidFill>
                  <a:srgbClr val="333333"/>
                </a:solidFill>
                <a:effectLst/>
              </a:rPr>
              <a:t>(7-12)</a:t>
            </a:r>
          </a:p>
          <a:p>
            <a:pPr>
              <a:defRPr/>
            </a:pPr>
            <a:r>
              <a:rPr lang="en-US" sz="1200" i="0" dirty="0">
                <a:solidFill>
                  <a:srgbClr val="000000"/>
                </a:solidFill>
                <a:effectLst/>
                <a:hlinkClick r:id="rId35"/>
              </a:rPr>
              <a:t>Climate Change and Vector-Borne Disease</a:t>
            </a:r>
            <a:r>
              <a:rPr lang="en-US" sz="1200" i="0" dirty="0">
                <a:solidFill>
                  <a:srgbClr val="000000"/>
                </a:solidFill>
                <a:effectLst/>
              </a:rPr>
              <a:t> (HS)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solidFill>
                <a:srgbClr val="211D1E"/>
              </a:solidFill>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hlinkClick r:id="rId3" action="ppaction://hlinksldjump">
                  <a:extLst>
                    <a:ext uri="{A12FA001-AC4F-418D-AE19-62706E023703}">
                      <ahyp:hlinkClr xmlns:ahyp="http://schemas.microsoft.com/office/drawing/2018/hyperlinkcolor" val="tx"/>
                    </a:ext>
                  </a:extLst>
                </a:hlinkClick>
              </a:rPr>
              <a:t>BATS</a:t>
            </a:r>
            <a:endParaRPr kumimoji="0" lang="en-US" sz="1200" b="0" i="0" u="none" strike="noStrike" kern="1200" cap="none" spc="0" normalizeH="0" baseline="0" noProof="0" dirty="0">
              <a:ln>
                <a:noFill/>
              </a:ln>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hlinkClick r:id="rId36"/>
              </a:rPr>
              <a:t>Amara and the Bats - Project Learning Tree</a:t>
            </a: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rPr>
              <a:t> (K-2)</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hlinkClick r:id="rId37"/>
              </a:rPr>
              <a:t>The Bat And Climate Change - Animal Research Project</a:t>
            </a: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rPr>
              <a:t> (2-5)</a:t>
            </a: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hlinkClick r:id="rId38"/>
              </a:rPr>
              <a:t>WILD About Bats: Association of Fish &amp; Wildlife Agencies</a:t>
            </a:r>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solidFill>
                <a:prstClr val="black"/>
              </a:solidFill>
              <a:latin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73218347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94C62D87-84AB-A1C8-D560-161B58E0B4B3}"/>
              </a:ext>
            </a:extLst>
          </p:cNvPr>
          <p:cNvSpPr>
            <a:spLocks noGrp="1"/>
          </p:cNvSpPr>
          <p:nvPr>
            <p:ph idx="1"/>
          </p:nvPr>
        </p:nvSpPr>
        <p:spPr>
          <a:xfrm>
            <a:off x="838199" y="914401"/>
            <a:ext cx="4919505" cy="5184948"/>
          </a:xfrm>
        </p:spPr>
        <p:txBody>
          <a:bodyPr>
            <a:normAutofit/>
          </a:bodyPr>
          <a:lstStyle/>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effectLst/>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1000" dirty="0">
              <a:latin typeface="Calibri" panose="020F0502020204030204" pitchFamily="34" charset="0"/>
              <a:ea typeface="Times New Roman" panose="02020603050405020304" pitchFamily="18" charset="0"/>
            </a:endParaRPr>
          </a:p>
          <a:p>
            <a:pPr marL="0" marR="0" indent="0">
              <a:spcBef>
                <a:spcPts val="0"/>
              </a:spcBef>
              <a:spcAft>
                <a:spcPts val="0"/>
              </a:spcAft>
              <a:buNone/>
            </a:pPr>
            <a:endParaRPr lang="en-US" sz="4000" dirty="0">
              <a:effectLst/>
              <a:ea typeface="Times New Roman" panose="02020603050405020304" pitchFamily="18" charset="0"/>
            </a:endParaRPr>
          </a:p>
          <a:p>
            <a:endParaRPr lang="en-US" dirty="0"/>
          </a:p>
        </p:txBody>
      </p:sp>
      <p:sp>
        <p:nvSpPr>
          <p:cNvPr id="4" name="TextBox 3">
            <a:extLst>
              <a:ext uri="{FF2B5EF4-FFF2-40B4-BE49-F238E27FC236}">
                <a16:creationId xmlns:a16="http://schemas.microsoft.com/office/drawing/2014/main" id="{08AEF005-C4BE-BFBF-5B93-A268F4FB1235}"/>
              </a:ext>
            </a:extLst>
          </p:cNvPr>
          <p:cNvSpPr txBox="1"/>
          <p:nvPr/>
        </p:nvSpPr>
        <p:spPr>
          <a:xfrm>
            <a:off x="853302" y="913720"/>
            <a:ext cx="5151451" cy="4862870"/>
          </a:xfrm>
          <a:prstGeom prst="rect">
            <a:avLst/>
          </a:prstGeom>
          <a:noFill/>
        </p:spPr>
        <p:txBody>
          <a:bodyPr wrap="square" rtlCol="0">
            <a:spAutoFit/>
          </a:bodyPr>
          <a:lstStyle/>
          <a:p>
            <a:pPr marL="0" marR="0"/>
            <a:r>
              <a:rPr lang="en-US" sz="1200" dirty="0">
                <a:ea typeface="Times New Roman" panose="02020603050405020304" pitchFamily="18" charset="0"/>
                <a:hlinkClick r:id="rId3" action="ppaction://hlinksldjump">
                  <a:extLst>
                    <a:ext uri="{A12FA001-AC4F-418D-AE19-62706E023703}">
                      <ahyp:hlinkClr xmlns:ahyp="http://schemas.microsoft.com/office/drawing/2018/hyperlinkcolor" val="tx"/>
                    </a:ext>
                  </a:extLst>
                </a:hlinkClick>
              </a:rPr>
              <a:t>BENEFITS OF CLIMATE CHANGE?</a:t>
            </a:r>
            <a:endParaRPr lang="en-US" sz="1200" dirty="0">
              <a:ea typeface="Times New Roman" panose="02020603050405020304" pitchFamily="18" charset="0"/>
            </a:endParaRPr>
          </a:p>
          <a:p>
            <a:r>
              <a:rPr lang="en-US" sz="1200" b="0" i="0" dirty="0">
                <a:solidFill>
                  <a:srgbClr val="0B2850"/>
                </a:solidFill>
                <a:effectLst/>
                <a:hlinkClick r:id="rId4"/>
              </a:rPr>
              <a:t>Climate Change Debate Topics</a:t>
            </a:r>
            <a:r>
              <a:rPr lang="en-US" sz="1200" b="0" i="0" dirty="0">
                <a:solidFill>
                  <a:srgbClr val="0B2850"/>
                </a:solidFill>
                <a:effectLst/>
              </a:rPr>
              <a:t> </a:t>
            </a:r>
          </a:p>
          <a:p>
            <a:r>
              <a:rPr lang="en-US" sz="1200" b="0" i="0" dirty="0">
                <a:solidFill>
                  <a:srgbClr val="2C2F35"/>
                </a:solidFill>
                <a:effectLst/>
                <a:latin typeface="Tiempos"/>
                <a:hlinkClick r:id="rId5"/>
              </a:rPr>
              <a:t>Climate change debate</a:t>
            </a:r>
            <a:r>
              <a:rPr lang="en-US" sz="1200" dirty="0">
                <a:solidFill>
                  <a:srgbClr val="0B2850"/>
                </a:solidFill>
                <a:latin typeface="Tiempos"/>
                <a:hlinkClick r:id="rId5"/>
              </a:rPr>
              <a:t> </a:t>
            </a:r>
            <a:endParaRPr lang="en-US" sz="1200" dirty="0">
              <a:solidFill>
                <a:srgbClr val="0B2850"/>
              </a:solidFill>
              <a:latin typeface="Tiempos"/>
            </a:endParaRPr>
          </a:p>
          <a:p>
            <a:r>
              <a:rPr lang="en-US" sz="1200" b="0" i="0" dirty="0">
                <a:solidFill>
                  <a:srgbClr val="333333"/>
                </a:solidFill>
                <a:effectLst/>
                <a:hlinkClick r:id="rId6"/>
              </a:rPr>
              <a:t>Climate Change Debate Pack</a:t>
            </a:r>
            <a:r>
              <a:rPr lang="en-US" sz="1200" b="0" i="0" dirty="0">
                <a:solidFill>
                  <a:srgbClr val="333333"/>
                </a:solidFill>
                <a:effectLst/>
              </a:rPr>
              <a:t> </a:t>
            </a:r>
          </a:p>
          <a:p>
            <a:r>
              <a:rPr lang="en-US" sz="1200" b="0" i="0" dirty="0">
                <a:solidFill>
                  <a:srgbClr val="2E5882"/>
                </a:solidFill>
                <a:effectLst/>
                <a:hlinkClick r:id="rId7"/>
              </a:rPr>
              <a:t>Controversy in the Classroom: Strategies for managing climate change discourse</a:t>
            </a:r>
            <a:endParaRPr lang="en-US" sz="1200" b="0" i="0" dirty="0">
              <a:solidFill>
                <a:srgbClr val="2E5882"/>
              </a:solidFill>
              <a:effectLst/>
            </a:endParaRPr>
          </a:p>
          <a:p>
            <a:r>
              <a:rPr lang="en-US" sz="1200" i="0" dirty="0">
                <a:solidFill>
                  <a:srgbClr val="45454A"/>
                </a:solidFill>
                <a:effectLst/>
                <a:hlinkClick r:id="rId8"/>
              </a:rPr>
              <a:t>Is Climate Change Good for Us?</a:t>
            </a:r>
            <a:r>
              <a:rPr lang="en-US" sz="1200" i="0" dirty="0">
                <a:solidFill>
                  <a:srgbClr val="45454A"/>
                </a:solidFill>
                <a:effectLst/>
              </a:rPr>
              <a:t> (6-10)</a:t>
            </a:r>
          </a:p>
          <a:p>
            <a:pPr marL="0" marR="0"/>
            <a:endParaRPr lang="en-US" sz="1200" dirty="0">
              <a:effectLst/>
              <a:ea typeface="Times New Roman" panose="02020603050405020304" pitchFamily="18" charset="0"/>
              <a:hlinkClick r:id="rId9" action="ppaction://hlinksldjump">
                <a:extLst>
                  <a:ext uri="{A12FA001-AC4F-418D-AE19-62706E023703}">
                    <ahyp:hlinkClr xmlns:ahyp="http://schemas.microsoft.com/office/drawing/2018/hyperlinkcolor" val="tx"/>
                  </a:ext>
                </a:extLst>
              </a:hlinkClick>
            </a:endParaRPr>
          </a:p>
          <a:p>
            <a:pPr marL="0" marR="0"/>
            <a:r>
              <a:rPr lang="en-US" sz="1200" dirty="0">
                <a:effectLst/>
                <a:ea typeface="Times New Roman" panose="02020603050405020304" pitchFamily="18" charset="0"/>
                <a:hlinkClick r:id="rId9" action="ppaction://hlinksldjump">
                  <a:extLst>
                    <a:ext uri="{A12FA001-AC4F-418D-AE19-62706E023703}">
                      <ahyp:hlinkClr xmlns:ahyp="http://schemas.microsoft.com/office/drawing/2018/hyperlinkcolor" val="tx"/>
                    </a:ext>
                  </a:extLst>
                </a:hlinkClick>
              </a:rPr>
              <a:t>WHAT YOU CAN DO</a:t>
            </a:r>
            <a:endParaRPr lang="en-US" sz="1200" dirty="0">
              <a:effectLst/>
              <a:ea typeface="Times New Roman" panose="02020603050405020304" pitchFamily="18" charset="0"/>
            </a:endParaRPr>
          </a:p>
          <a:p>
            <a:pPr marL="0" marR="0"/>
            <a:r>
              <a:rPr lang="en-US" sz="1200" u="sng" dirty="0">
                <a:solidFill>
                  <a:srgbClr val="0563C1"/>
                </a:solidFill>
                <a:effectLst/>
                <a:ea typeface="Times New Roman" panose="02020603050405020304" pitchFamily="18" charset="0"/>
                <a:hlinkClick r:id="rId10"/>
              </a:rPr>
              <a:t>Kids Can Change the World</a:t>
            </a:r>
            <a:r>
              <a:rPr lang="en-US" sz="1200" dirty="0">
                <a:effectLst/>
                <a:ea typeface="Times New Roman" panose="02020603050405020304" pitchFamily="18" charset="0"/>
              </a:rPr>
              <a:t> (K-5)</a:t>
            </a:r>
          </a:p>
          <a:p>
            <a:pPr marL="0" marR="0"/>
            <a:r>
              <a:rPr lang="en-US" sz="1200" u="sng" dirty="0">
                <a:solidFill>
                  <a:srgbClr val="0563C1"/>
                </a:solidFill>
                <a:effectLst/>
                <a:ea typeface="Times New Roman" panose="02020603050405020304" pitchFamily="18" charset="0"/>
                <a:hlinkClick r:id="rId11"/>
              </a:rPr>
              <a:t>Individual Action Bingo</a:t>
            </a:r>
            <a:r>
              <a:rPr lang="en-US" sz="1200" dirty="0">
                <a:effectLst/>
                <a:ea typeface="Times New Roman" panose="02020603050405020304" pitchFamily="18" charset="0"/>
              </a:rPr>
              <a:t> (K-8)</a:t>
            </a:r>
          </a:p>
          <a:p>
            <a:pPr marL="0" marR="0"/>
            <a:r>
              <a:rPr lang="en-US" sz="1200" u="sng" dirty="0">
                <a:solidFill>
                  <a:srgbClr val="0563C1"/>
                </a:solidFill>
                <a:effectLst/>
                <a:ea typeface="Times New Roman" panose="02020603050405020304" pitchFamily="18" charset="0"/>
                <a:hlinkClick r:id="rId12"/>
              </a:rPr>
              <a:t>How Can We Respond to Climate Change?</a:t>
            </a:r>
            <a:r>
              <a:rPr lang="en-US" sz="1200" dirty="0">
                <a:effectLst/>
                <a:ea typeface="Times New Roman" panose="02020603050405020304" pitchFamily="18" charset="0"/>
              </a:rPr>
              <a:t> (3-12)</a:t>
            </a:r>
          </a:p>
          <a:p>
            <a:pPr marL="0" marR="0"/>
            <a:r>
              <a:rPr lang="en-US" sz="1200" u="sng" dirty="0">
                <a:solidFill>
                  <a:srgbClr val="0563C1"/>
                </a:solidFill>
                <a:effectLst/>
                <a:ea typeface="Times New Roman" panose="02020603050405020304" pitchFamily="18" charset="0"/>
                <a:hlinkClick r:id="rId13"/>
              </a:rPr>
              <a:t>Take Action</a:t>
            </a:r>
            <a:r>
              <a:rPr lang="en-US" sz="1200" dirty="0">
                <a:effectLst/>
                <a:ea typeface="Times New Roman" panose="02020603050405020304" pitchFamily="18" charset="0"/>
              </a:rPr>
              <a:t> (6-12)</a:t>
            </a:r>
          </a:p>
          <a:p>
            <a:pPr marL="0" marR="0"/>
            <a:r>
              <a:rPr lang="en-US" sz="1200" u="sng" dirty="0">
                <a:solidFill>
                  <a:srgbClr val="0563C1"/>
                </a:solidFill>
                <a:effectLst/>
                <a:ea typeface="Times New Roman" panose="02020603050405020304" pitchFamily="18" charset="0"/>
                <a:hlinkClick r:id="rId14"/>
              </a:rPr>
              <a:t>Personal Action</a:t>
            </a:r>
            <a:r>
              <a:rPr lang="en-US" sz="1200" dirty="0">
                <a:effectLst/>
                <a:ea typeface="Times New Roman" panose="02020603050405020304" pitchFamily="18" charset="0"/>
              </a:rPr>
              <a:t> (6-12)</a:t>
            </a:r>
          </a:p>
          <a:p>
            <a:pPr marL="0" marR="0"/>
            <a:r>
              <a:rPr lang="en-US" sz="1200" u="sng" dirty="0">
                <a:solidFill>
                  <a:srgbClr val="0563C1"/>
                </a:solidFill>
                <a:effectLst/>
                <a:ea typeface="Times New Roman" panose="02020603050405020304" pitchFamily="18" charset="0"/>
                <a:hlinkClick r:id="rId15"/>
              </a:rPr>
              <a:t>The Lifestyle Project</a:t>
            </a:r>
            <a:r>
              <a:rPr lang="en-US" sz="1200" dirty="0">
                <a:effectLst/>
                <a:ea typeface="Times New Roman" panose="02020603050405020304" pitchFamily="18" charset="0"/>
              </a:rPr>
              <a:t> (6-12)</a:t>
            </a:r>
          </a:p>
          <a:p>
            <a:pPr marL="0" marR="0"/>
            <a:r>
              <a:rPr lang="en-US" sz="1200" u="sng" dirty="0">
                <a:solidFill>
                  <a:srgbClr val="0563C1"/>
                </a:solidFill>
                <a:effectLst/>
                <a:ea typeface="Times New Roman" panose="02020603050405020304" pitchFamily="18" charset="0"/>
                <a:hlinkClick r:id="rId16"/>
              </a:rPr>
              <a:t>Your Place in Focus | Adaptation</a:t>
            </a:r>
            <a:r>
              <a:rPr lang="en-US" sz="1200" dirty="0">
                <a:effectLst/>
                <a:ea typeface="Times New Roman" panose="02020603050405020304" pitchFamily="18" charset="0"/>
              </a:rPr>
              <a:t> (6-12)</a:t>
            </a:r>
          </a:p>
          <a:p>
            <a:pPr marL="0" marR="0"/>
            <a:r>
              <a:rPr lang="en-US" sz="1200" u="sng" dirty="0">
                <a:solidFill>
                  <a:srgbClr val="0563C1"/>
                </a:solidFill>
                <a:effectLst/>
                <a:ea typeface="Times New Roman" panose="02020603050405020304" pitchFamily="18" charset="0"/>
                <a:hlinkClick r:id="rId17"/>
              </a:rPr>
              <a:t>What YOU Can Do about Climate Change</a:t>
            </a:r>
            <a:r>
              <a:rPr lang="en-US" sz="1200" dirty="0">
                <a:effectLst/>
                <a:ea typeface="Times New Roman" panose="02020603050405020304" pitchFamily="18" charset="0"/>
              </a:rPr>
              <a:t> (6-12)</a:t>
            </a:r>
          </a:p>
          <a:p>
            <a:pPr rtl="0">
              <a:spcBef>
                <a:spcPts val="0"/>
              </a:spcBef>
              <a:spcAft>
                <a:spcPts val="0"/>
              </a:spcAft>
            </a:pPr>
            <a:r>
              <a:rPr lang="en-US" sz="1200" i="0" u="none" strike="noStrike" dirty="0">
                <a:solidFill>
                  <a:srgbClr val="000000"/>
                </a:solidFill>
                <a:effectLst/>
                <a:hlinkClick r:id="rId18"/>
              </a:rPr>
              <a:t>Youth Climate Action (Climate Heroes #2)</a:t>
            </a:r>
            <a:r>
              <a:rPr lang="en-US" sz="1200" i="0" u="none" strike="noStrike" dirty="0">
                <a:solidFill>
                  <a:srgbClr val="000000"/>
                </a:solidFill>
                <a:effectLst/>
              </a:rPr>
              <a:t> </a:t>
            </a:r>
            <a:r>
              <a:rPr lang="en-US" sz="1200" i="0" u="none" strike="noStrike" dirty="0">
                <a:solidFill>
                  <a:srgbClr val="000000"/>
                </a:solidFill>
                <a:effectLst/>
                <a:latin typeface="+mj-lt"/>
              </a:rPr>
              <a:t>(9-12)</a:t>
            </a:r>
            <a:endParaRPr lang="en-US" sz="1200" dirty="0">
              <a:effectLst/>
              <a:latin typeface="+mj-lt"/>
            </a:endParaRPr>
          </a:p>
          <a:p>
            <a:pPr marL="0" marR="0"/>
            <a:r>
              <a:rPr lang="en-US" sz="1200" u="sng" dirty="0">
                <a:solidFill>
                  <a:srgbClr val="0563C1"/>
                </a:solidFill>
                <a:effectLst/>
                <a:ea typeface="Times New Roman" panose="02020603050405020304" pitchFamily="18" charset="0"/>
                <a:hlinkClick r:id="rId19"/>
              </a:rPr>
              <a:t>Cutting our Greenhouse Gas Emissions to Zero</a:t>
            </a:r>
            <a:r>
              <a:rPr lang="en-US" sz="1200" dirty="0">
                <a:effectLst/>
                <a:ea typeface="Times New Roman" panose="02020603050405020304" pitchFamily="18" charset="0"/>
              </a:rPr>
              <a:t> (9-12)</a:t>
            </a:r>
          </a:p>
          <a:p>
            <a:pPr marL="0" marR="0"/>
            <a:endParaRPr lang="en-US" sz="1200" dirty="0">
              <a:ea typeface="Times New Roman" panose="02020603050405020304" pitchFamily="18" charset="0"/>
            </a:endParaRPr>
          </a:p>
          <a:p>
            <a:r>
              <a:rPr lang="en-US" sz="1200" i="1" dirty="0">
                <a:effectLst/>
                <a:ea typeface="Times New Roman" panose="02020603050405020304" pitchFamily="18" charset="0"/>
              </a:rPr>
              <a:t>These lessons and resources have been created and reviewed by teachers and are correlated to the New Jersey Student Learning Standards and/or NGSS.  In some cases, you may have to register with the lesson provider or purchase materials.  The lessons included are not officially endorsed by the NJDEP but are listed as quality examples for educational use.    </a:t>
            </a:r>
            <a:endParaRPr lang="en-US" sz="1200" dirty="0">
              <a:solidFill>
                <a:srgbClr val="211D1E"/>
              </a:solidFill>
              <a:effectLst/>
              <a:ea typeface="Times New Roman" panose="02020603050405020304" pitchFamily="18" charset="0"/>
            </a:endParaRPr>
          </a:p>
          <a:p>
            <a:pPr marL="0" marR="0"/>
            <a:endParaRPr lang="en-US" sz="1200" dirty="0">
              <a:effectLst/>
              <a:ea typeface="Times New Roman" panose="02020603050405020304" pitchFamily="18" charset="0"/>
            </a:endParaRPr>
          </a:p>
          <a:p>
            <a:pPr marL="0" marR="0">
              <a:spcBef>
                <a:spcPts val="0"/>
              </a:spcBef>
              <a:spcAft>
                <a:spcPts val="0"/>
              </a:spcAft>
            </a:pPr>
            <a:endParaRPr lang="en-US" sz="1000" dirty="0">
              <a:solidFill>
                <a:srgbClr val="211D1E"/>
              </a:solidFill>
              <a:effectLst/>
              <a:ea typeface="Calibri" panose="020F0502020204030204" pitchFamily="34" charset="0"/>
              <a:cs typeface="Calibri" panose="020F0502020204030204" pitchFamily="34" charset="0"/>
            </a:endParaRPr>
          </a:p>
        </p:txBody>
      </p:sp>
      <p:sp>
        <p:nvSpPr>
          <p:cNvPr id="5" name="Title 1">
            <a:extLst>
              <a:ext uri="{FF2B5EF4-FFF2-40B4-BE49-F238E27FC236}">
                <a16:creationId xmlns:a16="http://schemas.microsoft.com/office/drawing/2014/main" id="{A3A9C242-3896-2CD5-FDE8-73FC7F5D0CD6}"/>
              </a:ext>
            </a:extLst>
          </p:cNvPr>
          <p:cNvSpPr txBox="1">
            <a:spLocks/>
          </p:cNvSpPr>
          <p:nvPr/>
        </p:nvSpPr>
        <p:spPr>
          <a:xfrm>
            <a:off x="0" y="6388608"/>
            <a:ext cx="6434298" cy="383452"/>
          </a:xfrm>
          <a:prstGeom prst="rect">
            <a:avLst/>
          </a:prstGeom>
        </p:spPr>
        <p:txBody>
          <a:bodyPr vert="horz" lIns="91440" tIns="45720" rIns="91440" bIns="45720" rtlCol="0" anchor="ctr">
            <a:normAutofit fontScale="62500" lnSpcReduction="2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3600" dirty="0"/>
              <a:t>The classroom presentation starts on the next slide…</a:t>
            </a:r>
          </a:p>
        </p:txBody>
      </p:sp>
      <p:sp>
        <p:nvSpPr>
          <p:cNvPr id="8" name="Title 1">
            <a:extLst>
              <a:ext uri="{FF2B5EF4-FFF2-40B4-BE49-F238E27FC236}">
                <a16:creationId xmlns:a16="http://schemas.microsoft.com/office/drawing/2014/main" id="{BD0BE351-849D-3428-5389-C64BDF2FEDB4}"/>
              </a:ext>
            </a:extLst>
          </p:cNvPr>
          <p:cNvSpPr>
            <a:spLocks noGrp="1"/>
          </p:cNvSpPr>
          <p:nvPr>
            <p:ph type="title"/>
          </p:nvPr>
        </p:nvSpPr>
        <p:spPr>
          <a:xfrm>
            <a:off x="838199" y="253647"/>
            <a:ext cx="10515600" cy="574158"/>
          </a:xfrm>
        </p:spPr>
        <p:txBody>
          <a:bodyPr>
            <a:normAutofit fontScale="90000"/>
          </a:bodyPr>
          <a:lstStyle/>
          <a:p>
            <a:pPr algn="ctr"/>
            <a:r>
              <a:rPr lang="en-US" dirty="0"/>
              <a:t>Lessons &amp; Activities</a:t>
            </a:r>
          </a:p>
        </p:txBody>
      </p:sp>
      <p:sp>
        <p:nvSpPr>
          <p:cNvPr id="6" name="TextBox 5">
            <a:extLst>
              <a:ext uri="{FF2B5EF4-FFF2-40B4-BE49-F238E27FC236}">
                <a16:creationId xmlns:a16="http://schemas.microsoft.com/office/drawing/2014/main" id="{0DA7CDBD-852F-416C-AE2A-D5BAA4C5A478}"/>
              </a:ext>
            </a:extLst>
          </p:cNvPr>
          <p:cNvSpPr txBox="1"/>
          <p:nvPr/>
        </p:nvSpPr>
        <p:spPr>
          <a:xfrm>
            <a:off x="6095999" y="913720"/>
            <a:ext cx="4919505" cy="830997"/>
          </a:xfrm>
          <a:prstGeom prst="rect">
            <a:avLst/>
          </a:prstGeom>
          <a:no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solidFill>
                <a:prstClr val="black"/>
              </a:solidFill>
              <a:latin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211D1E"/>
              </a:solidFill>
              <a:effectLst/>
              <a:uLnTx/>
              <a:uFillTx/>
              <a:latin typeface="Calibri" panose="020F0502020204030204"/>
              <a:ea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412300047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031" name="Rectangle 1030">
            <a:extLst>
              <a:ext uri="{FF2B5EF4-FFF2-40B4-BE49-F238E27FC236}">
                <a16:creationId xmlns:a16="http://schemas.microsoft.com/office/drawing/2014/main" id="{9B7AD9F6-8CE7-4299-8FC6-328F4DCD3FF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CE79B17-7036-DD00-AB8C-58CCE1FF55F6}"/>
              </a:ext>
            </a:extLst>
          </p:cNvPr>
          <p:cNvSpPr>
            <a:spLocks noGrp="1"/>
          </p:cNvSpPr>
          <p:nvPr>
            <p:ph type="ctrTitle"/>
          </p:nvPr>
        </p:nvSpPr>
        <p:spPr>
          <a:xfrm>
            <a:off x="893135" y="540327"/>
            <a:ext cx="3471921" cy="3665913"/>
          </a:xfrm>
        </p:spPr>
        <p:txBody>
          <a:bodyPr anchor="b">
            <a:normAutofit/>
          </a:bodyPr>
          <a:lstStyle/>
          <a:p>
            <a:r>
              <a:rPr lang="en-US" sz="5400" b="1" dirty="0"/>
              <a:t>CLIMATE CHANGE &amp; </a:t>
            </a:r>
            <a:br>
              <a:rPr lang="en-US" sz="5400" b="1" dirty="0"/>
            </a:br>
            <a:r>
              <a:rPr lang="en-US" sz="5400" b="1" dirty="0"/>
              <a:t>WILDLIFE</a:t>
            </a:r>
          </a:p>
        </p:txBody>
      </p:sp>
      <p:sp>
        <p:nvSpPr>
          <p:cNvPr id="1033" name="sketchy line">
            <a:extLst>
              <a:ext uri="{FF2B5EF4-FFF2-40B4-BE49-F238E27FC236}">
                <a16:creationId xmlns:a16="http://schemas.microsoft.com/office/drawing/2014/main" id="{F49775AF-8896-43EE-92C6-83497D6DC56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890338" y="4409267"/>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2" descr="Stream Texas Curse by Hollis | Listen online for free on SoundCloud">
            <a:extLst>
              <a:ext uri="{FF2B5EF4-FFF2-40B4-BE49-F238E27FC236}">
                <a16:creationId xmlns:a16="http://schemas.microsoft.com/office/drawing/2014/main" id="{E13F599B-7858-142B-B9A8-F8B07696DABE}"/>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b="303"/>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1028" name="Picture 4" descr="NJDEP| Fish &amp; Wildlife | Endangered and Nongame Species Advisory ...">
            <a:extLst>
              <a:ext uri="{FF2B5EF4-FFF2-40B4-BE49-F238E27FC236}">
                <a16:creationId xmlns:a16="http://schemas.microsoft.com/office/drawing/2014/main" id="{F17F39AF-4BB0-5FDD-85EF-26242B326114}"/>
              </a:ext>
            </a:extLst>
          </p:cNvPr>
          <p:cNvPicPr>
            <a:picLocks noChangeAspect="1" noChangeArrowheads="1"/>
          </p:cNvPicPr>
          <p:nvPr/>
        </p:nvPicPr>
        <p:blipFill>
          <a:blip r:embed="rId6">
            <a:clrChange>
              <a:clrFrom>
                <a:srgbClr val="FEFEFE"/>
              </a:clrFrom>
              <a:clrTo>
                <a:srgbClr val="FEFEFE">
                  <a:alpha val="0"/>
                </a:srgbClr>
              </a:clrTo>
            </a:clrChange>
            <a:extLst>
              <a:ext uri="{28A0092B-C50C-407E-A947-70E740481C1C}">
                <a14:useLocalDpi xmlns:a14="http://schemas.microsoft.com/office/drawing/2010/main" val="0"/>
              </a:ext>
            </a:extLst>
          </a:blip>
          <a:srcRect/>
          <a:stretch>
            <a:fillRect/>
          </a:stretch>
        </p:blipFill>
        <p:spPr bwMode="auto">
          <a:xfrm>
            <a:off x="851630" y="4630582"/>
            <a:ext cx="3552135" cy="1993392"/>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NJDEP | HAB | Alert Tiers &amp; Signs">
            <a:extLst>
              <a:ext uri="{FF2B5EF4-FFF2-40B4-BE49-F238E27FC236}">
                <a16:creationId xmlns:a16="http://schemas.microsoft.com/office/drawing/2014/main" id="{35216A0E-5A1C-79E0-03B7-A526FF82E681}"/>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921153" y="337300"/>
            <a:ext cx="1413090" cy="1351162"/>
          </a:xfrm>
          <a:prstGeom prst="rect">
            <a:avLst/>
          </a:prstGeom>
          <a:noFill/>
          <a:extLst>
            <a:ext uri="{909E8E84-426E-40DD-AFC4-6F175D3DCCD1}">
              <a14:hiddenFill xmlns:a14="http://schemas.microsoft.com/office/drawing/2010/main">
                <a:solidFill>
                  <a:srgbClr val="FFFFFF"/>
                </a:solidFill>
              </a14:hiddenFill>
            </a:ext>
          </a:extLst>
        </p:spPr>
      </p:pic>
      <p:pic>
        <p:nvPicPr>
          <p:cNvPr id="3" name="Hot Hot Hot">
            <a:hlinkClick r:id="" action="ppaction://media"/>
            <a:extLst>
              <a:ext uri="{FF2B5EF4-FFF2-40B4-BE49-F238E27FC236}">
                <a16:creationId xmlns:a16="http://schemas.microsoft.com/office/drawing/2014/main" id="{CDE61B2D-DDEB-8AE4-F020-06C0DE9A45F1}"/>
              </a:ext>
            </a:extLst>
          </p:cNvPr>
          <p:cNvPicPr>
            <a:picLocks noChangeAspect="1"/>
          </p:cNvPicPr>
          <p:nvPr>
            <a:audioFile r:link="rId1"/>
            <p:extLst>
              <p:ext uri="{DAA4B4D4-6D71-4841-9C94-3DE7FCFB9230}">
                <p14:media xmlns:p14="http://schemas.microsoft.com/office/powerpoint/2010/main" r:embed="rId2">
                  <p14:trim st="8165" end="180284.0625"/>
                  <p14:fade in="500" out="5000"/>
                </p14:media>
              </p:ext>
            </p:extLst>
          </p:nvPr>
        </p:nvPicPr>
        <p:blipFill>
          <a:blip r:embed="rId8"/>
          <a:stretch>
            <a:fillRect/>
          </a:stretch>
        </p:blipFill>
        <p:spPr>
          <a:xfrm>
            <a:off x="12830796" y="2970995"/>
            <a:ext cx="609600" cy="609600"/>
          </a:xfrm>
          <a:prstGeom prst="rect">
            <a:avLst/>
          </a:prstGeom>
        </p:spPr>
      </p:pic>
    </p:spTree>
    <p:extLst>
      <p:ext uri="{BB962C8B-B14F-4D97-AF65-F5344CB8AC3E}">
        <p14:creationId xmlns:p14="http://schemas.microsoft.com/office/powerpoint/2010/main" val="2836151966"/>
      </p:ext>
    </p:extLst>
  </p:cSld>
  <p:clrMapOvr>
    <a:masterClrMapping/>
  </p:clrMapOvr>
  <mc:AlternateContent xmlns:mc="http://schemas.openxmlformats.org/markup-compatibility/2006" xmlns:p14="http://schemas.microsoft.com/office/powerpoint/2010/main">
    <mc:Choice Requires="p14">
      <p:transition spd="slow" p14:dur="2500" advClick="0" advTm="36000">
        <p:fade/>
      </p:transition>
    </mc:Choice>
    <mc:Fallback xmlns="">
      <p:transition spd="slow" advClick="0" advTm="3600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numSld="999">
                <p:cTn id="7" fill="hold" display="0">
                  <p:stCondLst>
                    <p:cond delay="indefinite"/>
                  </p:stCondLst>
                  <p:endCondLst>
                    <p:cond evt="onStopAudio" delay="0">
                      <p:tgtEl>
                        <p:sldTgt/>
                      </p:tgtEl>
                    </p:cond>
                  </p:endCondLst>
                </p:cTn>
                <p:tgtEl>
                  <p:spTgt spid="3"/>
                </p:tgtEl>
              </p:cMediaNode>
            </p:audio>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Web Link Icon">
            <a:hlinkClick r:id="rId3" action="ppaction://hlinksldjump"/>
            <a:extLst>
              <a:ext uri="{FF2B5EF4-FFF2-40B4-BE49-F238E27FC236}">
                <a16:creationId xmlns:a16="http://schemas.microsoft.com/office/drawing/2014/main" id="{BFA179E4-EE5D-3913-AF80-195A2F599E27}"/>
              </a:ext>
            </a:extLst>
          </p:cNvPr>
          <p:cNvPicPr>
            <a:picLocks noChangeAspect="1" noChangeArrowheads="1"/>
          </p:cNvPicPr>
          <p:nvPr/>
        </p:nvPicPr>
        <p:blipFill>
          <a:blip r:embed="rId4">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useBgFill="1">
        <p:nvSpPr>
          <p:cNvPr id="9" name="Rectangle 8">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E631010-AD59-7663-A722-448BB431940E}"/>
              </a:ext>
            </a:extLst>
          </p:cNvPr>
          <p:cNvSpPr>
            <a:spLocks noGrp="1"/>
          </p:cNvSpPr>
          <p:nvPr>
            <p:ph type="title"/>
          </p:nvPr>
        </p:nvSpPr>
        <p:spPr>
          <a:xfrm>
            <a:off x="640080" y="325369"/>
            <a:ext cx="3474720" cy="2243337"/>
          </a:xfrm>
        </p:spPr>
        <p:txBody>
          <a:bodyPr anchor="b">
            <a:noAutofit/>
          </a:bodyPr>
          <a:lstStyle/>
          <a:p>
            <a:pPr algn="ctr"/>
            <a:r>
              <a:rPr lang="en-US" sz="4800" dirty="0"/>
              <a:t>What is </a:t>
            </a:r>
            <a:br>
              <a:rPr lang="en-US" sz="4800" dirty="0"/>
            </a:br>
            <a:r>
              <a:rPr lang="en-US" sz="4800" dirty="0"/>
              <a:t>Climate Change?</a:t>
            </a:r>
          </a:p>
        </p:txBody>
      </p:sp>
      <p:sp>
        <p:nvSpPr>
          <p:cNvPr id="11"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6" descr="Climate vs Weather: How They Differ, How They’re Connected ...">
            <a:extLst>
              <a:ext uri="{FF2B5EF4-FFF2-40B4-BE49-F238E27FC236}">
                <a16:creationId xmlns:a16="http://schemas.microsoft.com/office/drawing/2014/main" id="{91AF90ED-1849-D1DA-9E0E-8344A3F7B32E}"/>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30504" r="6806"/>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5" name="Picture 8" descr="science based - An Edenic Outback? - Worldbuilding Stack Exchange">
            <a:extLst>
              <a:ext uri="{FF2B5EF4-FFF2-40B4-BE49-F238E27FC236}">
                <a16:creationId xmlns:a16="http://schemas.microsoft.com/office/drawing/2014/main" id="{1AD551F0-AD03-A663-849F-77DC6CDA3CDA}"/>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t="6734"/>
          <a:stretch/>
        </p:blipFill>
        <p:spPr bwMode="auto">
          <a:xfrm>
            <a:off x="4242554" y="742056"/>
            <a:ext cx="7669295" cy="5364608"/>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6">
            <a:extLst>
              <a:ext uri="{FF2B5EF4-FFF2-40B4-BE49-F238E27FC236}">
                <a16:creationId xmlns:a16="http://schemas.microsoft.com/office/drawing/2014/main" id="{0315EEC4-4D91-1B44-78A1-263E852A4E0C}"/>
              </a:ext>
            </a:extLst>
          </p:cNvPr>
          <p:cNvSpPr/>
          <p:nvPr/>
        </p:nvSpPr>
        <p:spPr>
          <a:xfrm>
            <a:off x="4241028" y="316084"/>
            <a:ext cx="7669295" cy="425967"/>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2" descr="Weather vs Climate | Building Resilience Against Climate Effects ...">
            <a:extLst>
              <a:ext uri="{FF2B5EF4-FFF2-40B4-BE49-F238E27FC236}">
                <a16:creationId xmlns:a16="http://schemas.microsoft.com/office/drawing/2014/main" id="{775F3754-3056-CA44-541D-36F280EC0705}"/>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62980" t="690" r="25178" b="89160"/>
          <a:stretch/>
        </p:blipFill>
        <p:spPr bwMode="auto">
          <a:xfrm>
            <a:off x="7484468" y="325369"/>
            <a:ext cx="1182413" cy="492841"/>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4" descr="Weather vs Climate | Building Resilience Against Climate Effects ...">
            <a:extLst>
              <a:ext uri="{FF2B5EF4-FFF2-40B4-BE49-F238E27FC236}">
                <a16:creationId xmlns:a16="http://schemas.microsoft.com/office/drawing/2014/main" id="{D901E7B6-8FFF-1AC7-CE8B-A939CC670146}"/>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1003" t="363" r="51620" b="2451"/>
          <a:stretch/>
        </p:blipFill>
        <p:spPr bwMode="auto">
          <a:xfrm>
            <a:off x="4826144" y="103220"/>
            <a:ext cx="6659354" cy="6642280"/>
          </a:xfrm>
          <a:prstGeom prst="rect">
            <a:avLst/>
          </a:prstGeom>
          <a:noFill/>
          <a:extLst>
            <a:ext uri="{909E8E84-426E-40DD-AFC4-6F175D3DCCD1}">
              <a14:hiddenFill xmlns:a14="http://schemas.microsoft.com/office/drawing/2010/main">
                <a:solidFill>
                  <a:srgbClr val="FFFFFF"/>
                </a:solidFill>
              </a14:hiddenFill>
            </a:ext>
          </a:extLst>
        </p:spPr>
      </p:pic>
      <p:sp>
        <p:nvSpPr>
          <p:cNvPr id="10" name="Content Placeholder 8197">
            <a:extLst>
              <a:ext uri="{FF2B5EF4-FFF2-40B4-BE49-F238E27FC236}">
                <a16:creationId xmlns:a16="http://schemas.microsoft.com/office/drawing/2014/main" id="{52DE52CC-9454-5FDA-F01C-6F4643E219D9}"/>
              </a:ext>
            </a:extLst>
          </p:cNvPr>
          <p:cNvSpPr txBox="1">
            <a:spLocks/>
          </p:cNvSpPr>
          <p:nvPr/>
        </p:nvSpPr>
        <p:spPr>
          <a:xfrm>
            <a:off x="542260" y="2872899"/>
            <a:ext cx="3785191" cy="332066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spcAft>
                <a:spcPts val="1200"/>
              </a:spcAft>
            </a:pPr>
            <a:r>
              <a:rPr lang="en-US" dirty="0"/>
              <a:t>Climate vs. Weather</a:t>
            </a:r>
          </a:p>
        </p:txBody>
      </p:sp>
      <p:pic>
        <p:nvPicPr>
          <p:cNvPr id="2050" name="Picture 2" descr="Pin by Cheri Byard on My TV Shows | Monk, Favorite tv shows, I movie">
            <a:extLst>
              <a:ext uri="{FF2B5EF4-FFF2-40B4-BE49-F238E27FC236}">
                <a16:creationId xmlns:a16="http://schemas.microsoft.com/office/drawing/2014/main" id="{977AB21B-CF22-16AA-381B-8CCB7A8EA1DC}"/>
              </a:ext>
            </a:extLst>
          </p:cNvPr>
          <p:cNvPicPr>
            <a:picLocks noChangeAspect="1" noChangeArrowheads="1"/>
          </p:cNvPicPr>
          <p:nvPr/>
        </p:nvPicPr>
        <p:blipFill rotWithShape="1">
          <a:blip r:embed="rId8">
            <a:extLst>
              <a:ext uri="{28A0092B-C50C-407E-A947-70E740481C1C}">
                <a14:useLocalDpi xmlns:a14="http://schemas.microsoft.com/office/drawing/2010/main" val="0"/>
              </a:ext>
            </a:extLst>
          </a:blip>
          <a:srcRect r="52601"/>
          <a:stretch/>
        </p:blipFill>
        <p:spPr bwMode="auto">
          <a:xfrm>
            <a:off x="5337461" y="-4640"/>
            <a:ext cx="5636720" cy="6858000"/>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Smiley Looking Happy PNG Image | Smile icon, Smiley, Face art painting">
            <a:extLst>
              <a:ext uri="{FF2B5EF4-FFF2-40B4-BE49-F238E27FC236}">
                <a16:creationId xmlns:a16="http://schemas.microsoft.com/office/drawing/2014/main" id="{84352AE3-095A-4323-6D95-A736EA031B40}"/>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248553" y="148760"/>
            <a:ext cx="3680971" cy="3680120"/>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descr="Trend 15+ Iphone Emojis To Android Emojis, Paling Populer!">
            <a:extLst>
              <a:ext uri="{FF2B5EF4-FFF2-40B4-BE49-F238E27FC236}">
                <a16:creationId xmlns:a16="http://schemas.microsoft.com/office/drawing/2014/main" id="{104D57BA-EA91-AFB7-67BB-349230AD5AAE}"/>
              </a:ext>
            </a:extLst>
          </p:cNvPr>
          <p:cNvPicPr>
            <a:picLocks noChangeAspect="1" noChangeArrowheads="1"/>
          </p:cNvPicPr>
          <p:nvPr/>
        </p:nvPicPr>
        <p:blipFill rotWithShape="1">
          <a:blip r:embed="rId10">
            <a:clrChange>
              <a:clrFrom>
                <a:srgbClr val="EAEBEF"/>
              </a:clrFrom>
              <a:clrTo>
                <a:srgbClr val="EAEBEF">
                  <a:alpha val="0"/>
                </a:srgbClr>
              </a:clrTo>
            </a:clrChange>
            <a:extLst>
              <a:ext uri="{28A0092B-C50C-407E-A947-70E740481C1C}">
                <a14:useLocalDpi xmlns:a14="http://schemas.microsoft.com/office/drawing/2010/main" val="0"/>
              </a:ext>
            </a:extLst>
          </a:blip>
          <a:srcRect l="787" t="4609" r="19468" b="58176"/>
          <a:stretch/>
        </p:blipFill>
        <p:spPr bwMode="auto">
          <a:xfrm>
            <a:off x="4253244" y="3861342"/>
            <a:ext cx="7659368" cy="2753940"/>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Pin on Scrapping ideas">
            <a:hlinkClick r:id="rId11" action="ppaction://hlinksldjump"/>
            <a:extLst>
              <a:ext uri="{FF2B5EF4-FFF2-40B4-BE49-F238E27FC236}">
                <a16:creationId xmlns:a16="http://schemas.microsoft.com/office/drawing/2014/main" id="{027D185E-99AC-289C-1551-489518C16DF8}"/>
              </a:ext>
            </a:extLst>
          </p:cNvPr>
          <p:cNvPicPr>
            <a:picLocks noChangeAspect="1" noChangeArrowheads="1"/>
          </p:cNvPicPr>
          <p:nvPr/>
        </p:nvPicPr>
        <p:blipFill>
          <a:blip r:embed="rId1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2198652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
                                            <p:txEl>
                                              <p:pRg st="0" end="0"/>
                                            </p:txEl>
                                          </p:spTgt>
                                        </p:tgtEl>
                                        <p:attrNameLst>
                                          <p:attrName>style.visibility</p:attrName>
                                        </p:attrNameLst>
                                      </p:cBhvr>
                                      <p:to>
                                        <p:strVal val="visible"/>
                                      </p:to>
                                    </p:set>
                                    <p:animEffect transition="in" filter="fade">
                                      <p:cBhvr>
                                        <p:cTn id="7" dur="1000"/>
                                        <p:tgtEl>
                                          <p:spTgt spid="10">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2000"/>
                                        <p:tgtEl>
                                          <p:spTgt spid="5"/>
                                        </p:tgtEl>
                                      </p:cBhvr>
                                    </p:animEffect>
                                  </p:childTnLst>
                                </p:cTn>
                              </p:par>
                              <p:par>
                                <p:cTn id="13" presetID="10" presetClass="entr" presetSubtype="0" fill="hold" nodeType="with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fade">
                                      <p:cBhvr>
                                        <p:cTn id="15" dur="2000"/>
                                        <p:tgtEl>
                                          <p:spTgt spid="6"/>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7"/>
                                        </p:tgtEl>
                                        <p:attrNameLst>
                                          <p:attrName>style.visibility</p:attrName>
                                        </p:attrNameLst>
                                      </p:cBhvr>
                                      <p:to>
                                        <p:strVal val="visible"/>
                                      </p:to>
                                    </p:set>
                                    <p:animEffect transition="in" filter="fade">
                                      <p:cBhvr>
                                        <p:cTn id="18" dur="2000"/>
                                        <p:tgtEl>
                                          <p:spTgt spid="7"/>
                                        </p:tgtEl>
                                      </p:cBhvr>
                                    </p:animEffect>
                                  </p:childTnLst>
                                </p:cTn>
                              </p:par>
                            </p:childTnLst>
                          </p:cTn>
                        </p:par>
                      </p:childTnLst>
                    </p:cTn>
                  </p:par>
                  <p:par>
                    <p:cTn id="19" fill="hold">
                      <p:stCondLst>
                        <p:cond delay="indefinite"/>
                      </p:stCondLst>
                      <p:childTnLst>
                        <p:par>
                          <p:cTn id="20" fill="hold">
                            <p:stCondLst>
                              <p:cond delay="0"/>
                            </p:stCondLst>
                            <p:childTnLst>
                              <p:par>
                                <p:cTn id="21" presetID="53" presetClass="entr" presetSubtype="16" fill="hold" nodeType="clickEffect">
                                  <p:stCondLst>
                                    <p:cond delay="0"/>
                                  </p:stCondLst>
                                  <p:childTnLst>
                                    <p:set>
                                      <p:cBhvr>
                                        <p:cTn id="22" dur="1" fill="hold">
                                          <p:stCondLst>
                                            <p:cond delay="0"/>
                                          </p:stCondLst>
                                        </p:cTn>
                                        <p:tgtEl>
                                          <p:spTgt spid="8"/>
                                        </p:tgtEl>
                                        <p:attrNameLst>
                                          <p:attrName>style.visibility</p:attrName>
                                        </p:attrNameLst>
                                      </p:cBhvr>
                                      <p:to>
                                        <p:strVal val="visible"/>
                                      </p:to>
                                    </p:set>
                                    <p:anim calcmode="lin" valueType="num">
                                      <p:cBhvr>
                                        <p:cTn id="23" dur="1000" fill="hold"/>
                                        <p:tgtEl>
                                          <p:spTgt spid="8"/>
                                        </p:tgtEl>
                                        <p:attrNameLst>
                                          <p:attrName>ppt_w</p:attrName>
                                        </p:attrNameLst>
                                      </p:cBhvr>
                                      <p:tavLst>
                                        <p:tav tm="0">
                                          <p:val>
                                            <p:fltVal val="0"/>
                                          </p:val>
                                        </p:tav>
                                        <p:tav tm="100000">
                                          <p:val>
                                            <p:strVal val="#ppt_w"/>
                                          </p:val>
                                        </p:tav>
                                      </p:tavLst>
                                    </p:anim>
                                    <p:anim calcmode="lin" valueType="num">
                                      <p:cBhvr>
                                        <p:cTn id="24" dur="1000" fill="hold"/>
                                        <p:tgtEl>
                                          <p:spTgt spid="8"/>
                                        </p:tgtEl>
                                        <p:attrNameLst>
                                          <p:attrName>ppt_h</p:attrName>
                                        </p:attrNameLst>
                                      </p:cBhvr>
                                      <p:tavLst>
                                        <p:tav tm="0">
                                          <p:val>
                                            <p:fltVal val="0"/>
                                          </p:val>
                                        </p:tav>
                                        <p:tav tm="100000">
                                          <p:val>
                                            <p:strVal val="#ppt_h"/>
                                          </p:val>
                                        </p:tav>
                                      </p:tavLst>
                                    </p:anim>
                                    <p:animEffect transition="in" filter="fade">
                                      <p:cBhvr>
                                        <p:cTn id="25" dur="1000"/>
                                        <p:tgtEl>
                                          <p:spTgt spid="8"/>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nodeType="clickEffect">
                                  <p:stCondLst>
                                    <p:cond delay="0"/>
                                  </p:stCondLst>
                                  <p:childTnLst>
                                    <p:set>
                                      <p:cBhvr>
                                        <p:cTn id="29" dur="1" fill="hold">
                                          <p:stCondLst>
                                            <p:cond delay="0"/>
                                          </p:stCondLst>
                                        </p:cTn>
                                        <p:tgtEl>
                                          <p:spTgt spid="2050"/>
                                        </p:tgtEl>
                                        <p:attrNameLst>
                                          <p:attrName>style.visibility</p:attrName>
                                        </p:attrNameLst>
                                      </p:cBhvr>
                                      <p:to>
                                        <p:strVal val="visible"/>
                                      </p:to>
                                    </p:set>
                                    <p:animEffect transition="in" filter="barn(inVertical)">
                                      <p:cBhvr>
                                        <p:cTn id="30" dur="1000"/>
                                        <p:tgtEl>
                                          <p:spTgt spid="2050"/>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nodeType="clickEffect">
                                  <p:stCondLst>
                                    <p:cond delay="0"/>
                                  </p:stCondLst>
                                  <p:childTnLst>
                                    <p:set>
                                      <p:cBhvr>
                                        <p:cTn id="34" dur="1" fill="hold">
                                          <p:stCondLst>
                                            <p:cond delay="0"/>
                                          </p:stCondLst>
                                        </p:cTn>
                                        <p:tgtEl>
                                          <p:spTgt spid="2052"/>
                                        </p:tgtEl>
                                        <p:attrNameLst>
                                          <p:attrName>style.visibility</p:attrName>
                                        </p:attrNameLst>
                                      </p:cBhvr>
                                      <p:to>
                                        <p:strVal val="visible"/>
                                      </p:to>
                                    </p:set>
                                    <p:anim calcmode="lin" valueType="num">
                                      <p:cBhvr>
                                        <p:cTn id="35" dur="1000" fill="hold"/>
                                        <p:tgtEl>
                                          <p:spTgt spid="2052"/>
                                        </p:tgtEl>
                                        <p:attrNameLst>
                                          <p:attrName>ppt_w</p:attrName>
                                        </p:attrNameLst>
                                      </p:cBhvr>
                                      <p:tavLst>
                                        <p:tav tm="0">
                                          <p:val>
                                            <p:fltVal val="0"/>
                                          </p:val>
                                        </p:tav>
                                        <p:tav tm="100000">
                                          <p:val>
                                            <p:strVal val="#ppt_w"/>
                                          </p:val>
                                        </p:tav>
                                      </p:tavLst>
                                    </p:anim>
                                    <p:anim calcmode="lin" valueType="num">
                                      <p:cBhvr>
                                        <p:cTn id="36" dur="1000" fill="hold"/>
                                        <p:tgtEl>
                                          <p:spTgt spid="2052"/>
                                        </p:tgtEl>
                                        <p:attrNameLst>
                                          <p:attrName>ppt_h</p:attrName>
                                        </p:attrNameLst>
                                      </p:cBhvr>
                                      <p:tavLst>
                                        <p:tav tm="0">
                                          <p:val>
                                            <p:fltVal val="0"/>
                                          </p:val>
                                        </p:tav>
                                        <p:tav tm="100000">
                                          <p:val>
                                            <p:strVal val="#ppt_h"/>
                                          </p:val>
                                        </p:tav>
                                      </p:tavLst>
                                    </p:anim>
                                    <p:animEffect transition="in" filter="fade">
                                      <p:cBhvr>
                                        <p:cTn id="37" dur="1000"/>
                                        <p:tgtEl>
                                          <p:spTgt spid="2052"/>
                                        </p:tgtEl>
                                      </p:cBhvr>
                                    </p:animEffec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nodeType="clickEffect">
                                  <p:stCondLst>
                                    <p:cond delay="0"/>
                                  </p:stCondLst>
                                  <p:childTnLst>
                                    <p:set>
                                      <p:cBhvr>
                                        <p:cTn id="41" dur="1" fill="hold">
                                          <p:stCondLst>
                                            <p:cond delay="0"/>
                                          </p:stCondLst>
                                        </p:cTn>
                                        <p:tgtEl>
                                          <p:spTgt spid="2054"/>
                                        </p:tgtEl>
                                        <p:attrNameLst>
                                          <p:attrName>style.visibility</p:attrName>
                                        </p:attrNameLst>
                                      </p:cBhvr>
                                      <p:to>
                                        <p:strVal val="visible"/>
                                      </p:to>
                                    </p:set>
                                    <p:animEffect transition="in" filter="randombar(horizontal)">
                                      <p:cBhvr>
                                        <p:cTn id="42" dur="3000"/>
                                        <p:tgtEl>
                                          <p:spTgt spid="205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8201" name="Rectangle 8200">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03"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198" name="Content Placeholder 8197">
            <a:extLst>
              <a:ext uri="{FF2B5EF4-FFF2-40B4-BE49-F238E27FC236}">
                <a16:creationId xmlns:a16="http://schemas.microsoft.com/office/drawing/2014/main" id="{DF003208-0ED9-AB82-A29C-5BE1D1559F8A}"/>
              </a:ext>
            </a:extLst>
          </p:cNvPr>
          <p:cNvSpPr>
            <a:spLocks noGrp="1"/>
          </p:cNvSpPr>
          <p:nvPr>
            <p:ph idx="1"/>
          </p:nvPr>
        </p:nvSpPr>
        <p:spPr>
          <a:xfrm>
            <a:off x="542260" y="2872899"/>
            <a:ext cx="3785191" cy="3320668"/>
          </a:xfrm>
        </p:spPr>
        <p:txBody>
          <a:bodyPr>
            <a:normAutofit/>
          </a:bodyPr>
          <a:lstStyle/>
          <a:p>
            <a:pPr>
              <a:spcAft>
                <a:spcPts val="1200"/>
              </a:spcAft>
            </a:pPr>
            <a:r>
              <a:rPr lang="en-US" dirty="0"/>
              <a:t>Climate vs. Weather</a:t>
            </a:r>
          </a:p>
          <a:p>
            <a:pPr>
              <a:spcAft>
                <a:spcPts val="1200"/>
              </a:spcAft>
            </a:pPr>
            <a:r>
              <a:rPr lang="en-US" dirty="0"/>
              <a:t>NJ’s Climate History</a:t>
            </a:r>
          </a:p>
          <a:p>
            <a:pPr>
              <a:spcAft>
                <a:spcPts val="1200"/>
              </a:spcAft>
            </a:pPr>
            <a:r>
              <a:rPr lang="en-US" dirty="0"/>
              <a:t>Right Here, Right Now</a:t>
            </a:r>
          </a:p>
        </p:txBody>
      </p:sp>
      <p:pic>
        <p:nvPicPr>
          <p:cNvPr id="8194" name="Picture 2" descr="Ice Age New Jersey map">
            <a:extLst>
              <a:ext uri="{FF2B5EF4-FFF2-40B4-BE49-F238E27FC236}">
                <a16:creationId xmlns:a16="http://schemas.microsoft.com/office/drawing/2014/main" id="{CD1C4A28-6EBB-82AF-237D-AE8A49338100}"/>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2" t="3273" b="5960"/>
          <a:stretch/>
        </p:blipFill>
        <p:spPr bwMode="auto">
          <a:xfrm>
            <a:off x="5523749" y="23403"/>
            <a:ext cx="6815507" cy="6834597"/>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3074" name="Picture 2" descr="snowstorm GIFs Search | Find, Make &amp; Share Gfycat GIFs">
            <a:extLst>
              <a:ext uri="{FF2B5EF4-FFF2-40B4-BE49-F238E27FC236}">
                <a16:creationId xmlns:a16="http://schemas.microsoft.com/office/drawing/2014/main" id="{7D2377B3-D5A1-5FFB-07AB-72FD88B34189}"/>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426765" y="0"/>
            <a:ext cx="6912491" cy="6858000"/>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pic>
        <p:nvPicPr>
          <p:cNvPr id="3" name="Picture 4" descr="See the source image">
            <a:extLst>
              <a:ext uri="{FF2B5EF4-FFF2-40B4-BE49-F238E27FC236}">
                <a16:creationId xmlns:a16="http://schemas.microsoft.com/office/drawing/2014/main" id="{1FAEA2BB-5639-2E08-A09F-42798927DCBD}"/>
              </a:ext>
            </a:extLst>
          </p:cNvPr>
          <p:cNvPicPr>
            <a:picLocks noChangeAspect="1" noChangeArrowheads="1"/>
          </p:cNvPicPr>
          <p:nvPr/>
        </p:nvPicPr>
        <p:blipFill rotWithShape="1">
          <a:blip r:embed="rId9">
            <a:alphaModFix amt="50000"/>
            <a:extLst>
              <a:ext uri="{28A0092B-C50C-407E-A947-70E740481C1C}">
                <a14:useLocalDpi xmlns:a14="http://schemas.microsoft.com/office/drawing/2010/main" val="0"/>
              </a:ext>
            </a:extLst>
          </a:blip>
          <a:srcRect l="15573" r="15095" b="1"/>
          <a:stretch/>
        </p:blipFill>
        <p:spPr bwMode="auto">
          <a:xfrm>
            <a:off x="5523749" y="23403"/>
            <a:ext cx="6740355" cy="6801177"/>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a:extLst>
            <a:ext uri="{909E8E84-426E-40DD-AFC4-6F175D3DCCD1}">
              <a14:hiddenFill xmlns:a14="http://schemas.microsoft.com/office/drawing/2010/main">
                <a:solidFill>
                  <a:srgbClr val="FFFFFF"/>
                </a:solidFill>
              </a14:hiddenFill>
            </a:ext>
          </a:extLst>
        </p:spPr>
      </p:pic>
      <p:pic>
        <p:nvPicPr>
          <p:cNvPr id="3076" name="Picture 4" descr="Climate Change: New Jersey Had Its Second-Warmest Year on Record in ...">
            <a:extLst>
              <a:ext uri="{FF2B5EF4-FFF2-40B4-BE49-F238E27FC236}">
                <a16:creationId xmlns:a16="http://schemas.microsoft.com/office/drawing/2014/main" id="{8169F2C5-CF9C-24D2-FE4A-DCC8347FFC16}"/>
              </a:ext>
            </a:extLst>
          </p:cNvPr>
          <p:cNvPicPr>
            <a:picLocks noChangeAspect="1" noChangeArrowheads="1"/>
          </p:cNvPicPr>
          <p:nvPr/>
        </p:nvPicPr>
        <p:blipFill rotWithShape="1">
          <a:blip r:embed="rId10">
            <a:extLst>
              <a:ext uri="{28A0092B-C50C-407E-A947-70E740481C1C}">
                <a14:useLocalDpi xmlns:a14="http://schemas.microsoft.com/office/drawing/2010/main" val="0"/>
              </a:ext>
            </a:extLst>
          </a:blip>
          <a:srcRect l="17763" r="21028"/>
          <a:stretch/>
        </p:blipFill>
        <p:spPr bwMode="auto">
          <a:xfrm>
            <a:off x="4500300" y="0"/>
            <a:ext cx="7834428" cy="6868017"/>
          </a:xfrm>
          <a:prstGeom prst="rect">
            <a:avLst/>
          </a:prstGeom>
          <a:noFill/>
          <a:extLst>
            <a:ext uri="{909E8E84-426E-40DD-AFC4-6F175D3DCCD1}">
              <a14:hiddenFill xmlns:a14="http://schemas.microsoft.com/office/drawing/2010/main">
                <a:solidFill>
                  <a:srgbClr val="FFFFFF"/>
                </a:solidFill>
              </a14:hiddenFill>
            </a:ext>
          </a:extLst>
        </p:spPr>
      </p:pic>
      <p:pic>
        <p:nvPicPr>
          <p:cNvPr id="4" name="Wind - Gusting">
            <a:hlinkClick r:id="" action="ppaction://media"/>
            <a:extLst>
              <a:ext uri="{FF2B5EF4-FFF2-40B4-BE49-F238E27FC236}">
                <a16:creationId xmlns:a16="http://schemas.microsoft.com/office/drawing/2014/main" id="{865FC3A9-C069-3DF7-E2CB-6B1F0E9C8E75}"/>
              </a:ext>
            </a:extLst>
          </p:cNvPr>
          <p:cNvPicPr>
            <a:picLocks noChangeAspect="1"/>
          </p:cNvPicPr>
          <p:nvPr>
            <a:audioFile r:link="rId2"/>
            <p:extLst>
              <p:ext uri="{DAA4B4D4-6D71-4841-9C94-3DE7FCFB9230}">
                <p14:media xmlns:p14="http://schemas.microsoft.com/office/powerpoint/2010/main" r:embed="rId1">
                  <p14:fade in="500"/>
                </p14:media>
              </p:ext>
            </p:extLst>
          </p:nvPr>
        </p:nvPicPr>
        <p:blipFill>
          <a:blip r:embed="rId11"/>
          <a:stretch>
            <a:fillRect/>
          </a:stretch>
        </p:blipFill>
        <p:spPr>
          <a:xfrm>
            <a:off x="12806088" y="2814390"/>
            <a:ext cx="609600" cy="609600"/>
          </a:xfrm>
          <a:prstGeom prst="rect">
            <a:avLst/>
          </a:prstGeom>
        </p:spPr>
      </p:pic>
      <p:sp>
        <p:nvSpPr>
          <p:cNvPr id="7" name="Title 1">
            <a:extLst>
              <a:ext uri="{FF2B5EF4-FFF2-40B4-BE49-F238E27FC236}">
                <a16:creationId xmlns:a16="http://schemas.microsoft.com/office/drawing/2014/main" id="{5822FE5E-49DB-2320-089A-79BE01BCE69E}"/>
              </a:ext>
            </a:extLst>
          </p:cNvPr>
          <p:cNvSpPr txBox="1">
            <a:spLocks noGrp="1"/>
          </p:cNvSpPr>
          <p:nvPr>
            <p:ph type="title" idx="4294967295"/>
          </p:nvPr>
        </p:nvSpPr>
        <p:spPr>
          <a:xfrm>
            <a:off x="640080" y="325369"/>
            <a:ext cx="3474720" cy="2243337"/>
          </a:xfrm>
          <a:prstGeom prst="rect">
            <a:avLst/>
          </a:prstGeom>
          <a:noFill/>
          <a:ln>
            <a:noFill/>
            <a:prstDash/>
          </a:ln>
          <a:effectLst/>
        </p:spPr>
        <p:txBody>
          <a:bodyPr rot="0" spcFirstLastPara="0" vertOverflow="overflow" horzOverflow="overflow" vert="horz" wrap="square" lIns="91440" tIns="45720" rIns="91440" bIns="45720" numCol="1" spcCol="0" rtlCol="0" fromWordArt="0" anchor="b" anchorCtr="0" forceAA="0" compatLnSpc="1">
            <a:prstTxWarp prst="textNoShape">
              <a:avLst/>
            </a:prstTxWarp>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800" b="0" i="0" u="none" strike="noStrike" kern="1200" cap="none" spc="0" normalizeH="0" baseline="0" noProof="0" dirty="0">
                <a:ln>
                  <a:noFill/>
                </a:ln>
                <a:solidFill>
                  <a:schemeClr val="tx1"/>
                </a:solidFill>
                <a:effectLst/>
                <a:uLnTx/>
                <a:uFillTx/>
                <a:latin typeface="+mj-lt"/>
                <a:ea typeface="+mj-ea"/>
                <a:cs typeface="+mj-cs"/>
              </a:rPr>
              <a:t>What is </a:t>
            </a:r>
            <a:br>
              <a:rPr kumimoji="0" lang="en-US" sz="4800" b="0" i="0" u="none" strike="noStrike" kern="1200" cap="none" spc="0" normalizeH="0" baseline="0" noProof="0" dirty="0">
                <a:ln>
                  <a:noFill/>
                </a:ln>
                <a:solidFill>
                  <a:schemeClr val="tx1"/>
                </a:solidFill>
                <a:effectLst/>
                <a:uLnTx/>
                <a:uFillTx/>
                <a:latin typeface="+mj-lt"/>
                <a:ea typeface="+mj-ea"/>
                <a:cs typeface="+mj-cs"/>
              </a:rPr>
            </a:br>
            <a:r>
              <a:rPr kumimoji="0" lang="en-US" sz="4800" b="0" i="0" u="none" strike="noStrike" kern="1200" cap="none" spc="0" normalizeH="0" baseline="0" noProof="0" dirty="0">
                <a:ln>
                  <a:noFill/>
                </a:ln>
                <a:solidFill>
                  <a:schemeClr val="tx1"/>
                </a:solidFill>
                <a:effectLst/>
                <a:uLnTx/>
                <a:uFillTx/>
                <a:latin typeface="+mj-lt"/>
                <a:ea typeface="+mj-ea"/>
                <a:cs typeface="+mj-cs"/>
              </a:rPr>
              <a:t>Climate Change?</a:t>
            </a:r>
          </a:p>
        </p:txBody>
      </p:sp>
      <p:pic>
        <p:nvPicPr>
          <p:cNvPr id="2" name="Sizzling Hot">
            <a:hlinkClick r:id="" action="ppaction://media"/>
            <a:extLst>
              <a:ext uri="{FF2B5EF4-FFF2-40B4-BE49-F238E27FC236}">
                <a16:creationId xmlns:a16="http://schemas.microsoft.com/office/drawing/2014/main" id="{61E01E2C-93AF-8B00-7F7C-100F09955198}"/>
              </a:ext>
            </a:extLst>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3273088" y="4335463"/>
            <a:ext cx="609600" cy="609600"/>
          </a:xfrm>
          <a:prstGeom prst="rect">
            <a:avLst/>
          </a:prstGeom>
        </p:spPr>
      </p:pic>
      <p:pic>
        <p:nvPicPr>
          <p:cNvPr id="5" name="Picture 4" descr="Pin on Scrapping ideas">
            <a:hlinkClick r:id="rId12" action="ppaction://hlinksldjump"/>
            <a:extLst>
              <a:ext uri="{FF2B5EF4-FFF2-40B4-BE49-F238E27FC236}">
                <a16:creationId xmlns:a16="http://schemas.microsoft.com/office/drawing/2014/main" id="{D93F56F2-FC28-1ED1-4815-1AD052790BB3}"/>
              </a:ext>
            </a:extLst>
          </p:cNvPr>
          <p:cNvPicPr>
            <a:picLocks noChangeAspect="1" noChangeArrowheads="1"/>
          </p:cNvPicPr>
          <p:nvPr/>
        </p:nvPicPr>
        <p:blipFill>
          <a:blip r:embed="rId1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14" action="ppaction://hlinksldjump"/>
            <a:extLst>
              <a:ext uri="{FF2B5EF4-FFF2-40B4-BE49-F238E27FC236}">
                <a16:creationId xmlns:a16="http://schemas.microsoft.com/office/drawing/2014/main" id="{6C3B2486-070C-D18D-1954-035411E9A620}"/>
              </a:ext>
            </a:extLst>
          </p:cNvPr>
          <p:cNvPicPr>
            <a:picLocks noChangeAspect="1" noChangeArrowheads="1"/>
          </p:cNvPicPr>
          <p:nvPr/>
        </p:nvPicPr>
        <p:blipFill>
          <a:blip r:embed="rId15">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30421490"/>
      </p:ext>
    </p:extLst>
  </p:cSld>
  <p:clrMapOvr>
    <a:masterClrMapping/>
  </p:clrMapOvr>
  <mc:AlternateContent xmlns:mc="http://schemas.openxmlformats.org/markup-compatibility/2006" xmlns:p14="http://schemas.microsoft.com/office/powerpoint/2010/main">
    <mc:Choice Requires="p14">
      <p:transition spd="slow" p14:dur="20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8198">
                                            <p:txEl>
                                              <p:pRg st="1" end="1"/>
                                            </p:txEl>
                                          </p:spTgt>
                                        </p:tgtEl>
                                        <p:attrNameLst>
                                          <p:attrName>style.visibility</p:attrName>
                                        </p:attrNameLst>
                                      </p:cBhvr>
                                      <p:to>
                                        <p:strVal val="visible"/>
                                      </p:to>
                                    </p:set>
                                    <p:animEffect transition="in" filter="fade">
                                      <p:cBhvr>
                                        <p:cTn id="7" dur="500"/>
                                        <p:tgtEl>
                                          <p:spTgt spid="8198">
                                            <p:txEl>
                                              <p:pRg st="1" end="1"/>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3074"/>
                                        </p:tgtEl>
                                        <p:attrNameLst>
                                          <p:attrName>style.visibility</p:attrName>
                                        </p:attrNameLst>
                                      </p:cBhvr>
                                      <p:to>
                                        <p:strVal val="visible"/>
                                      </p:to>
                                    </p:set>
                                    <p:animEffect transition="in" filter="fade">
                                      <p:cBhvr>
                                        <p:cTn id="10" dur="2000"/>
                                        <p:tgtEl>
                                          <p:spTgt spid="3074"/>
                                        </p:tgtEl>
                                      </p:cBhvr>
                                    </p:animEffect>
                                  </p:childTnLst>
                                </p:cTn>
                              </p:par>
                              <p:par>
                                <p:cTn id="11" presetID="1" presetClass="mediacall" presetSubtype="0" fill="hold" nodeType="withEffect">
                                  <p:stCondLst>
                                    <p:cond delay="0"/>
                                  </p:stCondLst>
                                  <p:childTnLst>
                                    <p:cmd type="call" cmd="playFrom(0.0)">
                                      <p:cBhvr>
                                        <p:cTn id="12" dur="61779" fill="hold"/>
                                        <p:tgtEl>
                                          <p:spTgt spid="4"/>
                                        </p:tgtEl>
                                      </p:cBhvr>
                                    </p:cmd>
                                  </p:childTnLst>
                                </p:cTn>
                              </p:par>
                              <p:par>
                                <p:cTn id="13" presetID="10" presetClass="entr" presetSubtype="0" fill="hold" nodeType="withEffect">
                                  <p:stCondLst>
                                    <p:cond delay="0"/>
                                  </p:stCondLst>
                                  <p:childTnLst>
                                    <p:set>
                                      <p:cBhvr>
                                        <p:cTn id="14" dur="1" fill="hold">
                                          <p:stCondLst>
                                            <p:cond delay="0"/>
                                          </p:stCondLst>
                                        </p:cTn>
                                        <p:tgtEl>
                                          <p:spTgt spid="3"/>
                                        </p:tgtEl>
                                        <p:attrNameLst>
                                          <p:attrName>style.visibility</p:attrName>
                                        </p:attrNameLst>
                                      </p:cBhvr>
                                      <p:to>
                                        <p:strVal val="visible"/>
                                      </p:to>
                                    </p:set>
                                    <p:animEffect transition="in" filter="fade">
                                      <p:cBhvr>
                                        <p:cTn id="15" dur="2500"/>
                                        <p:tgtEl>
                                          <p:spTgt spid="3"/>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nodeType="clickEffect">
                                  <p:stCondLst>
                                    <p:cond delay="0"/>
                                  </p:stCondLst>
                                  <p:childTnLst>
                                    <p:set>
                                      <p:cBhvr>
                                        <p:cTn id="19" dur="1" fill="hold">
                                          <p:stCondLst>
                                            <p:cond delay="0"/>
                                          </p:stCondLst>
                                        </p:cTn>
                                        <p:tgtEl>
                                          <p:spTgt spid="8198">
                                            <p:txEl>
                                              <p:pRg st="2" end="2"/>
                                            </p:txEl>
                                          </p:spTgt>
                                        </p:tgtEl>
                                        <p:attrNameLst>
                                          <p:attrName>style.visibility</p:attrName>
                                        </p:attrNameLst>
                                      </p:cBhvr>
                                      <p:to>
                                        <p:strVal val="visible"/>
                                      </p:to>
                                    </p:set>
                                    <p:animEffect transition="in" filter="fade">
                                      <p:cBhvr>
                                        <p:cTn id="20" dur="500"/>
                                        <p:tgtEl>
                                          <p:spTgt spid="8198">
                                            <p:txEl>
                                              <p:pRg st="2" end="2"/>
                                            </p:txEl>
                                          </p:spTgt>
                                        </p:tgtEl>
                                      </p:cBhvr>
                                    </p:animEffect>
                                  </p:childTnLst>
                                </p:cTn>
                              </p:par>
                              <p:par>
                                <p:cTn id="21" presetID="6" presetClass="entr" presetSubtype="32" fill="hold" nodeType="withEffect">
                                  <p:stCondLst>
                                    <p:cond delay="0"/>
                                  </p:stCondLst>
                                  <p:childTnLst>
                                    <p:set>
                                      <p:cBhvr>
                                        <p:cTn id="22" dur="1" fill="hold">
                                          <p:stCondLst>
                                            <p:cond delay="0"/>
                                          </p:stCondLst>
                                        </p:cTn>
                                        <p:tgtEl>
                                          <p:spTgt spid="3076"/>
                                        </p:tgtEl>
                                        <p:attrNameLst>
                                          <p:attrName>style.visibility</p:attrName>
                                        </p:attrNameLst>
                                      </p:cBhvr>
                                      <p:to>
                                        <p:strVal val="visible"/>
                                      </p:to>
                                    </p:set>
                                    <p:animEffect transition="in" filter="circle(out)">
                                      <p:cBhvr>
                                        <p:cTn id="23" dur="2000"/>
                                        <p:tgtEl>
                                          <p:spTgt spid="3076"/>
                                        </p:tgtEl>
                                      </p:cBhvr>
                                    </p:animEffect>
                                  </p:childTnLst>
                                </p:cTn>
                              </p:par>
                              <p:par>
                                <p:cTn id="24" presetID="1" presetClass="mediacall" presetSubtype="0" fill="hold" nodeType="withEffect">
                                  <p:stCondLst>
                                    <p:cond delay="0"/>
                                  </p:stCondLst>
                                  <p:childTnLst>
                                    <p:cmd type="call" cmd="playFrom(0.0)">
                                      <p:cBhvr>
                                        <p:cTn id="25" dur="25077"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p:cTn id="26" fill="hold" display="0">
                  <p:stCondLst>
                    <p:cond delay="indefinite"/>
                  </p:stCondLst>
                  <p:endCondLst>
                    <p:cond evt="onStopAudio" delay="0">
                      <p:tgtEl>
                        <p:sldTgt/>
                      </p:tgtEl>
                    </p:cond>
                  </p:endCondLst>
                </p:cTn>
                <p:tgtEl>
                  <p:spTgt spid="4"/>
                </p:tgtEl>
              </p:cMediaNode>
            </p:audio>
            <p:audio>
              <p:cMediaNode>
                <p:cTn id="27" fill="hold" display="0">
                  <p:stCondLst>
                    <p:cond delay="indefinite"/>
                  </p:stCondLst>
                  <p:endCondLst>
                    <p:cond evt="onStopAudio" delay="0">
                      <p:tgtEl>
                        <p:sldTgt/>
                      </p:tgtEl>
                    </p:cond>
                  </p:endCondLst>
                </p:cTn>
                <p:tgtEl>
                  <p:spTgt spid="2"/>
                </p:tgtEl>
              </p:cMediaNode>
            </p:audi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2055" name="Rectangle 2054">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A1D7A04-FA25-2DDB-0AF6-8B66D114A13E}"/>
              </a:ext>
            </a:extLst>
          </p:cNvPr>
          <p:cNvSpPr>
            <a:spLocks noGrp="1"/>
          </p:cNvSpPr>
          <p:nvPr>
            <p:ph type="title"/>
          </p:nvPr>
        </p:nvSpPr>
        <p:spPr>
          <a:xfrm>
            <a:off x="640080" y="664433"/>
            <a:ext cx="3474720" cy="1904272"/>
          </a:xfrm>
        </p:spPr>
        <p:txBody>
          <a:bodyPr anchor="b">
            <a:normAutofit fontScale="90000"/>
          </a:bodyPr>
          <a:lstStyle/>
          <a:p>
            <a:pPr algn="ctr"/>
            <a:r>
              <a:rPr lang="en-US" sz="5400" dirty="0"/>
              <a:t>What Causes Climate Change?</a:t>
            </a:r>
          </a:p>
        </p:txBody>
      </p:sp>
      <p:sp>
        <p:nvSpPr>
          <p:cNvPr id="2057"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E4FABA32-EE14-F2DA-59EC-8E10F0926BC4}"/>
              </a:ext>
            </a:extLst>
          </p:cNvPr>
          <p:cNvSpPr>
            <a:spLocks noGrp="1"/>
          </p:cNvSpPr>
          <p:nvPr>
            <p:ph idx="1"/>
          </p:nvPr>
        </p:nvSpPr>
        <p:spPr>
          <a:xfrm>
            <a:off x="489098" y="2872899"/>
            <a:ext cx="3827721" cy="3320668"/>
          </a:xfrm>
        </p:spPr>
        <p:txBody>
          <a:bodyPr>
            <a:normAutofit/>
          </a:bodyPr>
          <a:lstStyle/>
          <a:p>
            <a:pPr>
              <a:spcAft>
                <a:spcPts val="1200"/>
              </a:spcAft>
            </a:pPr>
            <a:r>
              <a:rPr lang="en-US" dirty="0"/>
              <a:t>A Natural Occurrence</a:t>
            </a:r>
          </a:p>
          <a:p>
            <a:pPr>
              <a:spcAft>
                <a:spcPts val="1200"/>
              </a:spcAft>
            </a:pPr>
            <a:r>
              <a:rPr lang="en-US" dirty="0"/>
              <a:t>Human Accelerated Climate Change</a:t>
            </a:r>
          </a:p>
          <a:p>
            <a:pPr>
              <a:spcAft>
                <a:spcPts val="1200"/>
              </a:spcAft>
            </a:pPr>
            <a:r>
              <a:rPr lang="en-US" dirty="0"/>
              <a:t>Greenhouse Gases</a:t>
            </a:r>
          </a:p>
          <a:p>
            <a:endParaRPr lang="en-US" dirty="0"/>
          </a:p>
        </p:txBody>
      </p:sp>
      <p:pic>
        <p:nvPicPr>
          <p:cNvPr id="2050" name="Picture 2" descr="These N.J. Roads Have The Worst Traffic Jams In U.S. | Westfield, NJ Patch">
            <a:extLst>
              <a:ext uri="{FF2B5EF4-FFF2-40B4-BE49-F238E27FC236}">
                <a16:creationId xmlns:a16="http://schemas.microsoft.com/office/drawing/2014/main" id="{5D24CC50-6253-67B2-BBF6-0B15B6D424F3}"/>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13978" t="5278" r="10794" b="5915"/>
          <a:stretch/>
        </p:blipFill>
        <p:spPr bwMode="auto">
          <a:xfrm>
            <a:off x="5145382" y="-18922"/>
            <a:ext cx="7282080" cy="6876922"/>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City Traffic">
            <a:hlinkClick r:id="" action="ppaction://media"/>
            <a:extLst>
              <a:ext uri="{FF2B5EF4-FFF2-40B4-BE49-F238E27FC236}">
                <a16:creationId xmlns:a16="http://schemas.microsoft.com/office/drawing/2014/main" id="{060A7E30-A45C-D342-3A97-7A22D87D8990}"/>
              </a:ext>
            </a:extLst>
          </p:cNvPr>
          <p:cNvPicPr>
            <a:picLocks noChangeAspect="1"/>
          </p:cNvPicPr>
          <p:nvPr>
            <a:audioFile r:link="rId1"/>
            <p:extLst>
              <p:ext uri="{DAA4B4D4-6D71-4841-9C94-3DE7FCFB9230}">
                <p14:media xmlns:p14="http://schemas.microsoft.com/office/powerpoint/2010/main" r:embed="rId2">
                  <p14:trim st="6382"/>
                  <p14:fade in="250"/>
                </p14:media>
              </p:ext>
            </p:extLst>
          </p:nvPr>
        </p:nvPicPr>
        <p:blipFill>
          <a:blip r:embed="rId8"/>
          <a:stretch>
            <a:fillRect/>
          </a:stretch>
        </p:blipFill>
        <p:spPr>
          <a:xfrm>
            <a:off x="12848444" y="2872899"/>
            <a:ext cx="609600" cy="609600"/>
          </a:xfrm>
          <a:prstGeom prst="rect">
            <a:avLst/>
          </a:prstGeom>
        </p:spPr>
      </p:pic>
      <p:pic>
        <p:nvPicPr>
          <p:cNvPr id="5" name="traffic jam 1">
            <a:hlinkClick r:id="" action="ppaction://media"/>
            <a:extLst>
              <a:ext uri="{FF2B5EF4-FFF2-40B4-BE49-F238E27FC236}">
                <a16:creationId xmlns:a16="http://schemas.microsoft.com/office/drawing/2014/main" id="{9D91693E-C87F-F1DF-0231-159AE9C9C796}"/>
              </a:ext>
            </a:extLst>
          </p:cNvPr>
          <p:cNvPicPr>
            <a:picLocks noChangeAspect="1"/>
          </p:cNvPicPr>
          <p:nvPr>
            <a:audioFile r:link="rId4"/>
            <p:extLst>
              <p:ext uri="{DAA4B4D4-6D71-4841-9C94-3DE7FCFB9230}">
                <p14:media xmlns:p14="http://schemas.microsoft.com/office/powerpoint/2010/main" r:embed="rId3">
                  <p14:fade in="500"/>
                </p14:media>
              </p:ext>
            </p:extLst>
          </p:nvPr>
        </p:nvPicPr>
        <p:blipFill>
          <a:blip r:embed="rId8"/>
          <a:stretch>
            <a:fillRect/>
          </a:stretch>
        </p:blipFill>
        <p:spPr>
          <a:xfrm>
            <a:off x="12951225" y="4533233"/>
            <a:ext cx="609600" cy="609600"/>
          </a:xfrm>
          <a:prstGeom prst="rect">
            <a:avLst/>
          </a:prstGeom>
        </p:spPr>
      </p:pic>
      <p:pic>
        <p:nvPicPr>
          <p:cNvPr id="1028" name="Picture 4" descr="Department of Environmental Protection Gives Every Municipality in New  Jersey a Seedling From Famous 500-Year-Old Salem Oak to Continue Legacy |  South Plainfield, NJ News TAPinto">
            <a:extLst>
              <a:ext uri="{FF2B5EF4-FFF2-40B4-BE49-F238E27FC236}">
                <a16:creationId xmlns:a16="http://schemas.microsoft.com/office/drawing/2014/main" id="{C9BD3F48-12EE-1697-2422-D1827899A674}"/>
              </a:ext>
            </a:extLst>
          </p:cNvPr>
          <p:cNvPicPr>
            <a:picLocks noChangeAspect="1" noChangeArrowheads="1"/>
          </p:cNvPicPr>
          <p:nvPr/>
        </p:nvPicPr>
        <p:blipFill rotWithShape="1">
          <a:blip r:embed="rId9">
            <a:extLst>
              <a:ext uri="{28A0092B-C50C-407E-A947-70E740481C1C}">
                <a14:useLocalDpi xmlns:a14="http://schemas.microsoft.com/office/drawing/2010/main" val="0"/>
              </a:ext>
            </a:extLst>
          </a:blip>
          <a:srcRect l="7836" r="10686"/>
          <a:stretch/>
        </p:blipFill>
        <p:spPr bwMode="auto">
          <a:xfrm>
            <a:off x="4432991" y="603537"/>
            <a:ext cx="7657368" cy="559003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 name="Picture 5" descr="Pin on Scrapping ideas">
            <a:hlinkClick r:id="rId10" action="ppaction://hlinksldjump"/>
            <a:extLst>
              <a:ext uri="{FF2B5EF4-FFF2-40B4-BE49-F238E27FC236}">
                <a16:creationId xmlns:a16="http://schemas.microsoft.com/office/drawing/2014/main" id="{31B6E88D-F8F4-A15B-4312-F2DF0AC7ABFC}"/>
              </a:ext>
            </a:extLst>
          </p:cNvPr>
          <p:cNvPicPr>
            <a:picLocks noChangeAspect="1" noChangeArrowheads="1"/>
          </p:cNvPicPr>
          <p:nvPr/>
        </p:nvPicPr>
        <p:blipFill>
          <a:blip r:embed="rId11">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Web Link Icon">
            <a:hlinkClick r:id="rId12" action="ppaction://hlinksldjump"/>
            <a:extLst>
              <a:ext uri="{FF2B5EF4-FFF2-40B4-BE49-F238E27FC236}">
                <a16:creationId xmlns:a16="http://schemas.microsoft.com/office/drawing/2014/main" id="{70813EBD-6A72-6398-ECA3-D2FB78385701}"/>
              </a:ext>
            </a:extLst>
          </p:cNvPr>
          <p:cNvPicPr>
            <a:picLocks noChangeAspect="1" noChangeArrowheads="1"/>
          </p:cNvPicPr>
          <p:nvPr/>
        </p:nvPicPr>
        <p:blipFill>
          <a:blip r:embed="rId13">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45266244"/>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21121" fill="hold"/>
                                        <p:tgtEl>
                                          <p:spTgt spid="4"/>
                                        </p:tgtEl>
                                      </p:cBhvr>
                                    </p:cmd>
                                  </p:childTnLst>
                                </p:cTn>
                              </p:par>
                              <p:par>
                                <p:cTn id="7" presetID="1" presetClass="mediacall" presetSubtype="0" fill="hold" nodeType="withEffect">
                                  <p:stCondLst>
                                    <p:cond delay="0"/>
                                  </p:stCondLst>
                                  <p:childTnLst>
                                    <p:cmd type="call" cmd="playFrom(0.0)">
                                      <p:cBhvr>
                                        <p:cTn id="8" dur="24555" fill="hold"/>
                                        <p:tgtEl>
                                          <p:spTgt spid="5"/>
                                        </p:tgtEl>
                                      </p:cBhvr>
                                    </p:cmd>
                                  </p:childTnLst>
                                </p:cTn>
                              </p:par>
                            </p:childTnLst>
                          </p:cTn>
                        </p:par>
                      </p:childTnLst>
                    </p:cTn>
                  </p:par>
                  <p:par>
                    <p:cTn id="9" fill="hold">
                      <p:stCondLst>
                        <p:cond delay="indefinite"/>
                      </p:stCondLst>
                      <p:childTnLst>
                        <p:par>
                          <p:cTn id="10" fill="hold">
                            <p:stCondLst>
                              <p:cond delay="0"/>
                            </p:stCondLst>
                            <p:childTnLst>
                              <p:par>
                                <p:cTn id="11" presetID="10" presetClass="entr" presetSubtype="0" fill="hold" nodeType="clickEffect">
                                  <p:stCondLst>
                                    <p:cond delay="0"/>
                                  </p:stCondLst>
                                  <p:childTnLst>
                                    <p:set>
                                      <p:cBhvr>
                                        <p:cTn id="12" dur="1" fill="hold">
                                          <p:stCondLst>
                                            <p:cond delay="0"/>
                                          </p:stCondLst>
                                        </p:cTn>
                                        <p:tgtEl>
                                          <p:spTgt spid="3">
                                            <p:txEl>
                                              <p:pRg st="0" end="0"/>
                                            </p:txEl>
                                          </p:spTgt>
                                        </p:tgtEl>
                                        <p:attrNameLst>
                                          <p:attrName>style.visibility</p:attrName>
                                        </p:attrNameLst>
                                      </p:cBhvr>
                                      <p:to>
                                        <p:strVal val="visible"/>
                                      </p:to>
                                    </p:set>
                                    <p:animEffect transition="in" filter="fade">
                                      <p:cBhvr>
                                        <p:cTn id="13" dur="500"/>
                                        <p:tgtEl>
                                          <p:spTgt spid="3">
                                            <p:txEl>
                                              <p:pRg st="0" end="0"/>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3">
                                            <p:txEl>
                                              <p:pRg st="1" end="1"/>
                                            </p:txEl>
                                          </p:spTgt>
                                        </p:tgtEl>
                                        <p:attrNameLst>
                                          <p:attrName>style.visibility</p:attrName>
                                        </p:attrNameLst>
                                      </p:cBhvr>
                                      <p:to>
                                        <p:strVal val="visible"/>
                                      </p:to>
                                    </p:set>
                                    <p:animEffect transition="in" filter="fade">
                                      <p:cBhvr>
                                        <p:cTn id="18" dur="500"/>
                                        <p:tgtEl>
                                          <p:spTgt spid="3">
                                            <p:txEl>
                                              <p:pRg st="1" end="1"/>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3">
                                            <p:txEl>
                                              <p:pRg st="2" end="2"/>
                                            </p:txEl>
                                          </p:spTgt>
                                        </p:tgtEl>
                                        <p:attrNameLst>
                                          <p:attrName>style.visibility</p:attrName>
                                        </p:attrNameLst>
                                      </p:cBhvr>
                                      <p:to>
                                        <p:strVal val="visible"/>
                                      </p:to>
                                    </p:set>
                                    <p:animEffect transition="in" filter="fade">
                                      <p:cBhvr>
                                        <p:cTn id="23" dur="500"/>
                                        <p:tgtEl>
                                          <p:spTgt spid="3">
                                            <p:txEl>
                                              <p:pRg st="2" end="2"/>
                                            </p:txEl>
                                          </p:spTgt>
                                        </p:tgtEl>
                                      </p:cBhvr>
                                    </p:animEffect>
                                  </p:childTnLst>
                                </p:cTn>
                              </p:par>
                              <p:par>
                                <p:cTn id="24" presetID="53" presetClass="entr" presetSubtype="16" fill="hold" nodeType="withEffect">
                                  <p:stCondLst>
                                    <p:cond delay="0"/>
                                  </p:stCondLst>
                                  <p:childTnLst>
                                    <p:set>
                                      <p:cBhvr>
                                        <p:cTn id="25" dur="1" fill="hold">
                                          <p:stCondLst>
                                            <p:cond delay="0"/>
                                          </p:stCondLst>
                                        </p:cTn>
                                        <p:tgtEl>
                                          <p:spTgt spid="1028"/>
                                        </p:tgtEl>
                                        <p:attrNameLst>
                                          <p:attrName>style.visibility</p:attrName>
                                        </p:attrNameLst>
                                      </p:cBhvr>
                                      <p:to>
                                        <p:strVal val="visible"/>
                                      </p:to>
                                    </p:set>
                                    <p:anim calcmode="lin" valueType="num">
                                      <p:cBhvr>
                                        <p:cTn id="26" dur="1500" fill="hold"/>
                                        <p:tgtEl>
                                          <p:spTgt spid="1028"/>
                                        </p:tgtEl>
                                        <p:attrNameLst>
                                          <p:attrName>ppt_w</p:attrName>
                                        </p:attrNameLst>
                                      </p:cBhvr>
                                      <p:tavLst>
                                        <p:tav tm="0">
                                          <p:val>
                                            <p:fltVal val="0"/>
                                          </p:val>
                                        </p:tav>
                                        <p:tav tm="100000">
                                          <p:val>
                                            <p:strVal val="#ppt_w"/>
                                          </p:val>
                                        </p:tav>
                                      </p:tavLst>
                                    </p:anim>
                                    <p:anim calcmode="lin" valueType="num">
                                      <p:cBhvr>
                                        <p:cTn id="27" dur="1500" fill="hold"/>
                                        <p:tgtEl>
                                          <p:spTgt spid="1028"/>
                                        </p:tgtEl>
                                        <p:attrNameLst>
                                          <p:attrName>ppt_h</p:attrName>
                                        </p:attrNameLst>
                                      </p:cBhvr>
                                      <p:tavLst>
                                        <p:tav tm="0">
                                          <p:val>
                                            <p:fltVal val="0"/>
                                          </p:val>
                                        </p:tav>
                                        <p:tav tm="100000">
                                          <p:val>
                                            <p:strVal val="#ppt_h"/>
                                          </p:val>
                                        </p:tav>
                                      </p:tavLst>
                                    </p:anim>
                                    <p:animEffect transition="in" filter="fade">
                                      <p:cBhvr>
                                        <p:cTn id="28" dur="15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53030">
                <p:cTn id="29" fill="hold" display="0">
                  <p:stCondLst>
                    <p:cond delay="indefinite"/>
                  </p:stCondLst>
                  <p:endCondLst>
                    <p:cond evt="onStopAudio" delay="0">
                      <p:tgtEl>
                        <p:sldTgt/>
                      </p:tgtEl>
                    </p:cond>
                  </p:endCondLst>
                </p:cTn>
                <p:tgtEl>
                  <p:spTgt spid="4"/>
                </p:tgtEl>
              </p:cMediaNode>
            </p:audio>
            <p:audio>
              <p:cMediaNode>
                <p:cTn id="30" fill="hold" display="0">
                  <p:stCondLst>
                    <p:cond delay="indefinite"/>
                  </p:stCondLst>
                  <p:endCondLst>
                    <p:cond evt="onStopAudio" delay="0">
                      <p:tgtEl>
                        <p:sldTgt/>
                      </p:tgtEl>
                    </p:cond>
                  </p:endCondLst>
                </p:cTn>
                <p:tgtEl>
                  <p:spTgt spid="5"/>
                </p:tgtEl>
              </p:cMediaNode>
            </p:audio>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B30557-7826-A19B-E20A-1A0979197361}"/>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A38E4BCE-28C7-7EE8-6C46-76226F8DD86D}"/>
              </a:ext>
            </a:extLst>
          </p:cNvPr>
          <p:cNvSpPr>
            <a:spLocks noGrp="1"/>
          </p:cNvSpPr>
          <p:nvPr>
            <p:ph idx="1"/>
          </p:nvPr>
        </p:nvSpPr>
        <p:spPr/>
        <p:txBody>
          <a:bodyPr/>
          <a:lstStyle/>
          <a:p>
            <a:endParaRPr lang="en-US"/>
          </a:p>
        </p:txBody>
      </p:sp>
      <p:pic>
        <p:nvPicPr>
          <p:cNvPr id="4" name="an animation of the greenhouse effect">
            <a:hlinkClick r:id="" action="ppaction://media"/>
            <a:extLst>
              <a:ext uri="{FF2B5EF4-FFF2-40B4-BE49-F238E27FC236}">
                <a16:creationId xmlns:a16="http://schemas.microsoft.com/office/drawing/2014/main" id="{0DB55E79-D461-EA13-E023-434427736E2C}"/>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19987" y="0"/>
            <a:ext cx="12211987" cy="6858000"/>
          </a:xfrm>
          <a:prstGeom prst="rect">
            <a:avLst/>
          </a:prstGeom>
        </p:spPr>
      </p:pic>
      <p:pic>
        <p:nvPicPr>
          <p:cNvPr id="5" name="Explainer Background Music">
            <a:hlinkClick r:id="" action="ppaction://media"/>
            <a:extLst>
              <a:ext uri="{FF2B5EF4-FFF2-40B4-BE49-F238E27FC236}">
                <a16:creationId xmlns:a16="http://schemas.microsoft.com/office/drawing/2014/main" id="{43C6F41F-46CD-7E6C-08AC-2F35CC5FB65B}"/>
              </a:ext>
            </a:extLst>
          </p:cNvPr>
          <p:cNvPicPr>
            <a:picLocks noChangeAspect="1"/>
          </p:cNvPicPr>
          <p:nvPr>
            <a:audioFile r:link="rId3"/>
            <p:extLst>
              <p:ext uri="{DAA4B4D4-6D71-4841-9C94-3DE7FCFB9230}">
                <p14:media xmlns:p14="http://schemas.microsoft.com/office/powerpoint/2010/main" r:embed="rId4">
                  <p14:trim end="99051.75"/>
                  <p14:fade in="1000" out="1000"/>
                </p14:media>
              </p:ext>
            </p:extLst>
          </p:nvPr>
        </p:nvPicPr>
        <p:blipFill>
          <a:blip r:embed="rId8"/>
          <a:stretch>
            <a:fillRect/>
          </a:stretch>
        </p:blipFill>
        <p:spPr>
          <a:xfrm>
            <a:off x="12560709" y="2102874"/>
            <a:ext cx="609600" cy="609600"/>
          </a:xfrm>
          <a:prstGeom prst="rect">
            <a:avLst/>
          </a:prstGeom>
        </p:spPr>
      </p:pic>
    </p:spTree>
    <p:extLst>
      <p:ext uri="{BB962C8B-B14F-4D97-AF65-F5344CB8AC3E}">
        <p14:creationId xmlns:p14="http://schemas.microsoft.com/office/powerpoint/2010/main" val="1251127367"/>
      </p:ext>
    </p:extLst>
  </p:cSld>
  <p:clrMapOvr>
    <a:masterClrMapping/>
  </p:clrMapOvr>
  <mc:AlternateContent xmlns:mc="http://schemas.openxmlformats.org/markup-compatibility/2006" xmlns:p14="http://schemas.microsoft.com/office/powerpoint/2010/main">
    <mc:Choice Requires="p14">
      <p:transition spd="slow" p14:dur="2500" advClick="0" advTm="17750">
        <p:fade/>
      </p:transition>
    </mc:Choice>
    <mc:Fallback xmlns="">
      <p:transition spd="slow" advClick="0" advTm="1775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7069" fill="hold"/>
                                        <p:tgtEl>
                                          <p:spTgt spid="4"/>
                                        </p:tgtEl>
                                      </p:cBhvr>
                                    </p:cmd>
                                  </p:childTnLst>
                                </p:cTn>
                              </p:par>
                              <p:par>
                                <p:cTn id="7" presetID="1" presetClass="mediacall" presetSubtype="0" fill="hold" nodeType="withEffect">
                                  <p:stCondLst>
                                    <p:cond delay="0"/>
                                  </p:stCondLst>
                                  <p:childTnLst>
                                    <p:cmd type="call" cmd="playFrom(0.0)">
                                      <p:cBhvr>
                                        <p:cTn id="8" dur="17000"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fullScrn="1">
              <p:cMediaNode vol="80000">
                <p:cTn id="9" fill="hold" display="0">
                  <p:stCondLst>
                    <p:cond delay="indefinite"/>
                  </p:stCondLst>
                </p:cTn>
                <p:tgtEl>
                  <p:spTgt spid="4"/>
                </p:tgtEl>
              </p:cMediaNode>
            </p:video>
            <p:seq concurrent="1" nextAc="seek">
              <p:cTn id="10" restart="whenNotActive" fill="hold" evtFilter="cancelBubble" nodeType="interactiveSeq">
                <p:stCondLst>
                  <p:cond evt="onClick" delay="0">
                    <p:tgtEl>
                      <p:spTgt spid="4"/>
                    </p:tgtEl>
                  </p:cond>
                </p:stCondLst>
                <p:endSync evt="end" delay="0">
                  <p:rtn val="all"/>
                </p:endSync>
                <p:childTnLst>
                  <p:par>
                    <p:cTn id="11" fill="hold">
                      <p:stCondLst>
                        <p:cond delay="0"/>
                      </p:stCondLst>
                      <p:childTnLst>
                        <p:par>
                          <p:cTn id="12" fill="hold">
                            <p:stCondLst>
                              <p:cond delay="0"/>
                            </p:stCondLst>
                            <p:childTnLst>
                              <p:par>
                                <p:cTn id="13" presetID="2" presetClass="mediacall" presetSubtype="0" fill="hold" nodeType="clickEffect">
                                  <p:stCondLst>
                                    <p:cond delay="0"/>
                                  </p:stCondLst>
                                  <p:childTnLst>
                                    <p:cmd type="call" cmd="togglePause">
                                      <p:cBhvr>
                                        <p:cTn id="14" dur="1" fill="hold"/>
                                        <p:tgtEl>
                                          <p:spTgt spid="4"/>
                                        </p:tgtEl>
                                      </p:cBhvr>
                                    </p:cmd>
                                  </p:childTnLst>
                                </p:cTn>
                              </p:par>
                            </p:childTnLst>
                          </p:cTn>
                        </p:par>
                      </p:childTnLst>
                    </p:cTn>
                  </p:par>
                </p:childTnLst>
              </p:cTn>
              <p:nextCondLst>
                <p:cond evt="onClick" delay="0">
                  <p:tgtEl>
                    <p:spTgt spid="4"/>
                  </p:tgtEl>
                </p:cond>
              </p:nextCondLst>
            </p:seq>
            <p:audio>
              <p:cMediaNode vol="15152">
                <p:cTn id="15" fill="hold" display="0">
                  <p:stCondLst>
                    <p:cond delay="indefinite"/>
                  </p:stCondLst>
                  <p:endCondLst>
                    <p:cond evt="onStopAudio" delay="0">
                      <p:tgtEl>
                        <p:sldTgt/>
                      </p:tgtEl>
                    </p:cond>
                  </p:endCondLst>
                </p:cTn>
                <p:tgtEl>
                  <p:spTgt spid="5"/>
                </p:tgtEl>
              </p:cMediaNode>
            </p:audio>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77CF6F5-469C-BA6C-DEBE-F729CA39D4C4}"/>
              </a:ext>
            </a:extLst>
          </p:cNvPr>
          <p:cNvSpPr>
            <a:spLocks noGrp="1"/>
          </p:cNvSpPr>
          <p:nvPr>
            <p:ph type="title"/>
          </p:nvPr>
        </p:nvSpPr>
        <p:spPr>
          <a:xfrm>
            <a:off x="630936" y="639520"/>
            <a:ext cx="3267437" cy="1719072"/>
          </a:xfrm>
        </p:spPr>
        <p:txBody>
          <a:bodyPr anchor="b">
            <a:normAutofit/>
          </a:bodyPr>
          <a:lstStyle/>
          <a:p>
            <a:pPr algn="ctr"/>
            <a:r>
              <a:rPr lang="en-US" sz="4800" dirty="0"/>
              <a:t>Greenhouse Gases</a:t>
            </a:r>
          </a:p>
        </p:txBody>
      </p:sp>
      <p:sp>
        <p:nvSpPr>
          <p:cNvPr id="11"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B81F5DC4-171F-4BF5-6388-A29F7797DF4F}"/>
              </a:ext>
            </a:extLst>
          </p:cNvPr>
          <p:cNvSpPr>
            <a:spLocks noGrp="1"/>
          </p:cNvSpPr>
          <p:nvPr>
            <p:ph idx="1"/>
          </p:nvPr>
        </p:nvSpPr>
        <p:spPr>
          <a:xfrm>
            <a:off x="489096" y="2807208"/>
            <a:ext cx="3570839" cy="3410712"/>
          </a:xfrm>
        </p:spPr>
        <p:txBody>
          <a:bodyPr anchor="t">
            <a:normAutofit/>
          </a:bodyPr>
          <a:lstStyle/>
          <a:p>
            <a:pPr>
              <a:spcAft>
                <a:spcPts val="1200"/>
              </a:spcAft>
            </a:pPr>
            <a:r>
              <a:rPr lang="en-US" dirty="0"/>
              <a:t>Respiration &amp;  Photosynthesis</a:t>
            </a:r>
          </a:p>
          <a:p>
            <a:pPr>
              <a:spcAft>
                <a:spcPts val="1200"/>
              </a:spcAft>
            </a:pPr>
            <a:r>
              <a:rPr lang="en-US" dirty="0"/>
              <a:t>Carbon Dioxide (CO</a:t>
            </a:r>
            <a:r>
              <a:rPr lang="en-US" baseline="-25000" dirty="0"/>
              <a:t>2</a:t>
            </a:r>
            <a:r>
              <a:rPr lang="en-US" dirty="0"/>
              <a:t>)</a:t>
            </a:r>
          </a:p>
          <a:p>
            <a:pPr>
              <a:spcAft>
                <a:spcPts val="1200"/>
              </a:spcAft>
            </a:pPr>
            <a:r>
              <a:rPr lang="en-US" dirty="0"/>
              <a:t>CH</a:t>
            </a:r>
            <a:r>
              <a:rPr lang="en-US" baseline="-25000" dirty="0"/>
              <a:t>4</a:t>
            </a:r>
            <a:r>
              <a:rPr lang="en-US" dirty="0"/>
              <a:t>, N</a:t>
            </a:r>
            <a:r>
              <a:rPr lang="en-US" baseline="-25000" dirty="0"/>
              <a:t>2</a:t>
            </a:r>
            <a:r>
              <a:rPr lang="en-US" dirty="0"/>
              <a:t>O, O</a:t>
            </a:r>
            <a:r>
              <a:rPr lang="en-US" baseline="-25000" dirty="0"/>
              <a:t>3</a:t>
            </a:r>
            <a:r>
              <a:rPr lang="en-US" dirty="0"/>
              <a:t> &amp; H</a:t>
            </a:r>
            <a:r>
              <a:rPr lang="en-US" baseline="-25000" dirty="0"/>
              <a:t>2</a:t>
            </a:r>
            <a:r>
              <a:rPr lang="en-US" dirty="0"/>
              <a:t>O</a:t>
            </a:r>
          </a:p>
          <a:p>
            <a:pPr>
              <a:spcAft>
                <a:spcPts val="1200"/>
              </a:spcAft>
            </a:pPr>
            <a:r>
              <a:rPr lang="en-US" dirty="0"/>
              <a:t>The Keeling Curve</a:t>
            </a:r>
          </a:p>
          <a:p>
            <a:pPr>
              <a:spcAft>
                <a:spcPts val="1200"/>
              </a:spcAft>
            </a:pPr>
            <a:endParaRPr lang="en-US" dirty="0"/>
          </a:p>
        </p:txBody>
      </p:sp>
      <p:pic>
        <p:nvPicPr>
          <p:cNvPr id="1026" name="Picture 2" descr="Diagram showing process photosynthesis in plant Vector Image">
            <a:extLst>
              <a:ext uri="{FF2B5EF4-FFF2-40B4-BE49-F238E27FC236}">
                <a16:creationId xmlns:a16="http://schemas.microsoft.com/office/drawing/2014/main" id="{8AFF9382-79A1-89A1-42E9-97E80825F9FA}"/>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b="7727"/>
          <a:stretch/>
        </p:blipFill>
        <p:spPr bwMode="auto">
          <a:xfrm>
            <a:off x="6096000" y="496994"/>
            <a:ext cx="5689074" cy="5720926"/>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3" descr="A graph showing the growth of climate change&#10;&#10;Description automatically generated">
            <a:extLst>
              <a:ext uri="{FF2B5EF4-FFF2-40B4-BE49-F238E27FC236}">
                <a16:creationId xmlns:a16="http://schemas.microsoft.com/office/drawing/2014/main" id="{0F0122A4-CE8B-BA76-BCD2-CCED1486A2D4}"/>
              </a:ext>
            </a:extLst>
          </p:cNvPr>
          <p:cNvPicPr>
            <a:picLocks noChangeAspect="1"/>
          </p:cNvPicPr>
          <p:nvPr/>
        </p:nvPicPr>
        <p:blipFill rotWithShape="1">
          <a:blip r:embed="rId6"/>
          <a:srcRect l="-3427" t="3395" r="-3256" b="1810"/>
          <a:stretch/>
        </p:blipFill>
        <p:spPr bwMode="auto">
          <a:xfrm>
            <a:off x="5847908" y="98498"/>
            <a:ext cx="6174647" cy="3621239"/>
          </a:xfrm>
          <a:prstGeom prst="rect">
            <a:avLst/>
          </a:prstGeom>
          <a:extLst>
            <a:ext uri="{53640926-AAD7-44D8-BBD7-CCE9431645EC}">
              <a14:shadowObscured xmlns:a14="http://schemas.microsoft.com/office/drawing/2010/main"/>
            </a:ext>
          </a:extLst>
        </p:spPr>
      </p:pic>
      <p:pic>
        <p:nvPicPr>
          <p:cNvPr id="5" name="Picture 4" descr="Chart, bar chart&#10;&#10;Description automatically generated">
            <a:extLst>
              <a:ext uri="{FF2B5EF4-FFF2-40B4-BE49-F238E27FC236}">
                <a16:creationId xmlns:a16="http://schemas.microsoft.com/office/drawing/2014/main" id="{8B92F73E-313A-D1C9-A943-021F2931E5EF}"/>
              </a:ext>
            </a:extLst>
          </p:cNvPr>
          <p:cNvPicPr>
            <a:picLocks noChangeAspect="1"/>
          </p:cNvPicPr>
          <p:nvPr/>
        </p:nvPicPr>
        <p:blipFill rotWithShape="1">
          <a:blip r:embed="rId7"/>
          <a:srcRect l="18722" t="5417" r="20491" b="12537"/>
          <a:stretch/>
        </p:blipFill>
        <p:spPr bwMode="auto">
          <a:xfrm>
            <a:off x="5019376" y="98498"/>
            <a:ext cx="6881970" cy="6595002"/>
          </a:xfrm>
          <a:prstGeom prst="rect">
            <a:avLst/>
          </a:prstGeom>
          <a:extLst>
            <a:ext uri="{53640926-AAD7-44D8-BBD7-CCE9431645EC}">
              <a14:shadowObscured xmlns:a14="http://schemas.microsoft.com/office/drawing/2010/main"/>
            </a:ext>
          </a:extLst>
        </p:spPr>
      </p:pic>
      <p:pic>
        <p:nvPicPr>
          <p:cNvPr id="6" name="Breathing">
            <a:hlinkClick r:id="" action="ppaction://media"/>
            <a:extLst>
              <a:ext uri="{FF2B5EF4-FFF2-40B4-BE49-F238E27FC236}">
                <a16:creationId xmlns:a16="http://schemas.microsoft.com/office/drawing/2014/main" id="{4A81A200-C7A2-CC2D-A4FB-951822845FAA}"/>
              </a:ext>
            </a:extLst>
          </p:cNvPr>
          <p:cNvPicPr>
            <a:picLocks noChangeAspect="1"/>
          </p:cNvPicPr>
          <p:nvPr>
            <a:audioFile r:link="rId2"/>
            <p:extLst>
              <p:ext uri="{DAA4B4D4-6D71-4841-9C94-3DE7FCFB9230}">
                <p14:media xmlns:p14="http://schemas.microsoft.com/office/powerpoint/2010/main" r:embed="rId1"/>
              </p:ext>
            </p:extLst>
          </p:nvPr>
        </p:nvPicPr>
        <p:blipFill>
          <a:blip r:embed="rId8"/>
          <a:stretch>
            <a:fillRect/>
          </a:stretch>
        </p:blipFill>
        <p:spPr>
          <a:xfrm>
            <a:off x="12912725" y="2854325"/>
            <a:ext cx="609600" cy="609600"/>
          </a:xfrm>
          <a:prstGeom prst="rect">
            <a:avLst/>
          </a:prstGeom>
        </p:spPr>
      </p:pic>
      <p:pic>
        <p:nvPicPr>
          <p:cNvPr id="7" name="Picture 6" descr="Pin on Scrapping ideas">
            <a:hlinkClick r:id="rId9" action="ppaction://hlinksldjump"/>
            <a:extLst>
              <a:ext uri="{FF2B5EF4-FFF2-40B4-BE49-F238E27FC236}">
                <a16:creationId xmlns:a16="http://schemas.microsoft.com/office/drawing/2014/main" id="{84DD2EA1-D0A8-AAB2-F9CD-5AE66B6DFF2B}"/>
              </a:ext>
            </a:extLst>
          </p:cNvPr>
          <p:cNvPicPr>
            <a:picLocks noChangeAspect="1" noChangeArrowheads="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Web Link Icon">
            <a:hlinkClick r:id="rId11" action="ppaction://hlinksldjump"/>
            <a:extLst>
              <a:ext uri="{FF2B5EF4-FFF2-40B4-BE49-F238E27FC236}">
                <a16:creationId xmlns:a16="http://schemas.microsoft.com/office/drawing/2014/main" id="{6533E823-CF59-A078-80EA-4E1525325F97}"/>
              </a:ext>
            </a:extLst>
          </p:cNvPr>
          <p:cNvPicPr>
            <a:picLocks noChangeAspect="1" noChangeArrowheads="1"/>
          </p:cNvPicPr>
          <p:nvPr/>
        </p:nvPicPr>
        <p:blipFill>
          <a:blip r:embed="rId12">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37867794"/>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1" presetClass="mediacall" presetSubtype="0" fill="hold" nodeType="withEffect">
                                  <p:stCondLst>
                                    <p:cond delay="0"/>
                                  </p:stCondLst>
                                  <p:childTnLst>
                                    <p:cmd type="call" cmd="playFrom(0.0)">
                                      <p:cBhvr>
                                        <p:cTn id="9" dur="25051" fill="hold"/>
                                        <p:tgtEl>
                                          <p:spTgt spid="6"/>
                                        </p:tgtEl>
                                      </p:cBhvr>
                                    </p:cmd>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nodeType="clickEffect">
                                  <p:stCondLst>
                                    <p:cond delay="0"/>
                                  </p:stCondLst>
                                  <p:childTnLst>
                                    <p:set>
                                      <p:cBhvr>
                                        <p:cTn id="13" dur="1" fill="hold">
                                          <p:stCondLst>
                                            <p:cond delay="0"/>
                                          </p:stCondLst>
                                        </p:cTn>
                                        <p:tgtEl>
                                          <p:spTgt spid="3">
                                            <p:txEl>
                                              <p:pRg st="1" end="1"/>
                                            </p:txEl>
                                          </p:spTgt>
                                        </p:tgtEl>
                                        <p:attrNameLst>
                                          <p:attrName>style.visibility</p:attrName>
                                        </p:attrNameLst>
                                      </p:cBhvr>
                                      <p:to>
                                        <p:strVal val="visible"/>
                                      </p:to>
                                    </p:set>
                                    <p:animEffect transition="in" filter="fade">
                                      <p:cBhvr>
                                        <p:cTn id="14" dur="500"/>
                                        <p:tgtEl>
                                          <p:spTgt spid="3">
                                            <p:txEl>
                                              <p:pRg st="1" end="1"/>
                                            </p:txEl>
                                          </p:spTgt>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Effect transition="in" filter="fade">
                                      <p:cBhvr>
                                        <p:cTn id="19" dur="500"/>
                                        <p:tgtEl>
                                          <p:spTgt spid="3">
                                            <p:txEl>
                                              <p:pRg st="2" end="2"/>
                                            </p:txEl>
                                          </p:spTgt>
                                        </p:tgtEl>
                                      </p:cBhvr>
                                    </p:animEffect>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nodeType="clickEffect">
                                  <p:stCondLst>
                                    <p:cond delay="0"/>
                                  </p:stCondLst>
                                  <p:childTnLst>
                                    <p:set>
                                      <p:cBhvr>
                                        <p:cTn id="23" dur="1" fill="hold">
                                          <p:stCondLst>
                                            <p:cond delay="0"/>
                                          </p:stCondLst>
                                        </p:cTn>
                                        <p:tgtEl>
                                          <p:spTgt spid="3">
                                            <p:txEl>
                                              <p:pRg st="3" end="3"/>
                                            </p:txEl>
                                          </p:spTgt>
                                        </p:tgtEl>
                                        <p:attrNameLst>
                                          <p:attrName>style.visibility</p:attrName>
                                        </p:attrNameLst>
                                      </p:cBhvr>
                                      <p:to>
                                        <p:strVal val="visible"/>
                                      </p:to>
                                    </p:set>
                                    <p:animEffect transition="in" filter="fade">
                                      <p:cBhvr>
                                        <p:cTn id="24" dur="500"/>
                                        <p:tgtEl>
                                          <p:spTgt spid="3">
                                            <p:txEl>
                                              <p:pRg st="3" end="3"/>
                                            </p:txEl>
                                          </p:spTgt>
                                        </p:tgtEl>
                                      </p:cBhvr>
                                    </p:animEffect>
                                  </p:childTnLst>
                                </p:cTn>
                              </p:par>
                              <p:par>
                                <p:cTn id="25" presetID="22" presetClass="entr" presetSubtype="4" fill="hold" nodeType="withEffect">
                                  <p:stCondLst>
                                    <p:cond delay="0"/>
                                  </p:stCondLst>
                                  <p:childTnLst>
                                    <p:set>
                                      <p:cBhvr>
                                        <p:cTn id="26" dur="1" fill="hold">
                                          <p:stCondLst>
                                            <p:cond delay="0"/>
                                          </p:stCondLst>
                                        </p:cTn>
                                        <p:tgtEl>
                                          <p:spTgt spid="4"/>
                                        </p:tgtEl>
                                        <p:attrNameLst>
                                          <p:attrName>style.visibility</p:attrName>
                                        </p:attrNameLst>
                                      </p:cBhvr>
                                      <p:to>
                                        <p:strVal val="visible"/>
                                      </p:to>
                                    </p:set>
                                    <p:animEffect transition="in" filter="wipe(down)">
                                      <p:cBhvr>
                                        <p:cTn id="27" dur="1000"/>
                                        <p:tgtEl>
                                          <p:spTgt spid="4"/>
                                        </p:tgtEl>
                                      </p:cBhvr>
                                    </p:animEffect>
                                  </p:childTnLst>
                                </p:cTn>
                              </p:par>
                            </p:childTnLst>
                          </p:cTn>
                        </p:par>
                      </p:childTnLst>
                    </p:cTn>
                  </p:par>
                  <p:par>
                    <p:cTn id="28" fill="hold">
                      <p:stCondLst>
                        <p:cond delay="indefinite"/>
                      </p:stCondLst>
                      <p:childTnLst>
                        <p:par>
                          <p:cTn id="29" fill="hold">
                            <p:stCondLst>
                              <p:cond delay="0"/>
                            </p:stCondLst>
                            <p:childTnLst>
                              <p:par>
                                <p:cTn id="30" presetID="21" presetClass="entr" presetSubtype="4" fill="hold" nodeType="clickEffect">
                                  <p:stCondLst>
                                    <p:cond delay="0"/>
                                  </p:stCondLst>
                                  <p:childTnLst>
                                    <p:set>
                                      <p:cBhvr>
                                        <p:cTn id="31" dur="1" fill="hold">
                                          <p:stCondLst>
                                            <p:cond delay="0"/>
                                          </p:stCondLst>
                                        </p:cTn>
                                        <p:tgtEl>
                                          <p:spTgt spid="5"/>
                                        </p:tgtEl>
                                        <p:attrNameLst>
                                          <p:attrName>style.visibility</p:attrName>
                                        </p:attrNameLst>
                                      </p:cBhvr>
                                      <p:to>
                                        <p:strVal val="visible"/>
                                      </p:to>
                                    </p:set>
                                    <p:animEffect transition="in" filter="wheel(4)">
                                      <p:cBhvr>
                                        <p:cTn id="32" dur="1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39394">
                <p:cTn id="33" fill="hold" display="0">
                  <p:stCondLst>
                    <p:cond delay="indefinite"/>
                  </p:stCondLst>
                  <p:endCondLst>
                    <p:cond evt="onStopAudio" delay="0">
                      <p:tgtEl>
                        <p:sldTgt/>
                      </p:tgtEl>
                    </p:cond>
                  </p:endCondLst>
                </p:cTn>
                <p:tgtEl>
                  <p:spTgt spid="6"/>
                </p:tgtEl>
              </p:cMediaNode>
            </p:audi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3081" name="Rectangle 3080">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38819602-B9EE-7473-E9A2-2CC836BFD4CC}"/>
              </a:ext>
            </a:extLst>
          </p:cNvPr>
          <p:cNvSpPr>
            <a:spLocks noGrp="1"/>
          </p:cNvSpPr>
          <p:nvPr>
            <p:ph type="title"/>
          </p:nvPr>
        </p:nvSpPr>
        <p:spPr>
          <a:xfrm>
            <a:off x="394855" y="325369"/>
            <a:ext cx="4010890" cy="2188473"/>
          </a:xfrm>
        </p:spPr>
        <p:txBody>
          <a:bodyPr anchor="b">
            <a:normAutofit/>
          </a:bodyPr>
          <a:lstStyle/>
          <a:p>
            <a:pPr algn="ctr"/>
            <a:r>
              <a:rPr lang="en-US" sz="4800" dirty="0"/>
              <a:t>How Will Climate Change Impact People?</a:t>
            </a:r>
          </a:p>
        </p:txBody>
      </p:sp>
      <p:sp>
        <p:nvSpPr>
          <p:cNvPr id="3083"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78" name="Content Placeholder 3077">
            <a:extLst>
              <a:ext uri="{FF2B5EF4-FFF2-40B4-BE49-F238E27FC236}">
                <a16:creationId xmlns:a16="http://schemas.microsoft.com/office/drawing/2014/main" id="{F358B5ED-1F3F-C0BA-28EA-6182D1EEB532}"/>
              </a:ext>
            </a:extLst>
          </p:cNvPr>
          <p:cNvSpPr>
            <a:spLocks noGrp="1"/>
          </p:cNvSpPr>
          <p:nvPr>
            <p:ph idx="1"/>
          </p:nvPr>
        </p:nvSpPr>
        <p:spPr>
          <a:xfrm>
            <a:off x="640081" y="2872899"/>
            <a:ext cx="3474720" cy="3320668"/>
          </a:xfrm>
        </p:spPr>
        <p:txBody>
          <a:bodyPr>
            <a:normAutofit/>
          </a:bodyPr>
          <a:lstStyle/>
          <a:p>
            <a:pPr>
              <a:spcAft>
                <a:spcPts val="1200"/>
              </a:spcAft>
            </a:pPr>
            <a:r>
              <a:rPr lang="en-US" dirty="0"/>
              <a:t>Current Trends &amp; Predicted Events</a:t>
            </a:r>
          </a:p>
        </p:txBody>
      </p:sp>
      <p:pic>
        <p:nvPicPr>
          <p:cNvPr id="3074" name="Picture 2" descr="Climate change: NJ is warming faster than most of the country">
            <a:extLst>
              <a:ext uri="{FF2B5EF4-FFF2-40B4-BE49-F238E27FC236}">
                <a16:creationId xmlns:a16="http://schemas.microsoft.com/office/drawing/2014/main" id="{BDAB5A09-7338-E7F7-60B3-31E62140E568}"/>
              </a:ext>
            </a:extLst>
          </p:cNvPr>
          <p:cNvPicPr>
            <a:picLocks noChangeAspect="1" noChangeArrowheads="1"/>
          </p:cNvPicPr>
          <p:nvPr/>
        </p:nvPicPr>
        <p:blipFill rotWithShape="1">
          <a:blip r:embed="rId21">
            <a:extLst>
              <a:ext uri="{28A0092B-C50C-407E-A947-70E740481C1C}">
                <a14:useLocalDpi xmlns:a14="http://schemas.microsoft.com/office/drawing/2010/main" val="0"/>
              </a:ext>
            </a:extLst>
          </a:blip>
          <a:srcRect l="25454" r="18126"/>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3" name="Picture 2" descr="See the source image">
            <a:extLst>
              <a:ext uri="{FF2B5EF4-FFF2-40B4-BE49-F238E27FC236}">
                <a16:creationId xmlns:a16="http://schemas.microsoft.com/office/drawing/2014/main" id="{01837D5F-35FC-D30B-8658-03C2AA6EE0C8}"/>
              </a:ext>
            </a:extLst>
          </p:cNvPr>
          <p:cNvPicPr>
            <a:picLocks noChangeAspect="1" noChangeArrowheads="1"/>
          </p:cNvPicPr>
          <p:nvPr/>
        </p:nvPicPr>
        <p:blipFill rotWithShape="1">
          <a:blip r:embed="rId22">
            <a:extLst>
              <a:ext uri="{28A0092B-C50C-407E-A947-70E740481C1C}">
                <a14:useLocalDpi xmlns:a14="http://schemas.microsoft.com/office/drawing/2010/main" val="0"/>
              </a:ext>
            </a:extLst>
          </a:blip>
          <a:srcRect t="6814" b="7675"/>
          <a:stretch/>
        </p:blipFill>
        <p:spPr bwMode="auto">
          <a:xfrm>
            <a:off x="5066651" y="1071903"/>
            <a:ext cx="7022979" cy="471419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Alexandria Ocasio Cortez  The World Is Going To End In 12 Years If We Don't Address Climate Change">
            <a:hlinkClick r:id="" action="ppaction://media"/>
            <a:extLst>
              <a:ext uri="{FF2B5EF4-FFF2-40B4-BE49-F238E27FC236}">
                <a16:creationId xmlns:a16="http://schemas.microsoft.com/office/drawing/2014/main" id="{783BEEC9-4899-4AD0-26AE-028D65434A40}"/>
              </a:ext>
            </a:extLst>
          </p:cNvPr>
          <p:cNvPicPr>
            <a:picLocks noChangeAspect="1"/>
          </p:cNvPicPr>
          <p:nvPr>
            <a:audioFile r:link="rId2"/>
            <p:extLst>
              <p:ext uri="{DAA4B4D4-6D71-4841-9C94-3DE7FCFB9230}">
                <p14:media xmlns:p14="http://schemas.microsoft.com/office/powerpoint/2010/main" r:embed="rId1"/>
              </p:ext>
            </p:extLst>
          </p:nvPr>
        </p:nvPicPr>
        <p:blipFill>
          <a:blip r:embed="rId23"/>
          <a:stretch>
            <a:fillRect/>
          </a:stretch>
        </p:blipFill>
        <p:spPr>
          <a:xfrm>
            <a:off x="12678159" y="680590"/>
            <a:ext cx="391313" cy="391313"/>
          </a:xfrm>
          <a:prstGeom prst="rect">
            <a:avLst/>
          </a:prstGeom>
        </p:spPr>
      </p:pic>
      <p:pic>
        <p:nvPicPr>
          <p:cNvPr id="5" name="Al Gore">
            <a:hlinkClick r:id="" action="ppaction://media"/>
            <a:extLst>
              <a:ext uri="{FF2B5EF4-FFF2-40B4-BE49-F238E27FC236}">
                <a16:creationId xmlns:a16="http://schemas.microsoft.com/office/drawing/2014/main" id="{43EC0A6A-98C3-00B3-0377-7C34F60A8948}"/>
              </a:ext>
            </a:extLst>
          </p:cNvPr>
          <p:cNvPicPr>
            <a:picLocks noChangeAspect="1"/>
          </p:cNvPicPr>
          <p:nvPr>
            <a:audioFile r:link="rId3"/>
            <p:extLst>
              <p:ext uri="{DAA4B4D4-6D71-4841-9C94-3DE7FCFB9230}">
                <p14:media xmlns:p14="http://schemas.microsoft.com/office/powerpoint/2010/main" r:embed="rId4">
                  <p14:trim st="12866" end="270.425"/>
                </p14:media>
              </p:ext>
            </p:extLst>
          </p:nvPr>
        </p:nvPicPr>
        <p:blipFill>
          <a:blip r:embed="rId23"/>
          <a:stretch>
            <a:fillRect/>
          </a:stretch>
        </p:blipFill>
        <p:spPr>
          <a:xfrm>
            <a:off x="12690151" y="1400382"/>
            <a:ext cx="391313" cy="391313"/>
          </a:xfrm>
          <a:prstGeom prst="rect">
            <a:avLst/>
          </a:prstGeom>
        </p:spPr>
      </p:pic>
      <p:pic>
        <p:nvPicPr>
          <p:cNvPr id="6" name="Greta">
            <a:hlinkClick r:id="" action="ppaction://media"/>
            <a:extLst>
              <a:ext uri="{FF2B5EF4-FFF2-40B4-BE49-F238E27FC236}">
                <a16:creationId xmlns:a16="http://schemas.microsoft.com/office/drawing/2014/main" id="{FC979415-4C35-130A-DAA1-CD332D0331C0}"/>
              </a:ext>
            </a:extLst>
          </p:cNvPr>
          <p:cNvPicPr>
            <a:picLocks noChangeAspect="1"/>
          </p:cNvPicPr>
          <p:nvPr>
            <a:audioFile r:link="rId3"/>
            <p:extLst>
              <p:ext uri="{DAA4B4D4-6D71-4841-9C94-3DE7FCFB9230}">
                <p14:media xmlns:p14="http://schemas.microsoft.com/office/powerpoint/2010/main" r:embed="rId5">
                  <p14:trim end="17950.5"/>
                </p14:media>
              </p:ext>
            </p:extLst>
          </p:nvPr>
        </p:nvPicPr>
        <p:blipFill>
          <a:blip r:embed="rId23"/>
          <a:stretch>
            <a:fillRect/>
          </a:stretch>
        </p:blipFill>
        <p:spPr>
          <a:xfrm>
            <a:off x="12690151" y="2120174"/>
            <a:ext cx="391313" cy="391313"/>
          </a:xfrm>
          <a:prstGeom prst="rect">
            <a:avLst/>
          </a:prstGeom>
        </p:spPr>
      </p:pic>
      <p:pic>
        <p:nvPicPr>
          <p:cNvPr id="7" name="Obama">
            <a:hlinkClick r:id="" action="ppaction://media"/>
            <a:extLst>
              <a:ext uri="{FF2B5EF4-FFF2-40B4-BE49-F238E27FC236}">
                <a16:creationId xmlns:a16="http://schemas.microsoft.com/office/drawing/2014/main" id="{ED0F4B1A-3652-A618-3390-52901D326AA2}"/>
              </a:ext>
            </a:extLst>
          </p:cNvPr>
          <p:cNvPicPr>
            <a:picLocks noChangeAspect="1"/>
          </p:cNvPicPr>
          <p:nvPr>
            <a:audioFile r:link="rId3"/>
            <p:extLst>
              <p:ext uri="{DAA4B4D4-6D71-4841-9C94-3DE7FCFB9230}">
                <p14:media xmlns:p14="http://schemas.microsoft.com/office/powerpoint/2010/main" r:embed="rId6">
                  <p14:trim end="17882.725"/>
                </p14:media>
              </p:ext>
            </p:extLst>
          </p:nvPr>
        </p:nvPicPr>
        <p:blipFill>
          <a:blip r:embed="rId23"/>
          <a:stretch>
            <a:fillRect/>
          </a:stretch>
        </p:blipFill>
        <p:spPr>
          <a:xfrm>
            <a:off x="12690151" y="2839966"/>
            <a:ext cx="391313" cy="391313"/>
          </a:xfrm>
          <a:prstGeom prst="rect">
            <a:avLst/>
          </a:prstGeom>
        </p:spPr>
      </p:pic>
      <p:pic>
        <p:nvPicPr>
          <p:cNvPr id="8" name="Jay Inslee">
            <a:hlinkClick r:id="" action="ppaction://media"/>
            <a:extLst>
              <a:ext uri="{FF2B5EF4-FFF2-40B4-BE49-F238E27FC236}">
                <a16:creationId xmlns:a16="http://schemas.microsoft.com/office/drawing/2014/main" id="{021B020F-FBB6-C74E-A994-338240E488E6}"/>
              </a:ext>
            </a:extLst>
          </p:cNvPr>
          <p:cNvPicPr>
            <a:picLocks noChangeAspect="1"/>
          </p:cNvPicPr>
          <p:nvPr>
            <a:audioFile r:link="rId8"/>
            <p:extLst>
              <p:ext uri="{DAA4B4D4-6D71-4841-9C94-3DE7FCFB9230}">
                <p14:media xmlns:p14="http://schemas.microsoft.com/office/powerpoint/2010/main" r:embed="rId7"/>
              </p:ext>
            </p:extLst>
          </p:nvPr>
        </p:nvPicPr>
        <p:blipFill>
          <a:blip r:embed="rId23"/>
          <a:stretch>
            <a:fillRect/>
          </a:stretch>
        </p:blipFill>
        <p:spPr>
          <a:xfrm>
            <a:off x="12690151" y="3823427"/>
            <a:ext cx="391313" cy="391313"/>
          </a:xfrm>
          <a:prstGeom prst="rect">
            <a:avLst/>
          </a:prstGeom>
        </p:spPr>
      </p:pic>
      <p:pic>
        <p:nvPicPr>
          <p:cNvPr id="9" name="Gravitas">
            <a:hlinkClick r:id="" action="ppaction://media"/>
            <a:extLst>
              <a:ext uri="{FF2B5EF4-FFF2-40B4-BE49-F238E27FC236}">
                <a16:creationId xmlns:a16="http://schemas.microsoft.com/office/drawing/2014/main" id="{41026AA2-55AA-41D5-F87D-39B5D7A66148}"/>
              </a:ext>
            </a:extLst>
          </p:cNvPr>
          <p:cNvPicPr>
            <a:picLocks noChangeAspect="1"/>
          </p:cNvPicPr>
          <p:nvPr>
            <a:audioFile r:link="rId10"/>
            <p:extLst>
              <p:ext uri="{DAA4B4D4-6D71-4841-9C94-3DE7FCFB9230}">
                <p14:media xmlns:p14="http://schemas.microsoft.com/office/powerpoint/2010/main" r:embed="rId9"/>
              </p:ext>
            </p:extLst>
          </p:nvPr>
        </p:nvPicPr>
        <p:blipFill>
          <a:blip r:embed="rId23"/>
          <a:stretch>
            <a:fillRect/>
          </a:stretch>
        </p:blipFill>
        <p:spPr>
          <a:xfrm>
            <a:off x="12690151" y="4543219"/>
            <a:ext cx="391313" cy="391313"/>
          </a:xfrm>
          <a:prstGeom prst="rect">
            <a:avLst/>
          </a:prstGeom>
        </p:spPr>
      </p:pic>
      <p:pic>
        <p:nvPicPr>
          <p:cNvPr id="10" name="Hank Paulson">
            <a:hlinkClick r:id="" action="ppaction://media"/>
            <a:extLst>
              <a:ext uri="{FF2B5EF4-FFF2-40B4-BE49-F238E27FC236}">
                <a16:creationId xmlns:a16="http://schemas.microsoft.com/office/drawing/2014/main" id="{02FEA119-CFE1-4290-750C-D1F3DE71C597}"/>
              </a:ext>
            </a:extLst>
          </p:cNvPr>
          <p:cNvPicPr>
            <a:picLocks noChangeAspect="1"/>
          </p:cNvPicPr>
          <p:nvPr>
            <a:audioFile r:link="rId12"/>
            <p:extLst>
              <p:ext uri="{DAA4B4D4-6D71-4841-9C94-3DE7FCFB9230}">
                <p14:media xmlns:p14="http://schemas.microsoft.com/office/powerpoint/2010/main" r:embed="rId11"/>
              </p:ext>
            </p:extLst>
          </p:nvPr>
        </p:nvPicPr>
        <p:blipFill>
          <a:blip r:embed="rId23"/>
          <a:stretch>
            <a:fillRect/>
          </a:stretch>
        </p:blipFill>
        <p:spPr>
          <a:xfrm>
            <a:off x="12716938" y="5239064"/>
            <a:ext cx="391313" cy="391313"/>
          </a:xfrm>
          <a:prstGeom prst="rect">
            <a:avLst/>
          </a:prstGeom>
        </p:spPr>
      </p:pic>
      <p:pic>
        <p:nvPicPr>
          <p:cNvPr id="11" name="Guy McPherson">
            <a:hlinkClick r:id="" action="ppaction://media"/>
            <a:extLst>
              <a:ext uri="{FF2B5EF4-FFF2-40B4-BE49-F238E27FC236}">
                <a16:creationId xmlns:a16="http://schemas.microsoft.com/office/drawing/2014/main" id="{EF6E4954-3B6A-AC65-90DD-C15B01689C37}"/>
              </a:ext>
            </a:extLst>
          </p:cNvPr>
          <p:cNvPicPr>
            <a:picLocks noChangeAspect="1"/>
          </p:cNvPicPr>
          <p:nvPr>
            <a:audioFile r:link="rId14"/>
            <p:extLst>
              <p:ext uri="{DAA4B4D4-6D71-4841-9C94-3DE7FCFB9230}">
                <p14:media xmlns:p14="http://schemas.microsoft.com/office/powerpoint/2010/main" r:embed="rId13"/>
              </p:ext>
            </p:extLst>
          </p:nvPr>
        </p:nvPicPr>
        <p:blipFill>
          <a:blip r:embed="rId23"/>
          <a:stretch>
            <a:fillRect/>
          </a:stretch>
        </p:blipFill>
        <p:spPr>
          <a:xfrm>
            <a:off x="12708519" y="6033484"/>
            <a:ext cx="391313" cy="391313"/>
          </a:xfrm>
          <a:prstGeom prst="rect">
            <a:avLst/>
          </a:prstGeom>
        </p:spPr>
      </p:pic>
      <p:pic>
        <p:nvPicPr>
          <p:cNvPr id="12" name="Picture 2" descr="Image result for aoc">
            <a:extLst>
              <a:ext uri="{FF2B5EF4-FFF2-40B4-BE49-F238E27FC236}">
                <a16:creationId xmlns:a16="http://schemas.microsoft.com/office/drawing/2014/main" id="{E2120884-7025-E8DB-C2D3-F1785DD64833}"/>
              </a:ext>
            </a:extLst>
          </p:cNvPr>
          <p:cNvPicPr>
            <a:picLocks noChangeAspect="1" noChangeArrowheads="1"/>
          </p:cNvPicPr>
          <p:nvPr/>
        </p:nvPicPr>
        <p:blipFill rotWithShape="1">
          <a:blip r:embed="rId24">
            <a:extLst>
              <a:ext uri="{28A0092B-C50C-407E-A947-70E740481C1C}">
                <a14:useLocalDpi xmlns:a14="http://schemas.microsoft.com/office/drawing/2010/main" val="0"/>
              </a:ext>
            </a:extLst>
          </a:blip>
          <a:srcRect l="14953" r="22005"/>
          <a:stretch/>
        </p:blipFill>
        <p:spPr bwMode="auto">
          <a:xfrm>
            <a:off x="5426538" y="1349722"/>
            <a:ext cx="1502648" cy="1490244"/>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3076" name="Picture 4" descr="Greta Thunberg Loses Out on 2019 Nobel Peace Prize | PEOPLE.com">
            <a:extLst>
              <a:ext uri="{FF2B5EF4-FFF2-40B4-BE49-F238E27FC236}">
                <a16:creationId xmlns:a16="http://schemas.microsoft.com/office/drawing/2014/main" id="{C1326D72-C534-E0AD-12B6-D14430EE61F0}"/>
              </a:ext>
            </a:extLst>
          </p:cNvPr>
          <p:cNvPicPr>
            <a:picLocks noChangeAspect="1" noChangeArrowheads="1"/>
          </p:cNvPicPr>
          <p:nvPr/>
        </p:nvPicPr>
        <p:blipFill rotWithShape="1">
          <a:blip r:embed="rId25">
            <a:extLst>
              <a:ext uri="{28A0092B-C50C-407E-A947-70E740481C1C}">
                <a14:useLocalDpi xmlns:a14="http://schemas.microsoft.com/office/drawing/2010/main" val="0"/>
              </a:ext>
            </a:extLst>
          </a:blip>
          <a:srcRect l="17003" r="12488" b="44515"/>
          <a:stretch/>
        </p:blipFill>
        <p:spPr bwMode="auto">
          <a:xfrm>
            <a:off x="7044022" y="1349722"/>
            <a:ext cx="1406105" cy="1508291"/>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13" name="Picture 6" descr="Sources: Al Gore not exploring 2016 presidential bid">
            <a:extLst>
              <a:ext uri="{FF2B5EF4-FFF2-40B4-BE49-F238E27FC236}">
                <a16:creationId xmlns:a16="http://schemas.microsoft.com/office/drawing/2014/main" id="{A6013089-1820-FACF-6431-AFFF8D757FC2}"/>
              </a:ext>
            </a:extLst>
          </p:cNvPr>
          <p:cNvPicPr>
            <a:picLocks noChangeAspect="1" noChangeArrowheads="1"/>
          </p:cNvPicPr>
          <p:nvPr/>
        </p:nvPicPr>
        <p:blipFill rotWithShape="1">
          <a:blip r:embed="rId26">
            <a:extLst>
              <a:ext uri="{28A0092B-C50C-407E-A947-70E740481C1C}">
                <a14:useLocalDpi xmlns:a14="http://schemas.microsoft.com/office/drawing/2010/main" val="0"/>
              </a:ext>
            </a:extLst>
          </a:blip>
          <a:srcRect l="20295" t="6015" r="20420" b="17048"/>
          <a:stretch/>
        </p:blipFill>
        <p:spPr bwMode="auto">
          <a:xfrm>
            <a:off x="8641007" y="1313034"/>
            <a:ext cx="1570989" cy="1526932"/>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3080" name="Picture 8" descr="NASA - NASA Supports the President's Educate To Innovate Campaign With ...">
            <a:extLst>
              <a:ext uri="{FF2B5EF4-FFF2-40B4-BE49-F238E27FC236}">
                <a16:creationId xmlns:a16="http://schemas.microsoft.com/office/drawing/2014/main" id="{C7AF8062-60B9-C7E5-60B5-839D8142BB53}"/>
              </a:ext>
            </a:extLst>
          </p:cNvPr>
          <p:cNvPicPr>
            <a:picLocks noChangeAspect="1" noChangeArrowheads="1"/>
          </p:cNvPicPr>
          <p:nvPr/>
        </p:nvPicPr>
        <p:blipFill rotWithShape="1">
          <a:blip r:embed="rId27">
            <a:extLst>
              <a:ext uri="{28A0092B-C50C-407E-A947-70E740481C1C}">
                <a14:useLocalDpi xmlns:a14="http://schemas.microsoft.com/office/drawing/2010/main" val="0"/>
              </a:ext>
            </a:extLst>
          </a:blip>
          <a:srcRect l="7184" t="4745" r="-1201" b="12023"/>
          <a:stretch/>
        </p:blipFill>
        <p:spPr bwMode="auto">
          <a:xfrm>
            <a:off x="10380981" y="1288752"/>
            <a:ext cx="1539664" cy="1551214"/>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3082" name="Picture 10" descr="Jay Inslee ends presidential campaign: he elevated climate change - Vox">
            <a:extLst>
              <a:ext uri="{FF2B5EF4-FFF2-40B4-BE49-F238E27FC236}">
                <a16:creationId xmlns:a16="http://schemas.microsoft.com/office/drawing/2014/main" id="{9531CDDB-A9BB-4B7C-6780-A3CE4F03FB10}"/>
              </a:ext>
            </a:extLst>
          </p:cNvPr>
          <p:cNvPicPr>
            <a:picLocks noChangeAspect="1" noChangeArrowheads="1"/>
          </p:cNvPicPr>
          <p:nvPr/>
        </p:nvPicPr>
        <p:blipFill rotWithShape="1">
          <a:blip r:embed="rId28">
            <a:extLst>
              <a:ext uri="{28A0092B-C50C-407E-A947-70E740481C1C}">
                <a14:useLocalDpi xmlns:a14="http://schemas.microsoft.com/office/drawing/2010/main" val="0"/>
              </a:ext>
            </a:extLst>
          </a:blip>
          <a:srcRect l="16979" t="4919" r="27717" b="11857"/>
          <a:stretch/>
        </p:blipFill>
        <p:spPr bwMode="auto">
          <a:xfrm>
            <a:off x="5410871" y="3662925"/>
            <a:ext cx="1570990" cy="157606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3084" name="Picture 12" descr="Palki Sharma Upadhyay, Bio, Wiki, Husband, Salary, Age, Height ...">
            <a:extLst>
              <a:ext uri="{FF2B5EF4-FFF2-40B4-BE49-F238E27FC236}">
                <a16:creationId xmlns:a16="http://schemas.microsoft.com/office/drawing/2014/main" id="{2E463013-8BA3-6CE5-366D-F659590ECFD7}"/>
              </a:ext>
            </a:extLst>
          </p:cNvPr>
          <p:cNvPicPr>
            <a:picLocks noChangeAspect="1" noChangeArrowheads="1"/>
          </p:cNvPicPr>
          <p:nvPr/>
        </p:nvPicPr>
        <p:blipFill rotWithShape="1">
          <a:blip r:embed="rId29">
            <a:extLst>
              <a:ext uri="{28A0092B-C50C-407E-A947-70E740481C1C}">
                <a14:useLocalDpi xmlns:a14="http://schemas.microsoft.com/office/drawing/2010/main" val="0"/>
              </a:ext>
            </a:extLst>
          </a:blip>
          <a:srcRect l="11852" r="22272"/>
          <a:stretch/>
        </p:blipFill>
        <p:spPr bwMode="auto">
          <a:xfrm>
            <a:off x="7081200" y="3662924"/>
            <a:ext cx="1559807" cy="157606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3086" name="Picture 14" descr="Henry Paulson - Henry Paulson Photos - Henry Paulson Testifies At House ...">
            <a:extLst>
              <a:ext uri="{FF2B5EF4-FFF2-40B4-BE49-F238E27FC236}">
                <a16:creationId xmlns:a16="http://schemas.microsoft.com/office/drawing/2014/main" id="{0139CFFA-0D54-D29A-A895-185AF6B9BB33}"/>
              </a:ext>
            </a:extLst>
          </p:cNvPr>
          <p:cNvPicPr>
            <a:picLocks noChangeAspect="1" noChangeArrowheads="1"/>
          </p:cNvPicPr>
          <p:nvPr/>
        </p:nvPicPr>
        <p:blipFill rotWithShape="1">
          <a:blip r:embed="rId30">
            <a:extLst>
              <a:ext uri="{28A0092B-C50C-407E-A947-70E740481C1C}">
                <a14:useLocalDpi xmlns:a14="http://schemas.microsoft.com/office/drawing/2010/main" val="0"/>
              </a:ext>
            </a:extLst>
          </a:blip>
          <a:srcRect l="2062" r="31180"/>
          <a:stretch/>
        </p:blipFill>
        <p:spPr bwMode="auto">
          <a:xfrm>
            <a:off x="8771995" y="3662924"/>
            <a:ext cx="1510231" cy="157023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3088" name="Picture 16" descr="Guy McPherson’s Climate-Change Doomsday Cult: ‘Near Term Extinction ...">
            <a:extLst>
              <a:ext uri="{FF2B5EF4-FFF2-40B4-BE49-F238E27FC236}">
                <a16:creationId xmlns:a16="http://schemas.microsoft.com/office/drawing/2014/main" id="{EE8B3E76-8573-264C-BEF4-069B55AC6083}"/>
              </a:ext>
            </a:extLst>
          </p:cNvPr>
          <p:cNvPicPr>
            <a:picLocks noChangeAspect="1" noChangeArrowheads="1"/>
          </p:cNvPicPr>
          <p:nvPr/>
        </p:nvPicPr>
        <p:blipFill rotWithShape="1">
          <a:blip r:embed="rId31">
            <a:extLst>
              <a:ext uri="{28A0092B-C50C-407E-A947-70E740481C1C}">
                <a14:useLocalDpi xmlns:a14="http://schemas.microsoft.com/office/drawing/2010/main" val="0"/>
              </a:ext>
            </a:extLst>
          </a:blip>
          <a:srcRect l="10565" r="32977" b="8709"/>
          <a:stretch/>
        </p:blipFill>
        <p:spPr bwMode="auto">
          <a:xfrm>
            <a:off x="10410505" y="3662924"/>
            <a:ext cx="1539664" cy="1515888"/>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sp>
        <p:nvSpPr>
          <p:cNvPr id="14" name="&quot;Not Allowed&quot; Symbol 13">
            <a:extLst>
              <a:ext uri="{FF2B5EF4-FFF2-40B4-BE49-F238E27FC236}">
                <a16:creationId xmlns:a16="http://schemas.microsoft.com/office/drawing/2014/main" id="{50F22156-E581-BEBB-D3F1-87376458F3FF}"/>
              </a:ext>
            </a:extLst>
          </p:cNvPr>
          <p:cNvSpPr/>
          <p:nvPr/>
        </p:nvSpPr>
        <p:spPr>
          <a:xfrm>
            <a:off x="10457325" y="3730733"/>
            <a:ext cx="1404642" cy="1389969"/>
          </a:xfrm>
          <a:prstGeom prst="noSmoking">
            <a:avLst>
              <a:gd name="adj" fmla="val 8578"/>
            </a:avLst>
          </a:prstGeom>
          <a:solidFill>
            <a:srgbClr val="FF0000"/>
          </a:solidFill>
          <a:ln w="1905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8" name="&quot;Not Allowed&quot; Symbol 17">
            <a:extLst>
              <a:ext uri="{FF2B5EF4-FFF2-40B4-BE49-F238E27FC236}">
                <a16:creationId xmlns:a16="http://schemas.microsoft.com/office/drawing/2014/main" id="{D2B0044F-6DA1-B253-6DCB-2FDE6F8BACB6}"/>
              </a:ext>
            </a:extLst>
          </p:cNvPr>
          <p:cNvSpPr/>
          <p:nvPr/>
        </p:nvSpPr>
        <p:spPr>
          <a:xfrm flipH="1">
            <a:off x="10478015" y="3730733"/>
            <a:ext cx="1404643" cy="1389969"/>
          </a:xfrm>
          <a:prstGeom prst="noSmoking">
            <a:avLst>
              <a:gd name="adj" fmla="val 7701"/>
            </a:avLst>
          </a:prstGeom>
          <a:solidFill>
            <a:srgbClr val="FF0000"/>
          </a:solidFill>
          <a:ln w="1905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pic>
        <p:nvPicPr>
          <p:cNvPr id="19" name="Cartoon Funny Bonk">
            <a:hlinkClick r:id="" action="ppaction://media"/>
            <a:extLst>
              <a:ext uri="{FF2B5EF4-FFF2-40B4-BE49-F238E27FC236}">
                <a16:creationId xmlns:a16="http://schemas.microsoft.com/office/drawing/2014/main" id="{24318F8B-B99C-FC41-D08D-DD73657539F7}"/>
              </a:ext>
            </a:extLst>
          </p:cNvPr>
          <p:cNvPicPr>
            <a:picLocks noChangeAspect="1"/>
          </p:cNvPicPr>
          <p:nvPr>
            <a:audioFile r:link="rId16"/>
            <p:extLst>
              <p:ext uri="{DAA4B4D4-6D71-4841-9C94-3DE7FCFB9230}">
                <p14:media xmlns:p14="http://schemas.microsoft.com/office/powerpoint/2010/main" r:embed="rId15"/>
              </p:ext>
            </p:extLst>
          </p:nvPr>
        </p:nvPicPr>
        <p:blipFill>
          <a:blip r:embed="rId23"/>
          <a:stretch>
            <a:fillRect/>
          </a:stretch>
        </p:blipFill>
        <p:spPr>
          <a:xfrm>
            <a:off x="13904913" y="3111500"/>
            <a:ext cx="609600" cy="609600"/>
          </a:xfrm>
          <a:prstGeom prst="rect">
            <a:avLst/>
          </a:prstGeom>
        </p:spPr>
      </p:pic>
      <p:pic>
        <p:nvPicPr>
          <p:cNvPr id="16" name="Picture 15" descr="A person in a suit speaking into a microphone&#10;&#10;Description automatically generated">
            <a:extLst>
              <a:ext uri="{FF2B5EF4-FFF2-40B4-BE49-F238E27FC236}">
                <a16:creationId xmlns:a16="http://schemas.microsoft.com/office/drawing/2014/main" id="{CBDF4FB8-1E45-0596-9DC7-081FEB1804A8}"/>
              </a:ext>
            </a:extLst>
          </p:cNvPr>
          <p:cNvPicPr>
            <a:picLocks noChangeAspect="1"/>
          </p:cNvPicPr>
          <p:nvPr/>
        </p:nvPicPr>
        <p:blipFill rotWithShape="1">
          <a:blip r:embed="rId32">
            <a:extLst>
              <a:ext uri="{28A0092B-C50C-407E-A947-70E740481C1C}">
                <a14:useLocalDpi xmlns:a14="http://schemas.microsoft.com/office/drawing/2010/main" val="0"/>
              </a:ext>
            </a:extLst>
          </a:blip>
          <a:srcRect l="24905" r="27594" b="14875"/>
          <a:stretch/>
        </p:blipFill>
        <p:spPr>
          <a:xfrm>
            <a:off x="13286531" y="4032646"/>
            <a:ext cx="1521565" cy="1597731"/>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p:spPr>
      </p:pic>
      <p:pic>
        <p:nvPicPr>
          <p:cNvPr id="17" name="Joe Biden Says the Unthinkable About Climate Change">
            <a:hlinkClick r:id="" action="ppaction://media"/>
            <a:extLst>
              <a:ext uri="{FF2B5EF4-FFF2-40B4-BE49-F238E27FC236}">
                <a16:creationId xmlns:a16="http://schemas.microsoft.com/office/drawing/2014/main" id="{EFB8EA44-3AA9-A0E7-0B79-7FD3B20ADBCE}"/>
              </a:ext>
            </a:extLst>
          </p:cNvPr>
          <p:cNvPicPr>
            <a:picLocks noChangeAspect="1"/>
          </p:cNvPicPr>
          <p:nvPr>
            <a:audioFile r:link="rId18"/>
            <p:extLst>
              <p:ext uri="{DAA4B4D4-6D71-4841-9C94-3DE7FCFB9230}">
                <p14:media xmlns:p14="http://schemas.microsoft.com/office/powerpoint/2010/main" r:embed="rId17"/>
              </p:ext>
            </p:extLst>
          </p:nvPr>
        </p:nvPicPr>
        <p:blipFill>
          <a:blip r:embed="rId23"/>
          <a:stretch>
            <a:fillRect/>
          </a:stretch>
        </p:blipFill>
        <p:spPr>
          <a:xfrm>
            <a:off x="13859128" y="4998193"/>
            <a:ext cx="609600" cy="609600"/>
          </a:xfrm>
          <a:prstGeom prst="rect">
            <a:avLst/>
          </a:prstGeom>
        </p:spPr>
      </p:pic>
      <p:pic>
        <p:nvPicPr>
          <p:cNvPr id="15" name="Picture 14" descr="Pin on Scrapping ideas">
            <a:hlinkClick r:id="rId33" action="ppaction://hlinksldjump"/>
            <a:extLst>
              <a:ext uri="{FF2B5EF4-FFF2-40B4-BE49-F238E27FC236}">
                <a16:creationId xmlns:a16="http://schemas.microsoft.com/office/drawing/2014/main" id="{0126E31F-4C6E-EC40-8DBE-B5480A07E0FB}"/>
              </a:ext>
            </a:extLst>
          </p:cNvPr>
          <p:cNvPicPr>
            <a:picLocks noChangeAspect="1" noChangeArrowheads="1"/>
          </p:cNvPicPr>
          <p:nvPr/>
        </p:nvPicPr>
        <p:blipFill>
          <a:blip r:embed="rId34">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2" descr="Web Link Icon">
            <a:hlinkClick r:id="rId35" action="ppaction://hlinksldjump"/>
            <a:extLst>
              <a:ext uri="{FF2B5EF4-FFF2-40B4-BE49-F238E27FC236}">
                <a16:creationId xmlns:a16="http://schemas.microsoft.com/office/drawing/2014/main" id="{2F63372F-7F68-6DB3-1DFE-04C51DB52677}"/>
              </a:ext>
            </a:extLst>
          </p:cNvPr>
          <p:cNvPicPr>
            <a:picLocks noChangeAspect="1" noChangeArrowheads="1"/>
          </p:cNvPicPr>
          <p:nvPr/>
        </p:nvPicPr>
        <p:blipFill>
          <a:blip r:embed="rId36">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51955426"/>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078">
                                            <p:txEl>
                                              <p:pRg st="0" end="0"/>
                                            </p:txEl>
                                          </p:spTgt>
                                        </p:tgtEl>
                                        <p:attrNameLst>
                                          <p:attrName>style.visibility</p:attrName>
                                        </p:attrNameLst>
                                      </p:cBhvr>
                                      <p:to>
                                        <p:strVal val="visible"/>
                                      </p:to>
                                    </p:set>
                                    <p:animEffect transition="in" filter="fade">
                                      <p:cBhvr>
                                        <p:cTn id="7" dur="500"/>
                                        <p:tgtEl>
                                          <p:spTgt spid="3078">
                                            <p:txEl>
                                              <p:pRg st="0" end="0"/>
                                            </p:txEl>
                                          </p:spTgt>
                                        </p:tgtEl>
                                      </p:cBhvr>
                                    </p:animEffect>
                                  </p:childTnLst>
                                </p:cTn>
                              </p:par>
                              <p:par>
                                <p:cTn id="8" presetID="14" presetClass="entr" presetSubtype="10" fill="hold"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randombar(horizontal)">
                                      <p:cBhvr>
                                        <p:cTn id="10" dur="2000"/>
                                        <p:tgtEl>
                                          <p:spTgt spid="3"/>
                                        </p:tgtEl>
                                      </p:cBhvr>
                                    </p:animEffect>
                                  </p:childTnLst>
                                </p:cTn>
                              </p:par>
                            </p:childTnLst>
                          </p:cTn>
                        </p:par>
                        <p:par>
                          <p:cTn id="11" fill="hold">
                            <p:stCondLst>
                              <p:cond delay="2000"/>
                            </p:stCondLst>
                            <p:childTnLst>
                              <p:par>
                                <p:cTn id="12" presetID="1" presetClass="mediacall" presetSubtype="0" fill="hold" nodeType="afterEffect">
                                  <p:stCondLst>
                                    <p:cond delay="0"/>
                                  </p:stCondLst>
                                  <p:childTnLst>
                                    <p:cmd type="call" cmd="playFrom(0.0)">
                                      <p:cBhvr>
                                        <p:cTn id="13" dur="4048" fill="hold"/>
                                        <p:tgtEl>
                                          <p:spTgt spid="4"/>
                                        </p:tgtEl>
                                      </p:cBhvr>
                                    </p:cmd>
                                  </p:childTnLst>
                                </p:cTn>
                              </p:par>
                              <p:par>
                                <p:cTn id="14" presetID="53" presetClass="entr" presetSubtype="16" fill="hold" nodeType="withEffect">
                                  <p:stCondLst>
                                    <p:cond delay="500"/>
                                  </p:stCondLst>
                                  <p:childTnLst>
                                    <p:set>
                                      <p:cBhvr>
                                        <p:cTn id="15" dur="1" fill="hold">
                                          <p:stCondLst>
                                            <p:cond delay="0"/>
                                          </p:stCondLst>
                                        </p:cTn>
                                        <p:tgtEl>
                                          <p:spTgt spid="12"/>
                                        </p:tgtEl>
                                        <p:attrNameLst>
                                          <p:attrName>style.visibility</p:attrName>
                                        </p:attrNameLst>
                                      </p:cBhvr>
                                      <p:to>
                                        <p:strVal val="visible"/>
                                      </p:to>
                                    </p:set>
                                    <p:anim calcmode="lin" valueType="num">
                                      <p:cBhvr>
                                        <p:cTn id="16" dur="500" fill="hold"/>
                                        <p:tgtEl>
                                          <p:spTgt spid="12"/>
                                        </p:tgtEl>
                                        <p:attrNameLst>
                                          <p:attrName>ppt_w</p:attrName>
                                        </p:attrNameLst>
                                      </p:cBhvr>
                                      <p:tavLst>
                                        <p:tav tm="0">
                                          <p:val>
                                            <p:fltVal val="0"/>
                                          </p:val>
                                        </p:tav>
                                        <p:tav tm="100000">
                                          <p:val>
                                            <p:strVal val="#ppt_w"/>
                                          </p:val>
                                        </p:tav>
                                      </p:tavLst>
                                    </p:anim>
                                    <p:anim calcmode="lin" valueType="num">
                                      <p:cBhvr>
                                        <p:cTn id="17" dur="500" fill="hold"/>
                                        <p:tgtEl>
                                          <p:spTgt spid="12"/>
                                        </p:tgtEl>
                                        <p:attrNameLst>
                                          <p:attrName>ppt_h</p:attrName>
                                        </p:attrNameLst>
                                      </p:cBhvr>
                                      <p:tavLst>
                                        <p:tav tm="0">
                                          <p:val>
                                            <p:fltVal val="0"/>
                                          </p:val>
                                        </p:tav>
                                        <p:tav tm="100000">
                                          <p:val>
                                            <p:strVal val="#ppt_h"/>
                                          </p:val>
                                        </p:tav>
                                      </p:tavLst>
                                    </p:anim>
                                    <p:animEffect transition="in" filter="fade">
                                      <p:cBhvr>
                                        <p:cTn id="18" dur="500"/>
                                        <p:tgtEl>
                                          <p:spTgt spid="12"/>
                                        </p:tgtEl>
                                      </p:cBhvr>
                                    </p:animEffect>
                                  </p:childTnLst>
                                </p:cTn>
                              </p:par>
                            </p:childTnLst>
                          </p:cTn>
                        </p:par>
                        <p:par>
                          <p:cTn id="19" fill="hold">
                            <p:stCondLst>
                              <p:cond delay="6048"/>
                            </p:stCondLst>
                            <p:childTnLst>
                              <p:par>
                                <p:cTn id="20" presetID="1" presetClass="mediacall" presetSubtype="0" fill="hold" nodeType="afterEffect">
                                  <p:stCondLst>
                                    <p:cond delay="0"/>
                                  </p:stCondLst>
                                  <p:childTnLst>
                                    <p:cmd type="call" cmd="playFrom(0.0)">
                                      <p:cBhvr>
                                        <p:cTn id="21" dur="8616" fill="hold"/>
                                        <p:tgtEl>
                                          <p:spTgt spid="6"/>
                                        </p:tgtEl>
                                      </p:cBhvr>
                                    </p:cmd>
                                  </p:childTnLst>
                                </p:cTn>
                              </p:par>
                              <p:par>
                                <p:cTn id="22" presetID="53" presetClass="entr" presetSubtype="16" fill="hold" nodeType="withEffect">
                                  <p:stCondLst>
                                    <p:cond delay="0"/>
                                  </p:stCondLst>
                                  <p:childTnLst>
                                    <p:set>
                                      <p:cBhvr>
                                        <p:cTn id="23" dur="1" fill="hold">
                                          <p:stCondLst>
                                            <p:cond delay="0"/>
                                          </p:stCondLst>
                                        </p:cTn>
                                        <p:tgtEl>
                                          <p:spTgt spid="3076"/>
                                        </p:tgtEl>
                                        <p:attrNameLst>
                                          <p:attrName>style.visibility</p:attrName>
                                        </p:attrNameLst>
                                      </p:cBhvr>
                                      <p:to>
                                        <p:strVal val="visible"/>
                                      </p:to>
                                    </p:set>
                                    <p:anim calcmode="lin" valueType="num">
                                      <p:cBhvr>
                                        <p:cTn id="24" dur="500" fill="hold"/>
                                        <p:tgtEl>
                                          <p:spTgt spid="3076"/>
                                        </p:tgtEl>
                                        <p:attrNameLst>
                                          <p:attrName>ppt_w</p:attrName>
                                        </p:attrNameLst>
                                      </p:cBhvr>
                                      <p:tavLst>
                                        <p:tav tm="0">
                                          <p:val>
                                            <p:fltVal val="0"/>
                                          </p:val>
                                        </p:tav>
                                        <p:tav tm="100000">
                                          <p:val>
                                            <p:strVal val="#ppt_w"/>
                                          </p:val>
                                        </p:tav>
                                      </p:tavLst>
                                    </p:anim>
                                    <p:anim calcmode="lin" valueType="num">
                                      <p:cBhvr>
                                        <p:cTn id="25" dur="500" fill="hold"/>
                                        <p:tgtEl>
                                          <p:spTgt spid="3076"/>
                                        </p:tgtEl>
                                        <p:attrNameLst>
                                          <p:attrName>ppt_h</p:attrName>
                                        </p:attrNameLst>
                                      </p:cBhvr>
                                      <p:tavLst>
                                        <p:tav tm="0">
                                          <p:val>
                                            <p:fltVal val="0"/>
                                          </p:val>
                                        </p:tav>
                                        <p:tav tm="100000">
                                          <p:val>
                                            <p:strVal val="#ppt_h"/>
                                          </p:val>
                                        </p:tav>
                                      </p:tavLst>
                                    </p:anim>
                                    <p:animEffect transition="in" filter="fade">
                                      <p:cBhvr>
                                        <p:cTn id="26" dur="500"/>
                                        <p:tgtEl>
                                          <p:spTgt spid="3076"/>
                                        </p:tgtEl>
                                      </p:cBhvr>
                                    </p:animEffect>
                                  </p:childTnLst>
                                </p:cTn>
                              </p:par>
                            </p:childTnLst>
                          </p:cTn>
                        </p:par>
                        <p:par>
                          <p:cTn id="27" fill="hold">
                            <p:stCondLst>
                              <p:cond delay="14664"/>
                            </p:stCondLst>
                            <p:childTnLst>
                              <p:par>
                                <p:cTn id="28" presetID="1" presetClass="mediacall" presetSubtype="0" fill="hold" nodeType="afterEffect">
                                  <p:stCondLst>
                                    <p:cond delay="0"/>
                                  </p:stCondLst>
                                  <p:childTnLst>
                                    <p:cmd type="call" cmd="playFrom(0.0)">
                                      <p:cBhvr>
                                        <p:cTn id="29" dur="6377" fill="hold"/>
                                        <p:tgtEl>
                                          <p:spTgt spid="5"/>
                                        </p:tgtEl>
                                      </p:cBhvr>
                                    </p:cmd>
                                  </p:childTnLst>
                                </p:cTn>
                              </p:par>
                              <p:par>
                                <p:cTn id="30" presetID="53" presetClass="entr" presetSubtype="16" fill="hold" nodeType="withEffect">
                                  <p:stCondLst>
                                    <p:cond delay="250"/>
                                  </p:stCondLst>
                                  <p:childTnLst>
                                    <p:set>
                                      <p:cBhvr>
                                        <p:cTn id="31" dur="1" fill="hold">
                                          <p:stCondLst>
                                            <p:cond delay="0"/>
                                          </p:stCondLst>
                                        </p:cTn>
                                        <p:tgtEl>
                                          <p:spTgt spid="13"/>
                                        </p:tgtEl>
                                        <p:attrNameLst>
                                          <p:attrName>style.visibility</p:attrName>
                                        </p:attrNameLst>
                                      </p:cBhvr>
                                      <p:to>
                                        <p:strVal val="visible"/>
                                      </p:to>
                                    </p:set>
                                    <p:anim calcmode="lin" valueType="num">
                                      <p:cBhvr>
                                        <p:cTn id="32" dur="500" fill="hold"/>
                                        <p:tgtEl>
                                          <p:spTgt spid="13"/>
                                        </p:tgtEl>
                                        <p:attrNameLst>
                                          <p:attrName>ppt_w</p:attrName>
                                        </p:attrNameLst>
                                      </p:cBhvr>
                                      <p:tavLst>
                                        <p:tav tm="0">
                                          <p:val>
                                            <p:fltVal val="0"/>
                                          </p:val>
                                        </p:tav>
                                        <p:tav tm="100000">
                                          <p:val>
                                            <p:strVal val="#ppt_w"/>
                                          </p:val>
                                        </p:tav>
                                      </p:tavLst>
                                    </p:anim>
                                    <p:anim calcmode="lin" valueType="num">
                                      <p:cBhvr>
                                        <p:cTn id="33" dur="500" fill="hold"/>
                                        <p:tgtEl>
                                          <p:spTgt spid="13"/>
                                        </p:tgtEl>
                                        <p:attrNameLst>
                                          <p:attrName>ppt_h</p:attrName>
                                        </p:attrNameLst>
                                      </p:cBhvr>
                                      <p:tavLst>
                                        <p:tav tm="0">
                                          <p:val>
                                            <p:fltVal val="0"/>
                                          </p:val>
                                        </p:tav>
                                        <p:tav tm="100000">
                                          <p:val>
                                            <p:strVal val="#ppt_h"/>
                                          </p:val>
                                        </p:tav>
                                      </p:tavLst>
                                    </p:anim>
                                    <p:animEffect transition="in" filter="fade">
                                      <p:cBhvr>
                                        <p:cTn id="34" dur="500"/>
                                        <p:tgtEl>
                                          <p:spTgt spid="13"/>
                                        </p:tgtEl>
                                      </p:cBhvr>
                                    </p:animEffect>
                                  </p:childTnLst>
                                </p:cTn>
                              </p:par>
                            </p:childTnLst>
                          </p:cTn>
                        </p:par>
                        <p:par>
                          <p:cTn id="35" fill="hold">
                            <p:stCondLst>
                              <p:cond delay="21041"/>
                            </p:stCondLst>
                            <p:childTnLst>
                              <p:par>
                                <p:cTn id="36" presetID="1" presetClass="mediacall" presetSubtype="0" fill="hold" nodeType="afterEffect">
                                  <p:stCondLst>
                                    <p:cond delay="0"/>
                                  </p:stCondLst>
                                  <p:childTnLst>
                                    <p:cmd type="call" cmd="playFrom(0.0)">
                                      <p:cBhvr>
                                        <p:cTn id="37" dur="7665" fill="hold"/>
                                        <p:tgtEl>
                                          <p:spTgt spid="7"/>
                                        </p:tgtEl>
                                      </p:cBhvr>
                                    </p:cmd>
                                  </p:childTnLst>
                                </p:cTn>
                              </p:par>
                              <p:par>
                                <p:cTn id="38" presetID="53" presetClass="entr" presetSubtype="16" fill="hold" nodeType="withEffect">
                                  <p:stCondLst>
                                    <p:cond delay="250"/>
                                  </p:stCondLst>
                                  <p:childTnLst>
                                    <p:set>
                                      <p:cBhvr>
                                        <p:cTn id="39" dur="1" fill="hold">
                                          <p:stCondLst>
                                            <p:cond delay="0"/>
                                          </p:stCondLst>
                                        </p:cTn>
                                        <p:tgtEl>
                                          <p:spTgt spid="3080"/>
                                        </p:tgtEl>
                                        <p:attrNameLst>
                                          <p:attrName>style.visibility</p:attrName>
                                        </p:attrNameLst>
                                      </p:cBhvr>
                                      <p:to>
                                        <p:strVal val="visible"/>
                                      </p:to>
                                    </p:set>
                                    <p:anim calcmode="lin" valueType="num">
                                      <p:cBhvr>
                                        <p:cTn id="40" dur="500" fill="hold"/>
                                        <p:tgtEl>
                                          <p:spTgt spid="3080"/>
                                        </p:tgtEl>
                                        <p:attrNameLst>
                                          <p:attrName>ppt_w</p:attrName>
                                        </p:attrNameLst>
                                      </p:cBhvr>
                                      <p:tavLst>
                                        <p:tav tm="0">
                                          <p:val>
                                            <p:fltVal val="0"/>
                                          </p:val>
                                        </p:tav>
                                        <p:tav tm="100000">
                                          <p:val>
                                            <p:strVal val="#ppt_w"/>
                                          </p:val>
                                        </p:tav>
                                      </p:tavLst>
                                    </p:anim>
                                    <p:anim calcmode="lin" valueType="num">
                                      <p:cBhvr>
                                        <p:cTn id="41" dur="500" fill="hold"/>
                                        <p:tgtEl>
                                          <p:spTgt spid="3080"/>
                                        </p:tgtEl>
                                        <p:attrNameLst>
                                          <p:attrName>ppt_h</p:attrName>
                                        </p:attrNameLst>
                                      </p:cBhvr>
                                      <p:tavLst>
                                        <p:tav tm="0">
                                          <p:val>
                                            <p:fltVal val="0"/>
                                          </p:val>
                                        </p:tav>
                                        <p:tav tm="100000">
                                          <p:val>
                                            <p:strVal val="#ppt_h"/>
                                          </p:val>
                                        </p:tav>
                                      </p:tavLst>
                                    </p:anim>
                                    <p:animEffect transition="in" filter="fade">
                                      <p:cBhvr>
                                        <p:cTn id="42" dur="500"/>
                                        <p:tgtEl>
                                          <p:spTgt spid="3080"/>
                                        </p:tgtEl>
                                      </p:cBhvr>
                                    </p:animEffect>
                                  </p:childTnLst>
                                </p:cTn>
                              </p:par>
                            </p:childTnLst>
                          </p:cTn>
                        </p:par>
                        <p:par>
                          <p:cTn id="43" fill="hold">
                            <p:stCondLst>
                              <p:cond delay="28706"/>
                            </p:stCondLst>
                            <p:childTnLst>
                              <p:par>
                                <p:cTn id="44" presetID="1" presetClass="mediacall" presetSubtype="0" fill="hold" nodeType="afterEffect">
                                  <p:stCondLst>
                                    <p:cond delay="0"/>
                                  </p:stCondLst>
                                  <p:childTnLst>
                                    <p:cmd type="call" cmd="playFrom(0.0)">
                                      <p:cBhvr>
                                        <p:cTn id="45" dur="7262" fill="hold"/>
                                        <p:tgtEl>
                                          <p:spTgt spid="8"/>
                                        </p:tgtEl>
                                      </p:cBhvr>
                                    </p:cmd>
                                  </p:childTnLst>
                                </p:cTn>
                              </p:par>
                              <p:par>
                                <p:cTn id="46" presetID="53" presetClass="entr" presetSubtype="16" fill="hold" nodeType="withEffect">
                                  <p:stCondLst>
                                    <p:cond delay="250"/>
                                  </p:stCondLst>
                                  <p:childTnLst>
                                    <p:set>
                                      <p:cBhvr>
                                        <p:cTn id="47" dur="1" fill="hold">
                                          <p:stCondLst>
                                            <p:cond delay="0"/>
                                          </p:stCondLst>
                                        </p:cTn>
                                        <p:tgtEl>
                                          <p:spTgt spid="3082"/>
                                        </p:tgtEl>
                                        <p:attrNameLst>
                                          <p:attrName>style.visibility</p:attrName>
                                        </p:attrNameLst>
                                      </p:cBhvr>
                                      <p:to>
                                        <p:strVal val="visible"/>
                                      </p:to>
                                    </p:set>
                                    <p:anim calcmode="lin" valueType="num">
                                      <p:cBhvr>
                                        <p:cTn id="48" dur="500" fill="hold"/>
                                        <p:tgtEl>
                                          <p:spTgt spid="3082"/>
                                        </p:tgtEl>
                                        <p:attrNameLst>
                                          <p:attrName>ppt_w</p:attrName>
                                        </p:attrNameLst>
                                      </p:cBhvr>
                                      <p:tavLst>
                                        <p:tav tm="0">
                                          <p:val>
                                            <p:fltVal val="0"/>
                                          </p:val>
                                        </p:tav>
                                        <p:tav tm="100000">
                                          <p:val>
                                            <p:strVal val="#ppt_w"/>
                                          </p:val>
                                        </p:tav>
                                      </p:tavLst>
                                    </p:anim>
                                    <p:anim calcmode="lin" valueType="num">
                                      <p:cBhvr>
                                        <p:cTn id="49" dur="500" fill="hold"/>
                                        <p:tgtEl>
                                          <p:spTgt spid="3082"/>
                                        </p:tgtEl>
                                        <p:attrNameLst>
                                          <p:attrName>ppt_h</p:attrName>
                                        </p:attrNameLst>
                                      </p:cBhvr>
                                      <p:tavLst>
                                        <p:tav tm="0">
                                          <p:val>
                                            <p:fltVal val="0"/>
                                          </p:val>
                                        </p:tav>
                                        <p:tav tm="100000">
                                          <p:val>
                                            <p:strVal val="#ppt_h"/>
                                          </p:val>
                                        </p:tav>
                                      </p:tavLst>
                                    </p:anim>
                                    <p:animEffect transition="in" filter="fade">
                                      <p:cBhvr>
                                        <p:cTn id="50" dur="500"/>
                                        <p:tgtEl>
                                          <p:spTgt spid="3082"/>
                                        </p:tgtEl>
                                      </p:cBhvr>
                                    </p:animEffect>
                                  </p:childTnLst>
                                </p:cTn>
                              </p:par>
                            </p:childTnLst>
                          </p:cTn>
                        </p:par>
                        <p:par>
                          <p:cTn id="51" fill="hold">
                            <p:stCondLst>
                              <p:cond delay="35968"/>
                            </p:stCondLst>
                            <p:childTnLst>
                              <p:par>
                                <p:cTn id="52" presetID="1" presetClass="mediacall" presetSubtype="0" fill="hold" nodeType="afterEffect">
                                  <p:stCondLst>
                                    <p:cond delay="0"/>
                                  </p:stCondLst>
                                  <p:childTnLst>
                                    <p:cmd type="call" cmd="playFrom(0.0)">
                                      <p:cBhvr>
                                        <p:cTn id="53" dur="9090" fill="hold"/>
                                        <p:tgtEl>
                                          <p:spTgt spid="9"/>
                                        </p:tgtEl>
                                      </p:cBhvr>
                                    </p:cmd>
                                  </p:childTnLst>
                                </p:cTn>
                              </p:par>
                              <p:par>
                                <p:cTn id="54" presetID="53" presetClass="entr" presetSubtype="16" fill="hold" nodeType="withEffect">
                                  <p:stCondLst>
                                    <p:cond delay="250"/>
                                  </p:stCondLst>
                                  <p:childTnLst>
                                    <p:set>
                                      <p:cBhvr>
                                        <p:cTn id="55" dur="1" fill="hold">
                                          <p:stCondLst>
                                            <p:cond delay="0"/>
                                          </p:stCondLst>
                                        </p:cTn>
                                        <p:tgtEl>
                                          <p:spTgt spid="3084"/>
                                        </p:tgtEl>
                                        <p:attrNameLst>
                                          <p:attrName>style.visibility</p:attrName>
                                        </p:attrNameLst>
                                      </p:cBhvr>
                                      <p:to>
                                        <p:strVal val="visible"/>
                                      </p:to>
                                    </p:set>
                                    <p:anim calcmode="lin" valueType="num">
                                      <p:cBhvr>
                                        <p:cTn id="56" dur="500" fill="hold"/>
                                        <p:tgtEl>
                                          <p:spTgt spid="3084"/>
                                        </p:tgtEl>
                                        <p:attrNameLst>
                                          <p:attrName>ppt_w</p:attrName>
                                        </p:attrNameLst>
                                      </p:cBhvr>
                                      <p:tavLst>
                                        <p:tav tm="0">
                                          <p:val>
                                            <p:fltVal val="0"/>
                                          </p:val>
                                        </p:tav>
                                        <p:tav tm="100000">
                                          <p:val>
                                            <p:strVal val="#ppt_w"/>
                                          </p:val>
                                        </p:tav>
                                      </p:tavLst>
                                    </p:anim>
                                    <p:anim calcmode="lin" valueType="num">
                                      <p:cBhvr>
                                        <p:cTn id="57" dur="500" fill="hold"/>
                                        <p:tgtEl>
                                          <p:spTgt spid="3084"/>
                                        </p:tgtEl>
                                        <p:attrNameLst>
                                          <p:attrName>ppt_h</p:attrName>
                                        </p:attrNameLst>
                                      </p:cBhvr>
                                      <p:tavLst>
                                        <p:tav tm="0">
                                          <p:val>
                                            <p:fltVal val="0"/>
                                          </p:val>
                                        </p:tav>
                                        <p:tav tm="100000">
                                          <p:val>
                                            <p:strVal val="#ppt_h"/>
                                          </p:val>
                                        </p:tav>
                                      </p:tavLst>
                                    </p:anim>
                                    <p:animEffect transition="in" filter="fade">
                                      <p:cBhvr>
                                        <p:cTn id="58" dur="500"/>
                                        <p:tgtEl>
                                          <p:spTgt spid="3084"/>
                                        </p:tgtEl>
                                      </p:cBhvr>
                                    </p:animEffect>
                                  </p:childTnLst>
                                </p:cTn>
                              </p:par>
                            </p:childTnLst>
                          </p:cTn>
                        </p:par>
                        <p:par>
                          <p:cTn id="59" fill="hold">
                            <p:stCondLst>
                              <p:cond delay="45058"/>
                            </p:stCondLst>
                            <p:childTnLst>
                              <p:par>
                                <p:cTn id="60" presetID="1" presetClass="mediacall" presetSubtype="0" fill="hold" nodeType="afterEffect">
                                  <p:stCondLst>
                                    <p:cond delay="0"/>
                                  </p:stCondLst>
                                  <p:childTnLst>
                                    <p:cmd type="call" cmd="playFrom(0.0)">
                                      <p:cBhvr>
                                        <p:cTn id="61" dur="10971" fill="hold"/>
                                        <p:tgtEl>
                                          <p:spTgt spid="10"/>
                                        </p:tgtEl>
                                      </p:cBhvr>
                                    </p:cmd>
                                  </p:childTnLst>
                                </p:cTn>
                              </p:par>
                              <p:par>
                                <p:cTn id="62" presetID="53" presetClass="entr" presetSubtype="16" fill="hold" nodeType="withEffect">
                                  <p:stCondLst>
                                    <p:cond delay="250"/>
                                  </p:stCondLst>
                                  <p:childTnLst>
                                    <p:set>
                                      <p:cBhvr>
                                        <p:cTn id="63" dur="1" fill="hold">
                                          <p:stCondLst>
                                            <p:cond delay="0"/>
                                          </p:stCondLst>
                                        </p:cTn>
                                        <p:tgtEl>
                                          <p:spTgt spid="3086"/>
                                        </p:tgtEl>
                                        <p:attrNameLst>
                                          <p:attrName>style.visibility</p:attrName>
                                        </p:attrNameLst>
                                      </p:cBhvr>
                                      <p:to>
                                        <p:strVal val="visible"/>
                                      </p:to>
                                    </p:set>
                                    <p:anim calcmode="lin" valueType="num">
                                      <p:cBhvr>
                                        <p:cTn id="64" dur="500" fill="hold"/>
                                        <p:tgtEl>
                                          <p:spTgt spid="3086"/>
                                        </p:tgtEl>
                                        <p:attrNameLst>
                                          <p:attrName>ppt_w</p:attrName>
                                        </p:attrNameLst>
                                      </p:cBhvr>
                                      <p:tavLst>
                                        <p:tav tm="0">
                                          <p:val>
                                            <p:fltVal val="0"/>
                                          </p:val>
                                        </p:tav>
                                        <p:tav tm="100000">
                                          <p:val>
                                            <p:strVal val="#ppt_w"/>
                                          </p:val>
                                        </p:tav>
                                      </p:tavLst>
                                    </p:anim>
                                    <p:anim calcmode="lin" valueType="num">
                                      <p:cBhvr>
                                        <p:cTn id="65" dur="500" fill="hold"/>
                                        <p:tgtEl>
                                          <p:spTgt spid="3086"/>
                                        </p:tgtEl>
                                        <p:attrNameLst>
                                          <p:attrName>ppt_h</p:attrName>
                                        </p:attrNameLst>
                                      </p:cBhvr>
                                      <p:tavLst>
                                        <p:tav tm="0">
                                          <p:val>
                                            <p:fltVal val="0"/>
                                          </p:val>
                                        </p:tav>
                                        <p:tav tm="100000">
                                          <p:val>
                                            <p:strVal val="#ppt_h"/>
                                          </p:val>
                                        </p:tav>
                                      </p:tavLst>
                                    </p:anim>
                                    <p:animEffect transition="in" filter="fade">
                                      <p:cBhvr>
                                        <p:cTn id="66" dur="500"/>
                                        <p:tgtEl>
                                          <p:spTgt spid="3086"/>
                                        </p:tgtEl>
                                      </p:cBhvr>
                                    </p:animEffect>
                                  </p:childTnLst>
                                </p:cTn>
                              </p:par>
                            </p:childTnLst>
                          </p:cTn>
                        </p:par>
                        <p:par>
                          <p:cTn id="67" fill="hold">
                            <p:stCondLst>
                              <p:cond delay="56029"/>
                            </p:stCondLst>
                            <p:childTnLst>
                              <p:par>
                                <p:cTn id="68" presetID="1" presetClass="mediacall" presetSubtype="0" fill="hold" nodeType="afterEffect">
                                  <p:stCondLst>
                                    <p:cond delay="0"/>
                                  </p:stCondLst>
                                  <p:childTnLst>
                                    <p:cmd type="call" cmd="playFrom(0.0)">
                                      <p:cBhvr>
                                        <p:cTn id="69" dur="20271" fill="hold"/>
                                        <p:tgtEl>
                                          <p:spTgt spid="11"/>
                                        </p:tgtEl>
                                      </p:cBhvr>
                                    </p:cmd>
                                  </p:childTnLst>
                                </p:cTn>
                              </p:par>
                              <p:par>
                                <p:cTn id="70" presetID="53" presetClass="entr" presetSubtype="16" fill="hold" nodeType="withEffect">
                                  <p:stCondLst>
                                    <p:cond delay="250"/>
                                  </p:stCondLst>
                                  <p:childTnLst>
                                    <p:set>
                                      <p:cBhvr>
                                        <p:cTn id="71" dur="1" fill="hold">
                                          <p:stCondLst>
                                            <p:cond delay="0"/>
                                          </p:stCondLst>
                                        </p:cTn>
                                        <p:tgtEl>
                                          <p:spTgt spid="3088"/>
                                        </p:tgtEl>
                                        <p:attrNameLst>
                                          <p:attrName>style.visibility</p:attrName>
                                        </p:attrNameLst>
                                      </p:cBhvr>
                                      <p:to>
                                        <p:strVal val="visible"/>
                                      </p:to>
                                    </p:set>
                                    <p:anim calcmode="lin" valueType="num">
                                      <p:cBhvr>
                                        <p:cTn id="72" dur="500" fill="hold"/>
                                        <p:tgtEl>
                                          <p:spTgt spid="3088"/>
                                        </p:tgtEl>
                                        <p:attrNameLst>
                                          <p:attrName>ppt_w</p:attrName>
                                        </p:attrNameLst>
                                      </p:cBhvr>
                                      <p:tavLst>
                                        <p:tav tm="0">
                                          <p:val>
                                            <p:fltVal val="0"/>
                                          </p:val>
                                        </p:tav>
                                        <p:tav tm="100000">
                                          <p:val>
                                            <p:strVal val="#ppt_w"/>
                                          </p:val>
                                        </p:tav>
                                      </p:tavLst>
                                    </p:anim>
                                    <p:anim calcmode="lin" valueType="num">
                                      <p:cBhvr>
                                        <p:cTn id="73" dur="500" fill="hold"/>
                                        <p:tgtEl>
                                          <p:spTgt spid="3088"/>
                                        </p:tgtEl>
                                        <p:attrNameLst>
                                          <p:attrName>ppt_h</p:attrName>
                                        </p:attrNameLst>
                                      </p:cBhvr>
                                      <p:tavLst>
                                        <p:tav tm="0">
                                          <p:val>
                                            <p:fltVal val="0"/>
                                          </p:val>
                                        </p:tav>
                                        <p:tav tm="100000">
                                          <p:val>
                                            <p:strVal val="#ppt_h"/>
                                          </p:val>
                                        </p:tav>
                                      </p:tavLst>
                                    </p:anim>
                                    <p:animEffect transition="in" filter="fade">
                                      <p:cBhvr>
                                        <p:cTn id="74" dur="500"/>
                                        <p:tgtEl>
                                          <p:spTgt spid="3088"/>
                                        </p:tgtEl>
                                      </p:cBhvr>
                                    </p:animEffect>
                                  </p:childTnLst>
                                </p:cTn>
                              </p:par>
                            </p:childTnLst>
                          </p:cTn>
                        </p:par>
                        <p:par>
                          <p:cTn id="75" fill="hold">
                            <p:stCondLst>
                              <p:cond delay="76300"/>
                            </p:stCondLst>
                            <p:childTnLst>
                              <p:par>
                                <p:cTn id="76" presetID="1" presetClass="entr" presetSubtype="0" fill="hold" grpId="0" nodeType="afterEffect">
                                  <p:stCondLst>
                                    <p:cond delay="0"/>
                                  </p:stCondLst>
                                  <p:childTnLst>
                                    <p:set>
                                      <p:cBhvr>
                                        <p:cTn id="77" dur="1" fill="hold">
                                          <p:stCondLst>
                                            <p:cond delay="0"/>
                                          </p:stCondLst>
                                        </p:cTn>
                                        <p:tgtEl>
                                          <p:spTgt spid="14"/>
                                        </p:tgtEl>
                                        <p:attrNameLst>
                                          <p:attrName>style.visibility</p:attrName>
                                        </p:attrNameLst>
                                      </p:cBhvr>
                                      <p:to>
                                        <p:strVal val="visible"/>
                                      </p:to>
                                    </p:set>
                                  </p:childTnLst>
                                </p:cTn>
                              </p:par>
                              <p:par>
                                <p:cTn id="78" presetID="1" presetClass="entr" presetSubtype="0" fill="hold" grpId="0" nodeType="withEffect">
                                  <p:stCondLst>
                                    <p:cond delay="0"/>
                                  </p:stCondLst>
                                  <p:childTnLst>
                                    <p:set>
                                      <p:cBhvr>
                                        <p:cTn id="79" dur="1" fill="hold">
                                          <p:stCondLst>
                                            <p:cond delay="0"/>
                                          </p:stCondLst>
                                        </p:cTn>
                                        <p:tgtEl>
                                          <p:spTgt spid="18"/>
                                        </p:tgtEl>
                                        <p:attrNameLst>
                                          <p:attrName>style.visibility</p:attrName>
                                        </p:attrNameLst>
                                      </p:cBhvr>
                                      <p:to>
                                        <p:strVal val="visible"/>
                                      </p:to>
                                    </p:set>
                                  </p:childTnLst>
                                </p:cTn>
                              </p:par>
                              <p:par>
                                <p:cTn id="80" presetID="1" presetClass="mediacall" presetSubtype="0" fill="hold" nodeType="withEffect">
                                  <p:stCondLst>
                                    <p:cond delay="0"/>
                                  </p:stCondLst>
                                  <p:childTnLst>
                                    <p:cmd type="call" cmd="playFrom(0.0)">
                                      <p:cBhvr>
                                        <p:cTn id="81" dur="1201" fill="hold"/>
                                        <p:tgtEl>
                                          <p:spTgt spid="19"/>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p:cTn id="82" fill="hold" display="0">
                  <p:stCondLst>
                    <p:cond delay="indefinite"/>
                  </p:stCondLst>
                  <p:endCondLst>
                    <p:cond evt="onStopAudio" delay="0">
                      <p:tgtEl>
                        <p:sldTgt/>
                      </p:tgtEl>
                    </p:cond>
                  </p:endCondLst>
                </p:cTn>
                <p:tgtEl>
                  <p:spTgt spid="4"/>
                </p:tgtEl>
              </p:cMediaNode>
            </p:audio>
            <p:audio>
              <p:cMediaNode vol="80000">
                <p:cTn id="83" fill="hold" display="0">
                  <p:stCondLst>
                    <p:cond delay="indefinite"/>
                  </p:stCondLst>
                  <p:endCondLst>
                    <p:cond evt="onStopAudio" delay="0">
                      <p:tgtEl>
                        <p:sldTgt/>
                      </p:tgtEl>
                    </p:cond>
                  </p:endCondLst>
                </p:cTn>
                <p:tgtEl>
                  <p:spTgt spid="6"/>
                </p:tgtEl>
              </p:cMediaNode>
            </p:audio>
            <p:audio>
              <p:cMediaNode vol="80000">
                <p:cTn id="84" fill="hold" display="0">
                  <p:stCondLst>
                    <p:cond delay="indefinite"/>
                  </p:stCondLst>
                  <p:endCondLst>
                    <p:cond evt="onStopAudio" delay="0">
                      <p:tgtEl>
                        <p:sldTgt/>
                      </p:tgtEl>
                    </p:cond>
                  </p:endCondLst>
                </p:cTn>
                <p:tgtEl>
                  <p:spTgt spid="7"/>
                </p:tgtEl>
              </p:cMediaNode>
            </p:audio>
            <p:audio>
              <p:cMediaNode vol="80000">
                <p:cTn id="85" fill="hold" display="0">
                  <p:stCondLst>
                    <p:cond delay="indefinite"/>
                  </p:stCondLst>
                  <p:endCondLst>
                    <p:cond evt="onStopAudio" delay="0">
                      <p:tgtEl>
                        <p:sldTgt/>
                      </p:tgtEl>
                    </p:cond>
                  </p:endCondLst>
                </p:cTn>
                <p:tgtEl>
                  <p:spTgt spid="5"/>
                </p:tgtEl>
              </p:cMediaNode>
            </p:audio>
            <p:audio>
              <p:cMediaNode vol="80000">
                <p:cTn id="86" fill="hold" display="0">
                  <p:stCondLst>
                    <p:cond delay="indefinite"/>
                  </p:stCondLst>
                  <p:endCondLst>
                    <p:cond evt="onStopAudio" delay="0">
                      <p:tgtEl>
                        <p:sldTgt/>
                      </p:tgtEl>
                    </p:cond>
                  </p:endCondLst>
                </p:cTn>
                <p:tgtEl>
                  <p:spTgt spid="8"/>
                </p:tgtEl>
              </p:cMediaNode>
            </p:audio>
            <p:audio>
              <p:cMediaNode vol="80000">
                <p:cTn id="87" fill="hold" display="0">
                  <p:stCondLst>
                    <p:cond delay="indefinite"/>
                  </p:stCondLst>
                  <p:endCondLst>
                    <p:cond evt="onStopAudio" delay="0">
                      <p:tgtEl>
                        <p:sldTgt/>
                      </p:tgtEl>
                    </p:cond>
                  </p:endCondLst>
                </p:cTn>
                <p:tgtEl>
                  <p:spTgt spid="9"/>
                </p:tgtEl>
              </p:cMediaNode>
            </p:audio>
            <p:audio>
              <p:cMediaNode vol="80000">
                <p:cTn id="88" fill="hold" display="0">
                  <p:stCondLst>
                    <p:cond delay="indefinite"/>
                  </p:stCondLst>
                  <p:endCondLst>
                    <p:cond evt="onStopAudio" delay="0">
                      <p:tgtEl>
                        <p:sldTgt/>
                      </p:tgtEl>
                    </p:cond>
                  </p:endCondLst>
                </p:cTn>
                <p:tgtEl>
                  <p:spTgt spid="10"/>
                </p:tgtEl>
              </p:cMediaNode>
            </p:audio>
            <p:audio>
              <p:cMediaNode vol="43939">
                <p:cTn id="89" fill="hold" display="0">
                  <p:stCondLst>
                    <p:cond delay="indefinite"/>
                  </p:stCondLst>
                  <p:endCondLst>
                    <p:cond evt="onStopAudio" delay="0">
                      <p:tgtEl>
                        <p:sldTgt/>
                      </p:tgtEl>
                    </p:cond>
                  </p:endCondLst>
                </p:cTn>
                <p:tgtEl>
                  <p:spTgt spid="11"/>
                </p:tgtEl>
              </p:cMediaNode>
            </p:audio>
            <p:audio>
              <p:cMediaNode vol="80000">
                <p:cTn id="90" fill="hold" display="0">
                  <p:stCondLst>
                    <p:cond delay="indefinite"/>
                  </p:stCondLst>
                  <p:endCondLst>
                    <p:cond evt="onStopAudio" delay="0">
                      <p:tgtEl>
                        <p:sldTgt/>
                      </p:tgtEl>
                    </p:cond>
                  </p:endCondLst>
                </p:cTn>
                <p:tgtEl>
                  <p:spTgt spid="19"/>
                </p:tgtEl>
              </p:cMediaNode>
            </p:audio>
            <p:audio>
              <p:cMediaNode vol="100000">
                <p:cTn id="91" fill="hold" display="0">
                  <p:stCondLst>
                    <p:cond delay="indefinite"/>
                  </p:stCondLst>
                  <p:endCondLst>
                    <p:cond evt="onStopAudio" delay="0">
                      <p:tgtEl>
                        <p:sldTgt/>
                      </p:tgtEl>
                    </p:cond>
                  </p:endCondLst>
                </p:cTn>
                <p:tgtEl>
                  <p:spTgt spid="17"/>
                </p:tgtEl>
              </p:cMediaNode>
            </p:audio>
          </p:childTnLst>
        </p:cTn>
      </p:par>
    </p:tnLst>
    <p:bldLst>
      <p:bldP spid="14" grpId="0" animBg="1"/>
      <p:bldP spid="18"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3081" name="Rectangle 3080">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38819602-B9EE-7473-E9A2-2CC836BFD4CC}"/>
              </a:ext>
            </a:extLst>
          </p:cNvPr>
          <p:cNvSpPr>
            <a:spLocks noGrp="1"/>
          </p:cNvSpPr>
          <p:nvPr>
            <p:ph type="title"/>
          </p:nvPr>
        </p:nvSpPr>
        <p:spPr>
          <a:xfrm>
            <a:off x="394855" y="325369"/>
            <a:ext cx="4010890" cy="2188473"/>
          </a:xfrm>
        </p:spPr>
        <p:txBody>
          <a:bodyPr anchor="b">
            <a:normAutofit/>
          </a:bodyPr>
          <a:lstStyle/>
          <a:p>
            <a:pPr algn="ctr"/>
            <a:r>
              <a:rPr lang="en-US" sz="4800" dirty="0"/>
              <a:t>How Will Climate Change Impact People?</a:t>
            </a:r>
          </a:p>
        </p:txBody>
      </p:sp>
      <p:sp>
        <p:nvSpPr>
          <p:cNvPr id="3083"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78" name="Content Placeholder 3077">
            <a:extLst>
              <a:ext uri="{FF2B5EF4-FFF2-40B4-BE49-F238E27FC236}">
                <a16:creationId xmlns:a16="http://schemas.microsoft.com/office/drawing/2014/main" id="{F358B5ED-1F3F-C0BA-28EA-6182D1EEB532}"/>
              </a:ext>
            </a:extLst>
          </p:cNvPr>
          <p:cNvSpPr>
            <a:spLocks noGrp="1"/>
          </p:cNvSpPr>
          <p:nvPr>
            <p:ph idx="1"/>
          </p:nvPr>
        </p:nvSpPr>
        <p:spPr>
          <a:xfrm>
            <a:off x="640081" y="2872899"/>
            <a:ext cx="3474720" cy="3320668"/>
          </a:xfrm>
        </p:spPr>
        <p:txBody>
          <a:bodyPr>
            <a:normAutofit/>
          </a:bodyPr>
          <a:lstStyle/>
          <a:p>
            <a:pPr>
              <a:spcAft>
                <a:spcPts val="1200"/>
              </a:spcAft>
            </a:pPr>
            <a:r>
              <a:rPr lang="en-US" dirty="0"/>
              <a:t>Current Trends &amp; Predicted Events</a:t>
            </a:r>
          </a:p>
          <a:p>
            <a:pPr>
              <a:spcAft>
                <a:spcPts val="1200"/>
              </a:spcAft>
            </a:pPr>
            <a:r>
              <a:rPr lang="en-US" dirty="0"/>
              <a:t>Unknown…</a:t>
            </a:r>
          </a:p>
        </p:txBody>
      </p:sp>
      <p:pic>
        <p:nvPicPr>
          <p:cNvPr id="5122" name="Picture 2" descr="&quot;Into the Unknown Question Mark Uncertain Future Road 3d Illustration ...">
            <a:extLst>
              <a:ext uri="{FF2B5EF4-FFF2-40B4-BE49-F238E27FC236}">
                <a16:creationId xmlns:a16="http://schemas.microsoft.com/office/drawing/2014/main" id="{E9A4AD8C-7D30-6628-5991-3657F890D5D9}"/>
              </a:ext>
            </a:extLst>
          </p:cNvPr>
          <p:cNvPicPr>
            <a:picLocks noChangeAspect="1" noChangeArrowheads="1"/>
          </p:cNvPicPr>
          <p:nvPr/>
        </p:nvPicPr>
        <p:blipFill rotWithShape="1">
          <a:blip r:embed="rId3">
            <a:extLst>
              <a:ext uri="{BEBA8EAE-BF5A-486C-A8C5-ECC9F3942E4B}">
                <a14:imgProps xmlns:a14="http://schemas.microsoft.com/office/drawing/2010/main">
                  <a14:imgLayer r:embed="rId4">
                    <a14:imgEffect>
                      <a14:brightnessContrast bright="20000"/>
                    </a14:imgEffect>
                  </a14:imgLayer>
                </a14:imgProps>
              </a:ext>
              <a:ext uri="{28A0092B-C50C-407E-A947-70E740481C1C}">
                <a14:useLocalDpi xmlns:a14="http://schemas.microsoft.com/office/drawing/2010/main" val="0"/>
              </a:ext>
            </a:extLst>
          </a:blip>
          <a:srcRect l="8400" r="4904"/>
          <a:stretch/>
        </p:blipFill>
        <p:spPr bwMode="auto">
          <a:xfrm>
            <a:off x="4993011" y="0"/>
            <a:ext cx="7195941" cy="6872614"/>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Pin on Scrapping ideas">
            <a:hlinkClick r:id="rId5" action="ppaction://hlinksldjump"/>
            <a:extLst>
              <a:ext uri="{FF2B5EF4-FFF2-40B4-BE49-F238E27FC236}">
                <a16:creationId xmlns:a16="http://schemas.microsoft.com/office/drawing/2014/main" id="{10D54D8A-1E2F-8796-3ABC-14DDBC97D45D}"/>
              </a:ext>
            </a:extLst>
          </p:cNvPr>
          <p:cNvPicPr>
            <a:picLocks noChangeAspect="1" noChangeArrowheads="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2" descr="Web Link Icon">
            <a:hlinkClick r:id="rId7" action="ppaction://hlinksldjump"/>
            <a:extLst>
              <a:ext uri="{FF2B5EF4-FFF2-40B4-BE49-F238E27FC236}">
                <a16:creationId xmlns:a16="http://schemas.microsoft.com/office/drawing/2014/main" id="{CEC06EB8-0CDA-523D-9228-B6773697D031}"/>
              </a:ext>
            </a:extLst>
          </p:cNvPr>
          <p:cNvPicPr>
            <a:picLocks noChangeAspect="1" noChangeArrowheads="1"/>
          </p:cNvPicPr>
          <p:nvPr/>
        </p:nvPicPr>
        <p:blipFill>
          <a:blip r:embed="rId8">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48482109"/>
      </p:ext>
    </p:extLst>
  </p:cSld>
  <p:clrMapOvr>
    <a:masterClrMapping/>
  </p:clrMapOvr>
  <p:transition spd="slow">
    <p:fade/>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9D0833B-CC14-A02B-F3D2-B07F0226B98B}"/>
              </a:ext>
            </a:extLst>
          </p:cNvPr>
          <p:cNvSpPr>
            <a:spLocks noGrp="1"/>
          </p:cNvSpPr>
          <p:nvPr>
            <p:ph type="title"/>
          </p:nvPr>
        </p:nvSpPr>
        <p:spPr>
          <a:xfrm>
            <a:off x="591312" y="639520"/>
            <a:ext cx="3429000" cy="1719072"/>
          </a:xfrm>
        </p:spPr>
        <p:txBody>
          <a:bodyPr anchor="b">
            <a:noAutofit/>
          </a:bodyPr>
          <a:lstStyle/>
          <a:p>
            <a:pPr algn="ctr"/>
            <a:r>
              <a:rPr lang="en-US" sz="4800" dirty="0"/>
              <a:t> Temperature</a:t>
            </a:r>
          </a:p>
        </p:txBody>
      </p:sp>
      <p:sp>
        <p:nvSpPr>
          <p:cNvPr id="11"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32608686-798D-F4EF-3EB8-73C0F8EE163B}"/>
              </a:ext>
            </a:extLst>
          </p:cNvPr>
          <p:cNvSpPr>
            <a:spLocks noGrp="1"/>
          </p:cNvSpPr>
          <p:nvPr>
            <p:ph idx="1"/>
          </p:nvPr>
        </p:nvSpPr>
        <p:spPr>
          <a:xfrm>
            <a:off x="630936" y="2807208"/>
            <a:ext cx="3429000" cy="3410712"/>
          </a:xfrm>
        </p:spPr>
        <p:txBody>
          <a:bodyPr anchor="t">
            <a:normAutofit/>
          </a:bodyPr>
          <a:lstStyle/>
          <a:p>
            <a:r>
              <a:rPr lang="en-US" dirty="0"/>
              <a:t>Global Warming</a:t>
            </a:r>
          </a:p>
          <a:p>
            <a:r>
              <a:rPr lang="en-US" dirty="0"/>
              <a:t>Warmer Winters/Sizzling Summers</a:t>
            </a:r>
          </a:p>
        </p:txBody>
      </p:sp>
      <p:pic>
        <p:nvPicPr>
          <p:cNvPr id="4" name="Picture 3" descr="Chart&#10;&#10;Description automatically generated">
            <a:extLst>
              <a:ext uri="{FF2B5EF4-FFF2-40B4-BE49-F238E27FC236}">
                <a16:creationId xmlns:a16="http://schemas.microsoft.com/office/drawing/2014/main" id="{8467E7F2-ADFA-41A4-A459-2EBACBA84B3E}"/>
              </a:ext>
            </a:extLst>
          </p:cNvPr>
          <p:cNvPicPr>
            <a:picLocks noChangeAspect="1"/>
          </p:cNvPicPr>
          <p:nvPr/>
        </p:nvPicPr>
        <p:blipFill rotWithShape="1">
          <a:blip r:embed="rId5"/>
          <a:srcRect l="6410" t="4659" r="7051"/>
          <a:stretch/>
        </p:blipFill>
        <p:spPr bwMode="auto">
          <a:xfrm>
            <a:off x="4654296" y="814468"/>
            <a:ext cx="6903720" cy="5229063"/>
          </a:xfrm>
          <a:prstGeom prst="rect">
            <a:avLst/>
          </a:prstGeom>
          <a:extLst>
            <a:ext uri="{53640926-AAD7-44D8-BBD7-CCE9431645EC}">
              <a14:shadowObscured xmlns:a14="http://schemas.microsoft.com/office/drawing/2010/main"/>
            </a:ext>
          </a:extLst>
        </p:spPr>
      </p:pic>
      <p:pic>
        <p:nvPicPr>
          <p:cNvPr id="1026" name="Picture 2" descr="Sizzling Temperatures Ahead For MD Summer 2023 Forecast Says | Across  Maryland, MD Patch">
            <a:extLst>
              <a:ext uri="{FF2B5EF4-FFF2-40B4-BE49-F238E27FC236}">
                <a16:creationId xmlns:a16="http://schemas.microsoft.com/office/drawing/2014/main" id="{9F931D42-5798-1C6C-1E3A-EBF72134040C}"/>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70407" y="851043"/>
            <a:ext cx="6923317" cy="5192488"/>
          </a:xfrm>
          <a:prstGeom prst="rect">
            <a:avLst/>
          </a:prstGeom>
          <a:noFill/>
          <a:extLst>
            <a:ext uri="{909E8E84-426E-40DD-AFC4-6F175D3DCCD1}">
              <a14:hiddenFill xmlns:a14="http://schemas.microsoft.com/office/drawing/2010/main">
                <a:solidFill>
                  <a:srgbClr val="FFFFFF"/>
                </a:solidFill>
              </a14:hiddenFill>
            </a:ext>
          </a:extLst>
        </p:spPr>
      </p:pic>
      <p:pic>
        <p:nvPicPr>
          <p:cNvPr id="5" name="Sizzling Hot">
            <a:hlinkClick r:id="" action="ppaction://media"/>
            <a:extLst>
              <a:ext uri="{FF2B5EF4-FFF2-40B4-BE49-F238E27FC236}">
                <a16:creationId xmlns:a16="http://schemas.microsoft.com/office/drawing/2014/main" id="{24A0A89F-0A88-20D6-4998-EBC4219A5AEC}"/>
              </a:ext>
            </a:extLst>
          </p:cNvPr>
          <p:cNvPicPr>
            <a:picLocks noChangeAspect="1"/>
          </p:cNvPicPr>
          <p:nvPr>
            <a:audioFile r:link="rId2"/>
            <p:extLst>
              <p:ext uri="{DAA4B4D4-6D71-4841-9C94-3DE7FCFB9230}">
                <p14:media xmlns:p14="http://schemas.microsoft.com/office/powerpoint/2010/main" r:embed="rId1"/>
              </p:ext>
            </p:extLst>
          </p:nvPr>
        </p:nvPicPr>
        <p:blipFill>
          <a:blip r:embed="rId7"/>
          <a:stretch>
            <a:fillRect/>
          </a:stretch>
        </p:blipFill>
        <p:spPr>
          <a:xfrm>
            <a:off x="13273088" y="4335463"/>
            <a:ext cx="609600" cy="609600"/>
          </a:xfrm>
          <a:prstGeom prst="rect">
            <a:avLst/>
          </a:prstGeom>
        </p:spPr>
      </p:pic>
      <p:pic>
        <p:nvPicPr>
          <p:cNvPr id="6" name="Picture 5" descr="Pin on Scrapping ideas">
            <a:hlinkClick r:id="rId8" action="ppaction://hlinksldjump"/>
            <a:extLst>
              <a:ext uri="{FF2B5EF4-FFF2-40B4-BE49-F238E27FC236}">
                <a16:creationId xmlns:a16="http://schemas.microsoft.com/office/drawing/2014/main" id="{7C358FE7-C232-EB09-B7F1-4E48EE3AD703}"/>
              </a:ext>
            </a:extLst>
          </p:cNvPr>
          <p:cNvPicPr>
            <a:picLocks noChangeAspect="1" noChangeArrowheads="1"/>
          </p:cNvPicPr>
          <p:nvPr/>
        </p:nvPicPr>
        <p:blipFill>
          <a:blip r:embed="rId9">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Web Link Icon">
            <a:hlinkClick r:id="rId10" action="ppaction://hlinksldjump"/>
            <a:extLst>
              <a:ext uri="{FF2B5EF4-FFF2-40B4-BE49-F238E27FC236}">
                <a16:creationId xmlns:a16="http://schemas.microsoft.com/office/drawing/2014/main" id="{0C3EEDE6-EA2F-430B-C43F-106F4913754F}"/>
              </a:ext>
            </a:extLst>
          </p:cNvPr>
          <p:cNvPicPr>
            <a:picLocks noChangeAspect="1" noChangeArrowheads="1"/>
          </p:cNvPicPr>
          <p:nvPr/>
        </p:nvPicPr>
        <p:blipFill>
          <a:blip r:embed="rId11">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50531168"/>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par>
                                <p:cTn id="13" presetID="22" presetClass="entr" presetSubtype="4" fill="hold" nodeType="withEffect">
                                  <p:stCondLst>
                                    <p:cond delay="0"/>
                                  </p:stCondLst>
                                  <p:childTnLst>
                                    <p:set>
                                      <p:cBhvr>
                                        <p:cTn id="14" dur="1" fill="hold">
                                          <p:stCondLst>
                                            <p:cond delay="0"/>
                                          </p:stCondLst>
                                        </p:cTn>
                                        <p:tgtEl>
                                          <p:spTgt spid="1026"/>
                                        </p:tgtEl>
                                        <p:attrNameLst>
                                          <p:attrName>style.visibility</p:attrName>
                                        </p:attrNameLst>
                                      </p:cBhvr>
                                      <p:to>
                                        <p:strVal val="visible"/>
                                      </p:to>
                                    </p:set>
                                    <p:animEffect transition="in" filter="wipe(down)">
                                      <p:cBhvr>
                                        <p:cTn id="15" dur="3000"/>
                                        <p:tgtEl>
                                          <p:spTgt spid="1026"/>
                                        </p:tgtEl>
                                      </p:cBhvr>
                                    </p:animEffect>
                                  </p:childTnLst>
                                </p:cTn>
                              </p:par>
                              <p:par>
                                <p:cTn id="16" presetID="1" presetClass="mediacall" presetSubtype="0" fill="hold" nodeType="withEffect">
                                  <p:stCondLst>
                                    <p:cond delay="0"/>
                                  </p:stCondLst>
                                  <p:childTnLst>
                                    <p:cmd type="call" cmd="playFrom(0.0)">
                                      <p:cBhvr>
                                        <p:cTn id="17" dur="25077"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p:cTn id="18" fill="hold" display="0">
                  <p:stCondLst>
                    <p:cond delay="indefinite"/>
                  </p:stCondLst>
                  <p:endCondLst>
                    <p:cond evt="onStopAudio" delay="0">
                      <p:tgtEl>
                        <p:sldTgt/>
                      </p:tgtEl>
                    </p:cond>
                  </p:endCondLst>
                </p:cTn>
                <p:tgtEl>
                  <p:spTgt spid="5"/>
                </p:tgtEl>
              </p:cMediaNode>
            </p:audio>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4105" name="Rectangle 4104">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910DB69-91F1-6279-E609-DB04D56502A3}"/>
              </a:ext>
            </a:extLst>
          </p:cNvPr>
          <p:cNvSpPr>
            <a:spLocks noGrp="1"/>
          </p:cNvSpPr>
          <p:nvPr>
            <p:ph type="title"/>
          </p:nvPr>
        </p:nvSpPr>
        <p:spPr>
          <a:xfrm>
            <a:off x="630936" y="639520"/>
            <a:ext cx="3429000" cy="1719072"/>
          </a:xfrm>
        </p:spPr>
        <p:txBody>
          <a:bodyPr anchor="b">
            <a:normAutofit/>
          </a:bodyPr>
          <a:lstStyle/>
          <a:p>
            <a:pPr algn="ctr"/>
            <a:r>
              <a:rPr lang="en-US" sz="4800" dirty="0"/>
              <a:t>Precipitation</a:t>
            </a:r>
          </a:p>
        </p:txBody>
      </p:sp>
      <p:sp>
        <p:nvSpPr>
          <p:cNvPr id="4107"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Content Placeholder 7">
            <a:extLst>
              <a:ext uri="{FF2B5EF4-FFF2-40B4-BE49-F238E27FC236}">
                <a16:creationId xmlns:a16="http://schemas.microsoft.com/office/drawing/2014/main" id="{8E832E37-7999-71D0-B57C-95FE242614F6}"/>
              </a:ext>
            </a:extLst>
          </p:cNvPr>
          <p:cNvSpPr>
            <a:spLocks noGrp="1"/>
          </p:cNvSpPr>
          <p:nvPr>
            <p:ph idx="1"/>
          </p:nvPr>
        </p:nvSpPr>
        <p:spPr>
          <a:xfrm>
            <a:off x="630936" y="2807208"/>
            <a:ext cx="3429000" cy="3410712"/>
          </a:xfrm>
        </p:spPr>
        <p:txBody>
          <a:bodyPr anchor="t">
            <a:normAutofit/>
          </a:bodyPr>
          <a:lstStyle/>
          <a:p>
            <a:r>
              <a:rPr lang="en-US" dirty="0"/>
              <a:t>Storm Frequency</a:t>
            </a:r>
          </a:p>
          <a:p>
            <a:r>
              <a:rPr lang="en-US" dirty="0"/>
              <a:t>Flooding</a:t>
            </a:r>
          </a:p>
          <a:p>
            <a:r>
              <a:rPr lang="en-US" dirty="0"/>
              <a:t>Droughts</a:t>
            </a:r>
          </a:p>
          <a:p>
            <a:endParaRPr lang="en-US" sz="2200" dirty="0"/>
          </a:p>
        </p:txBody>
      </p:sp>
      <p:pic>
        <p:nvPicPr>
          <p:cNvPr id="4100" name="Picture 4" descr="New Jersey - State Climate Summaries 2022">
            <a:extLst>
              <a:ext uri="{FF2B5EF4-FFF2-40B4-BE49-F238E27FC236}">
                <a16:creationId xmlns:a16="http://schemas.microsoft.com/office/drawing/2014/main" id="{11D45DBB-7064-5DA4-D064-A04BA2BE144F}"/>
              </a:ext>
            </a:extLst>
          </p:cNvPr>
          <p:cNvPicPr>
            <a:picLocks noChangeAspect="1" noChangeArrowheads="1"/>
          </p:cNvPicPr>
          <p:nvPr/>
        </p:nvPicPr>
        <p:blipFill>
          <a:blip r:embed="rId7">
            <a:extLst>
              <a:ext uri="{28A0092B-C50C-407E-A947-70E740481C1C}">
                <a14:useLocalDpi xmlns:a14="http://schemas.microsoft.com/office/drawing/2010/main" val="0"/>
              </a:ext>
            </a:extLst>
          </a:blip>
          <a:stretch>
            <a:fillRect/>
          </a:stretch>
        </p:blipFill>
        <p:spPr bwMode="auto">
          <a:xfrm>
            <a:off x="5345126" y="640080"/>
            <a:ext cx="5522060" cy="5577840"/>
          </a:xfrm>
          <a:prstGeom prst="rect">
            <a:avLst/>
          </a:prstGeom>
          <a:noFill/>
          <a:extLst>
            <a:ext uri="{909E8E84-426E-40DD-AFC4-6F175D3DCCD1}">
              <a14:hiddenFill xmlns:a14="http://schemas.microsoft.com/office/drawing/2010/main">
                <a:solidFill>
                  <a:srgbClr val="FFFFFF"/>
                </a:solidFill>
              </a14:hiddenFill>
            </a:ext>
          </a:extLst>
        </p:spPr>
      </p:pic>
      <p:pic>
        <p:nvPicPr>
          <p:cNvPr id="6146" name="Picture 2" descr="Enhancing Flood Protection in New Jersey: Addressing the Challenges of ...">
            <a:extLst>
              <a:ext uri="{FF2B5EF4-FFF2-40B4-BE49-F238E27FC236}">
                <a16:creationId xmlns:a16="http://schemas.microsoft.com/office/drawing/2014/main" id="{38B73955-B988-FF20-7EE4-5B55A3D8F89A}"/>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181519" y="1212026"/>
            <a:ext cx="7901094" cy="4433947"/>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148" name="Picture 4" descr="With Little Rain For Months, NJ Faces A Drought Scenario [AUDIO]">
            <a:extLst>
              <a:ext uri="{FF2B5EF4-FFF2-40B4-BE49-F238E27FC236}">
                <a16:creationId xmlns:a16="http://schemas.microsoft.com/office/drawing/2014/main" id="{A042DCC5-BE2D-25DE-DD07-751C6DB517B5}"/>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181520" y="1062756"/>
            <a:ext cx="7901094" cy="4732485"/>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3" name="Wind - Gusting">
            <a:hlinkClick r:id="" action="ppaction://media"/>
            <a:extLst>
              <a:ext uri="{FF2B5EF4-FFF2-40B4-BE49-F238E27FC236}">
                <a16:creationId xmlns:a16="http://schemas.microsoft.com/office/drawing/2014/main" id="{C5EACD8F-9B33-5FF7-37CC-5EC786B5BEC4}"/>
              </a:ext>
            </a:extLst>
          </p:cNvPr>
          <p:cNvPicPr>
            <a:picLocks noChangeAspect="1"/>
          </p:cNvPicPr>
          <p:nvPr>
            <a:audioFile r:link="rId2"/>
            <p:extLst>
              <p:ext uri="{DAA4B4D4-6D71-4841-9C94-3DE7FCFB9230}">
                <p14:media xmlns:p14="http://schemas.microsoft.com/office/powerpoint/2010/main" r:embed="rId1"/>
              </p:ext>
            </p:extLst>
          </p:nvPr>
        </p:nvPicPr>
        <p:blipFill>
          <a:blip r:embed="rId10"/>
          <a:stretch>
            <a:fillRect/>
          </a:stretch>
        </p:blipFill>
        <p:spPr>
          <a:xfrm>
            <a:off x="12677209" y="3428998"/>
            <a:ext cx="609600" cy="609600"/>
          </a:xfrm>
          <a:prstGeom prst="rect">
            <a:avLst/>
          </a:prstGeom>
        </p:spPr>
      </p:pic>
      <p:pic>
        <p:nvPicPr>
          <p:cNvPr id="4" name="Picture 3" descr="Pin on Scrapping ideas">
            <a:hlinkClick r:id="rId11" action="ppaction://hlinksldjump"/>
            <a:extLst>
              <a:ext uri="{FF2B5EF4-FFF2-40B4-BE49-F238E27FC236}">
                <a16:creationId xmlns:a16="http://schemas.microsoft.com/office/drawing/2014/main" id="{E591E4BD-D803-AD5F-9C49-F8E2F6B1E2B5}"/>
              </a:ext>
            </a:extLst>
          </p:cNvPr>
          <p:cNvPicPr>
            <a:picLocks noChangeAspect="1" noChangeArrowheads="1"/>
          </p:cNvPicPr>
          <p:nvPr/>
        </p:nvPicPr>
        <p:blipFill>
          <a:blip r:embed="rId1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13" action="ppaction://hlinksldjump"/>
            <a:extLst>
              <a:ext uri="{FF2B5EF4-FFF2-40B4-BE49-F238E27FC236}">
                <a16:creationId xmlns:a16="http://schemas.microsoft.com/office/drawing/2014/main" id="{0D00A444-E066-F791-ACAC-7DDFF4409DAE}"/>
              </a:ext>
            </a:extLst>
          </p:cNvPr>
          <p:cNvPicPr>
            <a:picLocks noChangeAspect="1" noChangeArrowheads="1"/>
          </p:cNvPicPr>
          <p:nvPr/>
        </p:nvPicPr>
        <p:blipFill>
          <a:blip r:embed="rId14">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6" name="waterfall-1">
            <a:hlinkClick r:id="" action="ppaction://media"/>
            <a:extLst>
              <a:ext uri="{FF2B5EF4-FFF2-40B4-BE49-F238E27FC236}">
                <a16:creationId xmlns:a16="http://schemas.microsoft.com/office/drawing/2014/main" id="{7119CAF2-6FBC-475C-5734-64F4981B974E}"/>
              </a:ext>
            </a:extLst>
          </p:cNvPr>
          <p:cNvPicPr>
            <a:picLocks noChangeAspect="1"/>
          </p:cNvPicPr>
          <p:nvPr>
            <a:audioFile r:link="rId4"/>
            <p:extLst>
              <p:ext uri="{DAA4B4D4-6D71-4841-9C94-3DE7FCFB9230}">
                <p14:media xmlns:p14="http://schemas.microsoft.com/office/powerpoint/2010/main" r:embed="rId3"/>
              </p:ext>
            </p:extLst>
          </p:nvPr>
        </p:nvPicPr>
        <p:blipFill>
          <a:blip r:embed="rId10"/>
          <a:stretch>
            <a:fillRect/>
          </a:stretch>
        </p:blipFill>
        <p:spPr>
          <a:xfrm>
            <a:off x="12629457" y="2384220"/>
            <a:ext cx="609600" cy="609600"/>
          </a:xfrm>
          <a:prstGeom prst="rect">
            <a:avLst/>
          </a:prstGeom>
        </p:spPr>
      </p:pic>
    </p:spTree>
    <p:extLst>
      <p:ext uri="{BB962C8B-B14F-4D97-AF65-F5344CB8AC3E}">
        <p14:creationId xmlns:p14="http://schemas.microsoft.com/office/powerpoint/2010/main" val="2198630648"/>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Effect transition="in" filter="fade">
                                      <p:cBhvr>
                                        <p:cTn id="7" dur="500"/>
                                        <p:tgtEl>
                                          <p:spTgt spid="8">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8">
                                            <p:txEl>
                                              <p:pRg st="1" end="1"/>
                                            </p:txEl>
                                          </p:spTgt>
                                        </p:tgtEl>
                                        <p:attrNameLst>
                                          <p:attrName>style.visibility</p:attrName>
                                        </p:attrNameLst>
                                      </p:cBhvr>
                                      <p:to>
                                        <p:strVal val="visible"/>
                                      </p:to>
                                    </p:set>
                                    <p:animEffect transition="in" filter="fade">
                                      <p:cBhvr>
                                        <p:cTn id="12" dur="500"/>
                                        <p:tgtEl>
                                          <p:spTgt spid="8">
                                            <p:txEl>
                                              <p:pRg st="1" end="1"/>
                                            </p:txEl>
                                          </p:spTgt>
                                        </p:tgtEl>
                                      </p:cBhvr>
                                    </p:animEffect>
                                  </p:childTnLst>
                                </p:cTn>
                              </p:par>
                              <p:par>
                                <p:cTn id="13" presetID="18" presetClass="entr" presetSubtype="12" fill="hold" nodeType="withEffect">
                                  <p:stCondLst>
                                    <p:cond delay="0"/>
                                  </p:stCondLst>
                                  <p:childTnLst>
                                    <p:set>
                                      <p:cBhvr>
                                        <p:cTn id="14" dur="1" fill="hold">
                                          <p:stCondLst>
                                            <p:cond delay="0"/>
                                          </p:stCondLst>
                                        </p:cTn>
                                        <p:tgtEl>
                                          <p:spTgt spid="6146"/>
                                        </p:tgtEl>
                                        <p:attrNameLst>
                                          <p:attrName>style.visibility</p:attrName>
                                        </p:attrNameLst>
                                      </p:cBhvr>
                                      <p:to>
                                        <p:strVal val="visible"/>
                                      </p:to>
                                    </p:set>
                                    <p:animEffect transition="in" filter="strips(downLeft)">
                                      <p:cBhvr>
                                        <p:cTn id="15" dur="2250"/>
                                        <p:tgtEl>
                                          <p:spTgt spid="6146"/>
                                        </p:tgtEl>
                                      </p:cBhvr>
                                    </p:animEffect>
                                  </p:childTnLst>
                                </p:cTn>
                              </p:par>
                              <p:par>
                                <p:cTn id="16" presetID="1" presetClass="mediacall" presetSubtype="0" fill="hold" nodeType="withEffect">
                                  <p:stCondLst>
                                    <p:cond delay="0"/>
                                  </p:stCondLst>
                                  <p:childTnLst>
                                    <p:cmd type="call" cmd="playFrom(0.0)">
                                      <p:cBhvr>
                                        <p:cTn id="17" dur="60270" fill="hold"/>
                                        <p:tgtEl>
                                          <p:spTgt spid="6"/>
                                        </p:tgtEl>
                                      </p:cBhvr>
                                    </p:cmd>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8">
                                            <p:txEl>
                                              <p:pRg st="2" end="2"/>
                                            </p:txEl>
                                          </p:spTgt>
                                        </p:tgtEl>
                                        <p:attrNameLst>
                                          <p:attrName>style.visibility</p:attrName>
                                        </p:attrNameLst>
                                      </p:cBhvr>
                                      <p:to>
                                        <p:strVal val="visible"/>
                                      </p:to>
                                    </p:set>
                                    <p:animEffect transition="in" filter="fade">
                                      <p:cBhvr>
                                        <p:cTn id="22" dur="500"/>
                                        <p:tgtEl>
                                          <p:spTgt spid="8">
                                            <p:txEl>
                                              <p:pRg st="2" end="2"/>
                                            </p:txEl>
                                          </p:spTgt>
                                        </p:tgtEl>
                                      </p:cBhvr>
                                    </p:animEffect>
                                  </p:childTnLst>
                                </p:cTn>
                              </p:par>
                              <p:par>
                                <p:cTn id="23" presetID="10" presetClass="entr" presetSubtype="0" fill="hold" nodeType="withEffect">
                                  <p:stCondLst>
                                    <p:cond delay="0"/>
                                  </p:stCondLst>
                                  <p:childTnLst>
                                    <p:set>
                                      <p:cBhvr>
                                        <p:cTn id="24" dur="1" fill="hold">
                                          <p:stCondLst>
                                            <p:cond delay="0"/>
                                          </p:stCondLst>
                                        </p:cTn>
                                        <p:tgtEl>
                                          <p:spTgt spid="6148"/>
                                        </p:tgtEl>
                                        <p:attrNameLst>
                                          <p:attrName>style.visibility</p:attrName>
                                        </p:attrNameLst>
                                      </p:cBhvr>
                                      <p:to>
                                        <p:strVal val="visible"/>
                                      </p:to>
                                    </p:set>
                                    <p:animEffect transition="in" filter="fade">
                                      <p:cBhvr>
                                        <p:cTn id="25" dur="3000"/>
                                        <p:tgtEl>
                                          <p:spTgt spid="6148"/>
                                        </p:tgtEl>
                                      </p:cBhvr>
                                    </p:animEffect>
                                  </p:childTnLst>
                                </p:cTn>
                              </p:par>
                              <p:par>
                                <p:cTn id="26" presetID="1" presetClass="mediacall" presetSubtype="0" fill="hold" nodeType="withEffect">
                                  <p:stCondLst>
                                    <p:cond delay="0"/>
                                  </p:stCondLst>
                                  <p:childTnLst>
                                    <p:cmd type="call" cmd="playFrom(0.0)">
                                      <p:cBhvr>
                                        <p:cTn id="27" dur="61779"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20000">
                <p:cTn id="28" fill="hold" display="0">
                  <p:stCondLst>
                    <p:cond delay="indefinite"/>
                  </p:stCondLst>
                  <p:endCondLst>
                    <p:cond evt="onStopAudio" delay="0">
                      <p:tgtEl>
                        <p:sldTgt/>
                      </p:tgtEl>
                    </p:cond>
                  </p:endCondLst>
                </p:cTn>
                <p:tgtEl>
                  <p:spTgt spid="3"/>
                </p:tgtEl>
              </p:cMediaNode>
            </p:audio>
            <p:audio>
              <p:cMediaNode>
                <p:cTn id="29" fill="hold" display="0">
                  <p:stCondLst>
                    <p:cond delay="indefinite"/>
                  </p:stCondLst>
                  <p:endCondLst>
                    <p:cond evt="onStopAudio" delay="0">
                      <p:tgtEl>
                        <p:sldTgt/>
                      </p:tgtEl>
                    </p:cond>
                  </p:endCondLst>
                </p:cTn>
                <p:tgtEl>
                  <p:spTgt spid="6"/>
                </p:tgtEl>
              </p:cMediaNode>
            </p:audio>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8" name="Rectangle 17">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910DB69-91F1-6279-E609-DB04D56502A3}"/>
              </a:ext>
            </a:extLst>
          </p:cNvPr>
          <p:cNvSpPr>
            <a:spLocks noGrp="1"/>
          </p:cNvSpPr>
          <p:nvPr>
            <p:ph type="title"/>
          </p:nvPr>
        </p:nvSpPr>
        <p:spPr>
          <a:xfrm>
            <a:off x="401954" y="639520"/>
            <a:ext cx="3830670" cy="1719072"/>
          </a:xfrm>
        </p:spPr>
        <p:txBody>
          <a:bodyPr anchor="b">
            <a:normAutofit/>
          </a:bodyPr>
          <a:lstStyle/>
          <a:p>
            <a:pPr algn="ctr"/>
            <a:r>
              <a:rPr lang="en-US" sz="4800" dirty="0"/>
              <a:t>Sea-Level Rise</a:t>
            </a:r>
          </a:p>
        </p:txBody>
      </p:sp>
      <p:sp>
        <p:nvSpPr>
          <p:cNvPr id="20"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Content Placeholder 7">
            <a:extLst>
              <a:ext uri="{FF2B5EF4-FFF2-40B4-BE49-F238E27FC236}">
                <a16:creationId xmlns:a16="http://schemas.microsoft.com/office/drawing/2014/main" id="{8E832E37-7999-71D0-B57C-95FE242614F6}"/>
              </a:ext>
            </a:extLst>
          </p:cNvPr>
          <p:cNvSpPr>
            <a:spLocks noGrp="1"/>
          </p:cNvSpPr>
          <p:nvPr>
            <p:ph idx="1"/>
          </p:nvPr>
        </p:nvSpPr>
        <p:spPr>
          <a:xfrm>
            <a:off x="630936" y="2807208"/>
            <a:ext cx="3429000" cy="3410712"/>
          </a:xfrm>
        </p:spPr>
        <p:txBody>
          <a:bodyPr anchor="t">
            <a:normAutofit/>
          </a:bodyPr>
          <a:lstStyle/>
          <a:p>
            <a:r>
              <a:rPr lang="en-US" dirty="0"/>
              <a:t>Thermal Expansion </a:t>
            </a:r>
          </a:p>
          <a:p>
            <a:pPr marL="0" indent="0">
              <a:buNone/>
            </a:pPr>
            <a:endParaRPr lang="en-US" sz="2200" dirty="0"/>
          </a:p>
        </p:txBody>
      </p:sp>
      <p:pic>
        <p:nvPicPr>
          <p:cNvPr id="3" name="Picture 2" descr="How high will the sea rise along the N.J. shore? 3 feet? 7 feet? higher? -  nj.com">
            <a:extLst>
              <a:ext uri="{FF2B5EF4-FFF2-40B4-BE49-F238E27FC236}">
                <a16:creationId xmlns:a16="http://schemas.microsoft.com/office/drawing/2014/main" id="{2E2F97FF-9C06-70B5-1A9D-6EBE1277D18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2514445" y="2128198"/>
            <a:ext cx="1498864" cy="90853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How high will the sea rise along the N.J. shore? 3 feet? 7 feet? higher? -  nj.com">
            <a:extLst>
              <a:ext uri="{FF2B5EF4-FFF2-40B4-BE49-F238E27FC236}">
                <a16:creationId xmlns:a16="http://schemas.microsoft.com/office/drawing/2014/main" id="{19240DFE-DD67-43F1-BC7D-09E78DC42594}"/>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2514444" y="653574"/>
            <a:ext cx="1498864" cy="90853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Pin on Scrapping ideas">
            <a:hlinkClick r:id="rId7" action="ppaction://hlinksldjump"/>
            <a:extLst>
              <a:ext uri="{FF2B5EF4-FFF2-40B4-BE49-F238E27FC236}">
                <a16:creationId xmlns:a16="http://schemas.microsoft.com/office/drawing/2014/main" id="{02C70704-C2D4-57AB-0EF8-B15D645737F4}"/>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2" descr="Web Link Icon">
            <a:hlinkClick r:id="rId9" action="ppaction://hlinksldjump"/>
            <a:extLst>
              <a:ext uri="{FF2B5EF4-FFF2-40B4-BE49-F238E27FC236}">
                <a16:creationId xmlns:a16="http://schemas.microsoft.com/office/drawing/2014/main" id="{F565A796-E5F2-E95F-C311-A03062D1A58C}"/>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11" name="an animation of the ocean rising viewed through a port hole on a ship with a ruler line showing how global sea level has risen over the years2">
            <a:hlinkClick r:id="" action="ppaction://media"/>
            <a:extLst>
              <a:ext uri="{FF2B5EF4-FFF2-40B4-BE49-F238E27FC236}">
                <a16:creationId xmlns:a16="http://schemas.microsoft.com/office/drawing/2014/main" id="{84B57E6D-CD76-91F6-4A9F-23E740F6DD44}"/>
              </a:ext>
            </a:extLst>
          </p:cNvPr>
          <p:cNvPicPr>
            <a:picLocks noChangeAspect="1"/>
          </p:cNvPicPr>
          <p:nvPr>
            <a:videoFile r:link="rId2"/>
            <p:extLst>
              <p:ext uri="{DAA4B4D4-6D71-4841-9C94-3DE7FCFB9230}">
                <p14:media xmlns:p14="http://schemas.microsoft.com/office/powerpoint/2010/main" r:embed="rId1"/>
              </p:ext>
            </p:extLst>
          </p:nvPr>
        </p:nvPicPr>
        <p:blipFill>
          <a:blip r:embed="rId11"/>
          <a:stretch>
            <a:fillRect/>
          </a:stretch>
        </p:blipFill>
        <p:spPr>
          <a:xfrm>
            <a:off x="5881244" y="353094"/>
            <a:ext cx="6151809" cy="6151809"/>
          </a:xfrm>
          <a:prstGeom prst="ellipse">
            <a:avLst/>
          </a:prstGeom>
          <a:ln w="76200">
            <a:solidFill>
              <a:schemeClr val="tx1">
                <a:lumMod val="75000"/>
                <a:lumOff val="25000"/>
              </a:schemeClr>
            </a:solidFill>
          </a:ln>
        </p:spPr>
      </p:pic>
      <p:pic>
        <p:nvPicPr>
          <p:cNvPr id="9" name="Picture 8" descr="A picture containing text, wall, holding, indoor&#10;&#10;Description automatically generated">
            <a:extLst>
              <a:ext uri="{FF2B5EF4-FFF2-40B4-BE49-F238E27FC236}">
                <a16:creationId xmlns:a16="http://schemas.microsoft.com/office/drawing/2014/main" id="{12E1A67C-74E0-DB2A-8A4B-0EA7049630B9}"/>
              </a:ext>
            </a:extLst>
          </p:cNvPr>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6198016" y="251925"/>
            <a:ext cx="5446414" cy="6354149"/>
          </a:xfrm>
          <a:prstGeom prst="rect">
            <a:avLst/>
          </a:prstGeom>
          <a:ln>
            <a:noFill/>
          </a:ln>
          <a:effectLst>
            <a:softEdge rad="112500"/>
          </a:effectLst>
        </p:spPr>
      </p:pic>
    </p:spTree>
    <p:extLst>
      <p:ext uri="{BB962C8B-B14F-4D97-AF65-F5344CB8AC3E}">
        <p14:creationId xmlns:p14="http://schemas.microsoft.com/office/powerpoint/2010/main" val="1474276073"/>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39667" fill="hold"/>
                                        <p:tgtEl>
                                          <p:spTgt spid="11"/>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Effect transition="in" filter="fade">
                                      <p:cBhvr>
                                        <p:cTn id="11" dur="500"/>
                                        <p:tgtEl>
                                          <p:spTgt spid="8">
                                            <p:txEl>
                                              <p:pRg st="0" end="0"/>
                                            </p:txEl>
                                          </p:spTgt>
                                        </p:tgtEl>
                                      </p:cBhvr>
                                    </p:animEffect>
                                  </p:childTnLst>
                                </p:cTn>
                              </p:par>
                              <p:par>
                                <p:cTn id="12" presetID="10" presetClass="entr" presetSubtype="0" fill="hold" nodeType="withEffect">
                                  <p:stCondLst>
                                    <p:cond delay="0"/>
                                  </p:stCondLst>
                                  <p:childTnLst>
                                    <p:set>
                                      <p:cBhvr>
                                        <p:cTn id="13" dur="1" fill="hold">
                                          <p:stCondLst>
                                            <p:cond delay="0"/>
                                          </p:stCondLst>
                                        </p:cTn>
                                        <p:tgtEl>
                                          <p:spTgt spid="9"/>
                                        </p:tgtEl>
                                        <p:attrNameLst>
                                          <p:attrName>style.visibility</p:attrName>
                                        </p:attrNameLst>
                                      </p:cBhvr>
                                      <p:to>
                                        <p:strVal val="visible"/>
                                      </p:to>
                                    </p:set>
                                    <p:animEffect transition="in" filter="fade">
                                      <p:cBhvr>
                                        <p:cTn id="14" dur="1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5" fill="hold" display="0">
                  <p:stCondLst>
                    <p:cond delay="indefinite"/>
                  </p:stCondLst>
                </p:cTn>
                <p:tgtEl>
                  <p:spTgt spid="11"/>
                </p:tgtEl>
              </p:cMediaNode>
            </p:video>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8" name="Rectangle 17">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910DB69-91F1-6279-E609-DB04D56502A3}"/>
              </a:ext>
            </a:extLst>
          </p:cNvPr>
          <p:cNvSpPr>
            <a:spLocks noGrp="1"/>
          </p:cNvSpPr>
          <p:nvPr>
            <p:ph type="title"/>
          </p:nvPr>
        </p:nvSpPr>
        <p:spPr>
          <a:xfrm>
            <a:off x="401954" y="639520"/>
            <a:ext cx="3830670" cy="1719072"/>
          </a:xfrm>
        </p:spPr>
        <p:txBody>
          <a:bodyPr anchor="b">
            <a:normAutofit/>
          </a:bodyPr>
          <a:lstStyle/>
          <a:p>
            <a:pPr algn="ctr"/>
            <a:r>
              <a:rPr lang="en-US" sz="4800" dirty="0"/>
              <a:t>Sea-Level Rise</a:t>
            </a:r>
          </a:p>
        </p:txBody>
      </p:sp>
      <p:sp>
        <p:nvSpPr>
          <p:cNvPr id="20"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Content Placeholder 7">
            <a:extLst>
              <a:ext uri="{FF2B5EF4-FFF2-40B4-BE49-F238E27FC236}">
                <a16:creationId xmlns:a16="http://schemas.microsoft.com/office/drawing/2014/main" id="{8E832E37-7999-71D0-B57C-95FE242614F6}"/>
              </a:ext>
            </a:extLst>
          </p:cNvPr>
          <p:cNvSpPr>
            <a:spLocks noGrp="1"/>
          </p:cNvSpPr>
          <p:nvPr>
            <p:ph idx="1"/>
          </p:nvPr>
        </p:nvSpPr>
        <p:spPr>
          <a:xfrm>
            <a:off x="630936" y="2807208"/>
            <a:ext cx="3429000" cy="3410712"/>
          </a:xfrm>
        </p:spPr>
        <p:txBody>
          <a:bodyPr anchor="t">
            <a:normAutofit/>
          </a:bodyPr>
          <a:lstStyle/>
          <a:p>
            <a:r>
              <a:rPr lang="en-US" dirty="0"/>
              <a:t>Thermal Expansion </a:t>
            </a:r>
          </a:p>
          <a:p>
            <a:r>
              <a:rPr lang="en-US" dirty="0"/>
              <a:t>Melting Glaciers &amp; Ice-Caps</a:t>
            </a:r>
          </a:p>
          <a:p>
            <a:r>
              <a:rPr lang="en-US" dirty="0"/>
              <a:t>Coastal Flooding</a:t>
            </a:r>
          </a:p>
          <a:p>
            <a:r>
              <a:rPr lang="en-US" dirty="0"/>
              <a:t>Loss of Beaches</a:t>
            </a:r>
          </a:p>
          <a:p>
            <a:endParaRPr lang="en-US" sz="2200" dirty="0"/>
          </a:p>
        </p:txBody>
      </p:sp>
      <p:pic>
        <p:nvPicPr>
          <p:cNvPr id="9" name="Picture 8" descr="A picture containing text, wall, holding, indoor&#10;&#10;Description automatically generated">
            <a:extLst>
              <a:ext uri="{FF2B5EF4-FFF2-40B4-BE49-F238E27FC236}">
                <a16:creationId xmlns:a16="http://schemas.microsoft.com/office/drawing/2014/main" id="{12E1A67C-74E0-DB2A-8A4B-0EA7049630B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43853" y="193878"/>
            <a:ext cx="5446414" cy="6354149"/>
          </a:xfrm>
          <a:prstGeom prst="rect">
            <a:avLst/>
          </a:prstGeom>
          <a:ln>
            <a:noFill/>
          </a:ln>
          <a:effectLst>
            <a:softEdge rad="112500"/>
          </a:effectLst>
        </p:spPr>
      </p:pic>
      <p:pic>
        <p:nvPicPr>
          <p:cNvPr id="4" name="Picture 4" descr="H:\D E P\Water\Water_and_ice-225x300.jpg">
            <a:extLst>
              <a:ext uri="{FF2B5EF4-FFF2-40B4-BE49-F238E27FC236}">
                <a16:creationId xmlns:a16="http://schemas.microsoft.com/office/drawing/2014/main" id="{3E338545-7DC8-D553-F579-FCF479A57FD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321722" y="240856"/>
            <a:ext cx="5290677" cy="6260194"/>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 name="&quot;Not Allowed&quot; Symbol 5">
            <a:extLst>
              <a:ext uri="{FF2B5EF4-FFF2-40B4-BE49-F238E27FC236}">
                <a16:creationId xmlns:a16="http://schemas.microsoft.com/office/drawing/2014/main" id="{22E86A8D-70D3-78FE-DE98-623D392ED667}"/>
              </a:ext>
            </a:extLst>
          </p:cNvPr>
          <p:cNvSpPr/>
          <p:nvPr/>
        </p:nvSpPr>
        <p:spPr>
          <a:xfrm>
            <a:off x="6385400" y="298903"/>
            <a:ext cx="5163322" cy="6144100"/>
          </a:xfrm>
          <a:prstGeom prst="noSmoking">
            <a:avLst>
              <a:gd name="adj" fmla="val 4037"/>
            </a:avLst>
          </a:prstGeom>
          <a:solidFill>
            <a:srgbClr val="FF0000"/>
          </a:solidFill>
          <a:ln w="1905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pic>
        <p:nvPicPr>
          <p:cNvPr id="7174" name="Picture 6" descr="Image result for melting glacier animation">
            <a:extLst>
              <a:ext uri="{FF2B5EF4-FFF2-40B4-BE49-F238E27FC236}">
                <a16:creationId xmlns:a16="http://schemas.microsoft.com/office/drawing/2014/main" id="{DA0042C0-FB63-0369-5092-AF2024FB4BF0}"/>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8535" r="9412"/>
          <a:stretch/>
        </p:blipFill>
        <p:spPr bwMode="auto">
          <a:xfrm>
            <a:off x="4566071" y="959673"/>
            <a:ext cx="7336973" cy="5029759"/>
          </a:xfrm>
          <a:prstGeom prst="rect">
            <a:avLst/>
          </a:prstGeom>
          <a:noFill/>
          <a:extLst>
            <a:ext uri="{909E8E84-426E-40DD-AFC4-6F175D3DCCD1}">
              <a14:hiddenFill xmlns:a14="http://schemas.microsoft.com/office/drawing/2010/main">
                <a:solidFill>
                  <a:srgbClr val="FFFFFF"/>
                </a:solidFill>
              </a14:hiddenFill>
            </a:ext>
          </a:extLst>
        </p:spPr>
      </p:pic>
      <p:pic>
        <p:nvPicPr>
          <p:cNvPr id="7178" name="Picture 10" descr="Superstorm Sandy devastation seen from above as Obama flies in to visit ...">
            <a:extLst>
              <a:ext uri="{FF2B5EF4-FFF2-40B4-BE49-F238E27FC236}">
                <a16:creationId xmlns:a16="http://schemas.microsoft.com/office/drawing/2014/main" id="{EB77DDC8-B233-AD77-11D4-011FFCCA839E}"/>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87082" y="892056"/>
            <a:ext cx="7315962" cy="5073888"/>
          </a:xfrm>
          <a:prstGeom prst="rect">
            <a:avLst/>
          </a:prstGeom>
          <a:noFill/>
          <a:extLst>
            <a:ext uri="{909E8E84-426E-40DD-AFC4-6F175D3DCCD1}">
              <a14:hiddenFill xmlns:a14="http://schemas.microsoft.com/office/drawing/2010/main">
                <a:solidFill>
                  <a:srgbClr val="FFFFFF"/>
                </a:solidFill>
              </a14:hiddenFill>
            </a:ext>
          </a:extLst>
        </p:spPr>
      </p:pic>
      <p:pic>
        <p:nvPicPr>
          <p:cNvPr id="7170" name="Picture 2" descr="Parts of Jersey Shore beaches will be closed past Memorial Day after ...">
            <a:extLst>
              <a:ext uri="{FF2B5EF4-FFF2-40B4-BE49-F238E27FC236}">
                <a16:creationId xmlns:a16="http://schemas.microsoft.com/office/drawing/2014/main" id="{74630BEA-1E17-5154-295D-953F2DBC4D20}"/>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180691" y="868568"/>
            <a:ext cx="7722353" cy="5145853"/>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pic>
        <p:nvPicPr>
          <p:cNvPr id="7" name="Picture 6" descr="Pin on Scrapping ideas">
            <a:hlinkClick r:id="rId8" action="ppaction://hlinksldjump"/>
            <a:extLst>
              <a:ext uri="{FF2B5EF4-FFF2-40B4-BE49-F238E27FC236}">
                <a16:creationId xmlns:a16="http://schemas.microsoft.com/office/drawing/2014/main" id="{02C70704-C2D4-57AB-0EF8-B15D645737F4}"/>
              </a:ext>
            </a:extLst>
          </p:cNvPr>
          <p:cNvPicPr>
            <a:picLocks noChangeAspect="1" noChangeArrowheads="1"/>
          </p:cNvPicPr>
          <p:nvPr/>
        </p:nvPicPr>
        <p:blipFill>
          <a:blip r:embed="rId9">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2" descr="Web Link Icon">
            <a:hlinkClick r:id="rId10" action="ppaction://hlinksldjump"/>
            <a:extLst>
              <a:ext uri="{FF2B5EF4-FFF2-40B4-BE49-F238E27FC236}">
                <a16:creationId xmlns:a16="http://schemas.microsoft.com/office/drawing/2014/main" id="{F565A796-E5F2-E95F-C311-A03062D1A58C}"/>
              </a:ext>
            </a:extLst>
          </p:cNvPr>
          <p:cNvPicPr>
            <a:picLocks noChangeAspect="1" noChangeArrowheads="1"/>
          </p:cNvPicPr>
          <p:nvPr/>
        </p:nvPicPr>
        <p:blipFill>
          <a:blip r:embed="rId11">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9327782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7174"/>
                                        </p:tgtEl>
                                        <p:attrNameLst>
                                          <p:attrName>style.visibility</p:attrName>
                                        </p:attrNameLst>
                                      </p:cBhvr>
                                      <p:to>
                                        <p:strVal val="visible"/>
                                      </p:to>
                                    </p:set>
                                    <p:animEffect transition="in" filter="fade">
                                      <p:cBhvr>
                                        <p:cTn id="12" dur="250"/>
                                        <p:tgtEl>
                                          <p:spTgt spid="7174"/>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8">
                                            <p:txEl>
                                              <p:pRg st="2" end="2"/>
                                            </p:txEl>
                                          </p:spTgt>
                                        </p:tgtEl>
                                        <p:attrNameLst>
                                          <p:attrName>style.visibility</p:attrName>
                                        </p:attrNameLst>
                                      </p:cBhvr>
                                      <p:to>
                                        <p:strVal val="visible"/>
                                      </p:to>
                                    </p:set>
                                    <p:animEffect transition="in" filter="fade">
                                      <p:cBhvr>
                                        <p:cTn id="17" dur="500"/>
                                        <p:tgtEl>
                                          <p:spTgt spid="8">
                                            <p:txEl>
                                              <p:pRg st="2" end="2"/>
                                            </p:txEl>
                                          </p:spTgt>
                                        </p:tgtEl>
                                      </p:cBhvr>
                                    </p:animEffect>
                                  </p:childTnLst>
                                </p:cTn>
                              </p:par>
                              <p:par>
                                <p:cTn id="18" presetID="10" presetClass="entr" presetSubtype="0" fill="hold" nodeType="withEffect">
                                  <p:stCondLst>
                                    <p:cond delay="0"/>
                                  </p:stCondLst>
                                  <p:childTnLst>
                                    <p:set>
                                      <p:cBhvr>
                                        <p:cTn id="19" dur="1" fill="hold">
                                          <p:stCondLst>
                                            <p:cond delay="0"/>
                                          </p:stCondLst>
                                        </p:cTn>
                                        <p:tgtEl>
                                          <p:spTgt spid="7178"/>
                                        </p:tgtEl>
                                        <p:attrNameLst>
                                          <p:attrName>style.visibility</p:attrName>
                                        </p:attrNameLst>
                                      </p:cBhvr>
                                      <p:to>
                                        <p:strVal val="visible"/>
                                      </p:to>
                                    </p:set>
                                    <p:animEffect transition="in" filter="fade">
                                      <p:cBhvr>
                                        <p:cTn id="20" dur="750"/>
                                        <p:tgtEl>
                                          <p:spTgt spid="7178"/>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8">
                                            <p:txEl>
                                              <p:pRg st="3" end="3"/>
                                            </p:txEl>
                                          </p:spTgt>
                                        </p:tgtEl>
                                        <p:attrNameLst>
                                          <p:attrName>style.visibility</p:attrName>
                                        </p:attrNameLst>
                                      </p:cBhvr>
                                      <p:to>
                                        <p:strVal val="visible"/>
                                      </p:to>
                                    </p:set>
                                    <p:animEffect transition="in" filter="fade">
                                      <p:cBhvr>
                                        <p:cTn id="25" dur="500"/>
                                        <p:tgtEl>
                                          <p:spTgt spid="8">
                                            <p:txEl>
                                              <p:pRg st="3" end="3"/>
                                            </p:txEl>
                                          </p:spTgt>
                                        </p:tgtEl>
                                      </p:cBhvr>
                                    </p:animEffect>
                                  </p:childTnLst>
                                </p:cTn>
                              </p:par>
                              <p:par>
                                <p:cTn id="26" presetID="22" presetClass="entr" presetSubtype="1" fill="hold" nodeType="withEffect">
                                  <p:stCondLst>
                                    <p:cond delay="0"/>
                                  </p:stCondLst>
                                  <p:childTnLst>
                                    <p:set>
                                      <p:cBhvr>
                                        <p:cTn id="27" dur="1" fill="hold">
                                          <p:stCondLst>
                                            <p:cond delay="0"/>
                                          </p:stCondLst>
                                        </p:cTn>
                                        <p:tgtEl>
                                          <p:spTgt spid="7170"/>
                                        </p:tgtEl>
                                        <p:attrNameLst>
                                          <p:attrName>style.visibility</p:attrName>
                                        </p:attrNameLst>
                                      </p:cBhvr>
                                      <p:to>
                                        <p:strVal val="visible"/>
                                      </p:to>
                                    </p:set>
                                    <p:animEffect transition="in" filter="wipe(up)">
                                      <p:cBhvr>
                                        <p:cTn id="28" dur="2000"/>
                                        <p:tgtEl>
                                          <p:spTgt spid="717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4105" name="Rectangle 4104">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7C36EA7-5A88-676E-4E76-D199205F3D4F}"/>
              </a:ext>
            </a:extLst>
          </p:cNvPr>
          <p:cNvSpPr>
            <a:spLocks noGrp="1"/>
          </p:cNvSpPr>
          <p:nvPr>
            <p:ph type="title"/>
          </p:nvPr>
        </p:nvSpPr>
        <p:spPr>
          <a:xfrm>
            <a:off x="522727" y="420390"/>
            <a:ext cx="3592073" cy="2120376"/>
          </a:xfrm>
        </p:spPr>
        <p:txBody>
          <a:bodyPr anchor="b">
            <a:noAutofit/>
          </a:bodyPr>
          <a:lstStyle/>
          <a:p>
            <a:pPr algn="ctr"/>
            <a:br>
              <a:rPr lang="en-US" sz="4800" dirty="0"/>
            </a:br>
            <a:r>
              <a:rPr lang="en-US" sz="4800" dirty="0"/>
              <a:t>Impact On Human Health</a:t>
            </a:r>
          </a:p>
        </p:txBody>
      </p:sp>
      <p:sp>
        <p:nvSpPr>
          <p:cNvPr id="4107"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02" name="Content Placeholder 4101">
            <a:extLst>
              <a:ext uri="{FF2B5EF4-FFF2-40B4-BE49-F238E27FC236}">
                <a16:creationId xmlns:a16="http://schemas.microsoft.com/office/drawing/2014/main" id="{459D6980-5A7A-8596-F3E5-2574AB299386}"/>
              </a:ext>
            </a:extLst>
          </p:cNvPr>
          <p:cNvSpPr>
            <a:spLocks noGrp="1"/>
          </p:cNvSpPr>
          <p:nvPr>
            <p:ph idx="1"/>
          </p:nvPr>
        </p:nvSpPr>
        <p:spPr>
          <a:xfrm>
            <a:off x="640080" y="2872899"/>
            <a:ext cx="3557347" cy="3320668"/>
          </a:xfrm>
        </p:spPr>
        <p:txBody>
          <a:bodyPr>
            <a:normAutofit/>
          </a:bodyPr>
          <a:lstStyle/>
          <a:p>
            <a:r>
              <a:rPr lang="en-US" dirty="0"/>
              <a:t>Physical &amp; Mental Effects</a:t>
            </a:r>
          </a:p>
          <a:p>
            <a:r>
              <a:rPr lang="en-US" dirty="0"/>
              <a:t>Increased Stressors on Environmental Justice Communities</a:t>
            </a:r>
          </a:p>
          <a:p>
            <a:r>
              <a:rPr lang="en-US" dirty="0"/>
              <a:t>Pandemics</a:t>
            </a:r>
          </a:p>
        </p:txBody>
      </p:sp>
      <p:pic>
        <p:nvPicPr>
          <p:cNvPr id="5" name="Sick and Dying People Sound Effect">
            <a:hlinkClick r:id="" action="ppaction://media"/>
            <a:extLst>
              <a:ext uri="{FF2B5EF4-FFF2-40B4-BE49-F238E27FC236}">
                <a16:creationId xmlns:a16="http://schemas.microsoft.com/office/drawing/2014/main" id="{617B137A-9E25-FEC0-89C7-BDEFADA4E2AF}"/>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12637753" y="3236913"/>
            <a:ext cx="609600" cy="609600"/>
          </a:xfrm>
          <a:prstGeom prst="rect">
            <a:avLst/>
          </a:prstGeom>
        </p:spPr>
      </p:pic>
      <p:pic>
        <p:nvPicPr>
          <p:cNvPr id="6" name="Picture 5" descr="Pin on Scrapping ideas">
            <a:hlinkClick r:id="rId6" action="ppaction://hlinksldjump"/>
            <a:extLst>
              <a:ext uri="{FF2B5EF4-FFF2-40B4-BE49-F238E27FC236}">
                <a16:creationId xmlns:a16="http://schemas.microsoft.com/office/drawing/2014/main" id="{C26460C5-AE7D-4154-234C-772482D52D9B}"/>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Web Link Icon">
            <a:hlinkClick r:id="rId8" action="ppaction://hlinksldjump"/>
            <a:extLst>
              <a:ext uri="{FF2B5EF4-FFF2-40B4-BE49-F238E27FC236}">
                <a16:creationId xmlns:a16="http://schemas.microsoft.com/office/drawing/2014/main" id="{282C0508-E8B7-3D3F-7AAF-3CD01D81EA2F}"/>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a:extLst>
              <a:ext uri="{FF2B5EF4-FFF2-40B4-BE49-F238E27FC236}">
                <a16:creationId xmlns:a16="http://schemas.microsoft.com/office/drawing/2014/main" id="{BE429633-15B1-413C-B343-4D94C19DE181}"/>
              </a:ext>
            </a:extLst>
          </p:cNvPr>
          <p:cNvPicPr>
            <a:picLocks noChangeAspect="1"/>
          </p:cNvPicPr>
          <p:nvPr/>
        </p:nvPicPr>
        <p:blipFill>
          <a:blip r:embed="rId10">
            <a:clrChange>
              <a:clrFrom>
                <a:srgbClr val="FFFFFF"/>
              </a:clrFrom>
              <a:clrTo>
                <a:srgbClr val="FFFFFF">
                  <a:alpha val="0"/>
                </a:srgbClr>
              </a:clrTo>
            </a:clrChange>
          </a:blip>
          <a:stretch>
            <a:fillRect/>
          </a:stretch>
        </p:blipFill>
        <p:spPr>
          <a:xfrm>
            <a:off x="5939893" y="0"/>
            <a:ext cx="6252107" cy="6858000"/>
          </a:xfrm>
          <a:prstGeom prst="rect">
            <a:avLst/>
          </a:prstGeom>
        </p:spPr>
      </p:pic>
      <p:pic>
        <p:nvPicPr>
          <p:cNvPr id="3" name="Picture 2" descr="Views of health professionals on climate change and health: a multinational  survey study - The Lancet Planetary Health">
            <a:extLst>
              <a:ext uri="{FF2B5EF4-FFF2-40B4-BE49-F238E27FC236}">
                <a16:creationId xmlns:a16="http://schemas.microsoft.com/office/drawing/2014/main" id="{0C64BD2F-9E69-EB45-0763-E598D132E699}"/>
              </a:ext>
            </a:extLst>
          </p:cNvPr>
          <p:cNvPicPr>
            <a:picLocks noChangeAspect="1" noChangeArrowheads="1"/>
          </p:cNvPicPr>
          <p:nvPr/>
        </p:nvPicPr>
        <p:blipFill>
          <a:blip r:embed="rId11">
            <a:extLst>
              <a:ext uri="{28A0092B-C50C-407E-A947-70E740481C1C}">
                <a14:useLocalDpi xmlns:a14="http://schemas.microsoft.com/office/drawing/2010/main" val="0"/>
              </a:ext>
            </a:extLst>
          </a:blip>
          <a:stretch>
            <a:fillRect/>
          </a:stretch>
        </p:blipFill>
        <p:spPr bwMode="auto">
          <a:xfrm>
            <a:off x="6971616" y="189236"/>
            <a:ext cx="4697657" cy="6479527"/>
          </a:xfrm>
          <a:prstGeom prst="rect">
            <a:avLst/>
          </a:prstGeom>
          <a:noFill/>
          <a:extLst>
            <a:ext uri="{909E8E84-426E-40DD-AFC4-6F175D3DCCD1}">
              <a14:hiddenFill xmlns:a14="http://schemas.microsoft.com/office/drawing/2010/main">
                <a:solidFill>
                  <a:srgbClr val="FFFFFF"/>
                </a:solidFill>
              </a14:hiddenFill>
            </a:ext>
          </a:extLst>
        </p:spPr>
      </p:pic>
      <p:pic>
        <p:nvPicPr>
          <p:cNvPr id="4098" name="Picture 2" descr="New Jersey’s environmental justice initiative targets polluters in poor ...">
            <a:extLst>
              <a:ext uri="{FF2B5EF4-FFF2-40B4-BE49-F238E27FC236}">
                <a16:creationId xmlns:a16="http://schemas.microsoft.com/office/drawing/2014/main" id="{B0F47AFB-F761-56C2-7C69-C3278D48DE01}"/>
              </a:ext>
            </a:extLst>
          </p:cNvPr>
          <p:cNvPicPr>
            <a:picLocks noChangeAspect="1" noChangeArrowheads="1"/>
          </p:cNvPicPr>
          <p:nvPr/>
        </p:nvPicPr>
        <p:blipFill rotWithShape="1">
          <a:blip r:embed="rId12">
            <a:extLst>
              <a:ext uri="{28A0092B-C50C-407E-A947-70E740481C1C}">
                <a14:useLocalDpi xmlns:a14="http://schemas.microsoft.com/office/drawing/2010/main" val="0"/>
              </a:ext>
            </a:extLst>
          </a:blip>
          <a:srcRect l="27913" r="2963"/>
          <a:stretch/>
        </p:blipFill>
        <p:spPr bwMode="auto">
          <a:xfrm>
            <a:off x="5699342" y="152457"/>
            <a:ext cx="6489610" cy="6516305"/>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Picture 4" descr="See the source image">
            <a:extLst>
              <a:ext uri="{FF2B5EF4-FFF2-40B4-BE49-F238E27FC236}">
                <a16:creationId xmlns:a16="http://schemas.microsoft.com/office/drawing/2014/main" id="{9479CAA2-D274-E6EE-C85E-C989B654767D}"/>
              </a:ext>
            </a:extLst>
          </p:cNvPr>
          <p:cNvPicPr>
            <a:picLocks noChangeAspect="1" noChangeArrowheads="1"/>
          </p:cNvPicPr>
          <p:nvPr/>
        </p:nvPicPr>
        <p:blipFill rotWithShape="1">
          <a:blip r:embed="rId13">
            <a:extLst>
              <a:ext uri="{28A0092B-C50C-407E-A947-70E740481C1C}">
                <a14:useLocalDpi xmlns:a14="http://schemas.microsoft.com/office/drawing/2010/main" val="0"/>
              </a:ext>
            </a:extLst>
          </a:blip>
          <a:srcRect l="27563" r="22437"/>
          <a:stretch/>
        </p:blipFill>
        <p:spPr bwMode="auto">
          <a:xfrm>
            <a:off x="5696294" y="232445"/>
            <a:ext cx="6399961" cy="6411488"/>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72648197"/>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102">
                                            <p:txEl>
                                              <p:pRg st="0" end="0"/>
                                            </p:txEl>
                                          </p:spTgt>
                                        </p:tgtEl>
                                        <p:attrNameLst>
                                          <p:attrName>style.visibility</p:attrName>
                                        </p:attrNameLst>
                                      </p:cBhvr>
                                      <p:to>
                                        <p:strVal val="visible"/>
                                      </p:to>
                                    </p:set>
                                    <p:animEffect transition="in" filter="fade">
                                      <p:cBhvr>
                                        <p:cTn id="7" dur="500"/>
                                        <p:tgtEl>
                                          <p:spTgt spid="4102">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fade">
                                      <p:cBhvr>
                                        <p:cTn id="10" dur="1500"/>
                                        <p:tgtEl>
                                          <p:spTgt spid="3"/>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4102">
                                            <p:txEl>
                                              <p:pRg st="1" end="1"/>
                                            </p:txEl>
                                          </p:spTgt>
                                        </p:tgtEl>
                                        <p:attrNameLst>
                                          <p:attrName>style.visibility</p:attrName>
                                        </p:attrNameLst>
                                      </p:cBhvr>
                                      <p:to>
                                        <p:strVal val="visible"/>
                                      </p:to>
                                    </p:set>
                                    <p:animEffect transition="in" filter="fade">
                                      <p:cBhvr>
                                        <p:cTn id="15" dur="500"/>
                                        <p:tgtEl>
                                          <p:spTgt spid="4102">
                                            <p:txEl>
                                              <p:pRg st="1" end="1"/>
                                            </p:txEl>
                                          </p:spTgt>
                                        </p:tgtEl>
                                      </p:cBhvr>
                                    </p:animEffect>
                                  </p:childTnLst>
                                </p:cTn>
                              </p:par>
                              <p:par>
                                <p:cTn id="16" presetID="21" presetClass="entr" presetSubtype="1" fill="hold" nodeType="withEffect">
                                  <p:stCondLst>
                                    <p:cond delay="0"/>
                                  </p:stCondLst>
                                  <p:childTnLst>
                                    <p:set>
                                      <p:cBhvr>
                                        <p:cTn id="17" dur="1" fill="hold">
                                          <p:stCondLst>
                                            <p:cond delay="0"/>
                                          </p:stCondLst>
                                        </p:cTn>
                                        <p:tgtEl>
                                          <p:spTgt spid="4098"/>
                                        </p:tgtEl>
                                        <p:attrNameLst>
                                          <p:attrName>style.visibility</p:attrName>
                                        </p:attrNameLst>
                                      </p:cBhvr>
                                      <p:to>
                                        <p:strVal val="visible"/>
                                      </p:to>
                                    </p:set>
                                    <p:animEffect transition="in" filter="wheel(1)">
                                      <p:cBhvr>
                                        <p:cTn id="18" dur="2000"/>
                                        <p:tgtEl>
                                          <p:spTgt spid="4098"/>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4102">
                                            <p:txEl>
                                              <p:pRg st="2" end="2"/>
                                            </p:txEl>
                                          </p:spTgt>
                                        </p:tgtEl>
                                        <p:attrNameLst>
                                          <p:attrName>style.visibility</p:attrName>
                                        </p:attrNameLst>
                                      </p:cBhvr>
                                      <p:to>
                                        <p:strVal val="visible"/>
                                      </p:to>
                                    </p:set>
                                    <p:animEffect transition="in" filter="fade">
                                      <p:cBhvr>
                                        <p:cTn id="23" dur="500"/>
                                        <p:tgtEl>
                                          <p:spTgt spid="4102">
                                            <p:txEl>
                                              <p:pRg st="2" end="2"/>
                                            </p:txEl>
                                          </p:spTgt>
                                        </p:tgtEl>
                                      </p:cBhvr>
                                    </p:animEffect>
                                  </p:childTnLst>
                                </p:cTn>
                              </p:par>
                            </p:childTnLst>
                          </p:cTn>
                        </p:par>
                        <p:par>
                          <p:cTn id="24" fill="hold">
                            <p:stCondLst>
                              <p:cond delay="500"/>
                            </p:stCondLst>
                            <p:childTnLst>
                              <p:par>
                                <p:cTn id="25" presetID="1" presetClass="mediacall" presetSubtype="0" fill="hold" nodeType="afterEffect">
                                  <p:stCondLst>
                                    <p:cond delay="0"/>
                                  </p:stCondLst>
                                  <p:childTnLst>
                                    <p:cmd type="call" cmd="playFrom(0.0)">
                                      <p:cBhvr>
                                        <p:cTn id="26" dur="37387" fill="hold"/>
                                        <p:tgtEl>
                                          <p:spTgt spid="5"/>
                                        </p:tgtEl>
                                      </p:cBhvr>
                                    </p:cmd>
                                  </p:childTnLst>
                                </p:cTn>
                              </p:par>
                              <p:par>
                                <p:cTn id="27" presetID="21" presetClass="entr" presetSubtype="1" fill="hold" nodeType="withEffect">
                                  <p:stCondLst>
                                    <p:cond delay="0"/>
                                  </p:stCondLst>
                                  <p:childTnLst>
                                    <p:set>
                                      <p:cBhvr>
                                        <p:cTn id="28" dur="1" fill="hold">
                                          <p:stCondLst>
                                            <p:cond delay="0"/>
                                          </p:stCondLst>
                                        </p:cTn>
                                        <p:tgtEl>
                                          <p:spTgt spid="4"/>
                                        </p:tgtEl>
                                        <p:attrNameLst>
                                          <p:attrName>style.visibility</p:attrName>
                                        </p:attrNameLst>
                                      </p:cBhvr>
                                      <p:to>
                                        <p:strVal val="visible"/>
                                      </p:to>
                                    </p:set>
                                    <p:animEffect transition="in" filter="wheel(1)">
                                      <p:cBhvr>
                                        <p:cTn id="29" dur="2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30" fill="hold" display="0">
                  <p:stCondLst>
                    <p:cond delay="indefinite"/>
                  </p:stCondLst>
                  <p:endCondLst>
                    <p:cond evt="onStopAudio" delay="0">
                      <p:tgtEl>
                        <p:sldTgt/>
                      </p:tgtEl>
                    </p:cond>
                  </p:endCondLst>
                </p:cTn>
                <p:tgtEl>
                  <p:spTgt spid="5"/>
                </p:tgtEl>
              </p:cMediaNode>
            </p:audio>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4105" name="Rectangle 4104">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7C36EA7-5A88-676E-4E76-D199205F3D4F}"/>
              </a:ext>
            </a:extLst>
          </p:cNvPr>
          <p:cNvSpPr>
            <a:spLocks noGrp="1"/>
          </p:cNvSpPr>
          <p:nvPr>
            <p:ph type="title"/>
          </p:nvPr>
        </p:nvSpPr>
        <p:spPr>
          <a:xfrm>
            <a:off x="329784" y="496344"/>
            <a:ext cx="4186645" cy="1956841"/>
          </a:xfrm>
        </p:spPr>
        <p:txBody>
          <a:bodyPr anchor="b">
            <a:noAutofit/>
          </a:bodyPr>
          <a:lstStyle/>
          <a:p>
            <a:pPr algn="ctr"/>
            <a:r>
              <a:rPr lang="en-US" sz="4800" dirty="0"/>
              <a:t>What Else Will Climate Change Impact?</a:t>
            </a:r>
          </a:p>
        </p:txBody>
      </p:sp>
      <p:sp>
        <p:nvSpPr>
          <p:cNvPr id="4107"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098" name="Picture 2" descr="Climate change far more than an environmental issue">
            <a:extLst>
              <a:ext uri="{FF2B5EF4-FFF2-40B4-BE49-F238E27FC236}">
                <a16:creationId xmlns:a16="http://schemas.microsoft.com/office/drawing/2014/main" id="{73A5766B-0624-C72A-BE05-A4042DF22CA8}"/>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19311" r="24018"/>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2050" name="Picture 2" descr="World Globe Earth Question Mark Stock Photography, PNG, 953x947px ...">
            <a:extLst>
              <a:ext uri="{FF2B5EF4-FFF2-40B4-BE49-F238E27FC236}">
                <a16:creationId xmlns:a16="http://schemas.microsoft.com/office/drawing/2014/main" id="{9F557ECB-40D8-1FC5-92E5-5C84EBA1878F}"/>
              </a:ext>
            </a:extLst>
          </p:cNvPr>
          <p:cNvPicPr>
            <a:picLocks noGrp="1" noChangeAspect="1" noChangeArrowheads="1"/>
          </p:cNvPicPr>
          <p:nvPr>
            <p:ph idx="1"/>
          </p:nvPr>
        </p:nvPicPr>
        <p:blipFill>
          <a:blip r:embed="rId6">
            <a:clrChange>
              <a:clrFrom>
                <a:srgbClr val="FFFFFF"/>
              </a:clrFrom>
              <a:clrTo>
                <a:srgbClr val="FFFFFF">
                  <a:alpha val="0"/>
                </a:srgbClr>
              </a:clrTo>
            </a:clrChange>
            <a:extLst>
              <a:ext uri="{BEBA8EAE-BF5A-486C-A8C5-ECC9F3942E4B}">
                <a14:imgProps xmlns:a14="http://schemas.microsoft.com/office/drawing/2010/main">
                  <a14:imgLayer r:embed="rId7">
                    <a14:imgEffect>
                      <a14:brightnessContrast bright="20000"/>
                    </a14:imgEffect>
                  </a14:imgLayer>
                </a14:imgProps>
              </a:ext>
              <a:ext uri="{28A0092B-C50C-407E-A947-70E740481C1C}">
                <a14:useLocalDpi xmlns:a14="http://schemas.microsoft.com/office/drawing/2010/main" val="0"/>
              </a:ext>
            </a:extLst>
          </a:blip>
          <a:srcRect/>
          <a:stretch>
            <a:fillRect/>
          </a:stretch>
        </p:blipFill>
        <p:spPr bwMode="auto">
          <a:xfrm>
            <a:off x="705316" y="2873375"/>
            <a:ext cx="3343930" cy="3319463"/>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Pin on Scrapping ideas">
            <a:hlinkClick r:id="rId8" action="ppaction://hlinksldjump"/>
            <a:extLst>
              <a:ext uri="{FF2B5EF4-FFF2-40B4-BE49-F238E27FC236}">
                <a16:creationId xmlns:a16="http://schemas.microsoft.com/office/drawing/2014/main" id="{D59DBFBB-FAF5-7AA5-6883-ACF0BF459897}"/>
              </a:ext>
            </a:extLst>
          </p:cNvPr>
          <p:cNvPicPr>
            <a:picLocks noChangeAspect="1" noChangeArrowheads="1"/>
          </p:cNvPicPr>
          <p:nvPr/>
        </p:nvPicPr>
        <p:blipFill>
          <a:blip r:embed="rId9">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2" descr="Web Link Icon">
            <a:hlinkClick r:id="rId10" action="ppaction://hlinksldjump"/>
            <a:extLst>
              <a:ext uri="{FF2B5EF4-FFF2-40B4-BE49-F238E27FC236}">
                <a16:creationId xmlns:a16="http://schemas.microsoft.com/office/drawing/2014/main" id="{CF6E6F0D-6BB2-800D-38F5-10171CD844EA}"/>
              </a:ext>
            </a:extLst>
          </p:cNvPr>
          <p:cNvPicPr>
            <a:picLocks noChangeAspect="1" noChangeArrowheads="1"/>
          </p:cNvPicPr>
          <p:nvPr/>
        </p:nvPicPr>
        <p:blipFill>
          <a:blip r:embed="rId11">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5" name="It's_The_End_Of_The_World_As_We_Know_It_(And_I_Feel_Fine)">
            <a:hlinkClick r:id="" action="ppaction://media"/>
            <a:extLst>
              <a:ext uri="{FF2B5EF4-FFF2-40B4-BE49-F238E27FC236}">
                <a16:creationId xmlns:a16="http://schemas.microsoft.com/office/drawing/2014/main" id="{92375719-E8F2-49FA-67BD-1B7904B89676}"/>
              </a:ext>
            </a:extLst>
          </p:cNvPr>
          <p:cNvPicPr>
            <a:picLocks noChangeAspect="1"/>
          </p:cNvPicPr>
          <p:nvPr>
            <a:audioFile r:link="rId1"/>
            <p:extLst>
              <p:ext uri="{DAA4B4D4-6D71-4841-9C94-3DE7FCFB9230}">
                <p14:media xmlns:p14="http://schemas.microsoft.com/office/powerpoint/2010/main" r:embed="rId2">
                  <p14:trim st="178639" end="54133.0612"/>
                  <p14:fade in="500" out="1500"/>
                </p14:media>
              </p:ext>
            </p:extLst>
          </p:nvPr>
        </p:nvPicPr>
        <p:blipFill>
          <a:blip r:embed="rId12"/>
          <a:stretch>
            <a:fillRect/>
          </a:stretch>
        </p:blipFill>
        <p:spPr>
          <a:xfrm>
            <a:off x="12985750" y="3913188"/>
            <a:ext cx="609600" cy="609600"/>
          </a:xfrm>
          <a:prstGeom prst="rect">
            <a:avLst/>
          </a:prstGeom>
        </p:spPr>
      </p:pic>
    </p:spTree>
    <p:extLst>
      <p:ext uri="{BB962C8B-B14F-4D97-AF65-F5344CB8AC3E}">
        <p14:creationId xmlns:p14="http://schemas.microsoft.com/office/powerpoint/2010/main" val="723042546"/>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6" presetClass="entr" presetSubtype="32" fill="hold" nodeType="withEffect">
                                  <p:stCondLst>
                                    <p:cond delay="1000"/>
                                  </p:stCondLst>
                                  <p:childTnLst>
                                    <p:set>
                                      <p:cBhvr>
                                        <p:cTn id="6" dur="1" fill="hold">
                                          <p:stCondLst>
                                            <p:cond delay="0"/>
                                          </p:stCondLst>
                                        </p:cTn>
                                        <p:tgtEl>
                                          <p:spTgt spid="2050"/>
                                        </p:tgtEl>
                                        <p:attrNameLst>
                                          <p:attrName>style.visibility</p:attrName>
                                        </p:attrNameLst>
                                      </p:cBhvr>
                                      <p:to>
                                        <p:strVal val="visible"/>
                                      </p:to>
                                    </p:set>
                                    <p:animEffect transition="in" filter="circle(out)">
                                      <p:cBhvr>
                                        <p:cTn id="7" dur="2500"/>
                                        <p:tgtEl>
                                          <p:spTgt spid="2050"/>
                                        </p:tgtEl>
                                      </p:cBhvr>
                                    </p:animEffect>
                                  </p:childTnLst>
                                </p:cTn>
                              </p:par>
                              <p:par>
                                <p:cTn id="8" presetID="1" presetClass="mediacall" presetSubtype="0" fill="hold" nodeType="withEffect">
                                  <p:stCondLst>
                                    <p:cond delay="1000"/>
                                  </p:stCondLst>
                                  <p:childTnLst>
                                    <p:cmd type="call" cmd="playFrom(0.0)">
                                      <p:cBhvr>
                                        <p:cTn id="9" dur="12361"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p:cTn id="10" fill="hold" display="0">
                  <p:stCondLst>
                    <p:cond delay="indefinite"/>
                  </p:stCondLst>
                  <p:endCondLst>
                    <p:cond evt="onStopAudio" delay="0">
                      <p:tgtEl>
                        <p:sldTgt/>
                      </p:tgtEl>
                    </p:cond>
                  </p:endCondLst>
                </p:cTn>
                <p:tgtEl>
                  <p:spTgt spid="5"/>
                </p:tgtEl>
              </p:cMediaNode>
            </p:audio>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058" name="Rectangle 1032">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789425D-2A89-67DA-D583-EE1069EE826B}"/>
              </a:ext>
            </a:extLst>
          </p:cNvPr>
          <p:cNvSpPr>
            <a:spLocks noGrp="1"/>
          </p:cNvSpPr>
          <p:nvPr>
            <p:ph type="title"/>
          </p:nvPr>
        </p:nvSpPr>
        <p:spPr>
          <a:xfrm>
            <a:off x="630936" y="639520"/>
            <a:ext cx="3255095" cy="1719072"/>
          </a:xfrm>
        </p:spPr>
        <p:txBody>
          <a:bodyPr anchor="b">
            <a:normAutofit/>
          </a:bodyPr>
          <a:lstStyle/>
          <a:p>
            <a:pPr algn="ctr"/>
            <a:r>
              <a:rPr lang="en-US" sz="5000" dirty="0"/>
              <a:t>The Oceans</a:t>
            </a:r>
          </a:p>
        </p:txBody>
      </p:sp>
      <p:sp>
        <p:nvSpPr>
          <p:cNvPr id="1059"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60" name="Content Placeholder 1029">
            <a:extLst>
              <a:ext uri="{FF2B5EF4-FFF2-40B4-BE49-F238E27FC236}">
                <a16:creationId xmlns:a16="http://schemas.microsoft.com/office/drawing/2014/main" id="{47458232-B500-F251-CC26-70A96A8B837E}"/>
              </a:ext>
            </a:extLst>
          </p:cNvPr>
          <p:cNvSpPr>
            <a:spLocks noGrp="1"/>
          </p:cNvSpPr>
          <p:nvPr>
            <p:ph idx="1"/>
          </p:nvPr>
        </p:nvSpPr>
        <p:spPr>
          <a:xfrm>
            <a:off x="583660" y="2807208"/>
            <a:ext cx="3476276" cy="3410712"/>
          </a:xfrm>
        </p:spPr>
        <p:txBody>
          <a:bodyPr anchor="t">
            <a:normAutofit/>
          </a:bodyPr>
          <a:lstStyle/>
          <a:p>
            <a:pPr>
              <a:spcAft>
                <a:spcPts val="1200"/>
              </a:spcAft>
            </a:pPr>
            <a:r>
              <a:rPr lang="en-US" i="1" dirty="0"/>
              <a:t>pH </a:t>
            </a:r>
            <a:r>
              <a:rPr lang="en-US" dirty="0"/>
              <a:t>and Acidification</a:t>
            </a:r>
            <a:endParaRPr lang="en-US" i="1" dirty="0"/>
          </a:p>
          <a:p>
            <a:pPr>
              <a:spcAft>
                <a:spcPts val="1200"/>
              </a:spcAft>
            </a:pPr>
            <a:r>
              <a:rPr lang="en-US" dirty="0"/>
              <a:t>Coral Bleaching</a:t>
            </a:r>
          </a:p>
          <a:p>
            <a:pPr>
              <a:spcAft>
                <a:spcPts val="1200"/>
              </a:spcAft>
            </a:pPr>
            <a:r>
              <a:rPr lang="en-US" dirty="0"/>
              <a:t>Shellfish</a:t>
            </a:r>
          </a:p>
        </p:txBody>
      </p:sp>
      <p:pic>
        <p:nvPicPr>
          <p:cNvPr id="1026" name="Picture 2" descr="East Coast OAPS">
            <a:extLst>
              <a:ext uri="{FF2B5EF4-FFF2-40B4-BE49-F238E27FC236}">
                <a16:creationId xmlns:a16="http://schemas.microsoft.com/office/drawing/2014/main" id="{4B2E2CA5-60FB-4CB7-5621-A7F148841D7F}"/>
              </a:ext>
            </a:extLst>
          </p:cNvPr>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5317235" y="224443"/>
            <a:ext cx="6445274" cy="6445274"/>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Massive bleaching event puts world's coral reefs at risk">
            <a:extLst>
              <a:ext uri="{FF2B5EF4-FFF2-40B4-BE49-F238E27FC236}">
                <a16:creationId xmlns:a16="http://schemas.microsoft.com/office/drawing/2014/main" id="{0B9E17DD-EE42-7A55-DC65-7335A1700456}"/>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r="49398"/>
          <a:stretch/>
        </p:blipFill>
        <p:spPr bwMode="auto">
          <a:xfrm>
            <a:off x="4272801" y="258719"/>
            <a:ext cx="3859265" cy="5084462"/>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Massive bleaching event puts world's coral reefs at risk">
            <a:extLst>
              <a:ext uri="{FF2B5EF4-FFF2-40B4-BE49-F238E27FC236}">
                <a16:creationId xmlns:a16="http://schemas.microsoft.com/office/drawing/2014/main" id="{79EC85DC-3EE2-333E-B09E-3613A32F09E8}"/>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50513"/>
          <a:stretch/>
        </p:blipFill>
        <p:spPr bwMode="auto">
          <a:xfrm>
            <a:off x="8132066" y="258719"/>
            <a:ext cx="3774239" cy="5084462"/>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a:extLst>
              <a:ext uri="{FF2B5EF4-FFF2-40B4-BE49-F238E27FC236}">
                <a16:creationId xmlns:a16="http://schemas.microsoft.com/office/drawing/2014/main" id="{C81BF4F8-6C41-E95E-8C37-47C2D118CD08}"/>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t="7372" r="2040" b="9063"/>
          <a:stretch/>
        </p:blipFill>
        <p:spPr bwMode="auto">
          <a:xfrm>
            <a:off x="4214103" y="4795819"/>
            <a:ext cx="7977897" cy="2043629"/>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6" action="ppaction://hlinksldjump"/>
            <a:extLst>
              <a:ext uri="{FF2B5EF4-FFF2-40B4-BE49-F238E27FC236}">
                <a16:creationId xmlns:a16="http://schemas.microsoft.com/office/drawing/2014/main" id="{38C9F79C-F5FA-A471-DB72-B9ACF4456D28}"/>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8" action="ppaction://hlinksldjump"/>
            <a:extLst>
              <a:ext uri="{FF2B5EF4-FFF2-40B4-BE49-F238E27FC236}">
                <a16:creationId xmlns:a16="http://schemas.microsoft.com/office/drawing/2014/main" id="{21DD7C90-45E4-ACE1-ABE5-DFA4EC9713DD}"/>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90166187"/>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60">
                                            <p:txEl>
                                              <p:pRg st="0" end="0"/>
                                            </p:txEl>
                                          </p:spTgt>
                                        </p:tgtEl>
                                        <p:attrNameLst>
                                          <p:attrName>style.visibility</p:attrName>
                                        </p:attrNameLst>
                                      </p:cBhvr>
                                      <p:to>
                                        <p:strVal val="visible"/>
                                      </p:to>
                                    </p:set>
                                    <p:animEffect transition="in" filter="fade">
                                      <p:cBhvr>
                                        <p:cTn id="7" dur="500"/>
                                        <p:tgtEl>
                                          <p:spTgt spid="1060">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060">
                                            <p:txEl>
                                              <p:pRg st="1" end="1"/>
                                            </p:txEl>
                                          </p:spTgt>
                                        </p:tgtEl>
                                        <p:attrNameLst>
                                          <p:attrName>style.visibility</p:attrName>
                                        </p:attrNameLst>
                                      </p:cBhvr>
                                      <p:to>
                                        <p:strVal val="visible"/>
                                      </p:to>
                                    </p:set>
                                    <p:animEffect transition="in" filter="fade">
                                      <p:cBhvr>
                                        <p:cTn id="12" dur="500"/>
                                        <p:tgtEl>
                                          <p:spTgt spid="1060">
                                            <p:txEl>
                                              <p:pRg st="1" end="1"/>
                                            </p:txEl>
                                          </p:spTgt>
                                        </p:tgtEl>
                                      </p:cBhvr>
                                    </p:animEffect>
                                  </p:childTnLst>
                                </p:cTn>
                              </p:par>
                              <p:par>
                                <p:cTn id="13" presetID="22" presetClass="entr" presetSubtype="8" fill="hold" nodeType="withEffect">
                                  <p:stCondLst>
                                    <p:cond delay="0"/>
                                  </p:stCondLst>
                                  <p:childTnLst>
                                    <p:set>
                                      <p:cBhvr>
                                        <p:cTn id="14" dur="1" fill="hold">
                                          <p:stCondLst>
                                            <p:cond delay="0"/>
                                          </p:stCondLst>
                                        </p:cTn>
                                        <p:tgtEl>
                                          <p:spTgt spid="3"/>
                                        </p:tgtEl>
                                        <p:attrNameLst>
                                          <p:attrName>style.visibility</p:attrName>
                                        </p:attrNameLst>
                                      </p:cBhvr>
                                      <p:to>
                                        <p:strVal val="visible"/>
                                      </p:to>
                                    </p:set>
                                    <p:animEffect transition="in" filter="wipe(left)">
                                      <p:cBhvr>
                                        <p:cTn id="15" dur="4000"/>
                                        <p:tgtEl>
                                          <p:spTgt spid="3"/>
                                        </p:tgtEl>
                                      </p:cBhvr>
                                    </p:animEffect>
                                  </p:childTnLst>
                                </p:cTn>
                              </p:par>
                              <p:par>
                                <p:cTn id="16" presetID="22" presetClass="entr" presetSubtype="8" fill="hold" nodeType="withEffect">
                                  <p:stCondLst>
                                    <p:cond delay="7500"/>
                                  </p:stCondLst>
                                  <p:childTnLst>
                                    <p:set>
                                      <p:cBhvr>
                                        <p:cTn id="17" dur="1" fill="hold">
                                          <p:stCondLst>
                                            <p:cond delay="0"/>
                                          </p:stCondLst>
                                        </p:cTn>
                                        <p:tgtEl>
                                          <p:spTgt spid="5"/>
                                        </p:tgtEl>
                                        <p:attrNameLst>
                                          <p:attrName>style.visibility</p:attrName>
                                        </p:attrNameLst>
                                      </p:cBhvr>
                                      <p:to>
                                        <p:strVal val="visible"/>
                                      </p:to>
                                    </p:set>
                                    <p:animEffect transition="in" filter="wipe(left)">
                                      <p:cBhvr>
                                        <p:cTn id="18" dur="4000"/>
                                        <p:tgtEl>
                                          <p:spTgt spid="5"/>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1060">
                                            <p:txEl>
                                              <p:pRg st="2" end="2"/>
                                            </p:txEl>
                                          </p:spTgt>
                                        </p:tgtEl>
                                        <p:attrNameLst>
                                          <p:attrName>style.visibility</p:attrName>
                                        </p:attrNameLst>
                                      </p:cBhvr>
                                      <p:to>
                                        <p:strVal val="visible"/>
                                      </p:to>
                                    </p:set>
                                    <p:animEffect transition="in" filter="fade">
                                      <p:cBhvr>
                                        <p:cTn id="23" dur="500"/>
                                        <p:tgtEl>
                                          <p:spTgt spid="1060">
                                            <p:txEl>
                                              <p:pRg st="2" end="2"/>
                                            </p:txEl>
                                          </p:spTgt>
                                        </p:tgtEl>
                                      </p:cBhvr>
                                    </p:animEffect>
                                  </p:childTnLst>
                                </p:cTn>
                              </p:par>
                              <p:par>
                                <p:cTn id="24" presetID="10" presetClass="entr" presetSubtype="0" fill="hold" nodeType="withEffect">
                                  <p:stCondLst>
                                    <p:cond delay="0"/>
                                  </p:stCondLst>
                                  <p:childTnLst>
                                    <p:set>
                                      <p:cBhvr>
                                        <p:cTn id="25" dur="1" fill="hold">
                                          <p:stCondLst>
                                            <p:cond delay="0"/>
                                          </p:stCondLst>
                                        </p:cTn>
                                        <p:tgtEl>
                                          <p:spTgt spid="1030"/>
                                        </p:tgtEl>
                                        <p:attrNameLst>
                                          <p:attrName>style.visibility</p:attrName>
                                        </p:attrNameLst>
                                      </p:cBhvr>
                                      <p:to>
                                        <p:strVal val="visible"/>
                                      </p:to>
                                    </p:set>
                                    <p:animEffect transition="in" filter="fade">
                                      <p:cBhvr>
                                        <p:cTn id="26" dur="1250"/>
                                        <p:tgtEl>
                                          <p:spTgt spid="10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2" descr="Web Link Icon">
            <a:hlinkClick r:id="rId7" action="ppaction://hlinksldjump"/>
            <a:extLst>
              <a:ext uri="{FF2B5EF4-FFF2-40B4-BE49-F238E27FC236}">
                <a16:creationId xmlns:a16="http://schemas.microsoft.com/office/drawing/2014/main" id="{B42F266F-5DC0-E332-EB17-26D08CA98F16}"/>
              </a:ext>
            </a:extLst>
          </p:cNvPr>
          <p:cNvPicPr>
            <a:picLocks noChangeAspect="1" noChangeArrowheads="1"/>
          </p:cNvPicPr>
          <p:nvPr/>
        </p:nvPicPr>
        <p:blipFill>
          <a:blip r:embed="rId8">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descr="Pin on Scrapping ideas">
            <a:hlinkClick r:id="rId9" action="ppaction://hlinksldjump"/>
            <a:extLst>
              <a:ext uri="{FF2B5EF4-FFF2-40B4-BE49-F238E27FC236}">
                <a16:creationId xmlns:a16="http://schemas.microsoft.com/office/drawing/2014/main" id="{70BE798F-CEB8-3AB2-E82E-8222B07D1A04}"/>
              </a:ext>
            </a:extLst>
          </p:cNvPr>
          <p:cNvPicPr>
            <a:picLocks noChangeAspect="1" noChangeArrowheads="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sp useBgFill="1">
        <p:nvSpPr>
          <p:cNvPr id="2057" name="Rectangle 2056">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395A956B-53C1-311A-F61F-011EF6059070}"/>
              </a:ext>
            </a:extLst>
          </p:cNvPr>
          <p:cNvSpPr>
            <a:spLocks noGrp="1"/>
          </p:cNvSpPr>
          <p:nvPr>
            <p:ph type="title"/>
          </p:nvPr>
        </p:nvSpPr>
        <p:spPr>
          <a:xfrm>
            <a:off x="630936" y="639520"/>
            <a:ext cx="3429000" cy="1719072"/>
          </a:xfrm>
        </p:spPr>
        <p:txBody>
          <a:bodyPr anchor="b">
            <a:normAutofit/>
          </a:bodyPr>
          <a:lstStyle/>
          <a:p>
            <a:pPr algn="ctr"/>
            <a:r>
              <a:rPr lang="en-US" sz="5400" dirty="0"/>
              <a:t>Air Quality</a:t>
            </a:r>
          </a:p>
        </p:txBody>
      </p:sp>
      <p:sp>
        <p:nvSpPr>
          <p:cNvPr id="2059"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54" name="Content Placeholder 2053">
            <a:extLst>
              <a:ext uri="{FF2B5EF4-FFF2-40B4-BE49-F238E27FC236}">
                <a16:creationId xmlns:a16="http://schemas.microsoft.com/office/drawing/2014/main" id="{0951EBF7-D26C-592D-8777-B604158538D2}"/>
              </a:ext>
            </a:extLst>
          </p:cNvPr>
          <p:cNvSpPr>
            <a:spLocks noGrp="1"/>
          </p:cNvSpPr>
          <p:nvPr>
            <p:ph idx="1"/>
          </p:nvPr>
        </p:nvSpPr>
        <p:spPr>
          <a:xfrm>
            <a:off x="630936" y="2807208"/>
            <a:ext cx="3429000" cy="3410712"/>
          </a:xfrm>
        </p:spPr>
        <p:txBody>
          <a:bodyPr anchor="t">
            <a:normAutofit/>
          </a:bodyPr>
          <a:lstStyle/>
          <a:p>
            <a:pPr>
              <a:spcAft>
                <a:spcPts val="1200"/>
              </a:spcAft>
            </a:pPr>
            <a:r>
              <a:rPr lang="en-US" dirty="0"/>
              <a:t>Particulates and Other Pollutants</a:t>
            </a:r>
          </a:p>
          <a:p>
            <a:pPr>
              <a:spcAft>
                <a:spcPts val="1200"/>
              </a:spcAft>
            </a:pPr>
            <a:r>
              <a:rPr lang="en-US" dirty="0"/>
              <a:t>Ground-Level Ozone</a:t>
            </a:r>
          </a:p>
          <a:p>
            <a:pPr>
              <a:spcAft>
                <a:spcPts val="1200"/>
              </a:spcAft>
            </a:pPr>
            <a:r>
              <a:rPr lang="en-US" dirty="0"/>
              <a:t>Limited Visibility</a:t>
            </a:r>
          </a:p>
        </p:txBody>
      </p:sp>
      <p:pic>
        <p:nvPicPr>
          <p:cNvPr id="2050" name="Picture 2" descr="N.J. air quality among worst in U.S. But efforts to cut diesel emissions  paying off, report says. - nj.com">
            <a:extLst>
              <a:ext uri="{FF2B5EF4-FFF2-40B4-BE49-F238E27FC236}">
                <a16:creationId xmlns:a16="http://schemas.microsoft.com/office/drawing/2014/main" id="{937288BC-C106-76E3-38BD-9D3AC7DB86C2}"/>
              </a:ext>
            </a:extLst>
          </p:cNvPr>
          <p:cNvPicPr>
            <a:picLocks noChangeAspect="1" noChangeArrowheads="1"/>
          </p:cNvPicPr>
          <p:nvPr/>
        </p:nvPicPr>
        <p:blipFill>
          <a:blip r:embed="rId11">
            <a:extLst>
              <a:ext uri="{28A0092B-C50C-407E-A947-70E740481C1C}">
                <a14:useLocalDpi xmlns:a14="http://schemas.microsoft.com/office/drawing/2010/main" val="0"/>
              </a:ext>
            </a:extLst>
          </a:blip>
          <a:stretch>
            <a:fillRect/>
          </a:stretch>
        </p:blipFill>
        <p:spPr bwMode="auto">
          <a:xfrm>
            <a:off x="4754889" y="433317"/>
            <a:ext cx="6903720" cy="5991366"/>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AIR QUALITY ALERT IS IN... - Hackettstown Police Department | Facebook">
            <a:extLst>
              <a:ext uri="{FF2B5EF4-FFF2-40B4-BE49-F238E27FC236}">
                <a16:creationId xmlns:a16="http://schemas.microsoft.com/office/drawing/2014/main" id="{F076FF9E-0A62-80B2-33AD-9EB3AF6CAF67}"/>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440874" y="1860433"/>
            <a:ext cx="5531750" cy="3137133"/>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Apocalyptic Skies Over New Jersey Caused By Canadian Wildfire Smoke –  MidJersey.News">
            <a:extLst>
              <a:ext uri="{FF2B5EF4-FFF2-40B4-BE49-F238E27FC236}">
                <a16:creationId xmlns:a16="http://schemas.microsoft.com/office/drawing/2014/main" id="{4B65493C-6D11-AFCB-623B-CE5B0702C062}"/>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1" y="0"/>
            <a:ext cx="12192001" cy="6858001"/>
          </a:xfrm>
          <a:prstGeom prst="rect">
            <a:avLst/>
          </a:prstGeom>
          <a:noFill/>
          <a:extLst>
            <a:ext uri="{909E8E84-426E-40DD-AFC4-6F175D3DCCD1}">
              <a14:hiddenFill xmlns:a14="http://schemas.microsoft.com/office/drawing/2010/main">
                <a:solidFill>
                  <a:srgbClr val="FFFFFF"/>
                </a:solidFill>
              </a14:hiddenFill>
            </a:ext>
          </a:extLst>
        </p:spPr>
      </p:pic>
      <p:pic>
        <p:nvPicPr>
          <p:cNvPr id="4" name="City Traffic">
            <a:hlinkClick r:id="" action="ppaction://media"/>
            <a:extLst>
              <a:ext uri="{FF2B5EF4-FFF2-40B4-BE49-F238E27FC236}">
                <a16:creationId xmlns:a16="http://schemas.microsoft.com/office/drawing/2014/main" id="{18D8AF9F-806B-B265-2CF1-EE3B2D3D1734}"/>
              </a:ext>
            </a:extLst>
          </p:cNvPr>
          <p:cNvPicPr>
            <a:picLocks noChangeAspect="1"/>
          </p:cNvPicPr>
          <p:nvPr>
            <a:audioFile r:link="rId1"/>
            <p:extLst>
              <p:ext uri="{DAA4B4D4-6D71-4841-9C94-3DE7FCFB9230}">
                <p14:media xmlns:p14="http://schemas.microsoft.com/office/powerpoint/2010/main" r:embed="rId2">
                  <p14:trim st="6382"/>
                  <p14:fade in="1000"/>
                </p14:media>
              </p:ext>
            </p:extLst>
          </p:nvPr>
        </p:nvPicPr>
        <p:blipFill>
          <a:blip r:embed="rId14"/>
          <a:stretch>
            <a:fillRect/>
          </a:stretch>
        </p:blipFill>
        <p:spPr>
          <a:xfrm>
            <a:off x="12848444" y="2872899"/>
            <a:ext cx="609600" cy="609600"/>
          </a:xfrm>
          <a:prstGeom prst="rect">
            <a:avLst/>
          </a:prstGeom>
        </p:spPr>
      </p:pic>
      <p:pic>
        <p:nvPicPr>
          <p:cNvPr id="5" name="Alarm Beeps">
            <a:hlinkClick r:id="" action="ppaction://media"/>
            <a:extLst>
              <a:ext uri="{FF2B5EF4-FFF2-40B4-BE49-F238E27FC236}">
                <a16:creationId xmlns:a16="http://schemas.microsoft.com/office/drawing/2014/main" id="{A4A6591C-DEFA-FCB6-745A-98D50F03698B}"/>
              </a:ext>
            </a:extLst>
          </p:cNvPr>
          <p:cNvPicPr>
            <a:picLocks noChangeAspect="1"/>
          </p:cNvPicPr>
          <p:nvPr>
            <a:audioFile r:link="rId4"/>
            <p:extLst>
              <p:ext uri="{DAA4B4D4-6D71-4841-9C94-3DE7FCFB9230}">
                <p14:media xmlns:p14="http://schemas.microsoft.com/office/powerpoint/2010/main" r:embed="rId3">
                  <p14:fade out="3000"/>
                </p14:media>
              </p:ext>
            </p:extLst>
          </p:nvPr>
        </p:nvPicPr>
        <p:blipFill>
          <a:blip r:embed="rId14"/>
          <a:stretch>
            <a:fillRect/>
          </a:stretch>
        </p:blipFill>
        <p:spPr>
          <a:xfrm>
            <a:off x="12971463" y="4284663"/>
            <a:ext cx="609600" cy="609600"/>
          </a:xfrm>
          <a:prstGeom prst="rect">
            <a:avLst/>
          </a:prstGeom>
        </p:spPr>
      </p:pic>
    </p:spTree>
    <p:extLst>
      <p:ext uri="{BB962C8B-B14F-4D97-AF65-F5344CB8AC3E}">
        <p14:creationId xmlns:p14="http://schemas.microsoft.com/office/powerpoint/2010/main" val="4164648951"/>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054">
                                            <p:txEl>
                                              <p:pRg st="0" end="0"/>
                                            </p:txEl>
                                          </p:spTgt>
                                        </p:tgtEl>
                                        <p:attrNameLst>
                                          <p:attrName>style.visibility</p:attrName>
                                        </p:attrNameLst>
                                      </p:cBhvr>
                                      <p:to>
                                        <p:strVal val="visible"/>
                                      </p:to>
                                    </p:set>
                                    <p:animEffect transition="in" filter="fade">
                                      <p:cBhvr>
                                        <p:cTn id="7" dur="500"/>
                                        <p:tgtEl>
                                          <p:spTgt spid="205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054">
                                            <p:txEl>
                                              <p:pRg st="1" end="1"/>
                                            </p:txEl>
                                          </p:spTgt>
                                        </p:tgtEl>
                                        <p:attrNameLst>
                                          <p:attrName>style.visibility</p:attrName>
                                        </p:attrNameLst>
                                      </p:cBhvr>
                                      <p:to>
                                        <p:strVal val="visible"/>
                                      </p:to>
                                    </p:set>
                                    <p:animEffect transition="in" filter="fade">
                                      <p:cBhvr>
                                        <p:cTn id="12" dur="500"/>
                                        <p:tgtEl>
                                          <p:spTgt spid="2054">
                                            <p:txEl>
                                              <p:pRg st="1" end="1"/>
                                            </p:txEl>
                                          </p:spTgt>
                                        </p:tgtEl>
                                      </p:cBhvr>
                                    </p:animEffect>
                                  </p:childTnLst>
                                </p:cTn>
                              </p:par>
                              <p:par>
                                <p:cTn id="13" presetID="49" presetClass="entr" presetSubtype="0" decel="100000" fill="hold" nodeType="withEffect">
                                  <p:stCondLst>
                                    <p:cond delay="250"/>
                                  </p:stCondLst>
                                  <p:childTnLst>
                                    <p:set>
                                      <p:cBhvr>
                                        <p:cTn id="14" dur="1" fill="hold">
                                          <p:stCondLst>
                                            <p:cond delay="0"/>
                                          </p:stCondLst>
                                        </p:cTn>
                                        <p:tgtEl>
                                          <p:spTgt spid="3"/>
                                        </p:tgtEl>
                                        <p:attrNameLst>
                                          <p:attrName>style.visibility</p:attrName>
                                        </p:attrNameLst>
                                      </p:cBhvr>
                                      <p:to>
                                        <p:strVal val="visible"/>
                                      </p:to>
                                    </p:set>
                                    <p:anim calcmode="lin" valueType="num">
                                      <p:cBhvr>
                                        <p:cTn id="15" dur="1750" fill="hold"/>
                                        <p:tgtEl>
                                          <p:spTgt spid="3"/>
                                        </p:tgtEl>
                                        <p:attrNameLst>
                                          <p:attrName>ppt_w</p:attrName>
                                        </p:attrNameLst>
                                      </p:cBhvr>
                                      <p:tavLst>
                                        <p:tav tm="0">
                                          <p:val>
                                            <p:fltVal val="0"/>
                                          </p:val>
                                        </p:tav>
                                        <p:tav tm="100000">
                                          <p:val>
                                            <p:strVal val="#ppt_w"/>
                                          </p:val>
                                        </p:tav>
                                      </p:tavLst>
                                    </p:anim>
                                    <p:anim calcmode="lin" valueType="num">
                                      <p:cBhvr>
                                        <p:cTn id="16" dur="1750" fill="hold"/>
                                        <p:tgtEl>
                                          <p:spTgt spid="3"/>
                                        </p:tgtEl>
                                        <p:attrNameLst>
                                          <p:attrName>ppt_h</p:attrName>
                                        </p:attrNameLst>
                                      </p:cBhvr>
                                      <p:tavLst>
                                        <p:tav tm="0">
                                          <p:val>
                                            <p:fltVal val="0"/>
                                          </p:val>
                                        </p:tav>
                                        <p:tav tm="100000">
                                          <p:val>
                                            <p:strVal val="#ppt_h"/>
                                          </p:val>
                                        </p:tav>
                                      </p:tavLst>
                                    </p:anim>
                                    <p:anim calcmode="lin" valueType="num">
                                      <p:cBhvr>
                                        <p:cTn id="17" dur="1750" fill="hold"/>
                                        <p:tgtEl>
                                          <p:spTgt spid="3"/>
                                        </p:tgtEl>
                                        <p:attrNameLst>
                                          <p:attrName>style.rotation</p:attrName>
                                        </p:attrNameLst>
                                      </p:cBhvr>
                                      <p:tavLst>
                                        <p:tav tm="0">
                                          <p:val>
                                            <p:fltVal val="360"/>
                                          </p:val>
                                        </p:tav>
                                        <p:tav tm="100000">
                                          <p:val>
                                            <p:fltVal val="0"/>
                                          </p:val>
                                        </p:tav>
                                      </p:tavLst>
                                    </p:anim>
                                    <p:animEffect transition="in" filter="fade">
                                      <p:cBhvr>
                                        <p:cTn id="18" dur="1750"/>
                                        <p:tgtEl>
                                          <p:spTgt spid="3"/>
                                        </p:tgtEl>
                                      </p:cBhvr>
                                    </p:animEffect>
                                  </p:childTnLst>
                                </p:cTn>
                              </p:par>
                              <p:par>
                                <p:cTn id="19" presetID="1" presetClass="mediacall" presetSubtype="0" fill="hold" nodeType="withEffect">
                                  <p:stCondLst>
                                    <p:cond delay="0"/>
                                  </p:stCondLst>
                                  <p:childTnLst>
                                    <p:cmd type="call" cmd="playFrom(0.0)">
                                      <p:cBhvr>
                                        <p:cTn id="20" dur="5250" fill="hold"/>
                                        <p:tgtEl>
                                          <p:spTgt spid="5"/>
                                        </p:tgtEl>
                                      </p:cBhvr>
                                    </p:cmd>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2054">
                                            <p:txEl>
                                              <p:pRg st="2" end="2"/>
                                            </p:txEl>
                                          </p:spTgt>
                                        </p:tgtEl>
                                        <p:attrNameLst>
                                          <p:attrName>style.visibility</p:attrName>
                                        </p:attrNameLst>
                                      </p:cBhvr>
                                      <p:to>
                                        <p:strVal val="visible"/>
                                      </p:to>
                                    </p:set>
                                    <p:animEffect transition="in" filter="fade">
                                      <p:cBhvr>
                                        <p:cTn id="25" dur="500"/>
                                        <p:tgtEl>
                                          <p:spTgt spid="2054">
                                            <p:txEl>
                                              <p:pRg st="2" end="2"/>
                                            </p:txEl>
                                          </p:spTgt>
                                        </p:tgtEl>
                                      </p:cBhvr>
                                    </p:animEffect>
                                  </p:childTnLst>
                                </p:cTn>
                              </p:par>
                              <p:par>
                                <p:cTn id="26" presetID="10" presetClass="entr" presetSubtype="0" fill="hold" nodeType="withEffect">
                                  <p:stCondLst>
                                    <p:cond delay="0"/>
                                  </p:stCondLst>
                                  <p:childTnLst>
                                    <p:set>
                                      <p:cBhvr>
                                        <p:cTn id="27" dur="1" fill="hold">
                                          <p:stCondLst>
                                            <p:cond delay="0"/>
                                          </p:stCondLst>
                                        </p:cTn>
                                        <p:tgtEl>
                                          <p:spTgt spid="2052"/>
                                        </p:tgtEl>
                                        <p:attrNameLst>
                                          <p:attrName>style.visibility</p:attrName>
                                        </p:attrNameLst>
                                      </p:cBhvr>
                                      <p:to>
                                        <p:strVal val="visible"/>
                                      </p:to>
                                    </p:set>
                                    <p:animEffect transition="in" filter="fade">
                                      <p:cBhvr>
                                        <p:cTn id="28" dur="4500"/>
                                        <p:tgtEl>
                                          <p:spTgt spid="2052"/>
                                        </p:tgtEl>
                                      </p:cBhvr>
                                    </p:animEffect>
                                  </p:childTnLst>
                                </p:cTn>
                              </p:par>
                              <p:par>
                                <p:cTn id="29" presetID="1" presetClass="mediacall" presetSubtype="0" fill="hold" nodeType="withEffect">
                                  <p:stCondLst>
                                    <p:cond delay="0"/>
                                  </p:stCondLst>
                                  <p:childTnLst>
                                    <p:cmd type="call" cmd="playFrom(0.0)">
                                      <p:cBhvr>
                                        <p:cTn id="30" dur="12112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53030">
                <p:cTn id="31" fill="hold" display="0">
                  <p:stCondLst>
                    <p:cond delay="indefinite"/>
                  </p:stCondLst>
                  <p:endCondLst>
                    <p:cond evt="onStopAudio" delay="0">
                      <p:tgtEl>
                        <p:sldTgt/>
                      </p:tgtEl>
                    </p:cond>
                  </p:endCondLst>
                </p:cTn>
                <p:tgtEl>
                  <p:spTgt spid="4"/>
                </p:tgtEl>
              </p:cMediaNode>
            </p:audio>
            <p:audio>
              <p:cMediaNode>
                <p:cTn id="32" fill="hold" display="0">
                  <p:stCondLst>
                    <p:cond delay="indefinite"/>
                  </p:stCondLst>
                  <p:endCondLst>
                    <p:cond evt="onStopAudio" delay="0">
                      <p:tgtEl>
                        <p:sldTgt/>
                      </p:tgtEl>
                    </p:cond>
                  </p:endCondLst>
                </p:cTn>
                <p:tgtEl>
                  <p:spTgt spid="5"/>
                </p:tgtEl>
              </p:cMediaNode>
            </p:audio>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09E33A4-894D-2B2B-DC51-06A42183CDD1}"/>
              </a:ext>
            </a:extLst>
          </p:cNvPr>
          <p:cNvSpPr>
            <a:spLocks noGrp="1"/>
          </p:cNvSpPr>
          <p:nvPr>
            <p:ph type="title"/>
          </p:nvPr>
        </p:nvSpPr>
        <p:spPr>
          <a:xfrm>
            <a:off x="608769" y="747102"/>
            <a:ext cx="3267437" cy="1719072"/>
          </a:xfrm>
        </p:spPr>
        <p:txBody>
          <a:bodyPr anchor="b">
            <a:noAutofit/>
          </a:bodyPr>
          <a:lstStyle/>
          <a:p>
            <a:pPr algn="ctr"/>
            <a:r>
              <a:rPr lang="en-US" sz="4800" dirty="0"/>
              <a:t>Water Supply &amp; Quality</a:t>
            </a:r>
          </a:p>
        </p:txBody>
      </p:sp>
      <p:sp>
        <p:nvSpPr>
          <p:cNvPr id="12"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6F5D22A-F343-AE5C-B13F-953C4C666531}"/>
              </a:ext>
            </a:extLst>
          </p:cNvPr>
          <p:cNvSpPr>
            <a:spLocks noGrp="1"/>
          </p:cNvSpPr>
          <p:nvPr>
            <p:ph idx="1"/>
          </p:nvPr>
        </p:nvSpPr>
        <p:spPr>
          <a:xfrm>
            <a:off x="630936" y="2807208"/>
            <a:ext cx="3429000" cy="3410712"/>
          </a:xfrm>
        </p:spPr>
        <p:txBody>
          <a:bodyPr anchor="t">
            <a:normAutofit/>
          </a:bodyPr>
          <a:lstStyle/>
          <a:p>
            <a:pPr>
              <a:spcAft>
                <a:spcPts val="1200"/>
              </a:spcAft>
            </a:pPr>
            <a:r>
              <a:rPr lang="en-US" dirty="0"/>
              <a:t>Increased Runoff</a:t>
            </a:r>
          </a:p>
          <a:p>
            <a:pPr>
              <a:spcAft>
                <a:spcPts val="1200"/>
              </a:spcAft>
            </a:pPr>
            <a:r>
              <a:rPr lang="en-US" dirty="0"/>
              <a:t>Combined Sewage Overflow</a:t>
            </a:r>
          </a:p>
          <a:p>
            <a:pPr>
              <a:spcAft>
                <a:spcPts val="1200"/>
              </a:spcAft>
            </a:pPr>
            <a:r>
              <a:rPr lang="en-US" dirty="0"/>
              <a:t>Salt-Water Intrusion</a:t>
            </a:r>
          </a:p>
        </p:txBody>
      </p:sp>
      <p:pic>
        <p:nvPicPr>
          <p:cNvPr id="5" name="Picture 4">
            <a:extLst>
              <a:ext uri="{FF2B5EF4-FFF2-40B4-BE49-F238E27FC236}">
                <a16:creationId xmlns:a16="http://schemas.microsoft.com/office/drawing/2014/main" id="{C8F51414-7AB2-7688-AC24-3F075BDDAD19}"/>
              </a:ext>
            </a:extLst>
          </p:cNvPr>
          <p:cNvPicPr>
            <a:picLocks noChangeAspect="1"/>
          </p:cNvPicPr>
          <p:nvPr/>
        </p:nvPicPr>
        <p:blipFill>
          <a:blip r:embed="rId6"/>
          <a:stretch>
            <a:fillRect/>
          </a:stretch>
        </p:blipFill>
        <p:spPr>
          <a:xfrm>
            <a:off x="4654296" y="650253"/>
            <a:ext cx="6903720" cy="5557494"/>
          </a:xfrm>
          <a:prstGeom prst="rect">
            <a:avLst/>
          </a:prstGeom>
        </p:spPr>
      </p:pic>
      <p:pic>
        <p:nvPicPr>
          <p:cNvPr id="3076" name="Picture 4" descr="Stormwater runoff - YouTube">
            <a:extLst>
              <a:ext uri="{FF2B5EF4-FFF2-40B4-BE49-F238E27FC236}">
                <a16:creationId xmlns:a16="http://schemas.microsoft.com/office/drawing/2014/main" id="{156839EA-2438-F3AB-36CA-1E83B72FC449}"/>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873152" y="1610436"/>
            <a:ext cx="6308300" cy="3548418"/>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Time for public input on sewer solutions | New Jersey Future">
            <a:extLst>
              <a:ext uri="{FF2B5EF4-FFF2-40B4-BE49-F238E27FC236}">
                <a16:creationId xmlns:a16="http://schemas.microsoft.com/office/drawing/2014/main" id="{07AD91D5-6005-EA67-4A41-B5A30ACA3C8C}"/>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883287" y="1610436"/>
            <a:ext cx="6298166" cy="3548418"/>
          </a:xfrm>
          <a:prstGeom prst="rect">
            <a:avLst/>
          </a:prstGeom>
          <a:noFill/>
          <a:extLst>
            <a:ext uri="{909E8E84-426E-40DD-AFC4-6F175D3DCCD1}">
              <a14:hiddenFill xmlns:a14="http://schemas.microsoft.com/office/drawing/2010/main">
                <a:solidFill>
                  <a:srgbClr val="FFFFFF"/>
                </a:solidFill>
              </a14:hiddenFill>
            </a:ext>
          </a:extLst>
        </p:spPr>
      </p:pic>
      <p:pic>
        <p:nvPicPr>
          <p:cNvPr id="3080" name="Picture 8" descr="Seawater Intrusion | Soquel Creek Water District, CA">
            <a:extLst>
              <a:ext uri="{FF2B5EF4-FFF2-40B4-BE49-F238E27FC236}">
                <a16:creationId xmlns:a16="http://schemas.microsoft.com/office/drawing/2014/main" id="{1E534EE5-8D1C-E822-3560-3D949446AA3A}"/>
              </a:ext>
            </a:extLst>
          </p:cNvPr>
          <p:cNvPicPr>
            <a:picLocks noChangeAspect="1" noChangeArrowheads="1"/>
          </p:cNvPicPr>
          <p:nvPr/>
        </p:nvPicPr>
        <p:blipFill rotWithShape="1">
          <a:blip r:embed="rId9">
            <a:extLst>
              <a:ext uri="{28A0092B-C50C-407E-A947-70E740481C1C}">
                <a14:useLocalDpi xmlns:a14="http://schemas.microsoft.com/office/drawing/2010/main" val="0"/>
              </a:ext>
            </a:extLst>
          </a:blip>
          <a:srcRect l="2996" t="-40" r="2567" b="4422"/>
          <a:stretch/>
        </p:blipFill>
        <p:spPr bwMode="auto">
          <a:xfrm>
            <a:off x="4484975" y="3717921"/>
            <a:ext cx="7315200" cy="2881866"/>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descr="A diagram of water and land&#10;&#10;Description automatically generated">
            <a:extLst>
              <a:ext uri="{FF2B5EF4-FFF2-40B4-BE49-F238E27FC236}">
                <a16:creationId xmlns:a16="http://schemas.microsoft.com/office/drawing/2014/main" id="{E9CE0FBB-CE94-97E5-3198-4EE9B8C65DC5}"/>
              </a:ext>
            </a:extLst>
          </p:cNvPr>
          <p:cNvPicPr>
            <a:picLocks noChangeAspect="1"/>
          </p:cNvPicPr>
          <p:nvPr/>
        </p:nvPicPr>
        <p:blipFill rotWithShape="1">
          <a:blip r:embed="rId10">
            <a:extLst>
              <a:ext uri="{28A0092B-C50C-407E-A947-70E740481C1C}">
                <a14:useLocalDpi xmlns:a14="http://schemas.microsoft.com/office/drawing/2010/main" val="0"/>
              </a:ext>
            </a:extLst>
          </a:blip>
          <a:srcRect b="12915"/>
          <a:stretch/>
        </p:blipFill>
        <p:spPr>
          <a:xfrm>
            <a:off x="4484975" y="320589"/>
            <a:ext cx="7315201" cy="3311926"/>
          </a:xfrm>
          <a:prstGeom prst="rect">
            <a:avLst/>
          </a:prstGeom>
        </p:spPr>
      </p:pic>
      <p:pic>
        <p:nvPicPr>
          <p:cNvPr id="4" name="waterfall-1">
            <a:hlinkClick r:id="" action="ppaction://media"/>
            <a:extLst>
              <a:ext uri="{FF2B5EF4-FFF2-40B4-BE49-F238E27FC236}">
                <a16:creationId xmlns:a16="http://schemas.microsoft.com/office/drawing/2014/main" id="{A56886D2-16FC-1B2B-DA65-21955A234E91}"/>
              </a:ext>
            </a:extLst>
          </p:cNvPr>
          <p:cNvPicPr>
            <a:picLocks noChangeAspect="1"/>
          </p:cNvPicPr>
          <p:nvPr>
            <a:audioFile r:link="rId1"/>
            <p:extLst>
              <p:ext uri="{DAA4B4D4-6D71-4841-9C94-3DE7FCFB9230}">
                <p14:media xmlns:p14="http://schemas.microsoft.com/office/powerpoint/2010/main" r:embed="rId2">
                  <p14:trim end="50567.375"/>
                  <p14:fade in="1000" out="2000"/>
                </p14:media>
              </p:ext>
            </p:extLst>
          </p:nvPr>
        </p:nvPicPr>
        <p:blipFill>
          <a:blip r:embed="rId11"/>
          <a:stretch>
            <a:fillRect/>
          </a:stretch>
        </p:blipFill>
        <p:spPr>
          <a:xfrm>
            <a:off x="12822936" y="2819400"/>
            <a:ext cx="609600" cy="609600"/>
          </a:xfrm>
          <a:prstGeom prst="rect">
            <a:avLst/>
          </a:prstGeom>
        </p:spPr>
      </p:pic>
      <p:pic>
        <p:nvPicPr>
          <p:cNvPr id="7" name="Aquarium Sounds">
            <a:hlinkClick r:id="" action="ppaction://media"/>
            <a:extLst>
              <a:ext uri="{FF2B5EF4-FFF2-40B4-BE49-F238E27FC236}">
                <a16:creationId xmlns:a16="http://schemas.microsoft.com/office/drawing/2014/main" id="{4E516EE7-15F0-C2ED-3534-C906B0C6F536}"/>
              </a:ext>
            </a:extLst>
          </p:cNvPr>
          <p:cNvPicPr>
            <a:picLocks noChangeAspect="1"/>
          </p:cNvPicPr>
          <p:nvPr>
            <a:audioFile r:link="rId1"/>
            <p:extLst>
              <p:ext uri="{DAA4B4D4-6D71-4841-9C94-3DE7FCFB9230}">
                <p14:media xmlns:p14="http://schemas.microsoft.com/office/powerpoint/2010/main" r:embed="rId3">
                  <p14:trim end="16005.5102"/>
                  <p14:fade in="250" out="3000"/>
                </p14:media>
              </p:ext>
            </p:extLst>
          </p:nvPr>
        </p:nvPicPr>
        <p:blipFill>
          <a:blip r:embed="rId11"/>
          <a:stretch>
            <a:fillRect/>
          </a:stretch>
        </p:blipFill>
        <p:spPr>
          <a:xfrm>
            <a:off x="12822936" y="4520943"/>
            <a:ext cx="609600" cy="609600"/>
          </a:xfrm>
          <a:prstGeom prst="rect">
            <a:avLst/>
          </a:prstGeom>
        </p:spPr>
      </p:pic>
      <p:pic>
        <p:nvPicPr>
          <p:cNvPr id="8" name="Picture 7" descr="Pin on Scrapping ideas">
            <a:hlinkClick r:id="rId12" action="ppaction://hlinksldjump"/>
            <a:extLst>
              <a:ext uri="{FF2B5EF4-FFF2-40B4-BE49-F238E27FC236}">
                <a16:creationId xmlns:a16="http://schemas.microsoft.com/office/drawing/2014/main" id="{D4B71C3F-90C2-3F03-EBF9-79B40A504AE8}"/>
              </a:ext>
            </a:extLst>
          </p:cNvPr>
          <p:cNvPicPr>
            <a:picLocks noChangeAspect="1" noChangeArrowheads="1"/>
          </p:cNvPicPr>
          <p:nvPr/>
        </p:nvPicPr>
        <p:blipFill>
          <a:blip r:embed="rId1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2" descr="Web Link Icon">
            <a:hlinkClick r:id="rId14" action="ppaction://hlinksldjump"/>
            <a:extLst>
              <a:ext uri="{FF2B5EF4-FFF2-40B4-BE49-F238E27FC236}">
                <a16:creationId xmlns:a16="http://schemas.microsoft.com/office/drawing/2014/main" id="{6FFFB939-3304-88B6-27F3-9A5AFE566FE0}"/>
              </a:ext>
            </a:extLst>
          </p:cNvPr>
          <p:cNvPicPr>
            <a:picLocks noChangeAspect="1" noChangeArrowheads="1"/>
          </p:cNvPicPr>
          <p:nvPr/>
        </p:nvPicPr>
        <p:blipFill>
          <a:blip r:embed="rId15">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9642307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6" presetClass="entr" presetSubtype="16" fill="hold" nodeType="withEffect">
                                  <p:stCondLst>
                                    <p:cond delay="0"/>
                                  </p:stCondLst>
                                  <p:childTnLst>
                                    <p:set>
                                      <p:cBhvr>
                                        <p:cTn id="9" dur="1" fill="hold">
                                          <p:stCondLst>
                                            <p:cond delay="0"/>
                                          </p:stCondLst>
                                        </p:cTn>
                                        <p:tgtEl>
                                          <p:spTgt spid="3076"/>
                                        </p:tgtEl>
                                        <p:attrNameLst>
                                          <p:attrName>style.visibility</p:attrName>
                                        </p:attrNameLst>
                                      </p:cBhvr>
                                      <p:to>
                                        <p:strVal val="visible"/>
                                      </p:to>
                                    </p:set>
                                    <p:animEffect transition="in" filter="circle(in)">
                                      <p:cBhvr>
                                        <p:cTn id="10" dur="2000"/>
                                        <p:tgtEl>
                                          <p:spTgt spid="3076"/>
                                        </p:tgtEl>
                                      </p:cBhvr>
                                    </p:animEffect>
                                  </p:childTnLst>
                                </p:cTn>
                              </p:par>
                              <p:par>
                                <p:cTn id="11" presetID="1" presetClass="mediacall" presetSubtype="0" fill="hold" nodeType="withEffect">
                                  <p:stCondLst>
                                    <p:cond delay="0"/>
                                  </p:stCondLst>
                                  <p:childTnLst>
                                    <p:cmd type="call" cmd="playFrom(0.0)">
                                      <p:cBhvr>
                                        <p:cTn id="12" dur="9703" fill="hold"/>
                                        <p:tgtEl>
                                          <p:spTgt spid="4"/>
                                        </p:tgtEl>
                                      </p:cBhvr>
                                    </p:cmd>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3">
                                            <p:txEl>
                                              <p:pRg st="1" end="1"/>
                                            </p:txEl>
                                          </p:spTgt>
                                        </p:tgtEl>
                                        <p:attrNameLst>
                                          <p:attrName>style.visibility</p:attrName>
                                        </p:attrNameLst>
                                      </p:cBhvr>
                                      <p:to>
                                        <p:strVal val="visible"/>
                                      </p:to>
                                    </p:set>
                                    <p:animEffect transition="in" filter="fade">
                                      <p:cBhvr>
                                        <p:cTn id="17" dur="500"/>
                                        <p:tgtEl>
                                          <p:spTgt spid="3">
                                            <p:txEl>
                                              <p:pRg st="1" end="1"/>
                                            </p:txEl>
                                          </p:spTgt>
                                        </p:tgtEl>
                                      </p:cBhvr>
                                    </p:animEffect>
                                  </p:childTnLst>
                                </p:cTn>
                              </p:par>
                              <p:par>
                                <p:cTn id="18" presetID="22" presetClass="entr" presetSubtype="1" fill="hold" nodeType="withEffect">
                                  <p:stCondLst>
                                    <p:cond delay="0"/>
                                  </p:stCondLst>
                                  <p:childTnLst>
                                    <p:set>
                                      <p:cBhvr>
                                        <p:cTn id="19" dur="1" fill="hold">
                                          <p:stCondLst>
                                            <p:cond delay="0"/>
                                          </p:stCondLst>
                                        </p:cTn>
                                        <p:tgtEl>
                                          <p:spTgt spid="3078"/>
                                        </p:tgtEl>
                                        <p:attrNameLst>
                                          <p:attrName>style.visibility</p:attrName>
                                        </p:attrNameLst>
                                      </p:cBhvr>
                                      <p:to>
                                        <p:strVal val="visible"/>
                                      </p:to>
                                    </p:set>
                                    <p:animEffect transition="in" filter="wipe(up)">
                                      <p:cBhvr>
                                        <p:cTn id="20" dur="1250"/>
                                        <p:tgtEl>
                                          <p:spTgt spid="3078"/>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3">
                                            <p:txEl>
                                              <p:pRg st="2" end="2"/>
                                            </p:txEl>
                                          </p:spTgt>
                                        </p:tgtEl>
                                        <p:attrNameLst>
                                          <p:attrName>style.visibility</p:attrName>
                                        </p:attrNameLst>
                                      </p:cBhvr>
                                      <p:to>
                                        <p:strVal val="visible"/>
                                      </p:to>
                                    </p:set>
                                    <p:animEffect transition="in" filter="fade">
                                      <p:cBhvr>
                                        <p:cTn id="25" dur="500"/>
                                        <p:tgtEl>
                                          <p:spTgt spid="3">
                                            <p:txEl>
                                              <p:pRg st="2" end="2"/>
                                            </p:txEl>
                                          </p:spTgt>
                                        </p:tgtEl>
                                      </p:cBhvr>
                                    </p:animEffect>
                                  </p:childTnLst>
                                </p:cTn>
                              </p:par>
                              <p:par>
                                <p:cTn id="26" presetID="22" presetClass="entr" presetSubtype="8" fill="hold" nodeType="withEffect">
                                  <p:stCondLst>
                                    <p:cond delay="0"/>
                                  </p:stCondLst>
                                  <p:childTnLst>
                                    <p:set>
                                      <p:cBhvr>
                                        <p:cTn id="27" dur="1" fill="hold">
                                          <p:stCondLst>
                                            <p:cond delay="0"/>
                                          </p:stCondLst>
                                        </p:cTn>
                                        <p:tgtEl>
                                          <p:spTgt spid="3080"/>
                                        </p:tgtEl>
                                        <p:attrNameLst>
                                          <p:attrName>style.visibility</p:attrName>
                                        </p:attrNameLst>
                                      </p:cBhvr>
                                      <p:to>
                                        <p:strVal val="visible"/>
                                      </p:to>
                                    </p:set>
                                    <p:animEffect transition="in" filter="wipe(left)">
                                      <p:cBhvr>
                                        <p:cTn id="28" dur="1500"/>
                                        <p:tgtEl>
                                          <p:spTgt spid="3080"/>
                                        </p:tgtEl>
                                      </p:cBhvr>
                                    </p:animEffect>
                                  </p:childTnLst>
                                </p:cTn>
                              </p:par>
                              <p:par>
                                <p:cTn id="29" presetID="22" presetClass="entr" presetSubtype="8" fill="hold" nodeType="withEffect">
                                  <p:stCondLst>
                                    <p:cond delay="0"/>
                                  </p:stCondLst>
                                  <p:childTnLst>
                                    <p:set>
                                      <p:cBhvr>
                                        <p:cTn id="30" dur="1" fill="hold">
                                          <p:stCondLst>
                                            <p:cond delay="0"/>
                                          </p:stCondLst>
                                        </p:cTn>
                                        <p:tgtEl>
                                          <p:spTgt spid="6"/>
                                        </p:tgtEl>
                                        <p:attrNameLst>
                                          <p:attrName>style.visibility</p:attrName>
                                        </p:attrNameLst>
                                      </p:cBhvr>
                                      <p:to>
                                        <p:strVal val="visible"/>
                                      </p:to>
                                    </p:set>
                                    <p:animEffect transition="in" filter="wipe(left)">
                                      <p:cBhvr>
                                        <p:cTn id="31" dur="1500"/>
                                        <p:tgtEl>
                                          <p:spTgt spid="6"/>
                                        </p:tgtEl>
                                      </p:cBhvr>
                                    </p:animEffect>
                                  </p:childTnLst>
                                </p:cTn>
                              </p:par>
                              <p:par>
                                <p:cTn id="32" presetID="1" presetClass="mediacall" presetSubtype="0" fill="hold" nodeType="withEffect">
                                  <p:stCondLst>
                                    <p:cond delay="250"/>
                                  </p:stCondLst>
                                  <p:childTnLst>
                                    <p:cmd type="call" cmd="playFrom(0.0)">
                                      <p:cBhvr>
                                        <p:cTn id="33" dur="6930" fill="hold"/>
                                        <p:tgtEl>
                                          <p:spTgt spid="7"/>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p:cTn id="34" fill="hold" display="0">
                  <p:stCondLst>
                    <p:cond delay="indefinite"/>
                  </p:stCondLst>
                  <p:endCondLst>
                    <p:cond evt="onStopAudio" delay="0">
                      <p:tgtEl>
                        <p:sldTgt/>
                      </p:tgtEl>
                    </p:cond>
                  </p:endCondLst>
                </p:cTn>
                <p:tgtEl>
                  <p:spTgt spid="4"/>
                </p:tgtEl>
              </p:cMediaNode>
            </p:audio>
            <p:audio>
              <p:cMediaNode>
                <p:cTn id="35" fill="hold" display="0">
                  <p:stCondLst>
                    <p:cond delay="indefinite"/>
                  </p:stCondLst>
                  <p:endCondLst>
                    <p:cond evt="onStopAudio" delay="0">
                      <p:tgtEl>
                        <p:sldTgt/>
                      </p:tgtEl>
                    </p:cond>
                  </p:endCondLst>
                </p:cTn>
                <p:tgtEl>
                  <p:spTgt spid="7"/>
                </p:tgtEl>
              </p:cMediaNode>
            </p:audio>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7184" name="Rectangle 7183">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8E12A408-D4AE-B34F-0CAD-031920589863}"/>
              </a:ext>
            </a:extLst>
          </p:cNvPr>
          <p:cNvSpPr>
            <a:spLocks noGrp="1"/>
          </p:cNvSpPr>
          <p:nvPr>
            <p:ph type="title"/>
          </p:nvPr>
        </p:nvSpPr>
        <p:spPr>
          <a:xfrm>
            <a:off x="255645" y="517450"/>
            <a:ext cx="4243589" cy="1956841"/>
          </a:xfrm>
        </p:spPr>
        <p:txBody>
          <a:bodyPr anchor="b">
            <a:noAutofit/>
          </a:bodyPr>
          <a:lstStyle/>
          <a:p>
            <a:pPr algn="ctr"/>
            <a:r>
              <a:rPr lang="en-US" sz="4800" dirty="0"/>
              <a:t>Agriculture </a:t>
            </a:r>
            <a:br>
              <a:rPr lang="en-US" sz="4800" dirty="0"/>
            </a:br>
            <a:r>
              <a:rPr lang="en-US" sz="4800" dirty="0"/>
              <a:t>in the </a:t>
            </a:r>
            <a:br>
              <a:rPr lang="en-US" sz="4800" dirty="0"/>
            </a:br>
            <a:r>
              <a:rPr lang="en-US" sz="4800" dirty="0"/>
              <a:t>“Garden State”</a:t>
            </a:r>
          </a:p>
        </p:txBody>
      </p:sp>
      <p:sp>
        <p:nvSpPr>
          <p:cNvPr id="7186"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C5E4F9C9-29BF-65E3-0CCC-AEF1C5EE7E9A}"/>
              </a:ext>
            </a:extLst>
          </p:cNvPr>
          <p:cNvSpPr>
            <a:spLocks noGrp="1"/>
          </p:cNvSpPr>
          <p:nvPr>
            <p:ph idx="1"/>
          </p:nvPr>
        </p:nvSpPr>
        <p:spPr>
          <a:xfrm>
            <a:off x="640081" y="2872899"/>
            <a:ext cx="3474720" cy="3320668"/>
          </a:xfrm>
        </p:spPr>
        <p:txBody>
          <a:bodyPr>
            <a:normAutofit/>
          </a:bodyPr>
          <a:lstStyle/>
          <a:p>
            <a:r>
              <a:rPr lang="en-US" dirty="0"/>
              <a:t>Vegetative Zones</a:t>
            </a:r>
          </a:p>
          <a:p>
            <a:r>
              <a:rPr lang="en-US" dirty="0"/>
              <a:t>Cold-Weather Crops</a:t>
            </a:r>
          </a:p>
          <a:p>
            <a:endParaRPr lang="en-US" sz="2200" dirty="0"/>
          </a:p>
        </p:txBody>
      </p:sp>
      <p:pic>
        <p:nvPicPr>
          <p:cNvPr id="4098" name="Picture 2" descr="Monmouth launches new directory to boost the agriculture industry">
            <a:extLst>
              <a:ext uri="{FF2B5EF4-FFF2-40B4-BE49-F238E27FC236}">
                <a16:creationId xmlns:a16="http://schemas.microsoft.com/office/drawing/2014/main" id="{0DA86A4E-BCC6-0E96-B309-C69105A6BDF1}"/>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3967" r="9332"/>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7172" name="Picture 4" descr="USDA New Jersey Plant Growing Zones Map">
            <a:extLst>
              <a:ext uri="{FF2B5EF4-FFF2-40B4-BE49-F238E27FC236}">
                <a16:creationId xmlns:a16="http://schemas.microsoft.com/office/drawing/2014/main" id="{3FEE5335-E17A-7027-DB37-29A506ED6155}"/>
              </a:ext>
            </a:extLst>
          </p:cNvPr>
          <p:cNvPicPr>
            <a:picLocks noChangeAspect="1" noChangeArrowheads="1"/>
          </p:cNvPicPr>
          <p:nvPr/>
        </p:nvPicPr>
        <p:blipFill>
          <a:blip r:embed="rId4">
            <a:extLst>
              <a:ext uri="{28A0092B-C50C-407E-A947-70E740481C1C}">
                <a14:useLocalDpi xmlns:a14="http://schemas.microsoft.com/office/drawing/2010/main" val="0"/>
              </a:ext>
            </a:extLst>
          </a:blip>
          <a:stretch>
            <a:fillRect/>
          </a:stretch>
        </p:blipFill>
        <p:spPr bwMode="auto">
          <a:xfrm>
            <a:off x="6967056" y="231720"/>
            <a:ext cx="4918891" cy="6394560"/>
          </a:xfrm>
          <a:prstGeom prst="rect">
            <a:avLst/>
          </a:prstGeom>
          <a:noFill/>
          <a:extLst>
            <a:ext uri="{909E8E84-426E-40DD-AFC4-6F175D3DCCD1}">
              <a14:hiddenFill xmlns:a14="http://schemas.microsoft.com/office/drawing/2010/main">
                <a:solidFill>
                  <a:srgbClr val="FFFFFF"/>
                </a:solidFill>
              </a14:hiddenFill>
            </a:ext>
          </a:extLst>
        </p:spPr>
      </p:pic>
      <p:pic>
        <p:nvPicPr>
          <p:cNvPr id="7170" name="Picture 2" descr="Growing degree days">
            <a:extLst>
              <a:ext uri="{FF2B5EF4-FFF2-40B4-BE49-F238E27FC236}">
                <a16:creationId xmlns:a16="http://schemas.microsoft.com/office/drawing/2014/main" id="{E9381598-E6B7-4173-021E-AF519E783A6B}"/>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b="6682"/>
          <a:stretch/>
        </p:blipFill>
        <p:spPr bwMode="auto">
          <a:xfrm rot="5400000">
            <a:off x="11646988" y="794425"/>
            <a:ext cx="2991743" cy="1402893"/>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descr="Home Store - Demarest Farms Orchard, Farm Store &amp; Garden Center">
            <a:extLst>
              <a:ext uri="{FF2B5EF4-FFF2-40B4-BE49-F238E27FC236}">
                <a16:creationId xmlns:a16="http://schemas.microsoft.com/office/drawing/2014/main" id="{6DA999BC-99DC-CD92-7074-7D8E00BE3D27}"/>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35808"/>
          <a:stretch/>
        </p:blipFill>
        <p:spPr bwMode="auto">
          <a:xfrm>
            <a:off x="4732582" y="1080746"/>
            <a:ext cx="7235453" cy="4696507"/>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D19E1777-8ED0-60B1-9364-8B1105C23677}"/>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9" action="ppaction://hlinksldjump"/>
            <a:extLst>
              <a:ext uri="{FF2B5EF4-FFF2-40B4-BE49-F238E27FC236}">
                <a16:creationId xmlns:a16="http://schemas.microsoft.com/office/drawing/2014/main" id="{ABFB064D-EE66-EC7E-06F4-3BCEA69E2C74}"/>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60676962"/>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14" presetClass="entr" presetSubtype="10" fill="hold" nodeType="withEffect">
                                  <p:stCondLst>
                                    <p:cond delay="0"/>
                                  </p:stCondLst>
                                  <p:childTnLst>
                                    <p:set>
                                      <p:cBhvr>
                                        <p:cTn id="9" dur="1" fill="hold">
                                          <p:stCondLst>
                                            <p:cond delay="0"/>
                                          </p:stCondLst>
                                        </p:cTn>
                                        <p:tgtEl>
                                          <p:spTgt spid="7172"/>
                                        </p:tgtEl>
                                        <p:attrNameLst>
                                          <p:attrName>style.visibility</p:attrName>
                                        </p:attrNameLst>
                                      </p:cBhvr>
                                      <p:to>
                                        <p:strVal val="visible"/>
                                      </p:to>
                                    </p:set>
                                    <p:animEffect transition="in" filter="randombar(horizontal)">
                                      <p:cBhvr>
                                        <p:cTn id="10" dur="1500"/>
                                        <p:tgtEl>
                                          <p:spTgt spid="7172"/>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fade">
                                      <p:cBhvr>
                                        <p:cTn id="15" dur="500"/>
                                        <p:tgtEl>
                                          <p:spTgt spid="3">
                                            <p:txEl>
                                              <p:pRg st="1" end="1"/>
                                            </p:txEl>
                                          </p:spTgt>
                                        </p:tgtEl>
                                      </p:cBhvr>
                                    </p:animEffect>
                                  </p:childTnLst>
                                </p:cTn>
                              </p:par>
                              <p:par>
                                <p:cTn id="16" presetID="53" presetClass="entr" presetSubtype="16" fill="hold" nodeType="withEffect">
                                  <p:stCondLst>
                                    <p:cond delay="0"/>
                                  </p:stCondLst>
                                  <p:childTnLst>
                                    <p:set>
                                      <p:cBhvr>
                                        <p:cTn id="17" dur="1" fill="hold">
                                          <p:stCondLst>
                                            <p:cond delay="0"/>
                                          </p:stCondLst>
                                        </p:cTn>
                                        <p:tgtEl>
                                          <p:spTgt spid="4100"/>
                                        </p:tgtEl>
                                        <p:attrNameLst>
                                          <p:attrName>style.visibility</p:attrName>
                                        </p:attrNameLst>
                                      </p:cBhvr>
                                      <p:to>
                                        <p:strVal val="visible"/>
                                      </p:to>
                                    </p:set>
                                    <p:anim calcmode="lin" valueType="num">
                                      <p:cBhvr>
                                        <p:cTn id="18" dur="2000" fill="hold"/>
                                        <p:tgtEl>
                                          <p:spTgt spid="4100"/>
                                        </p:tgtEl>
                                        <p:attrNameLst>
                                          <p:attrName>ppt_w</p:attrName>
                                        </p:attrNameLst>
                                      </p:cBhvr>
                                      <p:tavLst>
                                        <p:tav tm="0">
                                          <p:val>
                                            <p:fltVal val="0"/>
                                          </p:val>
                                        </p:tav>
                                        <p:tav tm="100000">
                                          <p:val>
                                            <p:strVal val="#ppt_w"/>
                                          </p:val>
                                        </p:tav>
                                      </p:tavLst>
                                    </p:anim>
                                    <p:anim calcmode="lin" valueType="num">
                                      <p:cBhvr>
                                        <p:cTn id="19" dur="2000" fill="hold"/>
                                        <p:tgtEl>
                                          <p:spTgt spid="4100"/>
                                        </p:tgtEl>
                                        <p:attrNameLst>
                                          <p:attrName>ppt_h</p:attrName>
                                        </p:attrNameLst>
                                      </p:cBhvr>
                                      <p:tavLst>
                                        <p:tav tm="0">
                                          <p:val>
                                            <p:fltVal val="0"/>
                                          </p:val>
                                        </p:tav>
                                        <p:tav tm="100000">
                                          <p:val>
                                            <p:strVal val="#ppt_h"/>
                                          </p:val>
                                        </p:tav>
                                      </p:tavLst>
                                    </p:anim>
                                    <p:animEffect transition="in" filter="fade">
                                      <p:cBhvr>
                                        <p:cTn id="20" dur="2000"/>
                                        <p:tgtEl>
                                          <p:spTgt spid="410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223" name="Rectangle 9222">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9570BCB-A571-99C0-EF52-253DDCCE0541}"/>
              </a:ext>
            </a:extLst>
          </p:cNvPr>
          <p:cNvSpPr>
            <a:spLocks noGrp="1"/>
          </p:cNvSpPr>
          <p:nvPr>
            <p:ph type="title"/>
          </p:nvPr>
        </p:nvSpPr>
        <p:spPr>
          <a:xfrm>
            <a:off x="640080" y="496344"/>
            <a:ext cx="3474720" cy="1956841"/>
          </a:xfrm>
        </p:spPr>
        <p:txBody>
          <a:bodyPr anchor="b">
            <a:normAutofit/>
          </a:bodyPr>
          <a:lstStyle/>
          <a:p>
            <a:pPr algn="ctr"/>
            <a:r>
              <a:rPr lang="en-US" sz="5400" dirty="0"/>
              <a:t>Forests</a:t>
            </a:r>
          </a:p>
        </p:txBody>
      </p:sp>
      <p:sp>
        <p:nvSpPr>
          <p:cNvPr id="9225"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54F7D337-7E0B-C223-D2F7-C22C757A7BED}"/>
              </a:ext>
            </a:extLst>
          </p:cNvPr>
          <p:cNvSpPr>
            <a:spLocks noGrp="1"/>
          </p:cNvSpPr>
          <p:nvPr>
            <p:ph idx="1"/>
          </p:nvPr>
        </p:nvSpPr>
        <p:spPr>
          <a:xfrm>
            <a:off x="640081" y="2872899"/>
            <a:ext cx="3474720" cy="3320668"/>
          </a:xfrm>
        </p:spPr>
        <p:txBody>
          <a:bodyPr>
            <a:normAutofit/>
          </a:bodyPr>
          <a:lstStyle/>
          <a:p>
            <a:pPr>
              <a:lnSpc>
                <a:spcPct val="100000"/>
              </a:lnSpc>
              <a:spcAft>
                <a:spcPts val="1200"/>
              </a:spcAft>
            </a:pPr>
            <a:r>
              <a:rPr lang="en-US" dirty="0"/>
              <a:t>Wildfires</a:t>
            </a:r>
          </a:p>
          <a:p>
            <a:pPr>
              <a:lnSpc>
                <a:spcPct val="100000"/>
              </a:lnSpc>
              <a:spcAft>
                <a:spcPts val="1200"/>
              </a:spcAft>
            </a:pPr>
            <a:r>
              <a:rPr lang="en-US" dirty="0"/>
              <a:t>Carbon Sequestration</a:t>
            </a:r>
          </a:p>
        </p:txBody>
      </p:sp>
      <p:pic>
        <p:nvPicPr>
          <p:cNvPr id="9218" name="Picture 2" descr="Protect New Jersey's forests from climate change: Coordinate, plan,  implement">
            <a:extLst>
              <a:ext uri="{FF2B5EF4-FFF2-40B4-BE49-F238E27FC236}">
                <a16:creationId xmlns:a16="http://schemas.microsoft.com/office/drawing/2014/main" id="{2676178D-E7E9-EB61-7B9E-5953B1DBE814}"/>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21848" r="2173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5122" name="Picture 2" descr="Biological Carbon Sequestration | U.S. Geological Survey">
            <a:extLst>
              <a:ext uri="{FF2B5EF4-FFF2-40B4-BE49-F238E27FC236}">
                <a16:creationId xmlns:a16="http://schemas.microsoft.com/office/drawing/2014/main" id="{CE9EF803-E1A8-0876-2CE5-C3889BC705B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424363" y="0"/>
            <a:ext cx="7767637" cy="6858000"/>
          </a:xfrm>
          <a:prstGeom prst="rect">
            <a:avLst/>
          </a:prstGeom>
          <a:noFill/>
          <a:extLst>
            <a:ext uri="{909E8E84-426E-40DD-AFC4-6F175D3DCCD1}">
              <a14:hiddenFill xmlns:a14="http://schemas.microsoft.com/office/drawing/2010/main">
                <a:solidFill>
                  <a:srgbClr val="FFFFFF"/>
                </a:solidFill>
              </a14:hiddenFill>
            </a:ext>
          </a:extLst>
        </p:spPr>
      </p:pic>
      <p:pic>
        <p:nvPicPr>
          <p:cNvPr id="4" name="brush fire">
            <a:hlinkClick r:id="" action="ppaction://media"/>
            <a:extLst>
              <a:ext uri="{FF2B5EF4-FFF2-40B4-BE49-F238E27FC236}">
                <a16:creationId xmlns:a16="http://schemas.microsoft.com/office/drawing/2014/main" id="{DEBA42D0-BF5B-D8D7-810F-40AE81BB4479}"/>
              </a:ext>
            </a:extLst>
          </p:cNvPr>
          <p:cNvPicPr>
            <a:picLocks noChangeAspect="1"/>
          </p:cNvPicPr>
          <p:nvPr>
            <a:audioFile r:link="rId1"/>
            <p:extLst>
              <p:ext uri="{DAA4B4D4-6D71-4841-9C94-3DE7FCFB9230}">
                <p14:media xmlns:p14="http://schemas.microsoft.com/office/powerpoint/2010/main" r:embed="rId2">
                  <p14:trim end="2984"/>
                  <p14:fade in="1000" out="1000"/>
                </p14:media>
              </p:ext>
            </p:extLst>
          </p:nvPr>
        </p:nvPicPr>
        <p:blipFill>
          <a:blip r:embed="rId7"/>
          <a:stretch>
            <a:fillRect/>
          </a:stretch>
        </p:blipFill>
        <p:spPr>
          <a:xfrm>
            <a:off x="12771491" y="2872899"/>
            <a:ext cx="609600" cy="609600"/>
          </a:xfrm>
          <a:prstGeom prst="rect">
            <a:avLst/>
          </a:prstGeom>
        </p:spPr>
      </p:pic>
      <p:pic>
        <p:nvPicPr>
          <p:cNvPr id="5" name="Picture 4" descr="Pin on Scrapping ideas">
            <a:hlinkClick r:id="rId8" action="ppaction://hlinksldjump"/>
            <a:extLst>
              <a:ext uri="{FF2B5EF4-FFF2-40B4-BE49-F238E27FC236}">
                <a16:creationId xmlns:a16="http://schemas.microsoft.com/office/drawing/2014/main" id="{E0D77332-DBC4-8A76-7B41-7D17EADA72B6}"/>
              </a:ext>
            </a:extLst>
          </p:cNvPr>
          <p:cNvPicPr>
            <a:picLocks noChangeAspect="1" noChangeArrowheads="1"/>
          </p:cNvPicPr>
          <p:nvPr/>
        </p:nvPicPr>
        <p:blipFill>
          <a:blip r:embed="rId9">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10" action="ppaction://hlinksldjump"/>
            <a:extLst>
              <a:ext uri="{FF2B5EF4-FFF2-40B4-BE49-F238E27FC236}">
                <a16:creationId xmlns:a16="http://schemas.microsoft.com/office/drawing/2014/main" id="{6EA2754E-4C37-317E-E450-F0EA2CACD8CB}"/>
              </a:ext>
            </a:extLst>
          </p:cNvPr>
          <p:cNvPicPr>
            <a:picLocks noChangeAspect="1" noChangeArrowheads="1"/>
          </p:cNvPicPr>
          <p:nvPr/>
        </p:nvPicPr>
        <p:blipFill>
          <a:blip r:embed="rId11">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7120568"/>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1" presetClass="mediacall" presetSubtype="0" fill="hold" nodeType="withEffect">
                                  <p:stCondLst>
                                    <p:cond delay="0"/>
                                  </p:stCondLst>
                                  <p:childTnLst>
                                    <p:cmd type="call" cmd="playFrom(0.0)">
                                      <p:cBhvr>
                                        <p:cTn id="9" dur="11248" fill="hold"/>
                                        <p:tgtEl>
                                          <p:spTgt spid="4"/>
                                        </p:tgtEl>
                                      </p:cBhvr>
                                    </p:cmd>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nodeType="clickEffect">
                                  <p:stCondLst>
                                    <p:cond delay="0"/>
                                  </p:stCondLst>
                                  <p:childTnLst>
                                    <p:set>
                                      <p:cBhvr>
                                        <p:cTn id="13" dur="1" fill="hold">
                                          <p:stCondLst>
                                            <p:cond delay="0"/>
                                          </p:stCondLst>
                                        </p:cTn>
                                        <p:tgtEl>
                                          <p:spTgt spid="3">
                                            <p:txEl>
                                              <p:pRg st="1" end="1"/>
                                            </p:txEl>
                                          </p:spTgt>
                                        </p:tgtEl>
                                        <p:attrNameLst>
                                          <p:attrName>style.visibility</p:attrName>
                                        </p:attrNameLst>
                                      </p:cBhvr>
                                      <p:to>
                                        <p:strVal val="visible"/>
                                      </p:to>
                                    </p:set>
                                    <p:animEffect transition="in" filter="fade">
                                      <p:cBhvr>
                                        <p:cTn id="14" dur="500"/>
                                        <p:tgtEl>
                                          <p:spTgt spid="3">
                                            <p:txEl>
                                              <p:pRg st="1" end="1"/>
                                            </p:txEl>
                                          </p:spTgt>
                                        </p:tgtEl>
                                      </p:cBhvr>
                                    </p:animEffect>
                                  </p:childTnLst>
                                </p:cTn>
                              </p:par>
                              <p:par>
                                <p:cTn id="15" presetID="10" presetClass="entr" presetSubtype="0" fill="hold" nodeType="withEffect">
                                  <p:stCondLst>
                                    <p:cond delay="0"/>
                                  </p:stCondLst>
                                  <p:childTnLst>
                                    <p:set>
                                      <p:cBhvr>
                                        <p:cTn id="16" dur="1" fill="hold">
                                          <p:stCondLst>
                                            <p:cond delay="0"/>
                                          </p:stCondLst>
                                        </p:cTn>
                                        <p:tgtEl>
                                          <p:spTgt spid="5122"/>
                                        </p:tgtEl>
                                        <p:attrNameLst>
                                          <p:attrName>style.visibility</p:attrName>
                                        </p:attrNameLst>
                                      </p:cBhvr>
                                      <p:to>
                                        <p:strVal val="visible"/>
                                      </p:to>
                                    </p:set>
                                    <p:animEffect transition="in" filter="fade">
                                      <p:cBhvr>
                                        <p:cTn id="17" dur="1500"/>
                                        <p:tgtEl>
                                          <p:spTgt spid="5122"/>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18" fill="hold" display="0">
                  <p:stCondLst>
                    <p:cond delay="indefinite"/>
                  </p:stCondLst>
                  <p:endCondLst>
                    <p:cond evt="onStopAudio" delay="0">
                      <p:tgtEl>
                        <p:sldTgt/>
                      </p:tgtEl>
                    </p:cond>
                  </p:endCondLst>
                </p:cTn>
                <p:tgtEl>
                  <p:spTgt spid="4"/>
                </p:tgtEl>
              </p:cMediaNode>
            </p:audio>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0254" name="Rectangle 10253">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E7B950E-B7A2-7363-6E05-995D0290AAA8}"/>
              </a:ext>
            </a:extLst>
          </p:cNvPr>
          <p:cNvSpPr>
            <a:spLocks noGrp="1"/>
          </p:cNvSpPr>
          <p:nvPr>
            <p:ph type="title"/>
          </p:nvPr>
        </p:nvSpPr>
        <p:spPr>
          <a:xfrm>
            <a:off x="666141" y="630153"/>
            <a:ext cx="3474720" cy="1956841"/>
          </a:xfrm>
        </p:spPr>
        <p:txBody>
          <a:bodyPr anchor="b">
            <a:normAutofit/>
          </a:bodyPr>
          <a:lstStyle/>
          <a:p>
            <a:pPr algn="ctr"/>
            <a:r>
              <a:rPr lang="en-US" sz="5400" dirty="0"/>
              <a:t>Wetlands</a:t>
            </a:r>
          </a:p>
        </p:txBody>
      </p:sp>
      <p:sp>
        <p:nvSpPr>
          <p:cNvPr id="10256"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C87C05D4-4510-75B6-53C7-E49583672520}"/>
              </a:ext>
            </a:extLst>
          </p:cNvPr>
          <p:cNvSpPr>
            <a:spLocks noGrp="1"/>
          </p:cNvSpPr>
          <p:nvPr>
            <p:ph idx="1"/>
          </p:nvPr>
        </p:nvSpPr>
        <p:spPr>
          <a:xfrm>
            <a:off x="640080" y="2872899"/>
            <a:ext cx="4243589" cy="3320668"/>
          </a:xfrm>
        </p:spPr>
        <p:txBody>
          <a:bodyPr>
            <a:normAutofit/>
          </a:bodyPr>
          <a:lstStyle/>
          <a:p>
            <a:r>
              <a:rPr lang="en-US" dirty="0"/>
              <a:t>Sea-Level Rise</a:t>
            </a:r>
          </a:p>
          <a:p>
            <a:r>
              <a:rPr lang="en-US" dirty="0"/>
              <a:t>Saltwater Intrusion</a:t>
            </a:r>
          </a:p>
          <a:p>
            <a:pPr marL="0" indent="0">
              <a:buNone/>
            </a:pPr>
            <a:endParaRPr lang="en-US" sz="2200" dirty="0"/>
          </a:p>
        </p:txBody>
      </p:sp>
      <p:pic>
        <p:nvPicPr>
          <p:cNvPr id="10242" name="Picture 2" descr="Why New Jersey Natural Gas Assists Wetland Climate Change Efforts">
            <a:extLst>
              <a:ext uri="{FF2B5EF4-FFF2-40B4-BE49-F238E27FC236}">
                <a16:creationId xmlns:a16="http://schemas.microsoft.com/office/drawing/2014/main" id="{EB621C04-3940-2500-A025-C869DA837E57}"/>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14020" r="19026" b="-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1026" name="Picture 2" descr="As seas rise, NJ’s wetlands disappear | NJ Spotlight News">
            <a:extLst>
              <a:ext uri="{FF2B5EF4-FFF2-40B4-BE49-F238E27FC236}">
                <a16:creationId xmlns:a16="http://schemas.microsoft.com/office/drawing/2014/main" id="{50E65C90-5F0A-C3D0-5C43-1F2EE791EEC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472497" y="1341068"/>
            <a:ext cx="7423757" cy="4175863"/>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28" name="Picture 4" descr="Saltwater intrusion reshapes coastal wetlands along the East Coast ...">
            <a:extLst>
              <a:ext uri="{FF2B5EF4-FFF2-40B4-BE49-F238E27FC236}">
                <a16:creationId xmlns:a16="http://schemas.microsoft.com/office/drawing/2014/main" id="{A0F5BF85-1CD4-3506-F3F8-8B0D3DD6A733}"/>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360985" y="921315"/>
            <a:ext cx="7587390" cy="505826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beach_ocean.mp3">
            <a:hlinkClick r:id="" action="ppaction://media"/>
            <a:extLst>
              <a:ext uri="{FF2B5EF4-FFF2-40B4-BE49-F238E27FC236}">
                <a16:creationId xmlns:a16="http://schemas.microsoft.com/office/drawing/2014/main" id="{4BF7A509-6008-F45A-711F-620F445FDB93}"/>
              </a:ext>
            </a:extLst>
          </p:cNvPr>
          <p:cNvPicPr>
            <a:picLocks noChangeAspect="1"/>
          </p:cNvPicPr>
          <p:nvPr>
            <a:audioFile r:link="rId2"/>
            <p:extLst>
              <p:ext uri="{DAA4B4D4-6D71-4841-9C94-3DE7FCFB9230}">
                <p14:media xmlns:p14="http://schemas.microsoft.com/office/powerpoint/2010/main" r:embed="rId1">
                  <p14:fade in="500"/>
                </p14:media>
              </p:ext>
            </p:extLst>
          </p:nvPr>
        </p:nvPicPr>
        <p:blipFill>
          <a:blip r:embed="rId8"/>
          <a:stretch>
            <a:fillRect/>
          </a:stretch>
        </p:blipFill>
        <p:spPr>
          <a:xfrm>
            <a:off x="12788356" y="2872899"/>
            <a:ext cx="609600" cy="609600"/>
          </a:xfrm>
          <a:prstGeom prst="rect">
            <a:avLst/>
          </a:prstGeom>
        </p:spPr>
      </p:pic>
      <p:pic>
        <p:nvPicPr>
          <p:cNvPr id="5" name="Picture 4" descr="Pin on Scrapping ideas">
            <a:hlinkClick r:id="rId9" action="ppaction://hlinksldjump"/>
            <a:extLst>
              <a:ext uri="{FF2B5EF4-FFF2-40B4-BE49-F238E27FC236}">
                <a16:creationId xmlns:a16="http://schemas.microsoft.com/office/drawing/2014/main" id="{33544931-65FC-C8E2-76B4-4A1759C6B246}"/>
              </a:ext>
            </a:extLst>
          </p:cNvPr>
          <p:cNvPicPr>
            <a:picLocks noChangeAspect="1" noChangeArrowheads="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11" action="ppaction://hlinksldjump"/>
            <a:extLst>
              <a:ext uri="{FF2B5EF4-FFF2-40B4-BE49-F238E27FC236}">
                <a16:creationId xmlns:a16="http://schemas.microsoft.com/office/drawing/2014/main" id="{E809C384-C7EF-B68B-2FFE-7DF871F0D630}"/>
              </a:ext>
            </a:extLst>
          </p:cNvPr>
          <p:cNvPicPr>
            <a:picLocks noChangeAspect="1" noChangeArrowheads="1"/>
          </p:cNvPicPr>
          <p:nvPr/>
        </p:nvPicPr>
        <p:blipFill>
          <a:blip r:embed="rId12">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22670591"/>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8682"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par>
                                <p:cTn id="12" presetID="53" presetClass="entr" presetSubtype="16" fill="hold" nodeType="withEffect">
                                  <p:stCondLst>
                                    <p:cond delay="0"/>
                                  </p:stCondLst>
                                  <p:childTnLst>
                                    <p:set>
                                      <p:cBhvr>
                                        <p:cTn id="13" dur="1" fill="hold">
                                          <p:stCondLst>
                                            <p:cond delay="0"/>
                                          </p:stCondLst>
                                        </p:cTn>
                                        <p:tgtEl>
                                          <p:spTgt spid="1026"/>
                                        </p:tgtEl>
                                        <p:attrNameLst>
                                          <p:attrName>style.visibility</p:attrName>
                                        </p:attrNameLst>
                                      </p:cBhvr>
                                      <p:to>
                                        <p:strVal val="visible"/>
                                      </p:to>
                                    </p:set>
                                    <p:anim calcmode="lin" valueType="num">
                                      <p:cBhvr>
                                        <p:cTn id="14" dur="2000" fill="hold"/>
                                        <p:tgtEl>
                                          <p:spTgt spid="1026"/>
                                        </p:tgtEl>
                                        <p:attrNameLst>
                                          <p:attrName>ppt_w</p:attrName>
                                        </p:attrNameLst>
                                      </p:cBhvr>
                                      <p:tavLst>
                                        <p:tav tm="0">
                                          <p:val>
                                            <p:fltVal val="0"/>
                                          </p:val>
                                        </p:tav>
                                        <p:tav tm="100000">
                                          <p:val>
                                            <p:strVal val="#ppt_w"/>
                                          </p:val>
                                        </p:tav>
                                      </p:tavLst>
                                    </p:anim>
                                    <p:anim calcmode="lin" valueType="num">
                                      <p:cBhvr>
                                        <p:cTn id="15" dur="2000" fill="hold"/>
                                        <p:tgtEl>
                                          <p:spTgt spid="1026"/>
                                        </p:tgtEl>
                                        <p:attrNameLst>
                                          <p:attrName>ppt_h</p:attrName>
                                        </p:attrNameLst>
                                      </p:cBhvr>
                                      <p:tavLst>
                                        <p:tav tm="0">
                                          <p:val>
                                            <p:fltVal val="0"/>
                                          </p:val>
                                        </p:tav>
                                        <p:tav tm="100000">
                                          <p:val>
                                            <p:strVal val="#ppt_h"/>
                                          </p:val>
                                        </p:tav>
                                      </p:tavLst>
                                    </p:anim>
                                    <p:animEffect transition="in" filter="fade">
                                      <p:cBhvr>
                                        <p:cTn id="16" dur="2000"/>
                                        <p:tgtEl>
                                          <p:spTgt spid="1026"/>
                                        </p:tgtEl>
                                      </p:cBhvr>
                                    </p:animEffect>
                                  </p:childTnLst>
                                </p:cTn>
                              </p:par>
                            </p:childTnLst>
                          </p:cTn>
                        </p:par>
                      </p:childTnLst>
                    </p:cTn>
                  </p:par>
                  <p:par>
                    <p:cTn id="17" fill="hold">
                      <p:stCondLst>
                        <p:cond delay="indefinite"/>
                      </p:stCondLst>
                      <p:childTnLst>
                        <p:par>
                          <p:cTn id="18" fill="hold">
                            <p:stCondLst>
                              <p:cond delay="0"/>
                            </p:stCondLst>
                            <p:childTnLst>
                              <p:par>
                                <p:cTn id="19" presetID="10" presetClass="entr" presetSubtype="0" fill="hold" nodeType="clickEffect">
                                  <p:stCondLst>
                                    <p:cond delay="0"/>
                                  </p:stCondLst>
                                  <p:childTnLst>
                                    <p:set>
                                      <p:cBhvr>
                                        <p:cTn id="20" dur="1" fill="hold">
                                          <p:stCondLst>
                                            <p:cond delay="0"/>
                                          </p:stCondLst>
                                        </p:cTn>
                                        <p:tgtEl>
                                          <p:spTgt spid="3">
                                            <p:txEl>
                                              <p:pRg st="1" end="1"/>
                                            </p:txEl>
                                          </p:spTgt>
                                        </p:tgtEl>
                                        <p:attrNameLst>
                                          <p:attrName>style.visibility</p:attrName>
                                        </p:attrNameLst>
                                      </p:cBhvr>
                                      <p:to>
                                        <p:strVal val="visible"/>
                                      </p:to>
                                    </p:set>
                                    <p:animEffect transition="in" filter="fade">
                                      <p:cBhvr>
                                        <p:cTn id="21" dur="500"/>
                                        <p:tgtEl>
                                          <p:spTgt spid="3">
                                            <p:txEl>
                                              <p:pRg st="1" end="1"/>
                                            </p:txEl>
                                          </p:spTgt>
                                        </p:tgtEl>
                                      </p:cBhvr>
                                    </p:animEffect>
                                  </p:childTnLst>
                                </p:cTn>
                              </p:par>
                              <p:par>
                                <p:cTn id="22" presetID="16" presetClass="entr" presetSubtype="37" fill="hold" nodeType="withEffect">
                                  <p:stCondLst>
                                    <p:cond delay="0"/>
                                  </p:stCondLst>
                                  <p:childTnLst>
                                    <p:set>
                                      <p:cBhvr>
                                        <p:cTn id="23" dur="1" fill="hold">
                                          <p:stCondLst>
                                            <p:cond delay="0"/>
                                          </p:stCondLst>
                                        </p:cTn>
                                        <p:tgtEl>
                                          <p:spTgt spid="1028"/>
                                        </p:tgtEl>
                                        <p:attrNameLst>
                                          <p:attrName>style.visibility</p:attrName>
                                        </p:attrNameLst>
                                      </p:cBhvr>
                                      <p:to>
                                        <p:strVal val="visible"/>
                                      </p:to>
                                    </p:set>
                                    <p:animEffect transition="in" filter="barn(outVertical)">
                                      <p:cBhvr>
                                        <p:cTn id="24" dur="20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25" fill="hold" display="0">
                  <p:stCondLst>
                    <p:cond delay="indefinite"/>
                  </p:stCondLst>
                  <p:endCondLst>
                    <p:cond evt="onStopAudio" delay="0">
                      <p:tgtEl>
                        <p:sldTgt/>
                      </p:tgtEl>
                    </p:cond>
                  </p:endCondLst>
                </p:cTn>
                <p:tgtEl>
                  <p:spTgt spid="4"/>
                </p:tgtEl>
              </p:cMediaNode>
            </p:audio>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1271" name="Rectangle 11270">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34CEFA5-B1AD-FADD-B214-EC13D08F2C38}"/>
              </a:ext>
            </a:extLst>
          </p:cNvPr>
          <p:cNvSpPr>
            <a:spLocks noGrp="1"/>
          </p:cNvSpPr>
          <p:nvPr>
            <p:ph type="title"/>
          </p:nvPr>
        </p:nvSpPr>
        <p:spPr>
          <a:xfrm>
            <a:off x="0" y="325369"/>
            <a:ext cx="5170044" cy="2261625"/>
          </a:xfrm>
        </p:spPr>
        <p:txBody>
          <a:bodyPr anchor="b">
            <a:noAutofit/>
          </a:bodyPr>
          <a:lstStyle/>
          <a:p>
            <a:pPr algn="ctr"/>
            <a:r>
              <a:rPr lang="en-US" sz="4800" dirty="0"/>
              <a:t>Impacts on Wildlife: </a:t>
            </a:r>
            <a:br>
              <a:rPr lang="en-US" sz="4800" dirty="0"/>
            </a:br>
            <a:r>
              <a:rPr lang="en-US" sz="4800" dirty="0"/>
              <a:t>Terrestrial Ecosystems</a:t>
            </a:r>
          </a:p>
        </p:txBody>
      </p:sp>
      <p:sp>
        <p:nvSpPr>
          <p:cNvPr id="11273"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378AF21-A6CA-F391-9399-24B6400CD201}"/>
              </a:ext>
            </a:extLst>
          </p:cNvPr>
          <p:cNvSpPr>
            <a:spLocks noGrp="1"/>
          </p:cNvSpPr>
          <p:nvPr>
            <p:ph idx="1"/>
          </p:nvPr>
        </p:nvSpPr>
        <p:spPr>
          <a:xfrm>
            <a:off x="640081" y="2872899"/>
            <a:ext cx="3474720" cy="3320668"/>
          </a:xfrm>
        </p:spPr>
        <p:txBody>
          <a:bodyPr>
            <a:normAutofit/>
          </a:bodyPr>
          <a:lstStyle/>
          <a:p>
            <a:r>
              <a:rPr lang="en-US" dirty="0"/>
              <a:t>Changing Conditions</a:t>
            </a:r>
          </a:p>
          <a:p>
            <a:r>
              <a:rPr lang="en-US" dirty="0"/>
              <a:t>Habitat Loss</a:t>
            </a:r>
          </a:p>
          <a:p>
            <a:r>
              <a:rPr lang="en-US" dirty="0"/>
              <a:t>Competition from other Species</a:t>
            </a:r>
          </a:p>
        </p:txBody>
      </p:sp>
      <p:pic>
        <p:nvPicPr>
          <p:cNvPr id="11266" name="Picture 2" descr="Cape May National Wildlife Refuge | U.S. Fish &amp; Wildlife Service">
            <a:extLst>
              <a:ext uri="{FF2B5EF4-FFF2-40B4-BE49-F238E27FC236}">
                <a16:creationId xmlns:a16="http://schemas.microsoft.com/office/drawing/2014/main" id="{0F5B2538-95B1-DE4E-36B7-234B28BA1475}"/>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29584" b="2123"/>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1026" name="Picture 2" descr="Ecoregion Download Files by State - Region 2 | US EPA">
            <a:extLst>
              <a:ext uri="{FF2B5EF4-FFF2-40B4-BE49-F238E27FC236}">
                <a16:creationId xmlns:a16="http://schemas.microsoft.com/office/drawing/2014/main" id="{C2F3D239-1F90-7B9C-C414-F42F8C963933}"/>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t="3327" r="10725" b="1235"/>
          <a:stretch/>
        </p:blipFill>
        <p:spPr bwMode="auto">
          <a:xfrm>
            <a:off x="6674234" y="70899"/>
            <a:ext cx="4153710" cy="6716202"/>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8" descr="New Construction Homes in New Jersey | Toll Brothers">
            <a:extLst>
              <a:ext uri="{FF2B5EF4-FFF2-40B4-BE49-F238E27FC236}">
                <a16:creationId xmlns:a16="http://schemas.microsoft.com/office/drawing/2014/main" id="{E2AE61E7-47B0-B7E2-E8BB-D29706D12A45}"/>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171569" y="1647569"/>
            <a:ext cx="6879538" cy="3566250"/>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a:extLst>
            <a:ext uri="{909E8E84-426E-40DD-AFC4-6F175D3DCCD1}">
              <a14:hiddenFill xmlns:a14="http://schemas.microsoft.com/office/drawing/2010/main">
                <a:solidFill>
                  <a:srgbClr val="FFFFFF"/>
                </a:solidFill>
              </a14:hiddenFill>
            </a:ext>
          </a:extLst>
        </p:spPr>
      </p:pic>
      <p:pic>
        <p:nvPicPr>
          <p:cNvPr id="5" name="Picture 4" descr="Pin on Scrapping ideas">
            <a:hlinkClick r:id="rId6" action="ppaction://hlinksldjump"/>
            <a:extLst>
              <a:ext uri="{FF2B5EF4-FFF2-40B4-BE49-F238E27FC236}">
                <a16:creationId xmlns:a16="http://schemas.microsoft.com/office/drawing/2014/main" id="{F21A7308-F7A4-0196-31D9-F5D6A3DD7F09}"/>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8" action="ppaction://hlinksldjump"/>
            <a:extLst>
              <a:ext uri="{FF2B5EF4-FFF2-40B4-BE49-F238E27FC236}">
                <a16:creationId xmlns:a16="http://schemas.microsoft.com/office/drawing/2014/main" id="{D2DDBD14-3356-2E2A-310F-A17E581E5334}"/>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92379242"/>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8" presetClass="entr" presetSubtype="32" fill="hold" nodeType="withEffect">
                                  <p:stCondLst>
                                    <p:cond delay="0"/>
                                  </p:stCondLst>
                                  <p:childTnLst>
                                    <p:set>
                                      <p:cBhvr>
                                        <p:cTn id="9" dur="1" fill="hold">
                                          <p:stCondLst>
                                            <p:cond delay="0"/>
                                          </p:stCondLst>
                                        </p:cTn>
                                        <p:tgtEl>
                                          <p:spTgt spid="1026"/>
                                        </p:tgtEl>
                                        <p:attrNameLst>
                                          <p:attrName>style.visibility</p:attrName>
                                        </p:attrNameLst>
                                      </p:cBhvr>
                                      <p:to>
                                        <p:strVal val="visible"/>
                                      </p:to>
                                    </p:set>
                                    <p:animEffect transition="in" filter="diamond(out)">
                                      <p:cBhvr>
                                        <p:cTn id="10" dur="1500"/>
                                        <p:tgtEl>
                                          <p:spTgt spid="1026"/>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fade">
                                      <p:cBhvr>
                                        <p:cTn id="15" dur="500"/>
                                        <p:tgtEl>
                                          <p:spTgt spid="3">
                                            <p:txEl>
                                              <p:pRg st="1" end="1"/>
                                            </p:txEl>
                                          </p:spTgt>
                                        </p:tgtEl>
                                      </p:cBhvr>
                                    </p:animEffect>
                                  </p:childTnLst>
                                </p:cTn>
                              </p:par>
                              <p:par>
                                <p:cTn id="16" presetID="21" presetClass="entr" presetSubtype="1" fill="hold" nodeType="withEffect">
                                  <p:stCondLst>
                                    <p:cond delay="2250"/>
                                  </p:stCondLst>
                                  <p:childTnLst>
                                    <p:set>
                                      <p:cBhvr>
                                        <p:cTn id="17" dur="1" fill="hold">
                                          <p:stCondLst>
                                            <p:cond delay="0"/>
                                          </p:stCondLst>
                                        </p:cTn>
                                        <p:tgtEl>
                                          <p:spTgt spid="4"/>
                                        </p:tgtEl>
                                        <p:attrNameLst>
                                          <p:attrName>style.visibility</p:attrName>
                                        </p:attrNameLst>
                                      </p:cBhvr>
                                      <p:to>
                                        <p:strVal val="visible"/>
                                      </p:to>
                                    </p:set>
                                    <p:animEffect transition="in" filter="wheel(1)">
                                      <p:cBhvr>
                                        <p:cTn id="18" dur="2500"/>
                                        <p:tgtEl>
                                          <p:spTgt spid="4"/>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3">
                                            <p:txEl>
                                              <p:pRg st="2" end="2"/>
                                            </p:txEl>
                                          </p:spTgt>
                                        </p:tgtEl>
                                        <p:attrNameLst>
                                          <p:attrName>style.visibility</p:attrName>
                                        </p:attrNameLst>
                                      </p:cBhvr>
                                      <p:to>
                                        <p:strVal val="visible"/>
                                      </p:to>
                                    </p:set>
                                    <p:animEffect transition="in" filter="fade">
                                      <p:cBhvr>
                                        <p:cTn id="23"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2304" name="Rectangle 12303">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34CEFA5-B1AD-FADD-B214-EC13D08F2C38}"/>
              </a:ext>
            </a:extLst>
          </p:cNvPr>
          <p:cNvSpPr>
            <a:spLocks noGrp="1"/>
          </p:cNvSpPr>
          <p:nvPr>
            <p:ph type="title"/>
          </p:nvPr>
        </p:nvSpPr>
        <p:spPr>
          <a:xfrm>
            <a:off x="-1525" y="283805"/>
            <a:ext cx="5088680" cy="2303189"/>
          </a:xfrm>
        </p:spPr>
        <p:txBody>
          <a:bodyPr anchor="b">
            <a:noAutofit/>
          </a:bodyPr>
          <a:lstStyle/>
          <a:p>
            <a:pPr algn="ctr"/>
            <a:r>
              <a:rPr lang="en-US" sz="4800" dirty="0"/>
              <a:t>Impacts on Wildlife: Freshwater Ecosystems</a:t>
            </a:r>
          </a:p>
        </p:txBody>
      </p:sp>
      <p:sp>
        <p:nvSpPr>
          <p:cNvPr id="12306"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378AF21-A6CA-F391-9399-24B6400CD201}"/>
              </a:ext>
            </a:extLst>
          </p:cNvPr>
          <p:cNvSpPr>
            <a:spLocks noGrp="1"/>
          </p:cNvSpPr>
          <p:nvPr>
            <p:ph idx="1"/>
          </p:nvPr>
        </p:nvSpPr>
        <p:spPr>
          <a:xfrm>
            <a:off x="640081" y="2872899"/>
            <a:ext cx="3474720" cy="3320668"/>
          </a:xfrm>
        </p:spPr>
        <p:txBody>
          <a:bodyPr>
            <a:normAutofit/>
          </a:bodyPr>
          <a:lstStyle/>
          <a:p>
            <a:r>
              <a:rPr lang="en-US" dirty="0"/>
              <a:t>Habitat Loss</a:t>
            </a:r>
          </a:p>
          <a:p>
            <a:r>
              <a:rPr lang="en-US" dirty="0"/>
              <a:t>Temperature-Dependent Sex Determination</a:t>
            </a:r>
          </a:p>
        </p:txBody>
      </p:sp>
      <p:pic>
        <p:nvPicPr>
          <p:cNvPr id="12290" name="Picture 2" descr="Exploring The World Of Crayfish In New Jersey | Adopt And Shop">
            <a:extLst>
              <a:ext uri="{FF2B5EF4-FFF2-40B4-BE49-F238E27FC236}">
                <a16:creationId xmlns:a16="http://schemas.microsoft.com/office/drawing/2014/main" id="{8C089B67-A4E5-1B83-02CB-11E0CCF70861}"/>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34816" r="13527" b="-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5" name="Picture 4">
            <a:extLst>
              <a:ext uri="{FF2B5EF4-FFF2-40B4-BE49-F238E27FC236}">
                <a16:creationId xmlns:a16="http://schemas.microsoft.com/office/drawing/2014/main" id="{909E2647-B6C0-D607-2C07-81A19977C54B}"/>
              </a:ext>
            </a:extLst>
          </p:cNvPr>
          <p:cNvPicPr>
            <a:picLocks noChangeAspect="1"/>
          </p:cNvPicPr>
          <p:nvPr/>
        </p:nvPicPr>
        <p:blipFill>
          <a:blip r:embed="rId4"/>
          <a:stretch>
            <a:fillRect/>
          </a:stretch>
        </p:blipFill>
        <p:spPr>
          <a:xfrm>
            <a:off x="6201508" y="619385"/>
            <a:ext cx="5657983" cy="5619230"/>
          </a:xfrm>
          <a:prstGeom prst="rect">
            <a:avLst/>
          </a:prstGeom>
          <a:ln>
            <a:noFill/>
          </a:ln>
          <a:effectLst>
            <a:softEdge rad="112500"/>
          </a:effectLst>
        </p:spPr>
      </p:pic>
      <p:pic>
        <p:nvPicPr>
          <p:cNvPr id="4" name="Picture 3" descr="Pin on Scrapping ideas">
            <a:hlinkClick r:id="rId5" action="ppaction://hlinksldjump"/>
            <a:extLst>
              <a:ext uri="{FF2B5EF4-FFF2-40B4-BE49-F238E27FC236}">
                <a16:creationId xmlns:a16="http://schemas.microsoft.com/office/drawing/2014/main" id="{31A4553E-BB2A-C046-28B9-817FC14AFC83}"/>
              </a:ext>
            </a:extLst>
          </p:cNvPr>
          <p:cNvPicPr>
            <a:picLocks noChangeAspect="1" noChangeArrowheads="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7" action="ppaction://hlinksldjump"/>
            <a:extLst>
              <a:ext uri="{FF2B5EF4-FFF2-40B4-BE49-F238E27FC236}">
                <a16:creationId xmlns:a16="http://schemas.microsoft.com/office/drawing/2014/main" id="{014B2C3B-BA14-419D-B9D2-0387809275A9}"/>
              </a:ext>
            </a:extLst>
          </p:cNvPr>
          <p:cNvPicPr>
            <a:picLocks noChangeAspect="1" noChangeArrowheads="1"/>
          </p:cNvPicPr>
          <p:nvPr/>
        </p:nvPicPr>
        <p:blipFill>
          <a:blip r:embed="rId8">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775892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par>
                                <p:cTn id="13" presetID="14" presetClass="entr" presetSubtype="10" fill="hold" nodeType="with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randombar(horizontal)">
                                      <p:cBhvr>
                                        <p:cTn id="15" dur="175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3319" name="Rectangle 13318">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34CEFA5-B1AD-FADD-B214-EC13D08F2C38}"/>
              </a:ext>
            </a:extLst>
          </p:cNvPr>
          <p:cNvSpPr>
            <a:spLocks noGrp="1"/>
          </p:cNvSpPr>
          <p:nvPr>
            <p:ph type="title"/>
          </p:nvPr>
        </p:nvSpPr>
        <p:spPr>
          <a:xfrm>
            <a:off x="-1525" y="325369"/>
            <a:ext cx="5050043" cy="2261625"/>
          </a:xfrm>
        </p:spPr>
        <p:txBody>
          <a:bodyPr anchor="b">
            <a:noAutofit/>
          </a:bodyPr>
          <a:lstStyle/>
          <a:p>
            <a:pPr algn="ctr"/>
            <a:r>
              <a:rPr lang="en-US" sz="4800" dirty="0"/>
              <a:t>Impacts on Wildlife:</a:t>
            </a:r>
            <a:br>
              <a:rPr lang="en-US" sz="4800" dirty="0"/>
            </a:br>
            <a:r>
              <a:rPr lang="en-US" sz="4800" dirty="0"/>
              <a:t>Marine </a:t>
            </a:r>
            <a:br>
              <a:rPr lang="en-US" sz="4800" dirty="0"/>
            </a:br>
            <a:r>
              <a:rPr lang="en-US" sz="4800" dirty="0"/>
              <a:t>Ecosystems</a:t>
            </a:r>
          </a:p>
        </p:txBody>
      </p:sp>
      <p:sp>
        <p:nvSpPr>
          <p:cNvPr id="13321"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378AF21-A6CA-F391-9399-24B6400CD201}"/>
              </a:ext>
            </a:extLst>
          </p:cNvPr>
          <p:cNvSpPr>
            <a:spLocks noGrp="1"/>
          </p:cNvSpPr>
          <p:nvPr>
            <p:ph idx="1"/>
          </p:nvPr>
        </p:nvSpPr>
        <p:spPr>
          <a:xfrm>
            <a:off x="640081" y="2872899"/>
            <a:ext cx="3474720" cy="3320668"/>
          </a:xfrm>
        </p:spPr>
        <p:txBody>
          <a:bodyPr>
            <a:normAutofit/>
          </a:bodyPr>
          <a:lstStyle/>
          <a:p>
            <a:r>
              <a:rPr lang="en-US" dirty="0"/>
              <a:t>Migratory Changes</a:t>
            </a:r>
          </a:p>
          <a:p>
            <a:r>
              <a:rPr lang="en-US" dirty="0"/>
              <a:t>Habitat Loss</a:t>
            </a:r>
          </a:p>
          <a:p>
            <a:r>
              <a:rPr lang="en-US" dirty="0"/>
              <a:t>Salt-Water Fisheries</a:t>
            </a:r>
          </a:p>
          <a:p>
            <a:endParaRPr lang="en-US" sz="2200" dirty="0"/>
          </a:p>
        </p:txBody>
      </p:sp>
      <p:pic>
        <p:nvPicPr>
          <p:cNvPr id="13314" name="Picture 2" descr="Offshore wind isn't killing whales. Big oil and gas just want you to think  it is. | Opinion - nj.com">
            <a:extLst>
              <a:ext uri="{FF2B5EF4-FFF2-40B4-BE49-F238E27FC236}">
                <a16:creationId xmlns:a16="http://schemas.microsoft.com/office/drawing/2014/main" id="{4316062C-7708-0BD2-D9ED-DCAE3EE5A3C6}"/>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32453" r="11126"/>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2050" name="Picture 2" descr="E369: Climate Change Impacts on New Jersey's Marine Fisheries (Rutgers  NJAES)">
            <a:extLst>
              <a:ext uri="{FF2B5EF4-FFF2-40B4-BE49-F238E27FC236}">
                <a16:creationId xmlns:a16="http://schemas.microsoft.com/office/drawing/2014/main" id="{C6775348-1B02-BED2-D359-9F00B2D9EB22}"/>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094476" y="580901"/>
            <a:ext cx="5721250" cy="5696197"/>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9" action="ppaction://hlinksldjump"/>
            <a:extLst>
              <a:ext uri="{FF2B5EF4-FFF2-40B4-BE49-F238E27FC236}">
                <a16:creationId xmlns:a16="http://schemas.microsoft.com/office/drawing/2014/main" id="{D3DDF412-CDE9-7D30-6667-58D21EA1540B}"/>
              </a:ext>
            </a:extLst>
          </p:cNvPr>
          <p:cNvPicPr>
            <a:picLocks noChangeAspect="1" noChangeArrowheads="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11" action="ppaction://hlinksldjump"/>
            <a:extLst>
              <a:ext uri="{FF2B5EF4-FFF2-40B4-BE49-F238E27FC236}">
                <a16:creationId xmlns:a16="http://schemas.microsoft.com/office/drawing/2014/main" id="{A7DD6F3B-154E-DF9F-3795-010483777B9F}"/>
              </a:ext>
            </a:extLst>
          </p:cNvPr>
          <p:cNvPicPr>
            <a:picLocks noChangeAspect="1" noChangeArrowheads="1"/>
          </p:cNvPicPr>
          <p:nvPr/>
        </p:nvPicPr>
        <p:blipFill>
          <a:blip r:embed="rId12">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6" name="ocean">
            <a:hlinkClick r:id="" action="ppaction://media"/>
            <a:extLst>
              <a:ext uri="{FF2B5EF4-FFF2-40B4-BE49-F238E27FC236}">
                <a16:creationId xmlns:a16="http://schemas.microsoft.com/office/drawing/2014/main" id="{8F080DA0-3EAA-CE3A-03EB-B5C16B68811A}"/>
              </a:ext>
            </a:extLst>
          </p:cNvPr>
          <p:cNvPicPr>
            <a:picLocks noChangeAspect="1"/>
          </p:cNvPicPr>
          <p:nvPr>
            <a:audioFile r:link="rId2"/>
            <p:extLst>
              <p:ext uri="{DAA4B4D4-6D71-4841-9C94-3DE7FCFB9230}">
                <p14:media xmlns:p14="http://schemas.microsoft.com/office/powerpoint/2010/main" r:embed="rId1"/>
              </p:ext>
            </p:extLst>
          </p:nvPr>
        </p:nvPicPr>
        <p:blipFill>
          <a:blip r:embed="rId13"/>
          <a:stretch>
            <a:fillRect/>
          </a:stretch>
        </p:blipFill>
        <p:spPr>
          <a:xfrm>
            <a:off x="12524232" y="3661407"/>
            <a:ext cx="609600" cy="609600"/>
          </a:xfrm>
          <a:prstGeom prst="rect">
            <a:avLst/>
          </a:prstGeom>
        </p:spPr>
      </p:pic>
      <p:pic>
        <p:nvPicPr>
          <p:cNvPr id="7" name="Humpback Whale">
            <a:hlinkClick r:id="" action="ppaction://media"/>
            <a:extLst>
              <a:ext uri="{FF2B5EF4-FFF2-40B4-BE49-F238E27FC236}">
                <a16:creationId xmlns:a16="http://schemas.microsoft.com/office/drawing/2014/main" id="{372AD425-8F8E-7462-9DF5-0350CACAC184}"/>
              </a:ext>
            </a:extLst>
          </p:cNvPr>
          <p:cNvPicPr>
            <a:picLocks noChangeAspect="1"/>
          </p:cNvPicPr>
          <p:nvPr>
            <a:audioFile r:link="rId4"/>
            <p:extLst>
              <p:ext uri="{DAA4B4D4-6D71-4841-9C94-3DE7FCFB9230}">
                <p14:media xmlns:p14="http://schemas.microsoft.com/office/powerpoint/2010/main" r:embed="rId3"/>
              </p:ext>
            </p:extLst>
          </p:nvPr>
        </p:nvPicPr>
        <p:blipFill>
          <a:blip r:embed="rId13"/>
          <a:stretch>
            <a:fillRect/>
          </a:stretch>
        </p:blipFill>
        <p:spPr>
          <a:xfrm>
            <a:off x="12524232" y="1977394"/>
            <a:ext cx="609600" cy="609600"/>
          </a:xfrm>
          <a:prstGeom prst="rect">
            <a:avLst/>
          </a:prstGeom>
        </p:spPr>
      </p:pic>
    </p:spTree>
    <p:extLst>
      <p:ext uri="{BB962C8B-B14F-4D97-AF65-F5344CB8AC3E}">
        <p14:creationId xmlns:p14="http://schemas.microsoft.com/office/powerpoint/2010/main" val="360963122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2265" fill="hold"/>
                                        <p:tgtEl>
                                          <p:spTgt spid="6"/>
                                        </p:tgtEl>
                                      </p:cBhvr>
                                    </p:cmd>
                                  </p:childTnLst>
                                </p:cTn>
                              </p:par>
                              <p:par>
                                <p:cTn id="7" presetID="1" presetClass="mediacall" presetSubtype="0" fill="hold" nodeType="withEffect">
                                  <p:stCondLst>
                                    <p:cond delay="0"/>
                                  </p:stCondLst>
                                  <p:childTnLst>
                                    <p:cmd type="call" cmd="playFrom(0.0)">
                                      <p:cBhvr>
                                        <p:cTn id="8" dur="72542" fill="hold"/>
                                        <p:tgtEl>
                                          <p:spTgt spid="7"/>
                                        </p:tgtEl>
                                      </p:cBhvr>
                                    </p:cmd>
                                  </p:childTnLst>
                                </p:cTn>
                              </p:par>
                            </p:childTnLst>
                          </p:cTn>
                        </p:par>
                      </p:childTnLst>
                    </p:cTn>
                  </p:par>
                  <p:par>
                    <p:cTn id="9" fill="hold">
                      <p:stCondLst>
                        <p:cond delay="indefinite"/>
                      </p:stCondLst>
                      <p:childTnLst>
                        <p:par>
                          <p:cTn id="10" fill="hold">
                            <p:stCondLst>
                              <p:cond delay="0"/>
                            </p:stCondLst>
                            <p:childTnLst>
                              <p:par>
                                <p:cTn id="11" presetID="10" presetClass="entr" presetSubtype="0" fill="hold" nodeType="clickEffect">
                                  <p:stCondLst>
                                    <p:cond delay="0"/>
                                  </p:stCondLst>
                                  <p:childTnLst>
                                    <p:set>
                                      <p:cBhvr>
                                        <p:cTn id="12" dur="1" fill="hold">
                                          <p:stCondLst>
                                            <p:cond delay="0"/>
                                          </p:stCondLst>
                                        </p:cTn>
                                        <p:tgtEl>
                                          <p:spTgt spid="3">
                                            <p:txEl>
                                              <p:pRg st="0" end="0"/>
                                            </p:txEl>
                                          </p:spTgt>
                                        </p:tgtEl>
                                        <p:attrNameLst>
                                          <p:attrName>style.visibility</p:attrName>
                                        </p:attrNameLst>
                                      </p:cBhvr>
                                      <p:to>
                                        <p:strVal val="visible"/>
                                      </p:to>
                                    </p:set>
                                    <p:animEffect transition="in" filter="fade">
                                      <p:cBhvr>
                                        <p:cTn id="13" dur="500"/>
                                        <p:tgtEl>
                                          <p:spTgt spid="3">
                                            <p:txEl>
                                              <p:pRg st="0" end="0"/>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3">
                                            <p:txEl>
                                              <p:pRg st="1" end="1"/>
                                            </p:txEl>
                                          </p:spTgt>
                                        </p:tgtEl>
                                        <p:attrNameLst>
                                          <p:attrName>style.visibility</p:attrName>
                                        </p:attrNameLst>
                                      </p:cBhvr>
                                      <p:to>
                                        <p:strVal val="visible"/>
                                      </p:to>
                                    </p:set>
                                    <p:animEffect transition="in" filter="fade">
                                      <p:cBhvr>
                                        <p:cTn id="18" dur="500"/>
                                        <p:tgtEl>
                                          <p:spTgt spid="3">
                                            <p:txEl>
                                              <p:pRg st="1" end="1"/>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3">
                                            <p:txEl>
                                              <p:pRg st="2" end="2"/>
                                            </p:txEl>
                                          </p:spTgt>
                                        </p:tgtEl>
                                        <p:attrNameLst>
                                          <p:attrName>style.visibility</p:attrName>
                                        </p:attrNameLst>
                                      </p:cBhvr>
                                      <p:to>
                                        <p:strVal val="visible"/>
                                      </p:to>
                                    </p:set>
                                    <p:animEffect transition="in" filter="fade">
                                      <p:cBhvr>
                                        <p:cTn id="23" dur="500"/>
                                        <p:tgtEl>
                                          <p:spTgt spid="3">
                                            <p:txEl>
                                              <p:pRg st="2" end="2"/>
                                            </p:txEl>
                                          </p:spTgt>
                                        </p:tgtEl>
                                      </p:cBhvr>
                                    </p:animEffect>
                                  </p:childTnLst>
                                </p:cTn>
                              </p:par>
                              <p:par>
                                <p:cTn id="24" presetID="8" presetClass="entr" presetSubtype="32" fill="hold" nodeType="withEffect">
                                  <p:stCondLst>
                                    <p:cond delay="0"/>
                                  </p:stCondLst>
                                  <p:childTnLst>
                                    <p:set>
                                      <p:cBhvr>
                                        <p:cTn id="25" dur="1" fill="hold">
                                          <p:stCondLst>
                                            <p:cond delay="0"/>
                                          </p:stCondLst>
                                        </p:cTn>
                                        <p:tgtEl>
                                          <p:spTgt spid="2050"/>
                                        </p:tgtEl>
                                        <p:attrNameLst>
                                          <p:attrName>style.visibility</p:attrName>
                                        </p:attrNameLst>
                                      </p:cBhvr>
                                      <p:to>
                                        <p:strVal val="visible"/>
                                      </p:to>
                                    </p:set>
                                    <p:animEffect transition="in" filter="diamond(out)">
                                      <p:cBhvr>
                                        <p:cTn id="26" dur="1500"/>
                                        <p:tgtEl>
                                          <p:spTgt spid="2050"/>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7" fill="hold" display="0">
                  <p:stCondLst>
                    <p:cond delay="indefinite"/>
                  </p:stCondLst>
                  <p:endCondLst>
                    <p:cond evt="onStopAudio" delay="0">
                      <p:tgtEl>
                        <p:sldTgt/>
                      </p:tgtEl>
                    </p:cond>
                  </p:endCondLst>
                </p:cTn>
                <p:tgtEl>
                  <p:spTgt spid="6"/>
                </p:tgtEl>
              </p:cMediaNode>
            </p:audio>
            <p:audio>
              <p:cMediaNode>
                <p:cTn id="28" fill="hold" display="0">
                  <p:stCondLst>
                    <p:cond delay="indefinite"/>
                  </p:stCondLst>
                  <p:endCondLst>
                    <p:cond evt="onStopAudio" delay="0">
                      <p:tgtEl>
                        <p:sldTgt/>
                      </p:tgtEl>
                    </p:cond>
                  </p:endCondLst>
                </p:cTn>
                <p:tgtEl>
                  <p:spTgt spid="7"/>
                </p:tgtEl>
              </p:cMediaNode>
            </p:audio>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2067" name="Rectangle 2066">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C9AF6E6-F26E-D0E1-F278-5E1984B7DB56}"/>
              </a:ext>
            </a:extLst>
          </p:cNvPr>
          <p:cNvSpPr>
            <a:spLocks noGrp="1"/>
          </p:cNvSpPr>
          <p:nvPr>
            <p:ph type="title"/>
          </p:nvPr>
        </p:nvSpPr>
        <p:spPr>
          <a:xfrm>
            <a:off x="425003" y="496344"/>
            <a:ext cx="3966693" cy="1956841"/>
          </a:xfrm>
        </p:spPr>
        <p:txBody>
          <a:bodyPr anchor="b">
            <a:noAutofit/>
          </a:bodyPr>
          <a:lstStyle/>
          <a:p>
            <a:pPr algn="ctr"/>
            <a:r>
              <a:rPr lang="en-US" sz="4800" dirty="0"/>
              <a:t>Endangered &amp; Threatened Species</a:t>
            </a:r>
          </a:p>
        </p:txBody>
      </p:sp>
      <p:sp>
        <p:nvSpPr>
          <p:cNvPr id="2069"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EA2018EA-268F-DC33-F493-51D1878DAFC5}"/>
              </a:ext>
            </a:extLst>
          </p:cNvPr>
          <p:cNvSpPr>
            <a:spLocks noGrp="1"/>
          </p:cNvSpPr>
          <p:nvPr>
            <p:ph idx="1"/>
          </p:nvPr>
        </p:nvSpPr>
        <p:spPr>
          <a:xfrm>
            <a:off x="640081" y="2872899"/>
            <a:ext cx="3474720" cy="3320668"/>
          </a:xfrm>
        </p:spPr>
        <p:txBody>
          <a:bodyPr>
            <a:normAutofit/>
          </a:bodyPr>
          <a:lstStyle/>
          <a:p>
            <a:r>
              <a:rPr lang="en-US" dirty="0"/>
              <a:t>Habitat Loss</a:t>
            </a:r>
          </a:p>
          <a:p>
            <a:r>
              <a:rPr lang="en-US" dirty="0"/>
              <a:t>Competition</a:t>
            </a:r>
          </a:p>
        </p:txBody>
      </p:sp>
      <p:pic>
        <p:nvPicPr>
          <p:cNvPr id="2052" name="Picture 4" descr="Endangered New Jersey: Spring Brings Vernal Pools to Life">
            <a:extLst>
              <a:ext uri="{FF2B5EF4-FFF2-40B4-BE49-F238E27FC236}">
                <a16:creationId xmlns:a16="http://schemas.microsoft.com/office/drawing/2014/main" id="{B03CC6D8-38D3-48CE-6B88-2C40115B9DD7}"/>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0460" r="13290"/>
          <a:stretch/>
        </p:blipFill>
        <p:spPr bwMode="auto">
          <a:xfrm>
            <a:off x="5199797" y="10"/>
            <a:ext cx="6992204"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3074" name="Picture 2" descr="NJDEP| Fish &amp; Wildlife | About the Landscape Project">
            <a:extLst>
              <a:ext uri="{FF2B5EF4-FFF2-40B4-BE49-F238E27FC236}">
                <a16:creationId xmlns:a16="http://schemas.microsoft.com/office/drawing/2014/main" id="{711860DD-209A-977B-3C93-B650C83EFAC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425267" y="163313"/>
            <a:ext cx="3503054" cy="653137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4" name="Rectangle 3">
            <a:extLst>
              <a:ext uri="{FF2B5EF4-FFF2-40B4-BE49-F238E27FC236}">
                <a16:creationId xmlns:a16="http://schemas.microsoft.com/office/drawing/2014/main" id="{94DCBFBF-F30D-C893-95C3-B6F4B09358C1}"/>
              </a:ext>
            </a:extLst>
          </p:cNvPr>
          <p:cNvSpPr/>
          <p:nvPr/>
        </p:nvSpPr>
        <p:spPr>
          <a:xfrm>
            <a:off x="7743376" y="343496"/>
            <a:ext cx="1249250" cy="305696"/>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Pin on Scrapping ideas">
            <a:hlinkClick r:id="rId5" action="ppaction://hlinksldjump"/>
            <a:extLst>
              <a:ext uri="{FF2B5EF4-FFF2-40B4-BE49-F238E27FC236}">
                <a16:creationId xmlns:a16="http://schemas.microsoft.com/office/drawing/2014/main" id="{AC88247B-CFFE-A0C0-FCC8-21F6EEC7D951}"/>
              </a:ext>
            </a:extLst>
          </p:cNvPr>
          <p:cNvPicPr>
            <a:picLocks noChangeAspect="1" noChangeArrowheads="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7" action="ppaction://hlinksldjump"/>
            <a:extLst>
              <a:ext uri="{FF2B5EF4-FFF2-40B4-BE49-F238E27FC236}">
                <a16:creationId xmlns:a16="http://schemas.microsoft.com/office/drawing/2014/main" id="{ED5CCF78-D957-9998-C8CA-5622582A7F8A}"/>
              </a:ext>
            </a:extLst>
          </p:cNvPr>
          <p:cNvPicPr>
            <a:picLocks noChangeAspect="1" noChangeArrowheads="1"/>
          </p:cNvPicPr>
          <p:nvPr/>
        </p:nvPicPr>
        <p:blipFill>
          <a:blip r:embed="rId8">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a:extLst>
              <a:ext uri="{FF2B5EF4-FFF2-40B4-BE49-F238E27FC236}">
                <a16:creationId xmlns:a16="http://schemas.microsoft.com/office/drawing/2014/main" id="{D06AC031-4F0E-4639-49D6-BEB92C5F0B8E}"/>
              </a:ext>
            </a:extLst>
          </p:cNvPr>
          <p:cNvPicPr>
            <a:picLocks noChangeAspect="1"/>
          </p:cNvPicPr>
          <p:nvPr/>
        </p:nvPicPr>
        <p:blipFill rotWithShape="1">
          <a:blip r:embed="rId9"/>
          <a:srcRect l="15657" r="18980"/>
          <a:stretch/>
        </p:blipFill>
        <p:spPr>
          <a:xfrm>
            <a:off x="4454057" y="2357748"/>
            <a:ext cx="2329842" cy="2377082"/>
          </a:xfrm>
          <a:prstGeom prst="ellipse">
            <a:avLst/>
          </a:prstGeom>
          <a:ln>
            <a:noFill/>
          </a:ln>
          <a:effectLst>
            <a:softEdge rad="112500"/>
          </a:effectLst>
        </p:spPr>
      </p:pic>
      <p:pic>
        <p:nvPicPr>
          <p:cNvPr id="1032" name="Picture 8" descr="Kemp's Ridley Sea Turtle | The Life of Animals">
            <a:extLst>
              <a:ext uri="{FF2B5EF4-FFF2-40B4-BE49-F238E27FC236}">
                <a16:creationId xmlns:a16="http://schemas.microsoft.com/office/drawing/2014/main" id="{E9C0528E-6DE8-12B5-3239-71B290CEFF16}"/>
              </a:ext>
            </a:extLst>
          </p:cNvPr>
          <p:cNvPicPr>
            <a:picLocks noChangeAspect="1" noChangeArrowheads="1"/>
          </p:cNvPicPr>
          <p:nvPr/>
        </p:nvPicPr>
        <p:blipFill rotWithShape="1">
          <a:blip r:embed="rId10">
            <a:extLst>
              <a:ext uri="{28A0092B-C50C-407E-A947-70E740481C1C}">
                <a14:useLocalDpi xmlns:a14="http://schemas.microsoft.com/office/drawing/2010/main" val="0"/>
              </a:ext>
            </a:extLst>
          </a:blip>
          <a:srcRect l="19910" r="18311"/>
          <a:stretch/>
        </p:blipFill>
        <p:spPr bwMode="auto">
          <a:xfrm>
            <a:off x="6018711" y="156042"/>
            <a:ext cx="2293168" cy="2247423"/>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34" name="Picture 10" descr="Pine Barrens Tree Frog Hyla Andersonii Photograph by John Serrao">
            <a:extLst>
              <a:ext uri="{FF2B5EF4-FFF2-40B4-BE49-F238E27FC236}">
                <a16:creationId xmlns:a16="http://schemas.microsoft.com/office/drawing/2014/main" id="{2DE72CC4-ABE8-9DF7-F7ED-BDB9838AA609}"/>
              </a:ext>
            </a:extLst>
          </p:cNvPr>
          <p:cNvPicPr>
            <a:picLocks noChangeAspect="1" noChangeArrowheads="1"/>
          </p:cNvPicPr>
          <p:nvPr/>
        </p:nvPicPr>
        <p:blipFill rotWithShape="1">
          <a:blip r:embed="rId11">
            <a:extLst>
              <a:ext uri="{28A0092B-C50C-407E-A947-70E740481C1C}">
                <a14:useLocalDpi xmlns:a14="http://schemas.microsoft.com/office/drawing/2010/main" val="0"/>
              </a:ext>
            </a:extLst>
          </a:blip>
          <a:srcRect l="3192" r="19219"/>
          <a:stretch/>
        </p:blipFill>
        <p:spPr bwMode="auto">
          <a:xfrm>
            <a:off x="8556894" y="103280"/>
            <a:ext cx="2226183" cy="2300185"/>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36" name="Picture 12" descr="Mitchell's Satyr (Butterflies of Alabama) · iNaturalist">
            <a:extLst>
              <a:ext uri="{FF2B5EF4-FFF2-40B4-BE49-F238E27FC236}">
                <a16:creationId xmlns:a16="http://schemas.microsoft.com/office/drawing/2014/main" id="{5F54FBE0-07D3-1AA2-C197-7E97FCA38CD9}"/>
              </a:ext>
            </a:extLst>
          </p:cNvPr>
          <p:cNvPicPr>
            <a:picLocks noChangeAspect="1" noChangeArrowheads="1"/>
          </p:cNvPicPr>
          <p:nvPr/>
        </p:nvPicPr>
        <p:blipFill rotWithShape="1">
          <a:blip r:embed="rId12">
            <a:extLst>
              <a:ext uri="{28A0092B-C50C-407E-A947-70E740481C1C}">
                <a14:useLocalDpi xmlns:a14="http://schemas.microsoft.com/office/drawing/2010/main" val="0"/>
              </a:ext>
            </a:extLst>
          </a:blip>
          <a:srcRect l="25238" t="17481" r="28811" b="21097"/>
          <a:stretch/>
        </p:blipFill>
        <p:spPr bwMode="auto">
          <a:xfrm>
            <a:off x="9641934" y="2357748"/>
            <a:ext cx="2441624" cy="2331314"/>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38" name="Picture 14" descr="Blue Whale Wallpaper - WallpaperSafari">
            <a:extLst>
              <a:ext uri="{FF2B5EF4-FFF2-40B4-BE49-F238E27FC236}">
                <a16:creationId xmlns:a16="http://schemas.microsoft.com/office/drawing/2014/main" id="{258A300B-204B-B218-14C7-D71535C06E93}"/>
              </a:ext>
            </a:extLst>
          </p:cNvPr>
          <p:cNvPicPr>
            <a:picLocks noChangeAspect="1" noChangeArrowheads="1"/>
          </p:cNvPicPr>
          <p:nvPr/>
        </p:nvPicPr>
        <p:blipFill rotWithShape="1">
          <a:blip r:embed="rId13">
            <a:extLst>
              <a:ext uri="{28A0092B-C50C-407E-A947-70E740481C1C}">
                <a14:useLocalDpi xmlns:a14="http://schemas.microsoft.com/office/drawing/2010/main" val="0"/>
              </a:ext>
            </a:extLst>
          </a:blip>
          <a:srcRect l="26889" t="7237" r="4656" b="7019"/>
          <a:stretch/>
        </p:blipFill>
        <p:spPr bwMode="auto">
          <a:xfrm>
            <a:off x="8556894" y="4526676"/>
            <a:ext cx="2326613" cy="2331314"/>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40" name="Picture 16" descr="Atlantic Sturgeon – &quot;OCEAN TREASURES&quot; Memorial Library">
            <a:extLst>
              <a:ext uri="{FF2B5EF4-FFF2-40B4-BE49-F238E27FC236}">
                <a16:creationId xmlns:a16="http://schemas.microsoft.com/office/drawing/2014/main" id="{CB90E68D-7A12-4ADF-F903-481D0F5DF6A2}"/>
              </a:ext>
            </a:extLst>
          </p:cNvPr>
          <p:cNvPicPr>
            <a:picLocks noChangeAspect="1" noChangeArrowheads="1"/>
          </p:cNvPicPr>
          <p:nvPr/>
        </p:nvPicPr>
        <p:blipFill rotWithShape="1">
          <a:blip r:embed="rId14">
            <a:extLst>
              <a:ext uri="{28A0092B-C50C-407E-A947-70E740481C1C}">
                <a14:useLocalDpi xmlns:a14="http://schemas.microsoft.com/office/drawing/2010/main" val="0"/>
              </a:ext>
            </a:extLst>
          </a:blip>
          <a:srcRect l="14712" r="18356"/>
          <a:stretch/>
        </p:blipFill>
        <p:spPr bwMode="auto">
          <a:xfrm>
            <a:off x="6018711" y="4564201"/>
            <a:ext cx="2266658" cy="2256263"/>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42" name="Picture 18" descr="Best People Montage Human Face Digital Composite Stock Photos, Pictures ...">
            <a:extLst>
              <a:ext uri="{FF2B5EF4-FFF2-40B4-BE49-F238E27FC236}">
                <a16:creationId xmlns:a16="http://schemas.microsoft.com/office/drawing/2014/main" id="{EBC4F28C-83AC-A099-2102-0EADC0DCB238}"/>
              </a:ext>
            </a:extLst>
          </p:cNvPr>
          <p:cNvPicPr>
            <a:picLocks noChangeAspect="1" noChangeArrowheads="1"/>
          </p:cNvPicPr>
          <p:nvPr/>
        </p:nvPicPr>
        <p:blipFill rotWithShape="1">
          <a:blip r:embed="rId15">
            <a:extLst>
              <a:ext uri="{28A0092B-C50C-407E-A947-70E740481C1C}">
                <a14:useLocalDpi xmlns:a14="http://schemas.microsoft.com/office/drawing/2010/main" val="0"/>
              </a:ext>
            </a:extLst>
          </a:blip>
          <a:srcRect r="50000" b="50000"/>
          <a:stretch/>
        </p:blipFill>
        <p:spPr bwMode="auto">
          <a:xfrm>
            <a:off x="7027396" y="2222986"/>
            <a:ext cx="2559220" cy="2559220"/>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44" name="Picture 20" descr="The Underground Wine Letter | question mark red">
            <a:extLst>
              <a:ext uri="{FF2B5EF4-FFF2-40B4-BE49-F238E27FC236}">
                <a16:creationId xmlns:a16="http://schemas.microsoft.com/office/drawing/2014/main" id="{021137C4-3099-BFC6-8BD4-F8DBF56FE7C6}"/>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7792584" y="2592758"/>
            <a:ext cx="1138815" cy="19039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97700311"/>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6" presetClass="entr" presetSubtype="32" fill="hold" nodeType="withEffect">
                                  <p:stCondLst>
                                    <p:cond delay="0"/>
                                  </p:stCondLst>
                                  <p:childTnLst>
                                    <p:set>
                                      <p:cBhvr>
                                        <p:cTn id="9" dur="1" fill="hold">
                                          <p:stCondLst>
                                            <p:cond delay="0"/>
                                          </p:stCondLst>
                                        </p:cTn>
                                        <p:tgtEl>
                                          <p:spTgt spid="3074"/>
                                        </p:tgtEl>
                                        <p:attrNameLst>
                                          <p:attrName>style.visibility</p:attrName>
                                        </p:attrNameLst>
                                      </p:cBhvr>
                                      <p:to>
                                        <p:strVal val="visible"/>
                                      </p:to>
                                    </p:set>
                                    <p:animEffect transition="in" filter="circle(out)">
                                      <p:cBhvr>
                                        <p:cTn id="10" dur="1500"/>
                                        <p:tgtEl>
                                          <p:spTgt spid="3074"/>
                                        </p:tgtEl>
                                      </p:cBhvr>
                                    </p:animEffect>
                                  </p:childTnLst>
                                </p:cTn>
                              </p:par>
                              <p:par>
                                <p:cTn id="11" presetID="10" presetClass="entr" presetSubtype="0" fill="hold" grpId="0" nodeType="withEffect">
                                  <p:stCondLst>
                                    <p:cond delay="750"/>
                                  </p:stCondLst>
                                  <p:childTnLst>
                                    <p:set>
                                      <p:cBhvr>
                                        <p:cTn id="12" dur="1" fill="hold">
                                          <p:stCondLst>
                                            <p:cond delay="0"/>
                                          </p:stCondLst>
                                        </p:cTn>
                                        <p:tgtEl>
                                          <p:spTgt spid="4"/>
                                        </p:tgtEl>
                                        <p:attrNameLst>
                                          <p:attrName>style.visibility</p:attrName>
                                        </p:attrNameLst>
                                      </p:cBhvr>
                                      <p:to>
                                        <p:strVal val="visible"/>
                                      </p:to>
                                    </p:set>
                                    <p:animEffect transition="in" filter="fade">
                                      <p:cBhvr>
                                        <p:cTn id="13" dur="250"/>
                                        <p:tgtEl>
                                          <p:spTgt spid="4"/>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3">
                                            <p:txEl>
                                              <p:pRg st="1" end="1"/>
                                            </p:txEl>
                                          </p:spTgt>
                                        </p:tgtEl>
                                        <p:attrNameLst>
                                          <p:attrName>style.visibility</p:attrName>
                                        </p:attrNameLst>
                                      </p:cBhvr>
                                      <p:to>
                                        <p:strVal val="visible"/>
                                      </p:to>
                                    </p:set>
                                    <p:animEffect transition="in" filter="fade">
                                      <p:cBhvr>
                                        <p:cTn id="18" dur="500"/>
                                        <p:tgtEl>
                                          <p:spTgt spid="3">
                                            <p:txEl>
                                              <p:pRg st="1" end="1"/>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21" presetClass="entr" presetSubtype="1" fill="hold" nodeType="clickEffect">
                                  <p:stCondLst>
                                    <p:cond delay="0"/>
                                  </p:stCondLst>
                                  <p:childTnLst>
                                    <p:set>
                                      <p:cBhvr>
                                        <p:cTn id="22" dur="1" fill="hold">
                                          <p:stCondLst>
                                            <p:cond delay="0"/>
                                          </p:stCondLst>
                                        </p:cTn>
                                        <p:tgtEl>
                                          <p:spTgt spid="10"/>
                                        </p:tgtEl>
                                        <p:attrNameLst>
                                          <p:attrName>style.visibility</p:attrName>
                                        </p:attrNameLst>
                                      </p:cBhvr>
                                      <p:to>
                                        <p:strVal val="visible"/>
                                      </p:to>
                                    </p:set>
                                    <p:animEffect transition="in" filter="wheel(1)">
                                      <p:cBhvr>
                                        <p:cTn id="23" dur="2000"/>
                                        <p:tgtEl>
                                          <p:spTgt spid="10"/>
                                        </p:tgtEl>
                                      </p:cBhvr>
                                    </p:animEffect>
                                  </p:childTnLst>
                                </p:cTn>
                              </p:par>
                              <p:par>
                                <p:cTn id="24" presetID="21" presetClass="entr" presetSubtype="1" fill="hold" nodeType="withEffect">
                                  <p:stCondLst>
                                    <p:cond delay="250"/>
                                  </p:stCondLst>
                                  <p:childTnLst>
                                    <p:set>
                                      <p:cBhvr>
                                        <p:cTn id="25" dur="1" fill="hold">
                                          <p:stCondLst>
                                            <p:cond delay="0"/>
                                          </p:stCondLst>
                                        </p:cTn>
                                        <p:tgtEl>
                                          <p:spTgt spid="1032"/>
                                        </p:tgtEl>
                                        <p:attrNameLst>
                                          <p:attrName>style.visibility</p:attrName>
                                        </p:attrNameLst>
                                      </p:cBhvr>
                                      <p:to>
                                        <p:strVal val="visible"/>
                                      </p:to>
                                    </p:set>
                                    <p:animEffect transition="in" filter="wheel(1)">
                                      <p:cBhvr>
                                        <p:cTn id="26" dur="2000"/>
                                        <p:tgtEl>
                                          <p:spTgt spid="1032"/>
                                        </p:tgtEl>
                                      </p:cBhvr>
                                    </p:animEffect>
                                  </p:childTnLst>
                                </p:cTn>
                              </p:par>
                              <p:par>
                                <p:cTn id="27" presetID="21" presetClass="entr" presetSubtype="1" fill="hold" nodeType="withEffect">
                                  <p:stCondLst>
                                    <p:cond delay="500"/>
                                  </p:stCondLst>
                                  <p:childTnLst>
                                    <p:set>
                                      <p:cBhvr>
                                        <p:cTn id="28" dur="1" fill="hold">
                                          <p:stCondLst>
                                            <p:cond delay="0"/>
                                          </p:stCondLst>
                                        </p:cTn>
                                        <p:tgtEl>
                                          <p:spTgt spid="1034"/>
                                        </p:tgtEl>
                                        <p:attrNameLst>
                                          <p:attrName>style.visibility</p:attrName>
                                        </p:attrNameLst>
                                      </p:cBhvr>
                                      <p:to>
                                        <p:strVal val="visible"/>
                                      </p:to>
                                    </p:set>
                                    <p:animEffect transition="in" filter="wheel(1)">
                                      <p:cBhvr>
                                        <p:cTn id="29" dur="2000"/>
                                        <p:tgtEl>
                                          <p:spTgt spid="1034"/>
                                        </p:tgtEl>
                                      </p:cBhvr>
                                    </p:animEffect>
                                  </p:childTnLst>
                                </p:cTn>
                              </p:par>
                              <p:par>
                                <p:cTn id="30" presetID="21" presetClass="entr" presetSubtype="1" fill="hold" nodeType="withEffect">
                                  <p:stCondLst>
                                    <p:cond delay="750"/>
                                  </p:stCondLst>
                                  <p:childTnLst>
                                    <p:set>
                                      <p:cBhvr>
                                        <p:cTn id="31" dur="1" fill="hold">
                                          <p:stCondLst>
                                            <p:cond delay="0"/>
                                          </p:stCondLst>
                                        </p:cTn>
                                        <p:tgtEl>
                                          <p:spTgt spid="1036"/>
                                        </p:tgtEl>
                                        <p:attrNameLst>
                                          <p:attrName>style.visibility</p:attrName>
                                        </p:attrNameLst>
                                      </p:cBhvr>
                                      <p:to>
                                        <p:strVal val="visible"/>
                                      </p:to>
                                    </p:set>
                                    <p:animEffect transition="in" filter="wheel(1)">
                                      <p:cBhvr>
                                        <p:cTn id="32" dur="2000"/>
                                        <p:tgtEl>
                                          <p:spTgt spid="1036"/>
                                        </p:tgtEl>
                                      </p:cBhvr>
                                    </p:animEffect>
                                  </p:childTnLst>
                                </p:cTn>
                              </p:par>
                              <p:par>
                                <p:cTn id="33" presetID="21" presetClass="entr" presetSubtype="1" fill="hold" nodeType="withEffect">
                                  <p:stCondLst>
                                    <p:cond delay="1000"/>
                                  </p:stCondLst>
                                  <p:childTnLst>
                                    <p:set>
                                      <p:cBhvr>
                                        <p:cTn id="34" dur="1" fill="hold">
                                          <p:stCondLst>
                                            <p:cond delay="0"/>
                                          </p:stCondLst>
                                        </p:cTn>
                                        <p:tgtEl>
                                          <p:spTgt spid="1038"/>
                                        </p:tgtEl>
                                        <p:attrNameLst>
                                          <p:attrName>style.visibility</p:attrName>
                                        </p:attrNameLst>
                                      </p:cBhvr>
                                      <p:to>
                                        <p:strVal val="visible"/>
                                      </p:to>
                                    </p:set>
                                    <p:animEffect transition="in" filter="wheel(1)">
                                      <p:cBhvr>
                                        <p:cTn id="35" dur="2000"/>
                                        <p:tgtEl>
                                          <p:spTgt spid="1038"/>
                                        </p:tgtEl>
                                      </p:cBhvr>
                                    </p:animEffect>
                                  </p:childTnLst>
                                </p:cTn>
                              </p:par>
                              <p:par>
                                <p:cTn id="36" presetID="21" presetClass="entr" presetSubtype="1" fill="hold" nodeType="withEffect">
                                  <p:stCondLst>
                                    <p:cond delay="1250"/>
                                  </p:stCondLst>
                                  <p:childTnLst>
                                    <p:set>
                                      <p:cBhvr>
                                        <p:cTn id="37" dur="1" fill="hold">
                                          <p:stCondLst>
                                            <p:cond delay="0"/>
                                          </p:stCondLst>
                                        </p:cTn>
                                        <p:tgtEl>
                                          <p:spTgt spid="1040"/>
                                        </p:tgtEl>
                                        <p:attrNameLst>
                                          <p:attrName>style.visibility</p:attrName>
                                        </p:attrNameLst>
                                      </p:cBhvr>
                                      <p:to>
                                        <p:strVal val="visible"/>
                                      </p:to>
                                    </p:set>
                                    <p:animEffect transition="in" filter="wheel(1)">
                                      <p:cBhvr>
                                        <p:cTn id="38" dur="2000"/>
                                        <p:tgtEl>
                                          <p:spTgt spid="1040"/>
                                        </p:tgtEl>
                                      </p:cBhvr>
                                    </p:animEffect>
                                  </p:childTnLst>
                                </p:cTn>
                              </p:par>
                            </p:childTnLst>
                          </p:cTn>
                        </p:par>
                        <p:par>
                          <p:cTn id="39" fill="hold">
                            <p:stCondLst>
                              <p:cond delay="3250"/>
                            </p:stCondLst>
                            <p:childTnLst>
                              <p:par>
                                <p:cTn id="40" presetID="10" presetClass="entr" presetSubtype="0" fill="hold" nodeType="afterEffect">
                                  <p:stCondLst>
                                    <p:cond delay="750"/>
                                  </p:stCondLst>
                                  <p:childTnLst>
                                    <p:set>
                                      <p:cBhvr>
                                        <p:cTn id="41" dur="1" fill="hold">
                                          <p:stCondLst>
                                            <p:cond delay="0"/>
                                          </p:stCondLst>
                                        </p:cTn>
                                        <p:tgtEl>
                                          <p:spTgt spid="1042"/>
                                        </p:tgtEl>
                                        <p:attrNameLst>
                                          <p:attrName>style.visibility</p:attrName>
                                        </p:attrNameLst>
                                      </p:cBhvr>
                                      <p:to>
                                        <p:strVal val="visible"/>
                                      </p:to>
                                    </p:set>
                                    <p:animEffect transition="in" filter="fade">
                                      <p:cBhvr>
                                        <p:cTn id="42" dur="2000"/>
                                        <p:tgtEl>
                                          <p:spTgt spid="1042"/>
                                        </p:tgtEl>
                                      </p:cBhvr>
                                    </p:animEffect>
                                  </p:childTnLst>
                                </p:cTn>
                              </p:par>
                              <p:par>
                                <p:cTn id="43" presetID="10" presetClass="entr" presetSubtype="0" fill="hold" nodeType="withEffect">
                                  <p:stCondLst>
                                    <p:cond delay="2500"/>
                                  </p:stCondLst>
                                  <p:childTnLst>
                                    <p:set>
                                      <p:cBhvr>
                                        <p:cTn id="44" dur="1" fill="hold">
                                          <p:stCondLst>
                                            <p:cond delay="0"/>
                                          </p:stCondLst>
                                        </p:cTn>
                                        <p:tgtEl>
                                          <p:spTgt spid="1044"/>
                                        </p:tgtEl>
                                        <p:attrNameLst>
                                          <p:attrName>style.visibility</p:attrName>
                                        </p:attrNameLst>
                                      </p:cBhvr>
                                      <p:to>
                                        <p:strVal val="visible"/>
                                      </p:to>
                                    </p:set>
                                    <p:animEffect transition="in" filter="fade">
                                      <p:cBhvr>
                                        <p:cTn id="45" dur="1250"/>
                                        <p:tgtEl>
                                          <p:spTgt spid="104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031" name="Rectangle 1030">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9534B7E-BAB0-DFF6-ABD6-B36F975AF658}"/>
              </a:ext>
            </a:extLst>
          </p:cNvPr>
          <p:cNvSpPr>
            <a:spLocks noGrp="1"/>
          </p:cNvSpPr>
          <p:nvPr>
            <p:ph type="title"/>
          </p:nvPr>
        </p:nvSpPr>
        <p:spPr>
          <a:xfrm>
            <a:off x="1005863" y="405942"/>
            <a:ext cx="2743154" cy="1956841"/>
          </a:xfrm>
        </p:spPr>
        <p:txBody>
          <a:bodyPr anchor="b">
            <a:normAutofit/>
          </a:bodyPr>
          <a:lstStyle/>
          <a:p>
            <a:pPr algn="ctr"/>
            <a:r>
              <a:rPr lang="en-US" sz="5400" dirty="0"/>
              <a:t>Invasive Species</a:t>
            </a:r>
          </a:p>
        </p:txBody>
      </p:sp>
      <p:sp>
        <p:nvSpPr>
          <p:cNvPr id="1033"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3AAB5E3E-1384-398F-C5B8-1608EB953FC5}"/>
              </a:ext>
            </a:extLst>
          </p:cNvPr>
          <p:cNvSpPr>
            <a:spLocks noGrp="1"/>
          </p:cNvSpPr>
          <p:nvPr>
            <p:ph idx="1"/>
          </p:nvPr>
        </p:nvSpPr>
        <p:spPr>
          <a:xfrm>
            <a:off x="640081" y="2872899"/>
            <a:ext cx="3474720" cy="3320668"/>
          </a:xfrm>
        </p:spPr>
        <p:txBody>
          <a:bodyPr>
            <a:normAutofit/>
          </a:bodyPr>
          <a:lstStyle/>
          <a:p>
            <a:r>
              <a:rPr lang="en-US" dirty="0"/>
              <a:t>Spotted Lanternfly</a:t>
            </a:r>
          </a:p>
          <a:p>
            <a:r>
              <a:rPr lang="en-US" dirty="0"/>
              <a:t>Purple Loosestrife</a:t>
            </a:r>
          </a:p>
          <a:p>
            <a:endParaRPr lang="en-US" dirty="0"/>
          </a:p>
          <a:p>
            <a:endParaRPr lang="en-US" dirty="0"/>
          </a:p>
        </p:txBody>
      </p:sp>
      <p:pic>
        <p:nvPicPr>
          <p:cNvPr id="1026" name="Picture 2" descr="Invasive Bugs Spotted In New Jersey Cause 8 Counties To Go 'Under ...">
            <a:extLst>
              <a:ext uri="{FF2B5EF4-FFF2-40B4-BE49-F238E27FC236}">
                <a16:creationId xmlns:a16="http://schemas.microsoft.com/office/drawing/2014/main" id="{1553A85D-B45B-07C7-E9ED-9DA1773DD8AE}"/>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2916" r="24675" b="-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2" descr="A map showing where the spotted lanternfly has established itself in the Northeast, Midwest and the South as of spring 2023.">
            <a:extLst>
              <a:ext uri="{FF2B5EF4-FFF2-40B4-BE49-F238E27FC236}">
                <a16:creationId xmlns:a16="http://schemas.microsoft.com/office/drawing/2014/main" id="{64604065-046C-73DA-EAB4-D739B35C0BF3}"/>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r="5526"/>
          <a:stretch/>
        </p:blipFill>
        <p:spPr bwMode="auto">
          <a:xfrm>
            <a:off x="4557935" y="693710"/>
            <a:ext cx="7631017" cy="547057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 name="Picture 2" descr="Purple Loosestrife Returns - RichardHowe.com">
            <a:extLst>
              <a:ext uri="{FF2B5EF4-FFF2-40B4-BE49-F238E27FC236}">
                <a16:creationId xmlns:a16="http://schemas.microsoft.com/office/drawing/2014/main" id="{37D887AD-2B55-B597-0509-14740D7DA1EC}"/>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6248" r="4679"/>
          <a:stretch/>
        </p:blipFill>
        <p:spPr bwMode="auto">
          <a:xfrm>
            <a:off x="4533803" y="693709"/>
            <a:ext cx="7631017" cy="547057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 name="Picture 5" descr="Pin on Scrapping ideas">
            <a:hlinkClick r:id="rId6" action="ppaction://hlinksldjump"/>
            <a:extLst>
              <a:ext uri="{FF2B5EF4-FFF2-40B4-BE49-F238E27FC236}">
                <a16:creationId xmlns:a16="http://schemas.microsoft.com/office/drawing/2014/main" id="{3A3989C0-741B-43F6-5E00-86807401F1ED}"/>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Web Link Icon">
            <a:hlinkClick r:id="rId8" action="ppaction://hlinksldjump"/>
            <a:extLst>
              <a:ext uri="{FF2B5EF4-FFF2-40B4-BE49-F238E27FC236}">
                <a16:creationId xmlns:a16="http://schemas.microsoft.com/office/drawing/2014/main" id="{E9824727-F6FB-9FFA-F8C0-6CA1FF752E3E}"/>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60036312"/>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6" presetClass="entr" presetSubtype="32" fill="hold"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circle(out)">
                                      <p:cBhvr>
                                        <p:cTn id="10" dur="2000"/>
                                        <p:tgtEl>
                                          <p:spTgt spid="4"/>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fade">
                                      <p:cBhvr>
                                        <p:cTn id="15" dur="500"/>
                                        <p:tgtEl>
                                          <p:spTgt spid="3">
                                            <p:txEl>
                                              <p:pRg st="1" end="1"/>
                                            </p:txEl>
                                          </p:spTgt>
                                        </p:tgtEl>
                                      </p:cBhvr>
                                    </p:animEffect>
                                  </p:childTnLst>
                                </p:cTn>
                              </p:par>
                              <p:par>
                                <p:cTn id="16" presetID="6" presetClass="entr" presetSubtype="32" fill="hold" nodeType="withEffect">
                                  <p:stCondLst>
                                    <p:cond delay="0"/>
                                  </p:stCondLst>
                                  <p:childTnLst>
                                    <p:set>
                                      <p:cBhvr>
                                        <p:cTn id="17" dur="1" fill="hold">
                                          <p:stCondLst>
                                            <p:cond delay="0"/>
                                          </p:stCondLst>
                                        </p:cTn>
                                        <p:tgtEl>
                                          <p:spTgt spid="5"/>
                                        </p:tgtEl>
                                        <p:attrNameLst>
                                          <p:attrName>style.visibility</p:attrName>
                                        </p:attrNameLst>
                                      </p:cBhvr>
                                      <p:to>
                                        <p:strVal val="visible"/>
                                      </p:to>
                                    </p:set>
                                    <p:animEffect transition="in" filter="circle(out)">
                                      <p:cBhvr>
                                        <p:cTn id="18"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3079" name="Rectangle 3078">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0D783F3-0342-C1B9-A1FC-2BB380906E67}"/>
              </a:ext>
            </a:extLst>
          </p:cNvPr>
          <p:cNvSpPr>
            <a:spLocks noGrp="1"/>
          </p:cNvSpPr>
          <p:nvPr>
            <p:ph type="title"/>
          </p:nvPr>
        </p:nvSpPr>
        <p:spPr>
          <a:xfrm>
            <a:off x="375802" y="630153"/>
            <a:ext cx="3973907" cy="1956841"/>
          </a:xfrm>
        </p:spPr>
        <p:txBody>
          <a:bodyPr anchor="b">
            <a:noAutofit/>
          </a:bodyPr>
          <a:lstStyle/>
          <a:p>
            <a:pPr algn="ctr"/>
            <a:r>
              <a:rPr lang="en-US" sz="4800" dirty="0"/>
              <a:t>Migratory &amp; Non-Migratory</a:t>
            </a:r>
            <a:br>
              <a:rPr lang="en-US" sz="4800" dirty="0"/>
            </a:br>
            <a:r>
              <a:rPr lang="en-US" sz="4800" dirty="0"/>
              <a:t> Birds</a:t>
            </a:r>
          </a:p>
        </p:txBody>
      </p:sp>
      <p:sp>
        <p:nvSpPr>
          <p:cNvPr id="3081"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B19F2B70-70B5-BBEF-3ABB-54141119942E}"/>
              </a:ext>
            </a:extLst>
          </p:cNvPr>
          <p:cNvSpPr>
            <a:spLocks noGrp="1"/>
          </p:cNvSpPr>
          <p:nvPr>
            <p:ph idx="1"/>
          </p:nvPr>
        </p:nvSpPr>
        <p:spPr>
          <a:xfrm>
            <a:off x="640081" y="2872899"/>
            <a:ext cx="3474720" cy="3320668"/>
          </a:xfrm>
        </p:spPr>
        <p:txBody>
          <a:bodyPr>
            <a:normAutofit/>
          </a:bodyPr>
          <a:lstStyle/>
          <a:p>
            <a:r>
              <a:rPr lang="en-US" dirty="0"/>
              <a:t>Changes in Migratory Patterns</a:t>
            </a:r>
          </a:p>
          <a:p>
            <a:r>
              <a:rPr lang="en-US" dirty="0"/>
              <a:t>Habitat Range</a:t>
            </a:r>
          </a:p>
          <a:p>
            <a:r>
              <a:rPr lang="en-US" dirty="0"/>
              <a:t>Loss of Habitat &amp; Food Sources</a:t>
            </a:r>
          </a:p>
        </p:txBody>
      </p:sp>
      <p:pic>
        <p:nvPicPr>
          <p:cNvPr id="3074" name="Picture 2" descr="International Migratory Bird Day Series: Red Knot « Conserve Wildlife ...">
            <a:extLst>
              <a:ext uri="{FF2B5EF4-FFF2-40B4-BE49-F238E27FC236}">
                <a16:creationId xmlns:a16="http://schemas.microsoft.com/office/drawing/2014/main" id="{4AE66C22-00F1-59C3-4EF2-D2B76F7F5E63}"/>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20450" r="4323"/>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1026" name="Picture 2" descr="New Jersey coastline buzzes as hub of wildlife migration | Latest ...">
            <a:extLst>
              <a:ext uri="{FF2B5EF4-FFF2-40B4-BE49-F238E27FC236}">
                <a16:creationId xmlns:a16="http://schemas.microsoft.com/office/drawing/2014/main" id="{13303377-DA52-9DEE-3912-4BBE99CE6BC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235687" y="100588"/>
            <a:ext cx="4848847" cy="6633932"/>
          </a:xfrm>
          <a:prstGeom prst="rect">
            <a:avLst/>
          </a:prstGeom>
          <a:ln w="76200">
            <a:solidFill>
              <a:schemeClr val="tx1"/>
            </a:solidFill>
          </a:ln>
          <a:effectLst>
            <a:softEdge rad="112500"/>
          </a:effectLst>
          <a:extLst>
            <a:ext uri="{909E8E84-426E-40DD-AFC4-6F175D3DCCD1}">
              <a14:hiddenFill xmlns:a14="http://schemas.microsoft.com/office/drawing/2010/main">
                <a:solidFill>
                  <a:srgbClr val="FFFFFF"/>
                </a:solidFill>
              </a14:hiddenFill>
            </a:ext>
          </a:extLst>
        </p:spPr>
      </p:pic>
      <p:pic>
        <p:nvPicPr>
          <p:cNvPr id="1028" name="Picture 4" descr="Chickadees and Climate Change | From Moo to You Chickadees and Climate ...">
            <a:extLst>
              <a:ext uri="{FF2B5EF4-FFF2-40B4-BE49-F238E27FC236}">
                <a16:creationId xmlns:a16="http://schemas.microsoft.com/office/drawing/2014/main" id="{B56A148A-BD75-4FF6-95F4-EA7815FDAA5D}"/>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172332" y="1645875"/>
            <a:ext cx="6878775" cy="3566250"/>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a:extLst>
            <a:ext uri="{909E8E84-426E-40DD-AFC4-6F175D3DCCD1}">
              <a14:hiddenFill xmlns:a14="http://schemas.microsoft.com/office/drawing/2010/main">
                <a:solidFill>
                  <a:srgbClr val="FFFFFF"/>
                </a:solidFill>
              </a14:hiddenFill>
            </a:ext>
          </a:extLst>
        </p:spPr>
      </p:pic>
      <p:pic>
        <p:nvPicPr>
          <p:cNvPr id="4" name="Black-Capped &amp; Carolina Chickadee">
            <a:hlinkClick r:id="" action="ppaction://media"/>
            <a:extLst>
              <a:ext uri="{FF2B5EF4-FFF2-40B4-BE49-F238E27FC236}">
                <a16:creationId xmlns:a16="http://schemas.microsoft.com/office/drawing/2014/main" id="{0EBD3DA0-724B-39D5-28CD-399F963D070A}"/>
              </a:ext>
            </a:extLst>
          </p:cNvPr>
          <p:cNvPicPr>
            <a:picLocks noChangeAspect="1"/>
          </p:cNvPicPr>
          <p:nvPr>
            <a:audioFile r:link="rId2"/>
            <p:extLst>
              <p:ext uri="{DAA4B4D4-6D71-4841-9C94-3DE7FCFB9230}">
                <p14:media xmlns:p14="http://schemas.microsoft.com/office/powerpoint/2010/main" r:embed="rId1"/>
              </p:ext>
            </p:extLst>
          </p:nvPr>
        </p:nvPicPr>
        <p:blipFill>
          <a:blip r:embed="rId8"/>
          <a:stretch>
            <a:fillRect/>
          </a:stretch>
        </p:blipFill>
        <p:spPr>
          <a:xfrm>
            <a:off x="12328322" y="1484539"/>
            <a:ext cx="609600" cy="609600"/>
          </a:xfrm>
          <a:prstGeom prst="rect">
            <a:avLst/>
          </a:prstGeom>
        </p:spPr>
      </p:pic>
      <p:pic>
        <p:nvPicPr>
          <p:cNvPr id="5" name="Picture 4" descr="Pin on Scrapping ideas">
            <a:hlinkClick r:id="rId9" action="ppaction://hlinksldjump"/>
            <a:extLst>
              <a:ext uri="{FF2B5EF4-FFF2-40B4-BE49-F238E27FC236}">
                <a16:creationId xmlns:a16="http://schemas.microsoft.com/office/drawing/2014/main" id="{8E58826C-3BD5-E558-5C24-85C38EC457C6}"/>
              </a:ext>
            </a:extLst>
          </p:cNvPr>
          <p:cNvPicPr>
            <a:picLocks noChangeAspect="1" noChangeArrowheads="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11" action="ppaction://hlinksldjump"/>
            <a:extLst>
              <a:ext uri="{FF2B5EF4-FFF2-40B4-BE49-F238E27FC236}">
                <a16:creationId xmlns:a16="http://schemas.microsoft.com/office/drawing/2014/main" id="{7CC11C36-2E35-38EB-EA67-D153FD81710A}"/>
              </a:ext>
            </a:extLst>
          </p:cNvPr>
          <p:cNvPicPr>
            <a:picLocks noChangeAspect="1" noChangeArrowheads="1"/>
          </p:cNvPicPr>
          <p:nvPr/>
        </p:nvPicPr>
        <p:blipFill>
          <a:blip r:embed="rId12">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p:nvSpPr>
          <p:cNvPr id="8" name="AutoShape 4" descr="New Jersey State Bird | Eastern Goldfinch">
            <a:extLst>
              <a:ext uri="{FF2B5EF4-FFF2-40B4-BE49-F238E27FC236}">
                <a16:creationId xmlns:a16="http://schemas.microsoft.com/office/drawing/2014/main" id="{A14BFA43-4EAC-21EE-705A-A68A61D60740}"/>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9" name="Picture 8">
            <a:extLst>
              <a:ext uri="{FF2B5EF4-FFF2-40B4-BE49-F238E27FC236}">
                <a16:creationId xmlns:a16="http://schemas.microsoft.com/office/drawing/2014/main" id="{99480D0E-1EEC-4485-3E0F-2604012C16F6}"/>
              </a:ext>
            </a:extLst>
          </p:cNvPr>
          <p:cNvPicPr>
            <a:picLocks noChangeAspect="1"/>
          </p:cNvPicPr>
          <p:nvPr/>
        </p:nvPicPr>
        <p:blipFill rotWithShape="1">
          <a:blip r:embed="rId13"/>
          <a:srcRect l="11434" r="10138"/>
          <a:stretch/>
        </p:blipFill>
        <p:spPr>
          <a:xfrm>
            <a:off x="5546610" y="322546"/>
            <a:ext cx="6102331" cy="6212908"/>
          </a:xfrm>
          <a:prstGeom prst="ellipse">
            <a:avLst/>
          </a:prstGeom>
          <a:ln>
            <a:noFill/>
          </a:ln>
          <a:effectLst>
            <a:softEdge rad="112500"/>
          </a:effectLst>
        </p:spPr>
      </p:pic>
    </p:spTree>
    <p:extLst>
      <p:ext uri="{BB962C8B-B14F-4D97-AF65-F5344CB8AC3E}">
        <p14:creationId xmlns:p14="http://schemas.microsoft.com/office/powerpoint/2010/main" val="1214505091"/>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16" presetClass="entr" presetSubtype="26" fill="hold" nodeType="withEffect">
                                  <p:stCondLst>
                                    <p:cond delay="0"/>
                                  </p:stCondLst>
                                  <p:childTnLst>
                                    <p:set>
                                      <p:cBhvr>
                                        <p:cTn id="9" dur="1" fill="hold">
                                          <p:stCondLst>
                                            <p:cond delay="0"/>
                                          </p:stCondLst>
                                        </p:cTn>
                                        <p:tgtEl>
                                          <p:spTgt spid="1026"/>
                                        </p:tgtEl>
                                        <p:attrNameLst>
                                          <p:attrName>style.visibility</p:attrName>
                                        </p:attrNameLst>
                                      </p:cBhvr>
                                      <p:to>
                                        <p:strVal val="visible"/>
                                      </p:to>
                                    </p:set>
                                    <p:animEffect transition="in" filter="barn(inHorizontal)">
                                      <p:cBhvr>
                                        <p:cTn id="10" dur="3000"/>
                                        <p:tgtEl>
                                          <p:spTgt spid="1026"/>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fade">
                                      <p:cBhvr>
                                        <p:cTn id="15" dur="500"/>
                                        <p:tgtEl>
                                          <p:spTgt spid="3">
                                            <p:txEl>
                                              <p:pRg st="1" end="1"/>
                                            </p:txEl>
                                          </p:spTgt>
                                        </p:tgtEl>
                                      </p:cBhvr>
                                    </p:animEffect>
                                  </p:childTnLst>
                                </p:cTn>
                              </p:par>
                              <p:par>
                                <p:cTn id="16" presetID="21" presetClass="entr" presetSubtype="1" fill="hold" nodeType="withEffect">
                                  <p:stCondLst>
                                    <p:cond delay="0"/>
                                  </p:stCondLst>
                                  <p:childTnLst>
                                    <p:set>
                                      <p:cBhvr>
                                        <p:cTn id="17" dur="1" fill="hold">
                                          <p:stCondLst>
                                            <p:cond delay="0"/>
                                          </p:stCondLst>
                                        </p:cTn>
                                        <p:tgtEl>
                                          <p:spTgt spid="1028"/>
                                        </p:tgtEl>
                                        <p:attrNameLst>
                                          <p:attrName>style.visibility</p:attrName>
                                        </p:attrNameLst>
                                      </p:cBhvr>
                                      <p:to>
                                        <p:strVal val="visible"/>
                                      </p:to>
                                    </p:set>
                                    <p:animEffect transition="in" filter="wheel(1)">
                                      <p:cBhvr>
                                        <p:cTn id="18" dur="2500"/>
                                        <p:tgtEl>
                                          <p:spTgt spid="1028"/>
                                        </p:tgtEl>
                                      </p:cBhvr>
                                    </p:animEffect>
                                  </p:childTnLst>
                                </p:cTn>
                              </p:par>
                              <p:par>
                                <p:cTn id="19" presetID="1" presetClass="mediacall" presetSubtype="0" fill="hold" nodeType="withEffect">
                                  <p:stCondLst>
                                    <p:cond delay="3000"/>
                                  </p:stCondLst>
                                  <p:childTnLst>
                                    <p:cmd type="call" cmd="playFrom(0.0)">
                                      <p:cBhvr>
                                        <p:cTn id="20" dur="13426" fill="hold"/>
                                        <p:tgtEl>
                                          <p:spTgt spid="4"/>
                                        </p:tgtEl>
                                      </p:cBhvr>
                                    </p:cmd>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3">
                                            <p:txEl>
                                              <p:pRg st="2" end="2"/>
                                            </p:txEl>
                                          </p:spTgt>
                                        </p:tgtEl>
                                        <p:attrNameLst>
                                          <p:attrName>style.visibility</p:attrName>
                                        </p:attrNameLst>
                                      </p:cBhvr>
                                      <p:to>
                                        <p:strVal val="visible"/>
                                      </p:to>
                                    </p:set>
                                    <p:animEffect transition="in" filter="fade">
                                      <p:cBhvr>
                                        <p:cTn id="25" dur="500"/>
                                        <p:tgtEl>
                                          <p:spTgt spid="3">
                                            <p:txEl>
                                              <p:pRg st="2" end="2"/>
                                            </p:txEl>
                                          </p:spTgt>
                                        </p:tgtEl>
                                      </p:cBhvr>
                                    </p:animEffect>
                                  </p:childTnLst>
                                </p:cTn>
                              </p:par>
                            </p:childTnLst>
                          </p:cTn>
                        </p:par>
                      </p:childTnLst>
                    </p:cTn>
                  </p:par>
                  <p:par>
                    <p:cTn id="26" fill="hold">
                      <p:stCondLst>
                        <p:cond delay="indefinite"/>
                      </p:stCondLst>
                      <p:childTnLst>
                        <p:par>
                          <p:cTn id="27" fill="hold">
                            <p:stCondLst>
                              <p:cond delay="0"/>
                            </p:stCondLst>
                            <p:childTnLst>
                              <p:par>
                                <p:cTn id="28" presetID="53" presetClass="entr" presetSubtype="16" fill="hold" nodeType="clickEffect">
                                  <p:stCondLst>
                                    <p:cond delay="0"/>
                                  </p:stCondLst>
                                  <p:childTnLst>
                                    <p:set>
                                      <p:cBhvr>
                                        <p:cTn id="29" dur="1" fill="hold">
                                          <p:stCondLst>
                                            <p:cond delay="0"/>
                                          </p:stCondLst>
                                        </p:cTn>
                                        <p:tgtEl>
                                          <p:spTgt spid="9"/>
                                        </p:tgtEl>
                                        <p:attrNameLst>
                                          <p:attrName>style.visibility</p:attrName>
                                        </p:attrNameLst>
                                      </p:cBhvr>
                                      <p:to>
                                        <p:strVal val="visible"/>
                                      </p:to>
                                    </p:set>
                                    <p:anim calcmode="lin" valueType="num">
                                      <p:cBhvr>
                                        <p:cTn id="30" dur="1500" fill="hold"/>
                                        <p:tgtEl>
                                          <p:spTgt spid="9"/>
                                        </p:tgtEl>
                                        <p:attrNameLst>
                                          <p:attrName>ppt_w</p:attrName>
                                        </p:attrNameLst>
                                      </p:cBhvr>
                                      <p:tavLst>
                                        <p:tav tm="0">
                                          <p:val>
                                            <p:fltVal val="0"/>
                                          </p:val>
                                        </p:tav>
                                        <p:tav tm="100000">
                                          <p:val>
                                            <p:strVal val="#ppt_w"/>
                                          </p:val>
                                        </p:tav>
                                      </p:tavLst>
                                    </p:anim>
                                    <p:anim calcmode="lin" valueType="num">
                                      <p:cBhvr>
                                        <p:cTn id="31" dur="1500" fill="hold"/>
                                        <p:tgtEl>
                                          <p:spTgt spid="9"/>
                                        </p:tgtEl>
                                        <p:attrNameLst>
                                          <p:attrName>ppt_h</p:attrName>
                                        </p:attrNameLst>
                                      </p:cBhvr>
                                      <p:tavLst>
                                        <p:tav tm="0">
                                          <p:val>
                                            <p:fltVal val="0"/>
                                          </p:val>
                                        </p:tav>
                                        <p:tav tm="100000">
                                          <p:val>
                                            <p:strVal val="#ppt_h"/>
                                          </p:val>
                                        </p:tav>
                                      </p:tavLst>
                                    </p:anim>
                                    <p:animEffect transition="in" filter="fade">
                                      <p:cBhvr>
                                        <p:cTn id="32" dur="1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33" fill="hold" display="0">
                  <p:stCondLst>
                    <p:cond delay="indefinite"/>
                  </p:stCondLst>
                  <p:endCondLst>
                    <p:cond evt="onStopAudio" delay="0">
                      <p:tgtEl>
                        <p:sldTgt/>
                      </p:tgtEl>
                    </p:cond>
                  </p:endCondLst>
                </p:cTn>
                <p:tgtEl>
                  <p:spTgt spid="4"/>
                </p:tgtEl>
              </p:cMediaNode>
            </p:audio>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4103" name="Rectangle 4102">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9939879-7BB8-D06F-A891-5AA85B67D945}"/>
              </a:ext>
            </a:extLst>
          </p:cNvPr>
          <p:cNvSpPr>
            <a:spLocks noGrp="1"/>
          </p:cNvSpPr>
          <p:nvPr>
            <p:ph type="title"/>
          </p:nvPr>
        </p:nvSpPr>
        <p:spPr>
          <a:xfrm>
            <a:off x="640080" y="988617"/>
            <a:ext cx="3474720" cy="1404113"/>
          </a:xfrm>
        </p:spPr>
        <p:txBody>
          <a:bodyPr anchor="b">
            <a:normAutofit fontScale="90000"/>
          </a:bodyPr>
          <a:lstStyle/>
          <a:p>
            <a:pPr algn="ctr"/>
            <a:r>
              <a:rPr lang="en-US" sz="5400" dirty="0"/>
              <a:t>White-Tailed Deer</a:t>
            </a:r>
          </a:p>
        </p:txBody>
      </p:sp>
      <p:sp>
        <p:nvSpPr>
          <p:cNvPr id="4105"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0CA7B6CB-05F7-1C08-26D5-6CC59676E969}"/>
              </a:ext>
            </a:extLst>
          </p:cNvPr>
          <p:cNvSpPr>
            <a:spLocks noGrp="1"/>
          </p:cNvSpPr>
          <p:nvPr>
            <p:ph idx="1"/>
          </p:nvPr>
        </p:nvSpPr>
        <p:spPr>
          <a:xfrm>
            <a:off x="640081" y="2872899"/>
            <a:ext cx="3474720" cy="3320668"/>
          </a:xfrm>
        </p:spPr>
        <p:txBody>
          <a:bodyPr>
            <a:normAutofit/>
          </a:bodyPr>
          <a:lstStyle/>
          <a:p>
            <a:r>
              <a:rPr lang="en-US" dirty="0"/>
              <a:t>Habitat Loss</a:t>
            </a:r>
          </a:p>
          <a:p>
            <a:r>
              <a:rPr lang="en-US" dirty="0"/>
              <a:t>Auto/Deer Accidents</a:t>
            </a:r>
          </a:p>
          <a:p>
            <a:r>
              <a:rPr lang="en-US" dirty="0"/>
              <a:t>Increase in Vector Dispersal</a:t>
            </a:r>
          </a:p>
          <a:p>
            <a:endParaRPr lang="en-US" sz="2200" dirty="0"/>
          </a:p>
        </p:txBody>
      </p:sp>
      <p:pic>
        <p:nvPicPr>
          <p:cNvPr id="4098" name="Picture 2" descr="November is worst month for collisions with deer in VA">
            <a:extLst>
              <a:ext uri="{FF2B5EF4-FFF2-40B4-BE49-F238E27FC236}">
                <a16:creationId xmlns:a16="http://schemas.microsoft.com/office/drawing/2014/main" id="{EB29E293-19EB-D453-F59D-E1C076FD907D}"/>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5460" r="21318" b="-1"/>
          <a:stretch/>
        </p:blipFill>
        <p:spPr bwMode="auto">
          <a:xfrm>
            <a:off x="5310177" y="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2050" name="Picture 2" descr="Blog - What Dallas Residents Ought To Know About Ticks &amp; Lyme Disease">
            <a:extLst>
              <a:ext uri="{FF2B5EF4-FFF2-40B4-BE49-F238E27FC236}">
                <a16:creationId xmlns:a16="http://schemas.microsoft.com/office/drawing/2014/main" id="{B1ADF2FD-BF64-8E46-E5DE-2DBA22C7A63C}"/>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631833" y="151419"/>
            <a:ext cx="3454788" cy="4281005"/>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02F6B05C-CFFB-570B-BC9C-2D16DE8DBE73}"/>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9" action="ppaction://hlinksldjump"/>
            <a:extLst>
              <a:ext uri="{FF2B5EF4-FFF2-40B4-BE49-F238E27FC236}">
                <a16:creationId xmlns:a16="http://schemas.microsoft.com/office/drawing/2014/main" id="{7AFC3DFD-A9C4-766A-441C-B4BB63F10B8F}"/>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6" name="Whitetail Buck Snort Wheeze and Grunt">
            <a:hlinkClick r:id="" action="ppaction://media"/>
            <a:extLst>
              <a:ext uri="{FF2B5EF4-FFF2-40B4-BE49-F238E27FC236}">
                <a16:creationId xmlns:a16="http://schemas.microsoft.com/office/drawing/2014/main" id="{EC6ABCC8-D4F7-248B-D207-CB8AEC1E6269}"/>
              </a:ext>
            </a:extLst>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777788" y="3622675"/>
            <a:ext cx="609600" cy="609600"/>
          </a:xfrm>
          <a:prstGeom prst="rect">
            <a:avLst/>
          </a:prstGeom>
        </p:spPr>
      </p:pic>
    </p:spTree>
    <p:extLst>
      <p:ext uri="{BB962C8B-B14F-4D97-AF65-F5344CB8AC3E}">
        <p14:creationId xmlns:p14="http://schemas.microsoft.com/office/powerpoint/2010/main" val="164379434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7888" fill="hold"/>
                                        <p:tgtEl>
                                          <p:spTgt spid="6"/>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childTnLst>
                          </p:cTn>
                        </p:par>
                      </p:childTnLst>
                    </p:cTn>
                  </p:par>
                  <p:par>
                    <p:cTn id="12" fill="hold">
                      <p:stCondLst>
                        <p:cond delay="indefinite"/>
                      </p:stCondLst>
                      <p:childTnLst>
                        <p:par>
                          <p:cTn id="13" fill="hold">
                            <p:stCondLst>
                              <p:cond delay="0"/>
                            </p:stCondLst>
                            <p:childTnLst>
                              <p:par>
                                <p:cTn id="14" presetID="10" presetClass="entr" presetSubtype="0" fill="hold" nodeType="clickEffect">
                                  <p:stCondLst>
                                    <p:cond delay="0"/>
                                  </p:stCondLst>
                                  <p:childTnLst>
                                    <p:set>
                                      <p:cBhvr>
                                        <p:cTn id="15" dur="1" fill="hold">
                                          <p:stCondLst>
                                            <p:cond delay="0"/>
                                          </p:stCondLst>
                                        </p:cTn>
                                        <p:tgtEl>
                                          <p:spTgt spid="3">
                                            <p:txEl>
                                              <p:pRg st="1" end="1"/>
                                            </p:txEl>
                                          </p:spTgt>
                                        </p:tgtEl>
                                        <p:attrNameLst>
                                          <p:attrName>style.visibility</p:attrName>
                                        </p:attrNameLst>
                                      </p:cBhvr>
                                      <p:to>
                                        <p:strVal val="visible"/>
                                      </p:to>
                                    </p:set>
                                    <p:animEffect transition="in" filter="fade">
                                      <p:cBhvr>
                                        <p:cTn id="16" dur="500"/>
                                        <p:tgtEl>
                                          <p:spTgt spid="3">
                                            <p:txEl>
                                              <p:pRg st="1" end="1"/>
                                            </p:txEl>
                                          </p:spTgt>
                                        </p:tgtEl>
                                      </p:cBhvr>
                                    </p:animEffect>
                                  </p:childTnLst>
                                </p:cTn>
                              </p:par>
                            </p:childTnLst>
                          </p:cTn>
                        </p:par>
                      </p:childTnLst>
                    </p:cTn>
                  </p:par>
                  <p:par>
                    <p:cTn id="17" fill="hold">
                      <p:stCondLst>
                        <p:cond delay="indefinite"/>
                      </p:stCondLst>
                      <p:childTnLst>
                        <p:par>
                          <p:cTn id="18" fill="hold">
                            <p:stCondLst>
                              <p:cond delay="0"/>
                            </p:stCondLst>
                            <p:childTnLst>
                              <p:par>
                                <p:cTn id="19" presetID="31" presetClass="entr" presetSubtype="0" fill="hold" nodeType="clickEffect">
                                  <p:stCondLst>
                                    <p:cond delay="0"/>
                                  </p:stCondLst>
                                  <p:childTnLst>
                                    <p:set>
                                      <p:cBhvr>
                                        <p:cTn id="20" dur="1" fill="hold">
                                          <p:stCondLst>
                                            <p:cond delay="0"/>
                                          </p:stCondLst>
                                        </p:cTn>
                                        <p:tgtEl>
                                          <p:spTgt spid="2050"/>
                                        </p:tgtEl>
                                        <p:attrNameLst>
                                          <p:attrName>style.visibility</p:attrName>
                                        </p:attrNameLst>
                                      </p:cBhvr>
                                      <p:to>
                                        <p:strVal val="visible"/>
                                      </p:to>
                                    </p:set>
                                    <p:anim calcmode="lin" valueType="num">
                                      <p:cBhvr>
                                        <p:cTn id="21" dur="1500" fill="hold"/>
                                        <p:tgtEl>
                                          <p:spTgt spid="2050"/>
                                        </p:tgtEl>
                                        <p:attrNameLst>
                                          <p:attrName>ppt_w</p:attrName>
                                        </p:attrNameLst>
                                      </p:cBhvr>
                                      <p:tavLst>
                                        <p:tav tm="0">
                                          <p:val>
                                            <p:fltVal val="0"/>
                                          </p:val>
                                        </p:tav>
                                        <p:tav tm="100000">
                                          <p:val>
                                            <p:strVal val="#ppt_w"/>
                                          </p:val>
                                        </p:tav>
                                      </p:tavLst>
                                    </p:anim>
                                    <p:anim calcmode="lin" valueType="num">
                                      <p:cBhvr>
                                        <p:cTn id="22" dur="1500" fill="hold"/>
                                        <p:tgtEl>
                                          <p:spTgt spid="2050"/>
                                        </p:tgtEl>
                                        <p:attrNameLst>
                                          <p:attrName>ppt_h</p:attrName>
                                        </p:attrNameLst>
                                      </p:cBhvr>
                                      <p:tavLst>
                                        <p:tav tm="0">
                                          <p:val>
                                            <p:fltVal val="0"/>
                                          </p:val>
                                        </p:tav>
                                        <p:tav tm="100000">
                                          <p:val>
                                            <p:strVal val="#ppt_h"/>
                                          </p:val>
                                        </p:tav>
                                      </p:tavLst>
                                    </p:anim>
                                    <p:anim calcmode="lin" valueType="num">
                                      <p:cBhvr>
                                        <p:cTn id="23" dur="1500" fill="hold"/>
                                        <p:tgtEl>
                                          <p:spTgt spid="2050"/>
                                        </p:tgtEl>
                                        <p:attrNameLst>
                                          <p:attrName>style.rotation</p:attrName>
                                        </p:attrNameLst>
                                      </p:cBhvr>
                                      <p:tavLst>
                                        <p:tav tm="0">
                                          <p:val>
                                            <p:fltVal val="90"/>
                                          </p:val>
                                        </p:tav>
                                        <p:tav tm="100000">
                                          <p:val>
                                            <p:fltVal val="0"/>
                                          </p:val>
                                        </p:tav>
                                      </p:tavLst>
                                    </p:anim>
                                    <p:animEffect transition="in" filter="fade">
                                      <p:cBhvr>
                                        <p:cTn id="24" dur="1500"/>
                                        <p:tgtEl>
                                          <p:spTgt spid="2050"/>
                                        </p:tgtEl>
                                      </p:cBhvr>
                                    </p:animEffect>
                                  </p:childTnLst>
                                </p:cTn>
                              </p:par>
                              <p:par>
                                <p:cTn id="25" presetID="10" presetClass="entr" presetSubtype="0" fill="hold" nodeType="withEffect">
                                  <p:stCondLst>
                                    <p:cond delay="0"/>
                                  </p:stCondLst>
                                  <p:childTnLst>
                                    <p:set>
                                      <p:cBhvr>
                                        <p:cTn id="26" dur="1" fill="hold">
                                          <p:stCondLst>
                                            <p:cond delay="0"/>
                                          </p:stCondLst>
                                        </p:cTn>
                                        <p:tgtEl>
                                          <p:spTgt spid="3">
                                            <p:txEl>
                                              <p:pRg st="2" end="2"/>
                                            </p:txEl>
                                          </p:spTgt>
                                        </p:tgtEl>
                                        <p:attrNameLst>
                                          <p:attrName>style.visibility</p:attrName>
                                        </p:attrNameLst>
                                      </p:cBhvr>
                                      <p:to>
                                        <p:strVal val="visible"/>
                                      </p:to>
                                    </p:set>
                                    <p:animEffect transition="in" filter="fade">
                                      <p:cBhvr>
                                        <p:cTn id="2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8" fill="hold" display="0">
                  <p:stCondLst>
                    <p:cond delay="indefinite"/>
                  </p:stCondLst>
                  <p:endCondLst>
                    <p:cond evt="onStopAudio" delay="0">
                      <p:tgtEl>
                        <p:sldTgt/>
                      </p:tgtEl>
                    </p:cond>
                  </p:endCondLst>
                </p:cTn>
                <p:tgtEl>
                  <p:spTgt spid="6"/>
                </p:tgtEl>
              </p:cMediaNode>
            </p:audio>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5127" name="Rectangle 5126">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3DA0875-0438-6C53-894A-8E9ED25F3A4F}"/>
              </a:ext>
            </a:extLst>
          </p:cNvPr>
          <p:cNvSpPr>
            <a:spLocks noGrp="1"/>
          </p:cNvSpPr>
          <p:nvPr>
            <p:ph type="title"/>
          </p:nvPr>
        </p:nvSpPr>
        <p:spPr>
          <a:xfrm>
            <a:off x="640078" y="325369"/>
            <a:ext cx="3474721" cy="1956841"/>
          </a:xfrm>
        </p:spPr>
        <p:txBody>
          <a:bodyPr anchor="b">
            <a:normAutofit/>
          </a:bodyPr>
          <a:lstStyle/>
          <a:p>
            <a:pPr algn="ctr"/>
            <a:r>
              <a:rPr lang="en-US" sz="5400" dirty="0"/>
              <a:t>Black Bears</a:t>
            </a:r>
          </a:p>
        </p:txBody>
      </p:sp>
      <p:sp>
        <p:nvSpPr>
          <p:cNvPr id="5129"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0DA788C3-B6F9-9194-580B-8E7A756AC0A1}"/>
              </a:ext>
            </a:extLst>
          </p:cNvPr>
          <p:cNvSpPr>
            <a:spLocks noGrp="1"/>
          </p:cNvSpPr>
          <p:nvPr>
            <p:ph idx="1"/>
          </p:nvPr>
        </p:nvSpPr>
        <p:spPr>
          <a:xfrm>
            <a:off x="487018" y="2872899"/>
            <a:ext cx="3975652" cy="3320668"/>
          </a:xfrm>
        </p:spPr>
        <p:txBody>
          <a:bodyPr>
            <a:noAutofit/>
          </a:bodyPr>
          <a:lstStyle/>
          <a:p>
            <a:r>
              <a:rPr lang="en-US" dirty="0"/>
              <a:t>Habitat Loss</a:t>
            </a:r>
          </a:p>
          <a:p>
            <a:r>
              <a:rPr lang="en-US" dirty="0"/>
              <a:t>Shorter Denning Period</a:t>
            </a:r>
          </a:p>
          <a:p>
            <a:r>
              <a:rPr lang="en-US" dirty="0"/>
              <a:t>Competition with Other Animals for Food &amp; Loss of Some Food Sources</a:t>
            </a:r>
          </a:p>
          <a:p>
            <a:r>
              <a:rPr lang="en-US" dirty="0"/>
              <a:t>Increased Interactions with People </a:t>
            </a:r>
          </a:p>
          <a:p>
            <a:endParaRPr lang="en-US" dirty="0"/>
          </a:p>
        </p:txBody>
      </p:sp>
      <p:pic>
        <p:nvPicPr>
          <p:cNvPr id="5122" name="Picture 2" descr="Rethinking wildlife corridors in a changing climate | THE WILDLIFE SOCIETY">
            <a:extLst>
              <a:ext uri="{FF2B5EF4-FFF2-40B4-BE49-F238E27FC236}">
                <a16:creationId xmlns:a16="http://schemas.microsoft.com/office/drawing/2014/main" id="{B76D4BC7-D5CF-3910-D311-49AA06E7C320}"/>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24811" r="32560"/>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7">
            <a:extLst>
              <a:ext uri="{FF2B5EF4-FFF2-40B4-BE49-F238E27FC236}">
                <a16:creationId xmlns:a16="http://schemas.microsoft.com/office/drawing/2014/main" id="{55AE2F0F-61EE-9D09-BC7F-78D919F9AEE7}"/>
              </a:ext>
            </a:extLst>
          </p:cNvPr>
          <p:cNvPicPr>
            <a:picLocks noChangeAspect="1" noChangeArrowheads="1"/>
          </p:cNvPicPr>
          <p:nvPr/>
        </p:nvPicPr>
        <p:blipFill>
          <a:blip r:embed="rId6">
            <a:extLst>
              <a:ext uri="{28A0092B-C50C-407E-A947-70E740481C1C}">
                <a14:useLocalDpi xmlns:a14="http://schemas.microsoft.com/office/drawing/2010/main" val="0"/>
              </a:ext>
            </a:extLst>
          </a:blip>
          <a:stretch>
            <a:fillRect/>
          </a:stretch>
        </p:blipFill>
        <p:spPr bwMode="auto">
          <a:xfrm>
            <a:off x="4794281" y="3930110"/>
            <a:ext cx="2540635" cy="2927890"/>
          </a:xfrm>
          <a:prstGeom prst="ellipse">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 name="Picture 4">
            <a:extLst>
              <a:ext uri="{FF2B5EF4-FFF2-40B4-BE49-F238E27FC236}">
                <a16:creationId xmlns:a16="http://schemas.microsoft.com/office/drawing/2014/main" id="{678F20E2-6D10-70EB-CDBA-53F4CDABF78B}"/>
              </a:ext>
            </a:extLst>
          </p:cNvPr>
          <p:cNvPicPr>
            <a:picLocks noChangeAspect="1"/>
          </p:cNvPicPr>
          <p:nvPr/>
        </p:nvPicPr>
        <p:blipFill>
          <a:blip r:embed="rId7">
            <a:alphaModFix/>
            <a:extLst>
              <a:ext uri="{BEBA8EAE-BF5A-486C-A8C5-ECC9F3942E4B}">
                <a14:imgProps xmlns:a14="http://schemas.microsoft.com/office/drawing/2010/main">
                  <a14:imgLayer r:embed="rId8">
                    <a14:imgEffect>
                      <a14:sharpenSoften amount="-25000"/>
                    </a14:imgEffect>
                    <a14:imgEffect>
                      <a14:saturation sat="66000"/>
                    </a14:imgEffect>
                  </a14:imgLayer>
                </a14:imgProps>
              </a:ext>
            </a:extLst>
          </a:blip>
          <a:stretch>
            <a:fillRect/>
          </a:stretch>
        </p:blipFill>
        <p:spPr>
          <a:xfrm>
            <a:off x="5791200" y="380736"/>
            <a:ext cx="6096528" cy="6096528"/>
          </a:xfrm>
          <a:prstGeom prst="rect">
            <a:avLst/>
          </a:prstGeom>
        </p:spPr>
      </p:pic>
      <p:sp>
        <p:nvSpPr>
          <p:cNvPr id="6" name="Star: 5 Points 5">
            <a:extLst>
              <a:ext uri="{FF2B5EF4-FFF2-40B4-BE49-F238E27FC236}">
                <a16:creationId xmlns:a16="http://schemas.microsoft.com/office/drawing/2014/main" id="{9B7C37B1-1D72-B3B3-853C-580326CED660}"/>
              </a:ext>
            </a:extLst>
          </p:cNvPr>
          <p:cNvSpPr/>
          <p:nvPr/>
        </p:nvSpPr>
        <p:spPr>
          <a:xfrm>
            <a:off x="8839464" y="838200"/>
            <a:ext cx="228336" cy="228600"/>
          </a:xfrm>
          <a:prstGeom prst="star5">
            <a:avLst/>
          </a:prstGeom>
          <a:solidFill>
            <a:srgbClr val="69AC43"/>
          </a:solidFill>
          <a:ln>
            <a:solidFill>
              <a:srgbClr val="69AC4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Star: 5 Points 6">
            <a:extLst>
              <a:ext uri="{FF2B5EF4-FFF2-40B4-BE49-F238E27FC236}">
                <a16:creationId xmlns:a16="http://schemas.microsoft.com/office/drawing/2014/main" id="{56A28249-E22A-2B51-92B6-87E64CCBEA05}"/>
              </a:ext>
            </a:extLst>
          </p:cNvPr>
          <p:cNvSpPr/>
          <p:nvPr/>
        </p:nvSpPr>
        <p:spPr>
          <a:xfrm>
            <a:off x="8305800" y="1485900"/>
            <a:ext cx="228336" cy="228600"/>
          </a:xfrm>
          <a:prstGeom prst="star5">
            <a:avLst/>
          </a:prstGeom>
          <a:solidFill>
            <a:srgbClr val="69AC43"/>
          </a:solidFill>
          <a:ln>
            <a:solidFill>
              <a:srgbClr val="69AC4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Star: 5 Points 7">
            <a:extLst>
              <a:ext uri="{FF2B5EF4-FFF2-40B4-BE49-F238E27FC236}">
                <a16:creationId xmlns:a16="http://schemas.microsoft.com/office/drawing/2014/main" id="{FF5B2F53-B1FF-D71D-7D07-D88E97ACFACD}"/>
              </a:ext>
            </a:extLst>
          </p:cNvPr>
          <p:cNvSpPr/>
          <p:nvPr/>
        </p:nvSpPr>
        <p:spPr>
          <a:xfrm>
            <a:off x="9144264" y="1524000"/>
            <a:ext cx="228336" cy="228600"/>
          </a:xfrm>
          <a:prstGeom prst="star5">
            <a:avLst/>
          </a:prstGeom>
          <a:solidFill>
            <a:srgbClr val="69AC43"/>
          </a:solidFill>
          <a:ln>
            <a:solidFill>
              <a:srgbClr val="69AC4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Star: 5 Points 8">
            <a:extLst>
              <a:ext uri="{FF2B5EF4-FFF2-40B4-BE49-F238E27FC236}">
                <a16:creationId xmlns:a16="http://schemas.microsoft.com/office/drawing/2014/main" id="{12769B1C-7193-CCB6-864D-69BB968B746D}"/>
              </a:ext>
            </a:extLst>
          </p:cNvPr>
          <p:cNvSpPr/>
          <p:nvPr/>
        </p:nvSpPr>
        <p:spPr>
          <a:xfrm>
            <a:off x="9448800" y="952500"/>
            <a:ext cx="228336" cy="228600"/>
          </a:xfrm>
          <a:prstGeom prst="star5">
            <a:avLst/>
          </a:prstGeom>
          <a:solidFill>
            <a:srgbClr val="69AC43"/>
          </a:solidFill>
          <a:ln>
            <a:solidFill>
              <a:srgbClr val="69AC4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13">
            <a:extLst>
              <a:ext uri="{FF2B5EF4-FFF2-40B4-BE49-F238E27FC236}">
                <a16:creationId xmlns:a16="http://schemas.microsoft.com/office/drawing/2014/main" id="{F727829C-6382-8758-5595-A5984F68BE18}"/>
              </a:ext>
            </a:extLst>
          </p:cNvPr>
          <p:cNvPicPr>
            <a:picLocks noChangeAspect="1"/>
          </p:cNvPicPr>
          <p:nvPr/>
        </p:nvPicPr>
        <p:blipFill rotWithShape="1">
          <a:blip r:embed="rId9">
            <a:clrChange>
              <a:clrFrom>
                <a:srgbClr val="FFFFFF"/>
              </a:clrFrom>
              <a:clrTo>
                <a:srgbClr val="FFFFFF">
                  <a:alpha val="0"/>
                </a:srgbClr>
              </a:clrTo>
            </a:clrChange>
          </a:blip>
          <a:srcRect l="996" r="2492" b="665"/>
          <a:stretch/>
        </p:blipFill>
        <p:spPr>
          <a:xfrm>
            <a:off x="7213600" y="380736"/>
            <a:ext cx="4229100" cy="6375665"/>
          </a:xfrm>
          <a:prstGeom prst="rect">
            <a:avLst/>
          </a:prstGeom>
        </p:spPr>
      </p:pic>
      <p:pic>
        <p:nvPicPr>
          <p:cNvPr id="15" name="Picture 14">
            <a:extLst>
              <a:ext uri="{FF2B5EF4-FFF2-40B4-BE49-F238E27FC236}">
                <a16:creationId xmlns:a16="http://schemas.microsoft.com/office/drawing/2014/main" id="{52017DBD-9C6C-966A-FC1B-1DF127BC13C7}"/>
              </a:ext>
            </a:extLst>
          </p:cNvPr>
          <p:cNvPicPr>
            <a:picLocks noChangeAspect="1"/>
          </p:cNvPicPr>
          <p:nvPr/>
        </p:nvPicPr>
        <p:blipFill rotWithShape="1">
          <a:blip r:embed="rId10"/>
          <a:srcRect l="2938" t="6128" r="-751" b="8134"/>
          <a:stretch/>
        </p:blipFill>
        <p:spPr>
          <a:xfrm>
            <a:off x="4613203" y="1876758"/>
            <a:ext cx="7613530" cy="4987037"/>
          </a:xfrm>
          <a:prstGeom prst="rect">
            <a:avLst/>
          </a:prstGeom>
          <a:ln>
            <a:noFill/>
          </a:ln>
          <a:effectLst>
            <a:softEdge rad="112500"/>
          </a:effectLst>
        </p:spPr>
      </p:pic>
      <p:pic>
        <p:nvPicPr>
          <p:cNvPr id="16" name="Picture 2">
            <a:extLst>
              <a:ext uri="{FF2B5EF4-FFF2-40B4-BE49-F238E27FC236}">
                <a16:creationId xmlns:a16="http://schemas.microsoft.com/office/drawing/2014/main" id="{865CEFEA-9FDF-E3EE-87E7-B775D0F2A6CA}"/>
              </a:ext>
            </a:extLst>
          </p:cNvPr>
          <p:cNvPicPr>
            <a:picLocks noChangeAspect="1" noChangeArrowheads="1"/>
          </p:cNvPicPr>
          <p:nvPr/>
        </p:nvPicPr>
        <p:blipFill rotWithShape="1">
          <a:blip r:embed="rId11">
            <a:extLst>
              <a:ext uri="{28A0092B-C50C-407E-A947-70E740481C1C}">
                <a14:useLocalDpi xmlns:a14="http://schemas.microsoft.com/office/drawing/2010/main" val="0"/>
              </a:ext>
            </a:extLst>
          </a:blip>
          <a:srcRect l="114" t="11889" r="1" b="11335"/>
          <a:stretch/>
        </p:blipFill>
        <p:spPr bwMode="auto">
          <a:xfrm>
            <a:off x="4578470" y="0"/>
            <a:ext cx="7613530" cy="4322121"/>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7" name="Picture 16" descr="A picture containing tree, water, bear, drink&#10;&#10;Description automatically generated">
            <a:extLst>
              <a:ext uri="{FF2B5EF4-FFF2-40B4-BE49-F238E27FC236}">
                <a16:creationId xmlns:a16="http://schemas.microsoft.com/office/drawing/2014/main" id="{6410360E-0A77-51B6-2C65-D570DB383E61}"/>
              </a:ext>
            </a:extLst>
          </p:cNvPr>
          <p:cNvPicPr>
            <a:picLocks noChangeAspect="1"/>
          </p:cNvPicPr>
          <p:nvPr/>
        </p:nvPicPr>
        <p:blipFill rotWithShape="1">
          <a:blip r:embed="rId12">
            <a:extLst>
              <a:ext uri="{28A0092B-C50C-407E-A947-70E740481C1C}">
                <a14:useLocalDpi xmlns:a14="http://schemas.microsoft.com/office/drawing/2010/main" val="0"/>
              </a:ext>
            </a:extLst>
          </a:blip>
          <a:srcRect t="8440" b="2074"/>
          <a:stretch/>
        </p:blipFill>
        <p:spPr>
          <a:xfrm>
            <a:off x="4613203" y="17669"/>
            <a:ext cx="7633841" cy="4307350"/>
          </a:xfrm>
          <a:prstGeom prst="rect">
            <a:avLst/>
          </a:prstGeom>
          <a:ln>
            <a:noFill/>
          </a:ln>
          <a:effectLst>
            <a:softEdge rad="112500"/>
          </a:effectLst>
        </p:spPr>
      </p:pic>
      <p:pic>
        <p:nvPicPr>
          <p:cNvPr id="18" name="Content Placeholder 4" descr="Bear Spotted in Fresh Produce Aisle of Grocery Store | Jukin Licensing">
            <a:extLst>
              <a:ext uri="{FF2B5EF4-FFF2-40B4-BE49-F238E27FC236}">
                <a16:creationId xmlns:a16="http://schemas.microsoft.com/office/drawing/2014/main" id="{473F04F9-AE12-75C9-1460-2036C9EE0325}"/>
              </a:ext>
            </a:extLst>
          </p:cNvPr>
          <p:cNvPicPr>
            <a:picLocks noChangeAspect="1" noChangeArrowheads="1"/>
          </p:cNvPicPr>
          <p:nvPr/>
        </p:nvPicPr>
        <p:blipFill rotWithShape="1">
          <a:blip r:embed="rId13">
            <a:extLst>
              <a:ext uri="{28A0092B-C50C-407E-A947-70E740481C1C}">
                <a14:useLocalDpi xmlns:a14="http://schemas.microsoft.com/office/drawing/2010/main" val="0"/>
              </a:ext>
            </a:extLst>
          </a:blip>
          <a:srcRect t="1963" b="12697"/>
          <a:stretch/>
        </p:blipFill>
        <p:spPr bwMode="auto">
          <a:xfrm>
            <a:off x="4646769" y="2576993"/>
            <a:ext cx="7617449" cy="433275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 name="Picture 9" descr="Pin on Scrapping ideas">
            <a:hlinkClick r:id="rId14" action="ppaction://hlinksldjump"/>
            <a:extLst>
              <a:ext uri="{FF2B5EF4-FFF2-40B4-BE49-F238E27FC236}">
                <a16:creationId xmlns:a16="http://schemas.microsoft.com/office/drawing/2014/main" id="{89391663-8024-D7FB-105B-75AF981FB1B5}"/>
              </a:ext>
            </a:extLst>
          </p:cNvPr>
          <p:cNvPicPr>
            <a:picLocks noChangeAspect="1" noChangeArrowheads="1"/>
          </p:cNvPicPr>
          <p:nvPr/>
        </p:nvPicPr>
        <p:blipFill>
          <a:blip r:embed="rId1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2" descr="Web Link Icon">
            <a:hlinkClick r:id="rId16" action="ppaction://hlinksldjump"/>
            <a:extLst>
              <a:ext uri="{FF2B5EF4-FFF2-40B4-BE49-F238E27FC236}">
                <a16:creationId xmlns:a16="http://schemas.microsoft.com/office/drawing/2014/main" id="{2E28E617-A896-6B0C-8C51-E6050ECD44A9}"/>
              </a:ext>
            </a:extLst>
          </p:cNvPr>
          <p:cNvPicPr>
            <a:picLocks noChangeAspect="1" noChangeArrowheads="1"/>
          </p:cNvPicPr>
          <p:nvPr/>
        </p:nvPicPr>
        <p:blipFill>
          <a:blip r:embed="rId17">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12" name="Black Bear Sounds">
            <a:hlinkClick r:id="" action="ppaction://media"/>
            <a:extLst>
              <a:ext uri="{FF2B5EF4-FFF2-40B4-BE49-F238E27FC236}">
                <a16:creationId xmlns:a16="http://schemas.microsoft.com/office/drawing/2014/main" id="{E692FC89-C0A3-1548-5F31-4AB5CC2C1E5A}"/>
              </a:ext>
            </a:extLst>
          </p:cNvPr>
          <p:cNvPicPr>
            <a:picLocks noChangeAspect="1"/>
          </p:cNvPicPr>
          <p:nvPr>
            <a:audioFile r:link="rId2"/>
            <p:extLst>
              <p:ext uri="{DAA4B4D4-6D71-4841-9C94-3DE7FCFB9230}">
                <p14:media xmlns:p14="http://schemas.microsoft.com/office/powerpoint/2010/main" r:embed="rId1"/>
              </p:ext>
            </p:extLst>
          </p:nvPr>
        </p:nvPicPr>
        <p:blipFill>
          <a:blip r:embed="rId18"/>
          <a:stretch>
            <a:fillRect/>
          </a:stretch>
        </p:blipFill>
        <p:spPr>
          <a:xfrm>
            <a:off x="13181013" y="3963988"/>
            <a:ext cx="609600" cy="609600"/>
          </a:xfrm>
          <a:prstGeom prst="rect">
            <a:avLst/>
          </a:prstGeom>
        </p:spPr>
      </p:pic>
    </p:spTree>
    <p:extLst>
      <p:ext uri="{BB962C8B-B14F-4D97-AF65-F5344CB8AC3E}">
        <p14:creationId xmlns:p14="http://schemas.microsoft.com/office/powerpoint/2010/main" val="120853900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59924" fill="hold"/>
                                        <p:tgtEl>
                                          <p:spTgt spid="12"/>
                                        </p:tgtEl>
                                      </p:cBhvr>
                                    </p:cmd>
                                  </p:childTnLst>
                                </p:cTn>
                              </p:par>
                            </p:childTnLst>
                          </p:cTn>
                        </p:par>
                      </p:childTnLst>
                    </p:cTn>
                  </p:par>
                  <p:par>
                    <p:cTn id="7" fill="hold">
                      <p:stCondLst>
                        <p:cond delay="indefinite"/>
                      </p:stCondLst>
                      <p:childTnLst>
                        <p:par>
                          <p:cTn id="8" fill="hold">
                            <p:stCondLst>
                              <p:cond delay="0"/>
                            </p:stCondLst>
                            <p:childTnLst>
                              <p:par>
                                <p:cTn id="9" presetID="42" presetClass="entr" presetSubtype="0" fill="hold" nodeType="clickEffect">
                                  <p:stCondLst>
                                    <p:cond delay="0"/>
                                  </p:stCondLst>
                                  <p:childTnLst>
                                    <p:set>
                                      <p:cBhvr>
                                        <p:cTn id="10" dur="1" fill="hold">
                                          <p:stCondLst>
                                            <p:cond delay="0"/>
                                          </p:stCondLst>
                                        </p:cTn>
                                        <p:tgtEl>
                                          <p:spTgt spid="4"/>
                                        </p:tgtEl>
                                        <p:attrNameLst>
                                          <p:attrName>style.visibility</p:attrName>
                                        </p:attrNameLst>
                                      </p:cBhvr>
                                      <p:to>
                                        <p:strVal val="visible"/>
                                      </p:to>
                                    </p:set>
                                    <p:animEffect transition="in" filter="fade">
                                      <p:cBhvr>
                                        <p:cTn id="11" dur="2000"/>
                                        <p:tgtEl>
                                          <p:spTgt spid="4"/>
                                        </p:tgtEl>
                                      </p:cBhvr>
                                    </p:animEffect>
                                    <p:anim calcmode="lin" valueType="num">
                                      <p:cBhvr>
                                        <p:cTn id="12" dur="2000" fill="hold"/>
                                        <p:tgtEl>
                                          <p:spTgt spid="4"/>
                                        </p:tgtEl>
                                        <p:attrNameLst>
                                          <p:attrName>ppt_x</p:attrName>
                                        </p:attrNameLst>
                                      </p:cBhvr>
                                      <p:tavLst>
                                        <p:tav tm="0">
                                          <p:val>
                                            <p:strVal val="#ppt_x"/>
                                          </p:val>
                                        </p:tav>
                                        <p:tav tm="100000">
                                          <p:val>
                                            <p:strVal val="#ppt_x"/>
                                          </p:val>
                                        </p:tav>
                                      </p:tavLst>
                                    </p:anim>
                                    <p:anim calcmode="lin" valueType="num">
                                      <p:cBhvr>
                                        <p:cTn id="13" dur="2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3">
                                            <p:txEl>
                                              <p:pRg st="0" end="0"/>
                                            </p:txEl>
                                          </p:spTgt>
                                        </p:tgtEl>
                                        <p:attrNameLst>
                                          <p:attrName>style.visibility</p:attrName>
                                        </p:attrNameLst>
                                      </p:cBhvr>
                                      <p:to>
                                        <p:strVal val="visible"/>
                                      </p:to>
                                    </p:set>
                                    <p:animEffect transition="in" filter="fade">
                                      <p:cBhvr>
                                        <p:cTn id="18" dur="500"/>
                                        <p:tgtEl>
                                          <p:spTgt spid="3">
                                            <p:txEl>
                                              <p:pRg st="0" end="0"/>
                                            </p:txEl>
                                          </p:spTgt>
                                        </p:tgtEl>
                                      </p:cBhvr>
                                    </p:animEffect>
                                  </p:childTnLst>
                                </p:cTn>
                              </p:par>
                              <p:par>
                                <p:cTn id="19" presetID="14" presetClass="entr" presetSubtype="10" fill="hold" nodeType="withEffect">
                                  <p:stCondLst>
                                    <p:cond delay="0"/>
                                  </p:stCondLst>
                                  <p:childTnLst>
                                    <p:set>
                                      <p:cBhvr>
                                        <p:cTn id="20" dur="1" fill="hold">
                                          <p:stCondLst>
                                            <p:cond delay="0"/>
                                          </p:stCondLst>
                                        </p:cTn>
                                        <p:tgtEl>
                                          <p:spTgt spid="5"/>
                                        </p:tgtEl>
                                        <p:attrNameLst>
                                          <p:attrName>style.visibility</p:attrName>
                                        </p:attrNameLst>
                                      </p:cBhvr>
                                      <p:to>
                                        <p:strVal val="visible"/>
                                      </p:to>
                                    </p:set>
                                    <p:animEffect transition="in" filter="randombar(horizontal)">
                                      <p:cBhvr>
                                        <p:cTn id="21" dur="1500"/>
                                        <p:tgtEl>
                                          <p:spTgt spid="5"/>
                                        </p:tgtEl>
                                      </p:cBhvr>
                                    </p:animEffect>
                                  </p:childTnLst>
                                </p:cTn>
                              </p:par>
                            </p:childTnLst>
                          </p:cTn>
                        </p:par>
                      </p:childTnLst>
                    </p:cTn>
                  </p:par>
                  <p:par>
                    <p:cTn id="22" fill="hold">
                      <p:stCondLst>
                        <p:cond delay="indefinite"/>
                      </p:stCondLst>
                      <p:childTnLst>
                        <p:par>
                          <p:cTn id="23" fill="hold">
                            <p:stCondLst>
                              <p:cond delay="0"/>
                            </p:stCondLst>
                            <p:childTnLst>
                              <p:par>
                                <p:cTn id="24" presetID="31" presetClass="entr" presetSubtype="0" fill="hold" grpId="0" nodeType="clickEffect">
                                  <p:stCondLst>
                                    <p:cond delay="0"/>
                                  </p:stCondLst>
                                  <p:childTnLst>
                                    <p:set>
                                      <p:cBhvr>
                                        <p:cTn id="25" dur="1" fill="hold">
                                          <p:stCondLst>
                                            <p:cond delay="0"/>
                                          </p:stCondLst>
                                        </p:cTn>
                                        <p:tgtEl>
                                          <p:spTgt spid="6"/>
                                        </p:tgtEl>
                                        <p:attrNameLst>
                                          <p:attrName>style.visibility</p:attrName>
                                        </p:attrNameLst>
                                      </p:cBhvr>
                                      <p:to>
                                        <p:strVal val="visible"/>
                                      </p:to>
                                    </p:set>
                                    <p:anim calcmode="lin" valueType="num">
                                      <p:cBhvr>
                                        <p:cTn id="26" dur="1000" fill="hold"/>
                                        <p:tgtEl>
                                          <p:spTgt spid="6"/>
                                        </p:tgtEl>
                                        <p:attrNameLst>
                                          <p:attrName>ppt_w</p:attrName>
                                        </p:attrNameLst>
                                      </p:cBhvr>
                                      <p:tavLst>
                                        <p:tav tm="0">
                                          <p:val>
                                            <p:fltVal val="0"/>
                                          </p:val>
                                        </p:tav>
                                        <p:tav tm="100000">
                                          <p:val>
                                            <p:strVal val="#ppt_w"/>
                                          </p:val>
                                        </p:tav>
                                      </p:tavLst>
                                    </p:anim>
                                    <p:anim calcmode="lin" valueType="num">
                                      <p:cBhvr>
                                        <p:cTn id="27" dur="1000" fill="hold"/>
                                        <p:tgtEl>
                                          <p:spTgt spid="6"/>
                                        </p:tgtEl>
                                        <p:attrNameLst>
                                          <p:attrName>ppt_h</p:attrName>
                                        </p:attrNameLst>
                                      </p:cBhvr>
                                      <p:tavLst>
                                        <p:tav tm="0">
                                          <p:val>
                                            <p:fltVal val="0"/>
                                          </p:val>
                                        </p:tav>
                                        <p:tav tm="100000">
                                          <p:val>
                                            <p:strVal val="#ppt_h"/>
                                          </p:val>
                                        </p:tav>
                                      </p:tavLst>
                                    </p:anim>
                                    <p:anim calcmode="lin" valueType="num">
                                      <p:cBhvr>
                                        <p:cTn id="28" dur="1000" fill="hold"/>
                                        <p:tgtEl>
                                          <p:spTgt spid="6"/>
                                        </p:tgtEl>
                                        <p:attrNameLst>
                                          <p:attrName>style.rotation</p:attrName>
                                        </p:attrNameLst>
                                      </p:cBhvr>
                                      <p:tavLst>
                                        <p:tav tm="0">
                                          <p:val>
                                            <p:fltVal val="90"/>
                                          </p:val>
                                        </p:tav>
                                        <p:tav tm="100000">
                                          <p:val>
                                            <p:fltVal val="0"/>
                                          </p:val>
                                        </p:tav>
                                      </p:tavLst>
                                    </p:anim>
                                    <p:animEffect transition="in" filter="fade">
                                      <p:cBhvr>
                                        <p:cTn id="29" dur="1000"/>
                                        <p:tgtEl>
                                          <p:spTgt spid="6"/>
                                        </p:tgtEl>
                                      </p:cBhvr>
                                    </p:animEffect>
                                  </p:childTnLst>
                                </p:cTn>
                              </p:par>
                            </p:childTnLst>
                          </p:cTn>
                        </p:par>
                      </p:childTnLst>
                    </p:cTn>
                  </p:par>
                  <p:par>
                    <p:cTn id="30" fill="hold">
                      <p:stCondLst>
                        <p:cond delay="indefinite"/>
                      </p:stCondLst>
                      <p:childTnLst>
                        <p:par>
                          <p:cTn id="31" fill="hold">
                            <p:stCondLst>
                              <p:cond delay="0"/>
                            </p:stCondLst>
                            <p:childTnLst>
                              <p:par>
                                <p:cTn id="32" presetID="31" presetClass="entr" presetSubtype="0" fill="hold" grpId="0" nodeType="clickEffect">
                                  <p:stCondLst>
                                    <p:cond delay="0"/>
                                  </p:stCondLst>
                                  <p:childTnLst>
                                    <p:set>
                                      <p:cBhvr>
                                        <p:cTn id="33" dur="1" fill="hold">
                                          <p:stCondLst>
                                            <p:cond delay="0"/>
                                          </p:stCondLst>
                                        </p:cTn>
                                        <p:tgtEl>
                                          <p:spTgt spid="7"/>
                                        </p:tgtEl>
                                        <p:attrNameLst>
                                          <p:attrName>style.visibility</p:attrName>
                                        </p:attrNameLst>
                                      </p:cBhvr>
                                      <p:to>
                                        <p:strVal val="visible"/>
                                      </p:to>
                                    </p:set>
                                    <p:anim calcmode="lin" valueType="num">
                                      <p:cBhvr>
                                        <p:cTn id="34" dur="1000" fill="hold"/>
                                        <p:tgtEl>
                                          <p:spTgt spid="7"/>
                                        </p:tgtEl>
                                        <p:attrNameLst>
                                          <p:attrName>ppt_w</p:attrName>
                                        </p:attrNameLst>
                                      </p:cBhvr>
                                      <p:tavLst>
                                        <p:tav tm="0">
                                          <p:val>
                                            <p:fltVal val="0"/>
                                          </p:val>
                                        </p:tav>
                                        <p:tav tm="100000">
                                          <p:val>
                                            <p:strVal val="#ppt_w"/>
                                          </p:val>
                                        </p:tav>
                                      </p:tavLst>
                                    </p:anim>
                                    <p:anim calcmode="lin" valueType="num">
                                      <p:cBhvr>
                                        <p:cTn id="35" dur="1000" fill="hold"/>
                                        <p:tgtEl>
                                          <p:spTgt spid="7"/>
                                        </p:tgtEl>
                                        <p:attrNameLst>
                                          <p:attrName>ppt_h</p:attrName>
                                        </p:attrNameLst>
                                      </p:cBhvr>
                                      <p:tavLst>
                                        <p:tav tm="0">
                                          <p:val>
                                            <p:fltVal val="0"/>
                                          </p:val>
                                        </p:tav>
                                        <p:tav tm="100000">
                                          <p:val>
                                            <p:strVal val="#ppt_h"/>
                                          </p:val>
                                        </p:tav>
                                      </p:tavLst>
                                    </p:anim>
                                    <p:anim calcmode="lin" valueType="num">
                                      <p:cBhvr>
                                        <p:cTn id="36" dur="1000" fill="hold"/>
                                        <p:tgtEl>
                                          <p:spTgt spid="7"/>
                                        </p:tgtEl>
                                        <p:attrNameLst>
                                          <p:attrName>style.rotation</p:attrName>
                                        </p:attrNameLst>
                                      </p:cBhvr>
                                      <p:tavLst>
                                        <p:tav tm="0">
                                          <p:val>
                                            <p:fltVal val="90"/>
                                          </p:val>
                                        </p:tav>
                                        <p:tav tm="100000">
                                          <p:val>
                                            <p:fltVal val="0"/>
                                          </p:val>
                                        </p:tav>
                                      </p:tavLst>
                                    </p:anim>
                                    <p:animEffect transition="in" filter="fade">
                                      <p:cBhvr>
                                        <p:cTn id="37" dur="1000"/>
                                        <p:tgtEl>
                                          <p:spTgt spid="7"/>
                                        </p:tgtEl>
                                      </p:cBhvr>
                                    </p:animEffect>
                                  </p:childTnLst>
                                </p:cTn>
                              </p:par>
                            </p:childTnLst>
                          </p:cTn>
                        </p:par>
                      </p:childTnLst>
                    </p:cTn>
                  </p:par>
                  <p:par>
                    <p:cTn id="38" fill="hold">
                      <p:stCondLst>
                        <p:cond delay="indefinite"/>
                      </p:stCondLst>
                      <p:childTnLst>
                        <p:par>
                          <p:cTn id="39" fill="hold">
                            <p:stCondLst>
                              <p:cond delay="0"/>
                            </p:stCondLst>
                            <p:childTnLst>
                              <p:par>
                                <p:cTn id="40" presetID="31" presetClass="entr" presetSubtype="0" fill="hold" grpId="0" nodeType="clickEffect">
                                  <p:stCondLst>
                                    <p:cond delay="0"/>
                                  </p:stCondLst>
                                  <p:childTnLst>
                                    <p:set>
                                      <p:cBhvr>
                                        <p:cTn id="41" dur="1" fill="hold">
                                          <p:stCondLst>
                                            <p:cond delay="0"/>
                                          </p:stCondLst>
                                        </p:cTn>
                                        <p:tgtEl>
                                          <p:spTgt spid="8"/>
                                        </p:tgtEl>
                                        <p:attrNameLst>
                                          <p:attrName>style.visibility</p:attrName>
                                        </p:attrNameLst>
                                      </p:cBhvr>
                                      <p:to>
                                        <p:strVal val="visible"/>
                                      </p:to>
                                    </p:set>
                                    <p:anim calcmode="lin" valueType="num">
                                      <p:cBhvr>
                                        <p:cTn id="42" dur="1000" fill="hold"/>
                                        <p:tgtEl>
                                          <p:spTgt spid="8"/>
                                        </p:tgtEl>
                                        <p:attrNameLst>
                                          <p:attrName>ppt_w</p:attrName>
                                        </p:attrNameLst>
                                      </p:cBhvr>
                                      <p:tavLst>
                                        <p:tav tm="0">
                                          <p:val>
                                            <p:fltVal val="0"/>
                                          </p:val>
                                        </p:tav>
                                        <p:tav tm="100000">
                                          <p:val>
                                            <p:strVal val="#ppt_w"/>
                                          </p:val>
                                        </p:tav>
                                      </p:tavLst>
                                    </p:anim>
                                    <p:anim calcmode="lin" valueType="num">
                                      <p:cBhvr>
                                        <p:cTn id="43" dur="1000" fill="hold"/>
                                        <p:tgtEl>
                                          <p:spTgt spid="8"/>
                                        </p:tgtEl>
                                        <p:attrNameLst>
                                          <p:attrName>ppt_h</p:attrName>
                                        </p:attrNameLst>
                                      </p:cBhvr>
                                      <p:tavLst>
                                        <p:tav tm="0">
                                          <p:val>
                                            <p:fltVal val="0"/>
                                          </p:val>
                                        </p:tav>
                                        <p:tav tm="100000">
                                          <p:val>
                                            <p:strVal val="#ppt_h"/>
                                          </p:val>
                                        </p:tav>
                                      </p:tavLst>
                                    </p:anim>
                                    <p:anim calcmode="lin" valueType="num">
                                      <p:cBhvr>
                                        <p:cTn id="44" dur="1000" fill="hold"/>
                                        <p:tgtEl>
                                          <p:spTgt spid="8"/>
                                        </p:tgtEl>
                                        <p:attrNameLst>
                                          <p:attrName>style.rotation</p:attrName>
                                        </p:attrNameLst>
                                      </p:cBhvr>
                                      <p:tavLst>
                                        <p:tav tm="0">
                                          <p:val>
                                            <p:fltVal val="90"/>
                                          </p:val>
                                        </p:tav>
                                        <p:tav tm="100000">
                                          <p:val>
                                            <p:fltVal val="0"/>
                                          </p:val>
                                        </p:tav>
                                      </p:tavLst>
                                    </p:anim>
                                    <p:animEffect transition="in" filter="fade">
                                      <p:cBhvr>
                                        <p:cTn id="45" dur="1000"/>
                                        <p:tgtEl>
                                          <p:spTgt spid="8"/>
                                        </p:tgtEl>
                                      </p:cBhvr>
                                    </p:animEffect>
                                  </p:childTnLst>
                                </p:cTn>
                              </p:par>
                            </p:childTnLst>
                          </p:cTn>
                        </p:par>
                      </p:childTnLst>
                    </p:cTn>
                  </p:par>
                  <p:par>
                    <p:cTn id="46" fill="hold">
                      <p:stCondLst>
                        <p:cond delay="indefinite"/>
                      </p:stCondLst>
                      <p:childTnLst>
                        <p:par>
                          <p:cTn id="47" fill="hold">
                            <p:stCondLst>
                              <p:cond delay="0"/>
                            </p:stCondLst>
                            <p:childTnLst>
                              <p:par>
                                <p:cTn id="48" presetID="31" presetClass="entr" presetSubtype="0" fill="hold" grpId="0" nodeType="clickEffect">
                                  <p:stCondLst>
                                    <p:cond delay="0"/>
                                  </p:stCondLst>
                                  <p:childTnLst>
                                    <p:set>
                                      <p:cBhvr>
                                        <p:cTn id="49" dur="1" fill="hold">
                                          <p:stCondLst>
                                            <p:cond delay="0"/>
                                          </p:stCondLst>
                                        </p:cTn>
                                        <p:tgtEl>
                                          <p:spTgt spid="9"/>
                                        </p:tgtEl>
                                        <p:attrNameLst>
                                          <p:attrName>style.visibility</p:attrName>
                                        </p:attrNameLst>
                                      </p:cBhvr>
                                      <p:to>
                                        <p:strVal val="visible"/>
                                      </p:to>
                                    </p:set>
                                    <p:anim calcmode="lin" valueType="num">
                                      <p:cBhvr>
                                        <p:cTn id="50" dur="1000" fill="hold"/>
                                        <p:tgtEl>
                                          <p:spTgt spid="9"/>
                                        </p:tgtEl>
                                        <p:attrNameLst>
                                          <p:attrName>ppt_w</p:attrName>
                                        </p:attrNameLst>
                                      </p:cBhvr>
                                      <p:tavLst>
                                        <p:tav tm="0">
                                          <p:val>
                                            <p:fltVal val="0"/>
                                          </p:val>
                                        </p:tav>
                                        <p:tav tm="100000">
                                          <p:val>
                                            <p:strVal val="#ppt_w"/>
                                          </p:val>
                                        </p:tav>
                                      </p:tavLst>
                                    </p:anim>
                                    <p:anim calcmode="lin" valueType="num">
                                      <p:cBhvr>
                                        <p:cTn id="51" dur="1000" fill="hold"/>
                                        <p:tgtEl>
                                          <p:spTgt spid="9"/>
                                        </p:tgtEl>
                                        <p:attrNameLst>
                                          <p:attrName>ppt_h</p:attrName>
                                        </p:attrNameLst>
                                      </p:cBhvr>
                                      <p:tavLst>
                                        <p:tav tm="0">
                                          <p:val>
                                            <p:fltVal val="0"/>
                                          </p:val>
                                        </p:tav>
                                        <p:tav tm="100000">
                                          <p:val>
                                            <p:strVal val="#ppt_h"/>
                                          </p:val>
                                        </p:tav>
                                      </p:tavLst>
                                    </p:anim>
                                    <p:anim calcmode="lin" valueType="num">
                                      <p:cBhvr>
                                        <p:cTn id="52" dur="1000" fill="hold"/>
                                        <p:tgtEl>
                                          <p:spTgt spid="9"/>
                                        </p:tgtEl>
                                        <p:attrNameLst>
                                          <p:attrName>style.rotation</p:attrName>
                                        </p:attrNameLst>
                                      </p:cBhvr>
                                      <p:tavLst>
                                        <p:tav tm="0">
                                          <p:val>
                                            <p:fltVal val="90"/>
                                          </p:val>
                                        </p:tav>
                                        <p:tav tm="100000">
                                          <p:val>
                                            <p:fltVal val="0"/>
                                          </p:val>
                                        </p:tav>
                                      </p:tavLst>
                                    </p:anim>
                                    <p:animEffect transition="in" filter="fade">
                                      <p:cBhvr>
                                        <p:cTn id="53" dur="1000"/>
                                        <p:tgtEl>
                                          <p:spTgt spid="9"/>
                                        </p:tgtEl>
                                      </p:cBhvr>
                                    </p:animEffect>
                                  </p:childTnLst>
                                </p:cTn>
                              </p:par>
                            </p:childTnLst>
                          </p:cTn>
                        </p:par>
                      </p:childTnLst>
                    </p:cTn>
                  </p:par>
                  <p:par>
                    <p:cTn id="54" fill="hold">
                      <p:stCondLst>
                        <p:cond delay="indefinite"/>
                      </p:stCondLst>
                      <p:childTnLst>
                        <p:par>
                          <p:cTn id="55" fill="hold">
                            <p:stCondLst>
                              <p:cond delay="0"/>
                            </p:stCondLst>
                            <p:childTnLst>
                              <p:par>
                                <p:cTn id="56" presetID="14" presetClass="entr" presetSubtype="10" fill="hold" nodeType="clickEffect">
                                  <p:stCondLst>
                                    <p:cond delay="0"/>
                                  </p:stCondLst>
                                  <p:childTnLst>
                                    <p:set>
                                      <p:cBhvr>
                                        <p:cTn id="57" dur="1" fill="hold">
                                          <p:stCondLst>
                                            <p:cond delay="0"/>
                                          </p:stCondLst>
                                        </p:cTn>
                                        <p:tgtEl>
                                          <p:spTgt spid="14"/>
                                        </p:tgtEl>
                                        <p:attrNameLst>
                                          <p:attrName>style.visibility</p:attrName>
                                        </p:attrNameLst>
                                      </p:cBhvr>
                                      <p:to>
                                        <p:strVal val="visible"/>
                                      </p:to>
                                    </p:set>
                                    <p:animEffect transition="in" filter="randombar(horizontal)">
                                      <p:cBhvr>
                                        <p:cTn id="58" dur="1500"/>
                                        <p:tgtEl>
                                          <p:spTgt spid="14"/>
                                        </p:tgtEl>
                                      </p:cBhvr>
                                    </p:animEffect>
                                  </p:childTnLst>
                                </p:cTn>
                              </p:par>
                            </p:childTnLst>
                          </p:cTn>
                        </p:par>
                      </p:childTnLst>
                    </p:cTn>
                  </p:par>
                  <p:par>
                    <p:cTn id="59" fill="hold">
                      <p:stCondLst>
                        <p:cond delay="indefinite"/>
                      </p:stCondLst>
                      <p:childTnLst>
                        <p:par>
                          <p:cTn id="60" fill="hold">
                            <p:stCondLst>
                              <p:cond delay="0"/>
                            </p:stCondLst>
                            <p:childTnLst>
                              <p:par>
                                <p:cTn id="61" presetID="10" presetClass="entr" presetSubtype="0" fill="hold" nodeType="clickEffect">
                                  <p:stCondLst>
                                    <p:cond delay="0"/>
                                  </p:stCondLst>
                                  <p:childTnLst>
                                    <p:set>
                                      <p:cBhvr>
                                        <p:cTn id="62" dur="1" fill="hold">
                                          <p:stCondLst>
                                            <p:cond delay="0"/>
                                          </p:stCondLst>
                                        </p:cTn>
                                        <p:tgtEl>
                                          <p:spTgt spid="3">
                                            <p:txEl>
                                              <p:pRg st="1" end="1"/>
                                            </p:txEl>
                                          </p:spTgt>
                                        </p:tgtEl>
                                        <p:attrNameLst>
                                          <p:attrName>style.visibility</p:attrName>
                                        </p:attrNameLst>
                                      </p:cBhvr>
                                      <p:to>
                                        <p:strVal val="visible"/>
                                      </p:to>
                                    </p:set>
                                    <p:animEffect transition="in" filter="fade">
                                      <p:cBhvr>
                                        <p:cTn id="63" dur="500"/>
                                        <p:tgtEl>
                                          <p:spTgt spid="3">
                                            <p:txEl>
                                              <p:pRg st="1" end="1"/>
                                            </p:txEl>
                                          </p:spTgt>
                                        </p:tgtEl>
                                      </p:cBhvr>
                                    </p:animEffect>
                                  </p:childTnLst>
                                </p:cTn>
                              </p:par>
                              <p:par>
                                <p:cTn id="64" presetID="53" presetClass="entr" presetSubtype="16" fill="hold" nodeType="withEffect">
                                  <p:stCondLst>
                                    <p:cond delay="0"/>
                                  </p:stCondLst>
                                  <p:childTnLst>
                                    <p:set>
                                      <p:cBhvr>
                                        <p:cTn id="65" dur="1" fill="hold">
                                          <p:stCondLst>
                                            <p:cond delay="0"/>
                                          </p:stCondLst>
                                        </p:cTn>
                                        <p:tgtEl>
                                          <p:spTgt spid="15"/>
                                        </p:tgtEl>
                                        <p:attrNameLst>
                                          <p:attrName>style.visibility</p:attrName>
                                        </p:attrNameLst>
                                      </p:cBhvr>
                                      <p:to>
                                        <p:strVal val="visible"/>
                                      </p:to>
                                    </p:set>
                                    <p:anim calcmode="lin" valueType="num">
                                      <p:cBhvr>
                                        <p:cTn id="66" dur="1500" fill="hold"/>
                                        <p:tgtEl>
                                          <p:spTgt spid="15"/>
                                        </p:tgtEl>
                                        <p:attrNameLst>
                                          <p:attrName>ppt_w</p:attrName>
                                        </p:attrNameLst>
                                      </p:cBhvr>
                                      <p:tavLst>
                                        <p:tav tm="0">
                                          <p:val>
                                            <p:fltVal val="0"/>
                                          </p:val>
                                        </p:tav>
                                        <p:tav tm="100000">
                                          <p:val>
                                            <p:strVal val="#ppt_w"/>
                                          </p:val>
                                        </p:tav>
                                      </p:tavLst>
                                    </p:anim>
                                    <p:anim calcmode="lin" valueType="num">
                                      <p:cBhvr>
                                        <p:cTn id="67" dur="1500" fill="hold"/>
                                        <p:tgtEl>
                                          <p:spTgt spid="15"/>
                                        </p:tgtEl>
                                        <p:attrNameLst>
                                          <p:attrName>ppt_h</p:attrName>
                                        </p:attrNameLst>
                                      </p:cBhvr>
                                      <p:tavLst>
                                        <p:tav tm="0">
                                          <p:val>
                                            <p:fltVal val="0"/>
                                          </p:val>
                                        </p:tav>
                                        <p:tav tm="100000">
                                          <p:val>
                                            <p:strVal val="#ppt_h"/>
                                          </p:val>
                                        </p:tav>
                                      </p:tavLst>
                                    </p:anim>
                                    <p:animEffect transition="in" filter="fade">
                                      <p:cBhvr>
                                        <p:cTn id="68" dur="1500"/>
                                        <p:tgtEl>
                                          <p:spTgt spid="15"/>
                                        </p:tgtEl>
                                      </p:cBhvr>
                                    </p:animEffect>
                                  </p:childTnLst>
                                </p:cTn>
                              </p:par>
                            </p:childTnLst>
                          </p:cTn>
                        </p:par>
                      </p:childTnLst>
                    </p:cTn>
                  </p:par>
                  <p:par>
                    <p:cTn id="69" fill="hold">
                      <p:stCondLst>
                        <p:cond delay="indefinite"/>
                      </p:stCondLst>
                      <p:childTnLst>
                        <p:par>
                          <p:cTn id="70" fill="hold">
                            <p:stCondLst>
                              <p:cond delay="0"/>
                            </p:stCondLst>
                            <p:childTnLst>
                              <p:par>
                                <p:cTn id="71" presetID="10" presetClass="entr" presetSubtype="0" fill="hold" nodeType="clickEffect">
                                  <p:stCondLst>
                                    <p:cond delay="0"/>
                                  </p:stCondLst>
                                  <p:childTnLst>
                                    <p:set>
                                      <p:cBhvr>
                                        <p:cTn id="72" dur="1" fill="hold">
                                          <p:stCondLst>
                                            <p:cond delay="0"/>
                                          </p:stCondLst>
                                        </p:cTn>
                                        <p:tgtEl>
                                          <p:spTgt spid="3">
                                            <p:txEl>
                                              <p:pRg st="2" end="2"/>
                                            </p:txEl>
                                          </p:spTgt>
                                        </p:tgtEl>
                                        <p:attrNameLst>
                                          <p:attrName>style.visibility</p:attrName>
                                        </p:attrNameLst>
                                      </p:cBhvr>
                                      <p:to>
                                        <p:strVal val="visible"/>
                                      </p:to>
                                    </p:set>
                                    <p:animEffect transition="in" filter="fade">
                                      <p:cBhvr>
                                        <p:cTn id="73" dur="500"/>
                                        <p:tgtEl>
                                          <p:spTgt spid="3">
                                            <p:txEl>
                                              <p:pRg st="2" end="2"/>
                                            </p:txEl>
                                          </p:spTgt>
                                        </p:tgtEl>
                                      </p:cBhvr>
                                    </p:animEffect>
                                  </p:childTnLst>
                                </p:cTn>
                              </p:par>
                            </p:childTnLst>
                          </p:cTn>
                        </p:par>
                      </p:childTnLst>
                    </p:cTn>
                  </p:par>
                  <p:par>
                    <p:cTn id="74" fill="hold">
                      <p:stCondLst>
                        <p:cond delay="indefinite"/>
                      </p:stCondLst>
                      <p:childTnLst>
                        <p:par>
                          <p:cTn id="75" fill="hold">
                            <p:stCondLst>
                              <p:cond delay="0"/>
                            </p:stCondLst>
                            <p:childTnLst>
                              <p:par>
                                <p:cTn id="76" presetID="6" presetClass="entr" presetSubtype="32" fill="hold" nodeType="clickEffect">
                                  <p:stCondLst>
                                    <p:cond delay="0"/>
                                  </p:stCondLst>
                                  <p:childTnLst>
                                    <p:set>
                                      <p:cBhvr>
                                        <p:cTn id="77" dur="1" fill="hold">
                                          <p:stCondLst>
                                            <p:cond delay="0"/>
                                          </p:stCondLst>
                                        </p:cTn>
                                        <p:tgtEl>
                                          <p:spTgt spid="16"/>
                                        </p:tgtEl>
                                        <p:attrNameLst>
                                          <p:attrName>style.visibility</p:attrName>
                                        </p:attrNameLst>
                                      </p:cBhvr>
                                      <p:to>
                                        <p:strVal val="visible"/>
                                      </p:to>
                                    </p:set>
                                    <p:animEffect transition="in" filter="circle(out)">
                                      <p:cBhvr>
                                        <p:cTn id="78" dur="2000"/>
                                        <p:tgtEl>
                                          <p:spTgt spid="16"/>
                                        </p:tgtEl>
                                      </p:cBhvr>
                                    </p:animEffect>
                                  </p:childTnLst>
                                </p:cTn>
                              </p:par>
                            </p:childTnLst>
                          </p:cTn>
                        </p:par>
                      </p:childTnLst>
                    </p:cTn>
                  </p:par>
                  <p:par>
                    <p:cTn id="79" fill="hold">
                      <p:stCondLst>
                        <p:cond delay="indefinite"/>
                      </p:stCondLst>
                      <p:childTnLst>
                        <p:par>
                          <p:cTn id="80" fill="hold">
                            <p:stCondLst>
                              <p:cond delay="0"/>
                            </p:stCondLst>
                            <p:childTnLst>
                              <p:par>
                                <p:cTn id="81" presetID="10" presetClass="entr" presetSubtype="0" fill="hold" nodeType="clickEffect">
                                  <p:stCondLst>
                                    <p:cond delay="0"/>
                                  </p:stCondLst>
                                  <p:childTnLst>
                                    <p:set>
                                      <p:cBhvr>
                                        <p:cTn id="82" dur="1" fill="hold">
                                          <p:stCondLst>
                                            <p:cond delay="0"/>
                                          </p:stCondLst>
                                        </p:cTn>
                                        <p:tgtEl>
                                          <p:spTgt spid="3">
                                            <p:txEl>
                                              <p:pRg st="3" end="3"/>
                                            </p:txEl>
                                          </p:spTgt>
                                        </p:tgtEl>
                                        <p:attrNameLst>
                                          <p:attrName>style.visibility</p:attrName>
                                        </p:attrNameLst>
                                      </p:cBhvr>
                                      <p:to>
                                        <p:strVal val="visible"/>
                                      </p:to>
                                    </p:set>
                                    <p:animEffect transition="in" filter="fade">
                                      <p:cBhvr>
                                        <p:cTn id="83" dur="500"/>
                                        <p:tgtEl>
                                          <p:spTgt spid="3">
                                            <p:txEl>
                                              <p:pRg st="3" end="3"/>
                                            </p:txEl>
                                          </p:spTgt>
                                        </p:tgtEl>
                                      </p:cBhvr>
                                    </p:animEffect>
                                  </p:childTnLst>
                                </p:cTn>
                              </p:par>
                              <p:par>
                                <p:cTn id="84" presetID="6" presetClass="entr" presetSubtype="32" fill="hold" nodeType="withEffect">
                                  <p:stCondLst>
                                    <p:cond delay="1000"/>
                                  </p:stCondLst>
                                  <p:childTnLst>
                                    <p:set>
                                      <p:cBhvr>
                                        <p:cTn id="85" dur="1" fill="hold">
                                          <p:stCondLst>
                                            <p:cond delay="0"/>
                                          </p:stCondLst>
                                        </p:cTn>
                                        <p:tgtEl>
                                          <p:spTgt spid="17"/>
                                        </p:tgtEl>
                                        <p:attrNameLst>
                                          <p:attrName>style.visibility</p:attrName>
                                        </p:attrNameLst>
                                      </p:cBhvr>
                                      <p:to>
                                        <p:strVal val="visible"/>
                                      </p:to>
                                    </p:set>
                                    <p:animEffect transition="in" filter="circle(out)">
                                      <p:cBhvr>
                                        <p:cTn id="86" dur="2000"/>
                                        <p:tgtEl>
                                          <p:spTgt spid="17"/>
                                        </p:tgtEl>
                                      </p:cBhvr>
                                    </p:animEffect>
                                  </p:childTnLst>
                                </p:cTn>
                              </p:par>
                              <p:par>
                                <p:cTn id="87" presetID="6" presetClass="entr" presetSubtype="32" fill="hold" nodeType="withEffect">
                                  <p:stCondLst>
                                    <p:cond delay="4000"/>
                                  </p:stCondLst>
                                  <p:childTnLst>
                                    <p:set>
                                      <p:cBhvr>
                                        <p:cTn id="88" dur="1" fill="hold">
                                          <p:stCondLst>
                                            <p:cond delay="0"/>
                                          </p:stCondLst>
                                        </p:cTn>
                                        <p:tgtEl>
                                          <p:spTgt spid="18"/>
                                        </p:tgtEl>
                                        <p:attrNameLst>
                                          <p:attrName>style.visibility</p:attrName>
                                        </p:attrNameLst>
                                      </p:cBhvr>
                                      <p:to>
                                        <p:strVal val="visible"/>
                                      </p:to>
                                    </p:set>
                                    <p:animEffect transition="in" filter="circle(out)">
                                      <p:cBhvr>
                                        <p:cTn id="89" dur="20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90" fill="hold" display="0">
                  <p:stCondLst>
                    <p:cond delay="indefinite"/>
                  </p:stCondLst>
                  <p:endCondLst>
                    <p:cond evt="onStopAudio" delay="0">
                      <p:tgtEl>
                        <p:sldTgt/>
                      </p:tgtEl>
                    </p:cond>
                  </p:endCondLst>
                </p:cTn>
                <p:tgtEl>
                  <p:spTgt spid="12"/>
                </p:tgtEl>
              </p:cMediaNode>
            </p:audio>
          </p:childTnLst>
        </p:cTn>
      </p:par>
    </p:tnLst>
    <p:bldLst>
      <p:bldP spid="6" grpId="0" animBg="1"/>
      <p:bldP spid="7" grpId="0" animBg="1"/>
      <p:bldP spid="8" grpId="0" animBg="1"/>
      <p:bldP spid="9" grpId="0" animBg="1"/>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6" name="Rectangle 15">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30BB823-6CBC-D621-8785-70BF538B7C0D}"/>
              </a:ext>
            </a:extLst>
          </p:cNvPr>
          <p:cNvSpPr>
            <a:spLocks noGrp="1"/>
          </p:cNvSpPr>
          <p:nvPr>
            <p:ph type="title"/>
          </p:nvPr>
        </p:nvSpPr>
        <p:spPr>
          <a:xfrm>
            <a:off x="640080" y="325369"/>
            <a:ext cx="3474720" cy="1956841"/>
          </a:xfrm>
        </p:spPr>
        <p:txBody>
          <a:bodyPr anchor="b">
            <a:normAutofit/>
          </a:bodyPr>
          <a:lstStyle/>
          <a:p>
            <a:pPr algn="ctr"/>
            <a:r>
              <a:rPr lang="en-US" sz="5400" dirty="0"/>
              <a:t>Trout</a:t>
            </a:r>
          </a:p>
        </p:txBody>
      </p:sp>
      <p:sp>
        <p:nvSpPr>
          <p:cNvPr id="18"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Content Placeholder 12">
            <a:extLst>
              <a:ext uri="{FF2B5EF4-FFF2-40B4-BE49-F238E27FC236}">
                <a16:creationId xmlns:a16="http://schemas.microsoft.com/office/drawing/2014/main" id="{C6008921-DB6C-0277-B870-AC47B86028A3}"/>
              </a:ext>
            </a:extLst>
          </p:cNvPr>
          <p:cNvSpPr>
            <a:spLocks noGrp="1"/>
          </p:cNvSpPr>
          <p:nvPr>
            <p:ph idx="1"/>
          </p:nvPr>
        </p:nvSpPr>
        <p:spPr>
          <a:xfrm>
            <a:off x="356261" y="2634698"/>
            <a:ext cx="4120736" cy="3897933"/>
          </a:xfrm>
        </p:spPr>
        <p:txBody>
          <a:bodyPr>
            <a:normAutofit/>
          </a:bodyPr>
          <a:lstStyle/>
          <a:p>
            <a:r>
              <a:rPr lang="en-US" dirty="0"/>
              <a:t>Loss of Habitat</a:t>
            </a:r>
          </a:p>
          <a:p>
            <a:r>
              <a:rPr lang="en-US" dirty="0"/>
              <a:t>Loss of Food Sources Dependent on Colder Temperatures</a:t>
            </a:r>
          </a:p>
          <a:p>
            <a:r>
              <a:rPr lang="en-US" dirty="0"/>
              <a:t>Explosion of Prey Species as Trout Numbers Drop</a:t>
            </a:r>
          </a:p>
          <a:p>
            <a:r>
              <a:rPr lang="en-US" dirty="0"/>
              <a:t>Influx of Invasive Species</a:t>
            </a:r>
          </a:p>
          <a:p>
            <a:endParaRPr lang="en-US" dirty="0"/>
          </a:p>
          <a:p>
            <a:endParaRPr lang="en-US" dirty="0"/>
          </a:p>
        </p:txBody>
      </p:sp>
      <p:pic>
        <p:nvPicPr>
          <p:cNvPr id="9" name="Picture 16" descr="Brook Trout">
            <a:extLst>
              <a:ext uri="{FF2B5EF4-FFF2-40B4-BE49-F238E27FC236}">
                <a16:creationId xmlns:a16="http://schemas.microsoft.com/office/drawing/2014/main" id="{26F2B472-0F33-3462-37CA-261CE3E80F85}"/>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9370" r="23677" b="-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sp>
        <p:nvSpPr>
          <p:cNvPr id="4" name="AutoShape 2" descr="NEWS: New Jersey - Update on Trout Season - OUTDOORS.COM">
            <a:extLst>
              <a:ext uri="{FF2B5EF4-FFF2-40B4-BE49-F238E27FC236}">
                <a16:creationId xmlns:a16="http://schemas.microsoft.com/office/drawing/2014/main" id="{F9134D37-FDEF-B154-ED91-29D62468E762}"/>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3" name="Picture 2">
            <a:extLst>
              <a:ext uri="{FF2B5EF4-FFF2-40B4-BE49-F238E27FC236}">
                <a16:creationId xmlns:a16="http://schemas.microsoft.com/office/drawing/2014/main" id="{8BC27A42-D356-3D15-444F-0D6512B4608B}"/>
              </a:ext>
            </a:extLst>
          </p:cNvPr>
          <p:cNvPicPr>
            <a:picLocks noChangeAspect="1"/>
          </p:cNvPicPr>
          <p:nvPr/>
        </p:nvPicPr>
        <p:blipFill rotWithShape="1">
          <a:blip r:embed="rId6">
            <a:clrChange>
              <a:clrFrom>
                <a:srgbClr val="FFFFFF"/>
              </a:clrFrom>
              <a:clrTo>
                <a:srgbClr val="FFFFFF">
                  <a:alpha val="0"/>
                </a:srgbClr>
              </a:clrTo>
            </a:clrChange>
          </a:blip>
          <a:srcRect l="3285" r="17682" b="5351"/>
          <a:stretch/>
        </p:blipFill>
        <p:spPr>
          <a:xfrm>
            <a:off x="8229600" y="-29415"/>
            <a:ext cx="3810000" cy="6858001"/>
          </a:xfrm>
          <a:prstGeom prst="rect">
            <a:avLst/>
          </a:prstGeom>
        </p:spPr>
      </p:pic>
      <p:pic>
        <p:nvPicPr>
          <p:cNvPr id="5" name="Picture 4">
            <a:extLst>
              <a:ext uri="{FF2B5EF4-FFF2-40B4-BE49-F238E27FC236}">
                <a16:creationId xmlns:a16="http://schemas.microsoft.com/office/drawing/2014/main" id="{85359477-32DA-D36B-0F81-F2A5D2C1A08A}"/>
              </a:ext>
            </a:extLst>
          </p:cNvPr>
          <p:cNvPicPr>
            <a:picLocks noChangeAspect="1"/>
          </p:cNvPicPr>
          <p:nvPr/>
        </p:nvPicPr>
        <p:blipFill rotWithShape="1">
          <a:blip r:embed="rId7"/>
          <a:srcRect l="7197" t="21182" r="2435" b="6259"/>
          <a:stretch/>
        </p:blipFill>
        <p:spPr>
          <a:xfrm>
            <a:off x="6260294" y="5345068"/>
            <a:ext cx="1832654" cy="1247805"/>
          </a:xfrm>
          <a:prstGeom prst="rect">
            <a:avLst/>
          </a:prstGeom>
        </p:spPr>
      </p:pic>
      <p:pic>
        <p:nvPicPr>
          <p:cNvPr id="6" name="Picture 5">
            <a:extLst>
              <a:ext uri="{FF2B5EF4-FFF2-40B4-BE49-F238E27FC236}">
                <a16:creationId xmlns:a16="http://schemas.microsoft.com/office/drawing/2014/main" id="{42DF3FF2-33CC-E393-0DCE-14D17E6C6C51}"/>
              </a:ext>
            </a:extLst>
          </p:cNvPr>
          <p:cNvPicPr>
            <a:picLocks noChangeAspect="1"/>
          </p:cNvPicPr>
          <p:nvPr/>
        </p:nvPicPr>
        <p:blipFill>
          <a:blip r:embed="rId8"/>
          <a:stretch>
            <a:fillRect/>
          </a:stretch>
        </p:blipFill>
        <p:spPr>
          <a:xfrm>
            <a:off x="4476997" y="1112430"/>
            <a:ext cx="7583514" cy="4651427"/>
          </a:xfrm>
          <a:prstGeom prst="rect">
            <a:avLst/>
          </a:prstGeom>
        </p:spPr>
      </p:pic>
      <p:pic>
        <p:nvPicPr>
          <p:cNvPr id="3074" name="Picture 2" descr="Opening day of trout season in New Jersey long anticipated by fishers">
            <a:extLst>
              <a:ext uri="{FF2B5EF4-FFF2-40B4-BE49-F238E27FC236}">
                <a16:creationId xmlns:a16="http://schemas.microsoft.com/office/drawing/2014/main" id="{D2D9BDA1-3432-98D9-FA61-A63000CE7807}"/>
              </a:ext>
            </a:extLst>
          </p:cNvPr>
          <p:cNvPicPr>
            <a:picLocks noChangeAspect="1" noChangeArrowheads="1"/>
          </p:cNvPicPr>
          <p:nvPr/>
        </p:nvPicPr>
        <p:blipFill rotWithShape="1">
          <a:blip r:embed="rId9">
            <a:extLst>
              <a:ext uri="{28A0092B-C50C-407E-A947-70E740481C1C}">
                <a14:useLocalDpi xmlns:a14="http://schemas.microsoft.com/office/drawing/2010/main" val="0"/>
              </a:ext>
            </a:extLst>
          </a:blip>
          <a:srcRect l="1732" t="4804" r="2011" b="6840"/>
          <a:stretch/>
        </p:blipFill>
        <p:spPr bwMode="auto">
          <a:xfrm>
            <a:off x="4456086" y="1094142"/>
            <a:ext cx="7613328" cy="466971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7" name="Picture 6" descr="Pin on Scrapping ideas">
            <a:hlinkClick r:id="rId10" action="ppaction://hlinksldjump"/>
            <a:extLst>
              <a:ext uri="{FF2B5EF4-FFF2-40B4-BE49-F238E27FC236}">
                <a16:creationId xmlns:a16="http://schemas.microsoft.com/office/drawing/2014/main" id="{A6A330AC-4F53-D540-6A86-0744D2663BF6}"/>
              </a:ext>
            </a:extLst>
          </p:cNvPr>
          <p:cNvPicPr>
            <a:picLocks noChangeAspect="1" noChangeArrowheads="1"/>
          </p:cNvPicPr>
          <p:nvPr/>
        </p:nvPicPr>
        <p:blipFill>
          <a:blip r:embed="rId11">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Web Link Icon">
            <a:hlinkClick r:id="rId12" action="ppaction://hlinksldjump"/>
            <a:extLst>
              <a:ext uri="{FF2B5EF4-FFF2-40B4-BE49-F238E27FC236}">
                <a16:creationId xmlns:a16="http://schemas.microsoft.com/office/drawing/2014/main" id="{97682D97-9443-2458-A244-75F8DEA7C737}"/>
              </a:ext>
            </a:extLst>
          </p:cNvPr>
          <p:cNvPicPr>
            <a:picLocks noChangeAspect="1" noChangeArrowheads="1"/>
          </p:cNvPicPr>
          <p:nvPr/>
        </p:nvPicPr>
        <p:blipFill>
          <a:blip r:embed="rId13">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10" name="Babbling Brook">
            <a:hlinkClick r:id="" action="ppaction://media"/>
            <a:extLst>
              <a:ext uri="{FF2B5EF4-FFF2-40B4-BE49-F238E27FC236}">
                <a16:creationId xmlns:a16="http://schemas.microsoft.com/office/drawing/2014/main" id="{64FEA662-3389-3F70-CB9D-CAE03844FDFF}"/>
              </a:ext>
            </a:extLst>
          </p:cNvPr>
          <p:cNvPicPr>
            <a:picLocks noChangeAspect="1"/>
          </p:cNvPicPr>
          <p:nvPr>
            <a:audioFile r:link="rId2"/>
            <p:extLst>
              <p:ext uri="{DAA4B4D4-6D71-4841-9C94-3DE7FCFB9230}">
                <p14:media xmlns:p14="http://schemas.microsoft.com/office/powerpoint/2010/main" r:embed="rId1">
                  <p14:fade in="250"/>
                </p14:media>
              </p:ext>
            </p:extLst>
          </p:nvPr>
        </p:nvPicPr>
        <p:blipFill>
          <a:blip r:embed="rId14"/>
          <a:stretch>
            <a:fillRect/>
          </a:stretch>
        </p:blipFill>
        <p:spPr>
          <a:xfrm>
            <a:off x="12671498" y="3276600"/>
            <a:ext cx="609600" cy="609600"/>
          </a:xfrm>
          <a:prstGeom prst="rect">
            <a:avLst/>
          </a:prstGeom>
        </p:spPr>
      </p:pic>
    </p:spTree>
    <p:extLst>
      <p:ext uri="{BB962C8B-B14F-4D97-AF65-F5344CB8AC3E}">
        <p14:creationId xmlns:p14="http://schemas.microsoft.com/office/powerpoint/2010/main" val="4156112637"/>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30040" fill="hold"/>
                                        <p:tgtEl>
                                          <p:spTgt spid="10"/>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13">
                                            <p:txEl>
                                              <p:pRg st="0" end="0"/>
                                            </p:txEl>
                                          </p:spTgt>
                                        </p:tgtEl>
                                        <p:attrNameLst>
                                          <p:attrName>style.visibility</p:attrName>
                                        </p:attrNameLst>
                                      </p:cBhvr>
                                      <p:to>
                                        <p:strVal val="visible"/>
                                      </p:to>
                                    </p:set>
                                    <p:animEffect transition="in" filter="fade">
                                      <p:cBhvr>
                                        <p:cTn id="11" dur="500"/>
                                        <p:tgtEl>
                                          <p:spTgt spid="13">
                                            <p:txEl>
                                              <p:pRg st="0" end="0"/>
                                            </p:txEl>
                                          </p:spTgt>
                                        </p:tgtEl>
                                      </p:cBhvr>
                                    </p:animEffect>
                                  </p:childTnLst>
                                </p:cTn>
                              </p:par>
                              <p:par>
                                <p:cTn id="12" presetID="22" presetClass="entr" presetSubtype="4" fill="hold" nodeType="withEffect">
                                  <p:stCondLst>
                                    <p:cond delay="0"/>
                                  </p:stCondLst>
                                  <p:childTnLst>
                                    <p:set>
                                      <p:cBhvr>
                                        <p:cTn id="13" dur="1" fill="hold">
                                          <p:stCondLst>
                                            <p:cond delay="0"/>
                                          </p:stCondLst>
                                        </p:cTn>
                                        <p:tgtEl>
                                          <p:spTgt spid="3"/>
                                        </p:tgtEl>
                                        <p:attrNameLst>
                                          <p:attrName>style.visibility</p:attrName>
                                        </p:attrNameLst>
                                      </p:cBhvr>
                                      <p:to>
                                        <p:strVal val="visible"/>
                                      </p:to>
                                    </p:set>
                                    <p:animEffect transition="in" filter="wipe(down)">
                                      <p:cBhvr>
                                        <p:cTn id="14" dur="1500"/>
                                        <p:tgtEl>
                                          <p:spTgt spid="3"/>
                                        </p:tgtEl>
                                      </p:cBhvr>
                                    </p:animEffect>
                                  </p:childTnLst>
                                </p:cTn>
                              </p:par>
                              <p:par>
                                <p:cTn id="15" presetID="22" presetClass="entr" presetSubtype="4" fill="hold" nodeType="with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down)">
                                      <p:cBhvr>
                                        <p:cTn id="17" dur="1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13">
                                            <p:txEl>
                                              <p:pRg st="1" end="1"/>
                                            </p:txEl>
                                          </p:spTgt>
                                        </p:tgtEl>
                                        <p:attrNameLst>
                                          <p:attrName>style.visibility</p:attrName>
                                        </p:attrNameLst>
                                      </p:cBhvr>
                                      <p:to>
                                        <p:strVal val="visible"/>
                                      </p:to>
                                    </p:set>
                                    <p:animEffect transition="in" filter="fade">
                                      <p:cBhvr>
                                        <p:cTn id="22" dur="500"/>
                                        <p:tgtEl>
                                          <p:spTgt spid="13">
                                            <p:txEl>
                                              <p:pRg st="1" end="1"/>
                                            </p:txEl>
                                          </p:spTgt>
                                        </p:tgtEl>
                                      </p:cBhvr>
                                    </p:animEffect>
                                  </p:childTnLst>
                                </p:cTn>
                              </p:par>
                              <p:par>
                                <p:cTn id="23" presetID="16" presetClass="entr" presetSubtype="37" fill="hold" nodeType="withEffect">
                                  <p:stCondLst>
                                    <p:cond delay="0"/>
                                  </p:stCondLst>
                                  <p:childTnLst>
                                    <p:set>
                                      <p:cBhvr>
                                        <p:cTn id="24" dur="1" fill="hold">
                                          <p:stCondLst>
                                            <p:cond delay="0"/>
                                          </p:stCondLst>
                                        </p:cTn>
                                        <p:tgtEl>
                                          <p:spTgt spid="6"/>
                                        </p:tgtEl>
                                        <p:attrNameLst>
                                          <p:attrName>style.visibility</p:attrName>
                                        </p:attrNameLst>
                                      </p:cBhvr>
                                      <p:to>
                                        <p:strVal val="visible"/>
                                      </p:to>
                                    </p:set>
                                    <p:animEffect transition="in" filter="barn(outVertical)">
                                      <p:cBhvr>
                                        <p:cTn id="25" dur="1500"/>
                                        <p:tgtEl>
                                          <p:spTgt spid="6"/>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37" fill="hold" nodeType="clickEffect">
                                  <p:stCondLst>
                                    <p:cond delay="0"/>
                                  </p:stCondLst>
                                  <p:childTnLst>
                                    <p:set>
                                      <p:cBhvr>
                                        <p:cTn id="29" dur="1" fill="hold">
                                          <p:stCondLst>
                                            <p:cond delay="0"/>
                                          </p:stCondLst>
                                        </p:cTn>
                                        <p:tgtEl>
                                          <p:spTgt spid="3074"/>
                                        </p:tgtEl>
                                        <p:attrNameLst>
                                          <p:attrName>style.visibility</p:attrName>
                                        </p:attrNameLst>
                                      </p:cBhvr>
                                      <p:to>
                                        <p:strVal val="visible"/>
                                      </p:to>
                                    </p:set>
                                    <p:animEffect transition="in" filter="barn(outVertical)">
                                      <p:cBhvr>
                                        <p:cTn id="30" dur="1500"/>
                                        <p:tgtEl>
                                          <p:spTgt spid="3074"/>
                                        </p:tgtEl>
                                      </p:cBhvr>
                                    </p:animEffect>
                                  </p:childTnLst>
                                </p:cTn>
                              </p:par>
                            </p:childTnLst>
                          </p:cTn>
                        </p:par>
                      </p:childTnLst>
                    </p:cTn>
                  </p:par>
                  <p:par>
                    <p:cTn id="31" fill="hold">
                      <p:stCondLst>
                        <p:cond delay="indefinite"/>
                      </p:stCondLst>
                      <p:childTnLst>
                        <p:par>
                          <p:cTn id="32" fill="hold">
                            <p:stCondLst>
                              <p:cond delay="0"/>
                            </p:stCondLst>
                            <p:childTnLst>
                              <p:par>
                                <p:cTn id="33" presetID="10" presetClass="entr" presetSubtype="0" fill="hold" nodeType="clickEffect">
                                  <p:stCondLst>
                                    <p:cond delay="0"/>
                                  </p:stCondLst>
                                  <p:childTnLst>
                                    <p:set>
                                      <p:cBhvr>
                                        <p:cTn id="34" dur="1" fill="hold">
                                          <p:stCondLst>
                                            <p:cond delay="0"/>
                                          </p:stCondLst>
                                        </p:cTn>
                                        <p:tgtEl>
                                          <p:spTgt spid="13">
                                            <p:txEl>
                                              <p:pRg st="2" end="2"/>
                                            </p:txEl>
                                          </p:spTgt>
                                        </p:tgtEl>
                                        <p:attrNameLst>
                                          <p:attrName>style.visibility</p:attrName>
                                        </p:attrNameLst>
                                      </p:cBhvr>
                                      <p:to>
                                        <p:strVal val="visible"/>
                                      </p:to>
                                    </p:set>
                                    <p:animEffect transition="in" filter="fade">
                                      <p:cBhvr>
                                        <p:cTn id="35" dur="500"/>
                                        <p:tgtEl>
                                          <p:spTgt spid="13">
                                            <p:txEl>
                                              <p:pRg st="2" end="2"/>
                                            </p:txEl>
                                          </p:spTgt>
                                        </p:tgtEl>
                                      </p:cBhvr>
                                    </p:animEffect>
                                  </p:childTnLst>
                                </p:cTn>
                              </p:par>
                              <p:par>
                                <p:cTn id="36" presetID="10" presetClass="entr" presetSubtype="0" fill="hold" nodeType="withEffect">
                                  <p:stCondLst>
                                    <p:cond delay="1500"/>
                                  </p:stCondLst>
                                  <p:childTnLst>
                                    <p:set>
                                      <p:cBhvr>
                                        <p:cTn id="37" dur="1" fill="hold">
                                          <p:stCondLst>
                                            <p:cond delay="0"/>
                                          </p:stCondLst>
                                        </p:cTn>
                                        <p:tgtEl>
                                          <p:spTgt spid="13">
                                            <p:txEl>
                                              <p:pRg st="3" end="3"/>
                                            </p:txEl>
                                          </p:spTgt>
                                        </p:tgtEl>
                                        <p:attrNameLst>
                                          <p:attrName>style.visibility</p:attrName>
                                        </p:attrNameLst>
                                      </p:cBhvr>
                                      <p:to>
                                        <p:strVal val="visible"/>
                                      </p:to>
                                    </p:set>
                                    <p:animEffect transition="in" filter="fade">
                                      <p:cBhvr>
                                        <p:cTn id="38" dur="500"/>
                                        <p:tgtEl>
                                          <p:spTgt spid="1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39" fill="hold" display="0">
                  <p:stCondLst>
                    <p:cond delay="indefinite"/>
                  </p:stCondLst>
                  <p:endCondLst>
                    <p:cond evt="onStopAudio" delay="0">
                      <p:tgtEl>
                        <p:sldTgt/>
                      </p:tgtEl>
                    </p:cond>
                  </p:endCondLst>
                </p:cTn>
                <p:tgtEl>
                  <p:spTgt spid="10"/>
                </p:tgtEl>
              </p:cMediaNode>
            </p:audio>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7175" name="Rectangle 7174">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BBA8429-723E-6E68-D4B0-340DAFD21FB4}"/>
              </a:ext>
            </a:extLst>
          </p:cNvPr>
          <p:cNvSpPr>
            <a:spLocks noGrp="1"/>
          </p:cNvSpPr>
          <p:nvPr>
            <p:ph type="title"/>
          </p:nvPr>
        </p:nvSpPr>
        <p:spPr>
          <a:xfrm>
            <a:off x="640080" y="496344"/>
            <a:ext cx="3474720" cy="1956841"/>
          </a:xfrm>
        </p:spPr>
        <p:txBody>
          <a:bodyPr anchor="b">
            <a:normAutofit/>
          </a:bodyPr>
          <a:lstStyle/>
          <a:p>
            <a:pPr algn="ctr"/>
            <a:r>
              <a:rPr lang="en-US" sz="5400" dirty="0"/>
              <a:t>Horseshoe Crabs</a:t>
            </a:r>
          </a:p>
        </p:txBody>
      </p:sp>
      <p:sp>
        <p:nvSpPr>
          <p:cNvPr id="7177"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44115C54-9937-0BCC-0DD1-11DD9F0305DB}"/>
              </a:ext>
            </a:extLst>
          </p:cNvPr>
          <p:cNvSpPr>
            <a:spLocks noGrp="1"/>
          </p:cNvSpPr>
          <p:nvPr>
            <p:ph idx="1"/>
          </p:nvPr>
        </p:nvSpPr>
        <p:spPr>
          <a:xfrm>
            <a:off x="215899" y="2739091"/>
            <a:ext cx="4576089" cy="3935521"/>
          </a:xfrm>
        </p:spPr>
        <p:txBody>
          <a:bodyPr>
            <a:normAutofit/>
          </a:bodyPr>
          <a:lstStyle/>
          <a:p>
            <a:r>
              <a:rPr lang="en-US" sz="2600" dirty="0"/>
              <a:t>Pharmaceutical Use &amp; Overharvesting</a:t>
            </a:r>
          </a:p>
          <a:p>
            <a:r>
              <a:rPr lang="en-US" sz="2600" dirty="0"/>
              <a:t>Loss of Habitat due to SLR &amp; Storm Surges</a:t>
            </a:r>
          </a:p>
          <a:p>
            <a:r>
              <a:rPr lang="en-US" sz="2600" dirty="0"/>
              <a:t>Changes in Migration Patterns due to Temperature Changes</a:t>
            </a:r>
          </a:p>
          <a:p>
            <a:r>
              <a:rPr lang="en-US" sz="2600" dirty="0"/>
              <a:t>Droughts</a:t>
            </a:r>
          </a:p>
          <a:p>
            <a:r>
              <a:rPr lang="en-US" sz="2600" dirty="0"/>
              <a:t>Impact on Migrating Birds</a:t>
            </a:r>
          </a:p>
          <a:p>
            <a:endParaRPr lang="en-US" dirty="0"/>
          </a:p>
          <a:p>
            <a:endParaRPr lang="en-US" dirty="0"/>
          </a:p>
          <a:p>
            <a:endParaRPr lang="en-US" sz="2200" dirty="0"/>
          </a:p>
        </p:txBody>
      </p:sp>
      <p:pic>
        <p:nvPicPr>
          <p:cNvPr id="7170" name="Picture 2" descr="Farmed horseshoe crabs could help fight sepsis">
            <a:extLst>
              <a:ext uri="{FF2B5EF4-FFF2-40B4-BE49-F238E27FC236}">
                <a16:creationId xmlns:a16="http://schemas.microsoft.com/office/drawing/2014/main" id="{EDA889E5-13F3-FD4F-DA08-DBDC4EB20D35}"/>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12011" r="21036" b="-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5" name="Picture 7" descr="crab bleeding2">
            <a:extLst>
              <a:ext uri="{FF2B5EF4-FFF2-40B4-BE49-F238E27FC236}">
                <a16:creationId xmlns:a16="http://schemas.microsoft.com/office/drawing/2014/main" id="{2C5D978A-1ED3-4633-B2A0-4BAE0AC7765F}"/>
              </a:ext>
            </a:extLst>
          </p:cNvPr>
          <p:cNvPicPr>
            <a:picLocks noChangeAspect="1" noChangeArrowheads="1"/>
          </p:cNvPicPr>
          <p:nvPr/>
        </p:nvPicPr>
        <p:blipFill>
          <a:blip r:embed="rId8" cstate="email">
            <a:extLst>
              <a:ext uri="{28A0092B-C50C-407E-A947-70E740481C1C}">
                <a14:useLocalDpi xmlns:a14="http://schemas.microsoft.com/office/drawing/2010/main"/>
              </a:ext>
            </a:extLst>
          </a:blip>
          <a:srcRect/>
          <a:stretch>
            <a:fillRect/>
          </a:stretch>
        </p:blipFill>
        <p:spPr bwMode="auto">
          <a:xfrm>
            <a:off x="4655177" y="1078226"/>
            <a:ext cx="7417847" cy="4701547"/>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Beach Soundscape 3">
            <a:hlinkClick r:id="" action="ppaction://media"/>
            <a:extLst>
              <a:ext uri="{FF2B5EF4-FFF2-40B4-BE49-F238E27FC236}">
                <a16:creationId xmlns:a16="http://schemas.microsoft.com/office/drawing/2014/main" id="{8ADF64FD-2453-F687-BC00-E0906C63E249}"/>
              </a:ext>
            </a:extLst>
          </p:cNvPr>
          <p:cNvPicPr>
            <a:picLocks noChangeAspect="1"/>
          </p:cNvPicPr>
          <p:nvPr>
            <a:audioFile r:link="rId2"/>
            <p:extLst>
              <p:ext uri="{DAA4B4D4-6D71-4841-9C94-3DE7FCFB9230}">
                <p14:media xmlns:p14="http://schemas.microsoft.com/office/powerpoint/2010/main" r:embed="rId1">
                  <p14:fade in="500" out="1000"/>
                </p14:media>
              </p:ext>
            </p:extLst>
          </p:nvPr>
        </p:nvPicPr>
        <p:blipFill>
          <a:blip r:embed="rId9"/>
          <a:stretch>
            <a:fillRect/>
          </a:stretch>
        </p:blipFill>
        <p:spPr>
          <a:xfrm>
            <a:off x="12830175" y="3513138"/>
            <a:ext cx="609600" cy="609600"/>
          </a:xfrm>
          <a:prstGeom prst="rect">
            <a:avLst/>
          </a:prstGeom>
        </p:spPr>
      </p:pic>
      <p:pic>
        <p:nvPicPr>
          <p:cNvPr id="6" name="Picture 5" descr="Pin on Scrapping ideas">
            <a:hlinkClick r:id="rId10" action="ppaction://hlinksldjump"/>
            <a:extLst>
              <a:ext uri="{FF2B5EF4-FFF2-40B4-BE49-F238E27FC236}">
                <a16:creationId xmlns:a16="http://schemas.microsoft.com/office/drawing/2014/main" id="{6A5E6144-B6C2-8B1D-763B-B8DBD13F58E3}"/>
              </a:ext>
            </a:extLst>
          </p:cNvPr>
          <p:cNvPicPr>
            <a:picLocks noChangeAspect="1" noChangeArrowheads="1"/>
          </p:cNvPicPr>
          <p:nvPr/>
        </p:nvPicPr>
        <p:blipFill>
          <a:blip r:embed="rId11">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Web Link Icon">
            <a:hlinkClick r:id="rId12" action="ppaction://hlinksldjump"/>
            <a:extLst>
              <a:ext uri="{FF2B5EF4-FFF2-40B4-BE49-F238E27FC236}">
                <a16:creationId xmlns:a16="http://schemas.microsoft.com/office/drawing/2014/main" id="{8801D27F-EF3F-82F2-5E94-04E0D5F42FB9}"/>
              </a:ext>
            </a:extLst>
          </p:cNvPr>
          <p:cNvPicPr>
            <a:picLocks noChangeAspect="1" noChangeArrowheads="1"/>
          </p:cNvPicPr>
          <p:nvPr/>
        </p:nvPicPr>
        <p:blipFill>
          <a:blip r:embed="rId13">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2050" name="Picture 2" descr="Broadkill Beach Takes Another Hit - delaware-surf-fishing.com">
            <a:extLst>
              <a:ext uri="{FF2B5EF4-FFF2-40B4-BE49-F238E27FC236}">
                <a16:creationId xmlns:a16="http://schemas.microsoft.com/office/drawing/2014/main" id="{778B3D2E-1D10-BF34-78D9-51DE0BF49517}"/>
              </a:ext>
            </a:extLst>
          </p:cNvPr>
          <p:cNvPicPr>
            <a:picLocks noChangeAspect="1" noChangeArrowheads="1"/>
          </p:cNvPicPr>
          <p:nvPr/>
        </p:nvPicPr>
        <p:blipFill rotWithShape="1">
          <a:blip r:embed="rId14">
            <a:extLst>
              <a:ext uri="{28A0092B-C50C-407E-A947-70E740481C1C}">
                <a14:useLocalDpi xmlns:a14="http://schemas.microsoft.com/office/drawing/2010/main" val="0"/>
              </a:ext>
            </a:extLst>
          </a:blip>
          <a:srcRect l="14535" r="6087"/>
          <a:stretch/>
        </p:blipFill>
        <p:spPr bwMode="auto">
          <a:xfrm>
            <a:off x="4672004" y="1186946"/>
            <a:ext cx="7417847" cy="454380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2052" name="Picture 4" descr="Horseshoe crabs' annual spawning draws red knots, spectators to ...">
            <a:extLst>
              <a:ext uri="{FF2B5EF4-FFF2-40B4-BE49-F238E27FC236}">
                <a16:creationId xmlns:a16="http://schemas.microsoft.com/office/drawing/2014/main" id="{2E2D750E-661E-B0FA-EF25-3663BA5E97DC}"/>
              </a:ext>
            </a:extLst>
          </p:cNvPr>
          <p:cNvPicPr>
            <a:picLocks noChangeAspect="1" noChangeArrowheads="1"/>
          </p:cNvPicPr>
          <p:nvPr/>
        </p:nvPicPr>
        <p:blipFill rotWithShape="1">
          <a:blip r:embed="rId15">
            <a:extLst>
              <a:ext uri="{28A0092B-C50C-407E-A947-70E740481C1C}">
                <a14:useLocalDpi xmlns:a14="http://schemas.microsoft.com/office/drawing/2010/main" val="0"/>
              </a:ext>
            </a:extLst>
          </a:blip>
          <a:srcRect b="6105"/>
          <a:stretch/>
        </p:blipFill>
        <p:spPr bwMode="auto">
          <a:xfrm>
            <a:off x="5431686" y="1898649"/>
            <a:ext cx="6113526" cy="306070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2054" name="Picture 6" descr="Dead Beach Grass Seamless Texture | Grass seamless, Beach grass, Grass ...">
            <a:extLst>
              <a:ext uri="{FF2B5EF4-FFF2-40B4-BE49-F238E27FC236}">
                <a16:creationId xmlns:a16="http://schemas.microsoft.com/office/drawing/2014/main" id="{B183D7EB-3FBE-0163-7E37-78EA9B6DDBF5}"/>
              </a:ext>
            </a:extLst>
          </p:cNvPr>
          <p:cNvPicPr>
            <a:picLocks noChangeAspect="1" noChangeArrowheads="1"/>
          </p:cNvPicPr>
          <p:nvPr/>
        </p:nvPicPr>
        <p:blipFill rotWithShape="1">
          <a:blip r:embed="rId16">
            <a:extLst>
              <a:ext uri="{28A0092B-C50C-407E-A947-70E740481C1C}">
                <a14:useLocalDpi xmlns:a14="http://schemas.microsoft.com/office/drawing/2010/main" val="0"/>
              </a:ext>
            </a:extLst>
          </a:blip>
          <a:srcRect t="29986" b="25593"/>
          <a:stretch/>
        </p:blipFill>
        <p:spPr bwMode="auto">
          <a:xfrm>
            <a:off x="5633884" y="2210539"/>
            <a:ext cx="5619750" cy="249631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098" name="Picture 2" descr="Georgia coast critical for migrating red knots - The Center for ...">
            <a:extLst>
              <a:ext uri="{FF2B5EF4-FFF2-40B4-BE49-F238E27FC236}">
                <a16:creationId xmlns:a16="http://schemas.microsoft.com/office/drawing/2014/main" id="{F8986979-DF13-7579-B6FE-B890E4094AB1}"/>
              </a:ext>
            </a:extLst>
          </p:cNvP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4634513" y="956383"/>
            <a:ext cx="7417847" cy="494523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8" name="Shorebirds feeding">
            <a:hlinkClick r:id="" action="ppaction://media"/>
            <a:extLst>
              <a:ext uri="{FF2B5EF4-FFF2-40B4-BE49-F238E27FC236}">
                <a16:creationId xmlns:a16="http://schemas.microsoft.com/office/drawing/2014/main" id="{1EAD26CA-D1B1-F8BB-558C-452CA5491E5E}"/>
              </a:ext>
            </a:extLst>
          </p:cNvPr>
          <p:cNvPicPr>
            <a:picLocks noChangeAspect="1"/>
          </p:cNvPicPr>
          <p:nvPr>
            <a:audioFile r:link="rId4"/>
            <p:extLst>
              <p:ext uri="{DAA4B4D4-6D71-4841-9C94-3DE7FCFB9230}">
                <p14:media xmlns:p14="http://schemas.microsoft.com/office/powerpoint/2010/main" r:embed="rId3">
                  <p14:fade in="250" out="1500"/>
                </p14:media>
              </p:ext>
            </p:extLst>
          </p:nvPr>
        </p:nvPicPr>
        <p:blipFill>
          <a:blip r:embed="rId9"/>
          <a:stretch>
            <a:fillRect/>
          </a:stretch>
        </p:blipFill>
        <p:spPr>
          <a:xfrm>
            <a:off x="12717463" y="5019675"/>
            <a:ext cx="609600" cy="609600"/>
          </a:xfrm>
          <a:prstGeom prst="rect">
            <a:avLst/>
          </a:prstGeom>
        </p:spPr>
      </p:pic>
    </p:spTree>
    <p:extLst>
      <p:ext uri="{BB962C8B-B14F-4D97-AF65-F5344CB8AC3E}">
        <p14:creationId xmlns:p14="http://schemas.microsoft.com/office/powerpoint/2010/main" val="1938201678"/>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42684"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par>
                                <p:cTn id="12" presetID="21" presetClass="entr" presetSubtype="1" fill="hold" nodeType="with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wheel(1)">
                                      <p:cBhvr>
                                        <p:cTn id="14" dur="2000"/>
                                        <p:tgtEl>
                                          <p:spTgt spid="5"/>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nodeType="clickEffect">
                                  <p:stCondLst>
                                    <p:cond delay="0"/>
                                  </p:stCondLst>
                                  <p:childTnLst>
                                    <p:set>
                                      <p:cBhvr>
                                        <p:cTn id="18" dur="1" fill="hold">
                                          <p:stCondLst>
                                            <p:cond delay="0"/>
                                          </p:stCondLst>
                                        </p:cTn>
                                        <p:tgtEl>
                                          <p:spTgt spid="3">
                                            <p:txEl>
                                              <p:pRg st="1" end="1"/>
                                            </p:txEl>
                                          </p:spTgt>
                                        </p:tgtEl>
                                        <p:attrNameLst>
                                          <p:attrName>style.visibility</p:attrName>
                                        </p:attrNameLst>
                                      </p:cBhvr>
                                      <p:to>
                                        <p:strVal val="visible"/>
                                      </p:to>
                                    </p:set>
                                    <p:animEffect transition="in" filter="fade">
                                      <p:cBhvr>
                                        <p:cTn id="19" dur="500"/>
                                        <p:tgtEl>
                                          <p:spTgt spid="3">
                                            <p:txEl>
                                              <p:pRg st="1" end="1"/>
                                            </p:txEl>
                                          </p:spTgt>
                                        </p:tgtEl>
                                      </p:cBhvr>
                                    </p:animEffect>
                                  </p:childTnLst>
                                </p:cTn>
                              </p:par>
                              <p:par>
                                <p:cTn id="20" presetID="10" presetClass="entr" presetSubtype="0" fill="hold" nodeType="withEffect">
                                  <p:stCondLst>
                                    <p:cond delay="0"/>
                                  </p:stCondLst>
                                  <p:childTnLst>
                                    <p:set>
                                      <p:cBhvr>
                                        <p:cTn id="21" dur="1" fill="hold">
                                          <p:stCondLst>
                                            <p:cond delay="0"/>
                                          </p:stCondLst>
                                        </p:cTn>
                                        <p:tgtEl>
                                          <p:spTgt spid="2050"/>
                                        </p:tgtEl>
                                        <p:attrNameLst>
                                          <p:attrName>style.visibility</p:attrName>
                                        </p:attrNameLst>
                                      </p:cBhvr>
                                      <p:to>
                                        <p:strVal val="visible"/>
                                      </p:to>
                                    </p:set>
                                    <p:animEffect transition="in" filter="fade">
                                      <p:cBhvr>
                                        <p:cTn id="22" dur="2000"/>
                                        <p:tgtEl>
                                          <p:spTgt spid="2050"/>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3">
                                            <p:txEl>
                                              <p:pRg st="2" end="2"/>
                                            </p:txEl>
                                          </p:spTgt>
                                        </p:tgtEl>
                                        <p:attrNameLst>
                                          <p:attrName>style.visibility</p:attrName>
                                        </p:attrNameLst>
                                      </p:cBhvr>
                                      <p:to>
                                        <p:strVal val="visible"/>
                                      </p:to>
                                    </p:set>
                                    <p:animEffect transition="in" filter="fade">
                                      <p:cBhvr>
                                        <p:cTn id="27" dur="500"/>
                                        <p:tgtEl>
                                          <p:spTgt spid="3">
                                            <p:txEl>
                                              <p:pRg st="2" end="2"/>
                                            </p:txEl>
                                          </p:spTgt>
                                        </p:tgtEl>
                                      </p:cBhvr>
                                    </p:animEffect>
                                  </p:childTnLst>
                                </p:cTn>
                              </p:par>
                              <p:par>
                                <p:cTn id="28" presetID="10" presetClass="entr" presetSubtype="0" fill="hold" nodeType="withEffect">
                                  <p:stCondLst>
                                    <p:cond delay="0"/>
                                  </p:stCondLst>
                                  <p:childTnLst>
                                    <p:set>
                                      <p:cBhvr>
                                        <p:cTn id="29" dur="1" fill="hold">
                                          <p:stCondLst>
                                            <p:cond delay="0"/>
                                          </p:stCondLst>
                                        </p:cTn>
                                        <p:tgtEl>
                                          <p:spTgt spid="2052"/>
                                        </p:tgtEl>
                                        <p:attrNameLst>
                                          <p:attrName>style.visibility</p:attrName>
                                        </p:attrNameLst>
                                      </p:cBhvr>
                                      <p:to>
                                        <p:strVal val="visible"/>
                                      </p:to>
                                    </p:set>
                                    <p:animEffect transition="in" filter="fade">
                                      <p:cBhvr>
                                        <p:cTn id="30" dur="1500"/>
                                        <p:tgtEl>
                                          <p:spTgt spid="2052"/>
                                        </p:tgtEl>
                                      </p:cBhvr>
                                    </p:animEffect>
                                  </p:childTnLst>
                                </p:cTn>
                              </p:par>
                            </p:childTnLst>
                          </p:cTn>
                        </p:par>
                      </p:childTnLst>
                    </p:cTn>
                  </p:par>
                  <p:par>
                    <p:cTn id="31" fill="hold">
                      <p:stCondLst>
                        <p:cond delay="indefinite"/>
                      </p:stCondLst>
                      <p:childTnLst>
                        <p:par>
                          <p:cTn id="32" fill="hold">
                            <p:stCondLst>
                              <p:cond delay="0"/>
                            </p:stCondLst>
                            <p:childTnLst>
                              <p:par>
                                <p:cTn id="33" presetID="10" presetClass="entr" presetSubtype="0" fill="hold" nodeType="clickEffect">
                                  <p:stCondLst>
                                    <p:cond delay="0"/>
                                  </p:stCondLst>
                                  <p:childTnLst>
                                    <p:set>
                                      <p:cBhvr>
                                        <p:cTn id="34" dur="1" fill="hold">
                                          <p:stCondLst>
                                            <p:cond delay="0"/>
                                          </p:stCondLst>
                                        </p:cTn>
                                        <p:tgtEl>
                                          <p:spTgt spid="3">
                                            <p:txEl>
                                              <p:pRg st="3" end="3"/>
                                            </p:txEl>
                                          </p:spTgt>
                                        </p:tgtEl>
                                        <p:attrNameLst>
                                          <p:attrName>style.visibility</p:attrName>
                                        </p:attrNameLst>
                                      </p:cBhvr>
                                      <p:to>
                                        <p:strVal val="visible"/>
                                      </p:to>
                                    </p:set>
                                    <p:animEffect transition="in" filter="fade">
                                      <p:cBhvr>
                                        <p:cTn id="35" dur="500"/>
                                        <p:tgtEl>
                                          <p:spTgt spid="3">
                                            <p:txEl>
                                              <p:pRg st="3" end="3"/>
                                            </p:txEl>
                                          </p:spTgt>
                                        </p:tgtEl>
                                      </p:cBhvr>
                                    </p:animEffect>
                                  </p:childTnLst>
                                </p:cTn>
                              </p:par>
                              <p:par>
                                <p:cTn id="36" presetID="14" presetClass="entr" presetSubtype="5" fill="hold" nodeType="withEffect">
                                  <p:stCondLst>
                                    <p:cond delay="0"/>
                                  </p:stCondLst>
                                  <p:childTnLst>
                                    <p:set>
                                      <p:cBhvr>
                                        <p:cTn id="37" dur="1" fill="hold">
                                          <p:stCondLst>
                                            <p:cond delay="0"/>
                                          </p:stCondLst>
                                        </p:cTn>
                                        <p:tgtEl>
                                          <p:spTgt spid="2054"/>
                                        </p:tgtEl>
                                        <p:attrNameLst>
                                          <p:attrName>style.visibility</p:attrName>
                                        </p:attrNameLst>
                                      </p:cBhvr>
                                      <p:to>
                                        <p:strVal val="visible"/>
                                      </p:to>
                                    </p:set>
                                    <p:animEffect transition="in" filter="randombar(vertical)">
                                      <p:cBhvr>
                                        <p:cTn id="38" dur="1500"/>
                                        <p:tgtEl>
                                          <p:spTgt spid="2054"/>
                                        </p:tgtEl>
                                      </p:cBhvr>
                                    </p:animEffect>
                                  </p:childTnLst>
                                </p:cTn>
                              </p:par>
                            </p:childTnLst>
                          </p:cTn>
                        </p:par>
                      </p:childTnLst>
                    </p:cTn>
                  </p:par>
                  <p:par>
                    <p:cTn id="39" fill="hold">
                      <p:stCondLst>
                        <p:cond delay="indefinite"/>
                      </p:stCondLst>
                      <p:childTnLst>
                        <p:par>
                          <p:cTn id="40" fill="hold">
                            <p:stCondLst>
                              <p:cond delay="0"/>
                            </p:stCondLst>
                            <p:childTnLst>
                              <p:par>
                                <p:cTn id="41" presetID="10" presetClass="entr" presetSubtype="0" fill="hold" nodeType="clickEffect">
                                  <p:stCondLst>
                                    <p:cond delay="0"/>
                                  </p:stCondLst>
                                  <p:childTnLst>
                                    <p:set>
                                      <p:cBhvr>
                                        <p:cTn id="42" dur="1" fill="hold">
                                          <p:stCondLst>
                                            <p:cond delay="0"/>
                                          </p:stCondLst>
                                        </p:cTn>
                                        <p:tgtEl>
                                          <p:spTgt spid="3">
                                            <p:txEl>
                                              <p:pRg st="4" end="4"/>
                                            </p:txEl>
                                          </p:spTgt>
                                        </p:tgtEl>
                                        <p:attrNameLst>
                                          <p:attrName>style.visibility</p:attrName>
                                        </p:attrNameLst>
                                      </p:cBhvr>
                                      <p:to>
                                        <p:strVal val="visible"/>
                                      </p:to>
                                    </p:set>
                                    <p:animEffect transition="in" filter="fade">
                                      <p:cBhvr>
                                        <p:cTn id="43" dur="500"/>
                                        <p:tgtEl>
                                          <p:spTgt spid="3">
                                            <p:txEl>
                                              <p:pRg st="4" end="4"/>
                                            </p:txEl>
                                          </p:spTgt>
                                        </p:tgtEl>
                                      </p:cBhvr>
                                    </p:animEffect>
                                  </p:childTnLst>
                                </p:cTn>
                              </p:par>
                              <p:par>
                                <p:cTn id="44" presetID="21" presetClass="entr" presetSubtype="1" fill="hold" nodeType="withEffect">
                                  <p:stCondLst>
                                    <p:cond delay="0"/>
                                  </p:stCondLst>
                                  <p:childTnLst>
                                    <p:set>
                                      <p:cBhvr>
                                        <p:cTn id="45" dur="1" fill="hold">
                                          <p:stCondLst>
                                            <p:cond delay="0"/>
                                          </p:stCondLst>
                                        </p:cTn>
                                        <p:tgtEl>
                                          <p:spTgt spid="4098"/>
                                        </p:tgtEl>
                                        <p:attrNameLst>
                                          <p:attrName>style.visibility</p:attrName>
                                        </p:attrNameLst>
                                      </p:cBhvr>
                                      <p:to>
                                        <p:strVal val="visible"/>
                                      </p:to>
                                    </p:set>
                                    <p:animEffect transition="in" filter="wheel(1)">
                                      <p:cBhvr>
                                        <p:cTn id="46" dur="2500"/>
                                        <p:tgtEl>
                                          <p:spTgt spid="4098"/>
                                        </p:tgtEl>
                                      </p:cBhvr>
                                    </p:animEffect>
                                  </p:childTnLst>
                                </p:cTn>
                              </p:par>
                              <p:par>
                                <p:cTn id="47" presetID="1" presetClass="mediacall" presetSubtype="0" fill="hold" nodeType="withEffect">
                                  <p:stCondLst>
                                    <p:cond delay="0"/>
                                  </p:stCondLst>
                                  <p:childTnLst>
                                    <p:cmd type="call" cmd="playFrom(0.0)">
                                      <p:cBhvr>
                                        <p:cTn id="48" dur="22334" fill="hold"/>
                                        <p:tgtEl>
                                          <p:spTgt spid="8"/>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20000">
                <p:cTn id="49" fill="hold" display="0">
                  <p:stCondLst>
                    <p:cond delay="indefinite"/>
                  </p:stCondLst>
                  <p:endCondLst>
                    <p:cond evt="onStopAudio" delay="0">
                      <p:tgtEl>
                        <p:sldTgt/>
                      </p:tgtEl>
                    </p:cond>
                  </p:endCondLst>
                </p:cTn>
                <p:tgtEl>
                  <p:spTgt spid="4"/>
                </p:tgtEl>
              </p:cMediaNode>
            </p:audio>
            <p:audio>
              <p:cMediaNode>
                <p:cTn id="50" fill="hold" display="0">
                  <p:stCondLst>
                    <p:cond delay="indefinite"/>
                  </p:stCondLst>
                  <p:endCondLst>
                    <p:cond evt="onStopAudio" delay="0">
                      <p:tgtEl>
                        <p:sldTgt/>
                      </p:tgtEl>
                    </p:cond>
                  </p:endCondLst>
                </p:cTn>
                <p:tgtEl>
                  <p:spTgt spid="8"/>
                </p:tgtEl>
              </p:cMediaNode>
            </p:audio>
          </p:childTnLst>
        </p:cTn>
      </p:par>
    </p:tnLst>
  </p:timing>
</p:sld>
</file>

<file path=ppt/slides/slide38.xml><?xml version="1.0" encoding="utf-8"?>
<p:sld xmlns:a="http://schemas.openxmlformats.org/drawingml/2006/main" xmlns:r="http://schemas.openxmlformats.org/officeDocument/2006/relationships" xmlns:p="http://schemas.openxmlformats.org/presentationml/2006/main">
  <p:cSld>
    <p:bg>
      <p:bgPr>
        <a:blipFill dpi="0" rotWithShape="1">
          <a:blip r:embed="rId5">
            <a:alphaModFix amt="14000"/>
            <a:lum/>
          </a:blip>
          <a:srcRect/>
          <a:tile tx="0" ty="0" sx="100000" sy="100000" flip="none" algn="tl"/>
        </a:blipFill>
        <a:effectLst/>
      </p:bgPr>
    </p:bg>
    <p:spTree>
      <p:nvGrpSpPr>
        <p:cNvPr id="1" name=""/>
        <p:cNvGrpSpPr/>
        <p:nvPr/>
      </p:nvGrpSpPr>
      <p:grpSpPr>
        <a:xfrm>
          <a:off x="0" y="0"/>
          <a:ext cx="0" cy="0"/>
          <a:chOff x="0" y="0"/>
          <a:chExt cx="0" cy="0"/>
        </a:xfrm>
      </p:grpSpPr>
      <p:sp useBgFill="1">
        <p:nvSpPr>
          <p:cNvPr id="1028" name="Rectangle 1032">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B5F529-1782-606E-1863-6373339035A5}"/>
              </a:ext>
            </a:extLst>
          </p:cNvPr>
          <p:cNvSpPr>
            <a:spLocks noGrp="1"/>
          </p:cNvSpPr>
          <p:nvPr>
            <p:ph type="title"/>
          </p:nvPr>
        </p:nvSpPr>
        <p:spPr>
          <a:xfrm>
            <a:off x="640080" y="1438656"/>
            <a:ext cx="3474720" cy="1682496"/>
          </a:xfrm>
        </p:spPr>
        <p:txBody>
          <a:bodyPr anchor="b">
            <a:normAutofit/>
          </a:bodyPr>
          <a:lstStyle/>
          <a:p>
            <a:pPr algn="ctr"/>
            <a:r>
              <a:rPr lang="en-US" sz="5400" dirty="0"/>
              <a:t>Mosquitoes</a:t>
            </a:r>
            <a:br>
              <a:rPr lang="en-US" sz="5400" dirty="0"/>
            </a:br>
            <a:endParaRPr lang="en-US" sz="5400" dirty="0"/>
          </a:p>
        </p:txBody>
      </p:sp>
      <p:sp>
        <p:nvSpPr>
          <p:cNvPr id="1029"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31" name="Content Placeholder 1029">
            <a:extLst>
              <a:ext uri="{FF2B5EF4-FFF2-40B4-BE49-F238E27FC236}">
                <a16:creationId xmlns:a16="http://schemas.microsoft.com/office/drawing/2014/main" id="{2ACAB8BD-F1D6-7500-6385-C6BFE4BB8D66}"/>
              </a:ext>
            </a:extLst>
          </p:cNvPr>
          <p:cNvSpPr>
            <a:spLocks noGrp="1"/>
          </p:cNvSpPr>
          <p:nvPr>
            <p:ph idx="1"/>
          </p:nvPr>
        </p:nvSpPr>
        <p:spPr>
          <a:xfrm>
            <a:off x="463030" y="2872899"/>
            <a:ext cx="3842270" cy="3320668"/>
          </a:xfrm>
        </p:spPr>
        <p:txBody>
          <a:bodyPr>
            <a:normAutofit/>
          </a:bodyPr>
          <a:lstStyle/>
          <a:p>
            <a:r>
              <a:rPr lang="en-US" sz="2600" dirty="0"/>
              <a:t>Habitats will increase with rising temperatures and humidity.</a:t>
            </a:r>
          </a:p>
          <a:p>
            <a:r>
              <a:rPr lang="en-US" sz="2600" dirty="0"/>
              <a:t>Spread of Diseases</a:t>
            </a:r>
          </a:p>
        </p:txBody>
      </p:sp>
      <p:pic>
        <p:nvPicPr>
          <p:cNvPr id="1026" name="Picture 2" descr="Could climate change trigger the return of eradicated mosquito-related ...">
            <a:extLst>
              <a:ext uri="{FF2B5EF4-FFF2-40B4-BE49-F238E27FC236}">
                <a16:creationId xmlns:a16="http://schemas.microsoft.com/office/drawing/2014/main" id="{1CBE82B6-1BF7-64ED-CF41-C9211D1119BD}"/>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18997" t="5871" r="32411" b="687"/>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D3C486DA-381D-F4D9-C846-783E9B9AAE3F}"/>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 action="ppaction://noaction"/>
            <a:extLst>
              <a:ext uri="{FF2B5EF4-FFF2-40B4-BE49-F238E27FC236}">
                <a16:creationId xmlns:a16="http://schemas.microsoft.com/office/drawing/2014/main" id="{FBE410CA-2B61-D616-9A97-A9C5831AD96B}"/>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3" name="Mosquito Buzz">
            <a:hlinkClick r:id="" action="ppaction://media"/>
            <a:extLst>
              <a:ext uri="{FF2B5EF4-FFF2-40B4-BE49-F238E27FC236}">
                <a16:creationId xmlns:a16="http://schemas.microsoft.com/office/drawing/2014/main" id="{5E58BCF0-99F8-4FC1-AFA0-C1D935678631}"/>
              </a:ext>
            </a:extLst>
          </p:cNvPr>
          <p:cNvPicPr>
            <a:picLocks noChangeAspect="1"/>
          </p:cNvPicPr>
          <p:nvPr>
            <a:audioFile r:link="rId2"/>
            <p:extLst>
              <p:ext uri="{DAA4B4D4-6D71-4841-9C94-3DE7FCFB9230}">
                <p14:media xmlns:p14="http://schemas.microsoft.com/office/powerpoint/2010/main" r:embed="rId1"/>
              </p:ext>
            </p:extLst>
          </p:nvPr>
        </p:nvPicPr>
        <p:blipFill>
          <a:blip r:embed="rId10"/>
          <a:stretch>
            <a:fillRect/>
          </a:stretch>
        </p:blipFill>
        <p:spPr>
          <a:xfrm>
            <a:off x="12616985" y="3124200"/>
            <a:ext cx="609600" cy="609600"/>
          </a:xfrm>
          <a:prstGeom prst="rect">
            <a:avLst/>
          </a:prstGeom>
        </p:spPr>
      </p:pic>
      <p:pic>
        <p:nvPicPr>
          <p:cNvPr id="6" name="Picture 2" descr="CHART: Where Disease-Carrying Mosquitoes Will Go In The Future | NCPR News">
            <a:extLst>
              <a:ext uri="{FF2B5EF4-FFF2-40B4-BE49-F238E27FC236}">
                <a16:creationId xmlns:a16="http://schemas.microsoft.com/office/drawing/2014/main" id="{EA0D3E9A-9DF4-8253-C3D2-DE539D3294B7}"/>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4482350" y="1052513"/>
            <a:ext cx="7603067" cy="475297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7" name="Picture 4" descr="Stop Malaria And Dengue Protective Sign Poster Set Stock Illustration ...">
            <a:extLst>
              <a:ext uri="{FF2B5EF4-FFF2-40B4-BE49-F238E27FC236}">
                <a16:creationId xmlns:a16="http://schemas.microsoft.com/office/drawing/2014/main" id="{BFA90A2C-3155-1CCF-9716-174BEEA660C5}"/>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4480825" y="1089090"/>
            <a:ext cx="7553438" cy="4716397"/>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30" name="Picture 6" descr="Dengue Fever Vs Malaria - YouTube">
            <a:extLst>
              <a:ext uri="{FF2B5EF4-FFF2-40B4-BE49-F238E27FC236}">
                <a16:creationId xmlns:a16="http://schemas.microsoft.com/office/drawing/2014/main" id="{69F701C5-AA82-FE5A-78A0-FA0103C0C077}"/>
              </a:ext>
            </a:extLst>
          </p:cNvPr>
          <p:cNvPicPr>
            <a:picLocks noChangeAspect="1" noChangeArrowheads="1"/>
          </p:cNvPicPr>
          <p:nvPr/>
        </p:nvPicPr>
        <p:blipFill rotWithShape="1">
          <a:blip r:embed="rId13">
            <a:extLst>
              <a:ext uri="{28A0092B-C50C-407E-A947-70E740481C1C}">
                <a14:useLocalDpi xmlns:a14="http://schemas.microsoft.com/office/drawing/2010/main" val="0"/>
              </a:ext>
            </a:extLst>
          </a:blip>
          <a:srcRect l="20539" r="21898"/>
          <a:stretch/>
        </p:blipFill>
        <p:spPr bwMode="auto">
          <a:xfrm rot="5400000">
            <a:off x="12379832" y="4500006"/>
            <a:ext cx="2385201" cy="23307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0705078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9853" fill="hold"/>
                                        <p:tgtEl>
                                          <p:spTgt spid="3"/>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1031">
                                            <p:txEl>
                                              <p:pRg st="0" end="0"/>
                                            </p:txEl>
                                          </p:spTgt>
                                        </p:tgtEl>
                                        <p:attrNameLst>
                                          <p:attrName>style.visibility</p:attrName>
                                        </p:attrNameLst>
                                      </p:cBhvr>
                                      <p:to>
                                        <p:strVal val="visible"/>
                                      </p:to>
                                    </p:set>
                                    <p:animEffect transition="in" filter="fade">
                                      <p:cBhvr>
                                        <p:cTn id="11" dur="500"/>
                                        <p:tgtEl>
                                          <p:spTgt spid="1031">
                                            <p:txEl>
                                              <p:pRg st="0" end="0"/>
                                            </p:txEl>
                                          </p:spTgt>
                                        </p:tgtEl>
                                      </p:cBhvr>
                                    </p:animEffect>
                                  </p:childTnLst>
                                </p:cTn>
                              </p:par>
                              <p:par>
                                <p:cTn id="12" presetID="6" presetClass="entr" presetSubtype="32" fill="hold" nodeType="withEffect">
                                  <p:stCondLst>
                                    <p:cond delay="0"/>
                                  </p:stCondLst>
                                  <p:childTnLst>
                                    <p:set>
                                      <p:cBhvr>
                                        <p:cTn id="13" dur="1" fill="hold">
                                          <p:stCondLst>
                                            <p:cond delay="0"/>
                                          </p:stCondLst>
                                        </p:cTn>
                                        <p:tgtEl>
                                          <p:spTgt spid="6"/>
                                        </p:tgtEl>
                                        <p:attrNameLst>
                                          <p:attrName>style.visibility</p:attrName>
                                        </p:attrNameLst>
                                      </p:cBhvr>
                                      <p:to>
                                        <p:strVal val="visible"/>
                                      </p:to>
                                    </p:set>
                                    <p:animEffect transition="in" filter="circle(out)">
                                      <p:cBhvr>
                                        <p:cTn id="14" dur="2000"/>
                                        <p:tgtEl>
                                          <p:spTgt spid="6"/>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nodeType="clickEffect">
                                  <p:stCondLst>
                                    <p:cond delay="0"/>
                                  </p:stCondLst>
                                  <p:childTnLst>
                                    <p:set>
                                      <p:cBhvr>
                                        <p:cTn id="18" dur="1" fill="hold">
                                          <p:stCondLst>
                                            <p:cond delay="0"/>
                                          </p:stCondLst>
                                        </p:cTn>
                                        <p:tgtEl>
                                          <p:spTgt spid="1031">
                                            <p:txEl>
                                              <p:pRg st="1" end="1"/>
                                            </p:txEl>
                                          </p:spTgt>
                                        </p:tgtEl>
                                        <p:attrNameLst>
                                          <p:attrName>style.visibility</p:attrName>
                                        </p:attrNameLst>
                                      </p:cBhvr>
                                      <p:to>
                                        <p:strVal val="visible"/>
                                      </p:to>
                                    </p:set>
                                    <p:animEffect transition="in" filter="fade">
                                      <p:cBhvr>
                                        <p:cTn id="19" dur="500"/>
                                        <p:tgtEl>
                                          <p:spTgt spid="1031">
                                            <p:txEl>
                                              <p:pRg st="1" end="1"/>
                                            </p:txEl>
                                          </p:spTgt>
                                        </p:tgtEl>
                                      </p:cBhvr>
                                    </p:animEffect>
                                  </p:childTnLst>
                                </p:cTn>
                              </p:par>
                              <p:par>
                                <p:cTn id="20" presetID="6" presetClass="entr" presetSubtype="16" fill="hold" nodeType="with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circle(in)">
                                      <p:cBhvr>
                                        <p:cTn id="22"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23" fill="hold" display="0">
                  <p:stCondLst>
                    <p:cond delay="indefinite"/>
                  </p:stCondLst>
                  <p:endCondLst>
                    <p:cond evt="onStopAudio" delay="0">
                      <p:tgtEl>
                        <p:sldTgt/>
                      </p:tgtEl>
                    </p:cond>
                  </p:endCondLst>
                </p:cTn>
                <p:tgtEl>
                  <p:spTgt spid="3"/>
                </p:tgtEl>
              </p:cMediaNode>
            </p:audio>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1033" name="Rectangle 1032">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17258A0E-7EC4-89E7-6FA3-5C7CF44945A4}"/>
              </a:ext>
            </a:extLst>
          </p:cNvPr>
          <p:cNvSpPr>
            <a:spLocks noGrp="1"/>
          </p:cNvSpPr>
          <p:nvPr>
            <p:ph type="title"/>
          </p:nvPr>
        </p:nvSpPr>
        <p:spPr>
          <a:xfrm>
            <a:off x="640080" y="325369"/>
            <a:ext cx="3474720" cy="2164580"/>
          </a:xfrm>
        </p:spPr>
        <p:txBody>
          <a:bodyPr anchor="b">
            <a:normAutofit/>
          </a:bodyPr>
          <a:lstStyle/>
          <a:p>
            <a:pPr algn="ctr"/>
            <a:r>
              <a:rPr lang="en-US" sz="5400" dirty="0"/>
              <a:t>Bats</a:t>
            </a:r>
          </a:p>
        </p:txBody>
      </p:sp>
      <p:sp>
        <p:nvSpPr>
          <p:cNvPr id="1035"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Bat Sounds">
            <a:hlinkClick r:id="" action="ppaction://media"/>
            <a:extLst>
              <a:ext uri="{FF2B5EF4-FFF2-40B4-BE49-F238E27FC236}">
                <a16:creationId xmlns:a16="http://schemas.microsoft.com/office/drawing/2014/main" id="{396ACFBF-359D-3CB4-036D-C24A9A3D294F}"/>
              </a:ext>
            </a:extLst>
          </p:cNvPr>
          <p:cNvPicPr>
            <a:picLocks noGrp="1" noChangeAspect="1"/>
          </p:cNvPicPr>
          <p:nvPr>
            <p:ph idx="1"/>
            <a:audioFile r:link="rId2"/>
            <p:extLst>
              <p:ext uri="{DAA4B4D4-6D71-4841-9C94-3DE7FCFB9230}">
                <p14:media xmlns:p14="http://schemas.microsoft.com/office/powerpoint/2010/main" r:embed="rId1"/>
              </p:ext>
            </p:extLst>
          </p:nvPr>
        </p:nvPicPr>
        <p:blipFill>
          <a:blip r:embed="rId5"/>
          <a:stretch>
            <a:fillRect/>
          </a:stretch>
        </p:blipFill>
        <p:spPr>
          <a:xfrm>
            <a:off x="12674346" y="3556953"/>
            <a:ext cx="609600" cy="609600"/>
          </a:xfrm>
        </p:spPr>
      </p:pic>
      <p:pic>
        <p:nvPicPr>
          <p:cNvPr id="1026" name="Picture 2" descr="Bat tick: Parasite found for first time in New Jersey, according to ...">
            <a:extLst>
              <a:ext uri="{FF2B5EF4-FFF2-40B4-BE49-F238E27FC236}">
                <a16:creationId xmlns:a16="http://schemas.microsoft.com/office/drawing/2014/main" id="{EE2B2871-87A2-0AD6-4A64-BD4E4622EE9C}"/>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17831" r="25749"/>
          <a:stretch/>
        </p:blipFill>
        <p:spPr bwMode="auto">
          <a:xfrm>
            <a:off x="5313225"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2DFBB5EB-D42B-962A-EA87-20D4DD5F7A29}"/>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 action="ppaction://noaction"/>
            <a:extLst>
              <a:ext uri="{FF2B5EF4-FFF2-40B4-BE49-F238E27FC236}">
                <a16:creationId xmlns:a16="http://schemas.microsoft.com/office/drawing/2014/main" id="{408C1991-34E3-5A7D-8581-E4E7EE174448}"/>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C676019E-080C-BE5C-ADD3-4F2130F41F5F}"/>
              </a:ext>
            </a:extLst>
          </p:cNvPr>
          <p:cNvSpPr txBox="1"/>
          <p:nvPr/>
        </p:nvSpPr>
        <p:spPr>
          <a:xfrm>
            <a:off x="329784" y="2708193"/>
            <a:ext cx="4062334" cy="2416046"/>
          </a:xfrm>
          <a:prstGeom prst="rect">
            <a:avLst/>
          </a:prstGeom>
          <a:noFill/>
        </p:spPr>
        <p:txBody>
          <a:bodyPr wrap="square" rtlCol="0">
            <a:spAutoFit/>
          </a:bodyPr>
          <a:lstStyle/>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Loss of Habitat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Dietary Changes</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Changes in Hibernation Patterns </a:t>
            </a:r>
          </a:p>
          <a:p>
            <a:pPr marR="0" lvl="0" algn="l" defTabSz="914400" rtl="0" eaLnBrk="1" fontAlgn="auto" latinLnBrk="0" hangingPunct="1">
              <a:lnSpc>
                <a:spcPct val="90000"/>
              </a:lnSpc>
              <a:spcBef>
                <a:spcPts val="1000"/>
              </a:spcBef>
              <a:spcAft>
                <a:spcPts val="0"/>
              </a:spcAft>
              <a:buClrTx/>
              <a:buSzTx/>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3074" name="Picture 2" descr="Range of the little brown bat in New Jersey.">
            <a:extLst>
              <a:ext uri="{FF2B5EF4-FFF2-40B4-BE49-F238E27FC236}">
                <a16:creationId xmlns:a16="http://schemas.microsoft.com/office/drawing/2014/main" id="{F11F40FC-81B4-61E2-D80E-261D92BFEDD4}"/>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908104" y="276625"/>
            <a:ext cx="4341813" cy="6304750"/>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Bat research valuable for Great Swamp refuge and beyond | U.S. Fish and  Wildlife Service Northeast Region">
            <a:extLst>
              <a:ext uri="{FF2B5EF4-FFF2-40B4-BE49-F238E27FC236}">
                <a16:creationId xmlns:a16="http://schemas.microsoft.com/office/drawing/2014/main" id="{0418061A-B477-B01E-29FC-0A9797121D39}"/>
              </a:ext>
            </a:extLst>
          </p:cNvPr>
          <p:cNvPicPr>
            <a:picLocks noChangeAspect="1" noChangeArrowheads="1"/>
          </p:cNvPicPr>
          <p:nvPr/>
        </p:nvPicPr>
        <p:blipFill rotWithShape="1">
          <a:blip r:embed="rId11">
            <a:extLst>
              <a:ext uri="{28A0092B-C50C-407E-A947-70E740481C1C}">
                <a14:useLocalDpi xmlns:a14="http://schemas.microsoft.com/office/drawing/2010/main" val="0"/>
              </a:ext>
            </a:extLst>
          </a:blip>
          <a:srcRect t="12563" r="17324"/>
          <a:stretch/>
        </p:blipFill>
        <p:spPr bwMode="auto">
          <a:xfrm>
            <a:off x="4342153" y="929882"/>
            <a:ext cx="7470098" cy="525414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98647684"/>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6592" fill="hold"/>
                                        <p:tgtEl>
                                          <p:spTgt spid="6"/>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par>
                                <p:cTn id="12" presetID="16" presetClass="entr" presetSubtype="37" fill="hold" nodeType="withEffect">
                                  <p:stCondLst>
                                    <p:cond delay="0"/>
                                  </p:stCondLst>
                                  <p:childTnLst>
                                    <p:set>
                                      <p:cBhvr>
                                        <p:cTn id="13" dur="1" fill="hold">
                                          <p:stCondLst>
                                            <p:cond delay="0"/>
                                          </p:stCondLst>
                                        </p:cTn>
                                        <p:tgtEl>
                                          <p:spTgt spid="3074"/>
                                        </p:tgtEl>
                                        <p:attrNameLst>
                                          <p:attrName>style.visibility</p:attrName>
                                        </p:attrNameLst>
                                      </p:cBhvr>
                                      <p:to>
                                        <p:strVal val="visible"/>
                                      </p:to>
                                    </p:set>
                                    <p:animEffect transition="in" filter="barn(outVertical)">
                                      <p:cBhvr>
                                        <p:cTn id="14" dur="1000"/>
                                        <p:tgtEl>
                                          <p:spTgt spid="3074"/>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nodeType="clickEffect">
                                  <p:stCondLst>
                                    <p:cond delay="0"/>
                                  </p:stCondLst>
                                  <p:childTnLst>
                                    <p:set>
                                      <p:cBhvr>
                                        <p:cTn id="18" dur="1" fill="hold">
                                          <p:stCondLst>
                                            <p:cond delay="0"/>
                                          </p:stCondLst>
                                        </p:cTn>
                                        <p:tgtEl>
                                          <p:spTgt spid="3">
                                            <p:txEl>
                                              <p:pRg st="1" end="1"/>
                                            </p:txEl>
                                          </p:spTgt>
                                        </p:tgtEl>
                                        <p:attrNameLst>
                                          <p:attrName>style.visibility</p:attrName>
                                        </p:attrNameLst>
                                      </p:cBhvr>
                                      <p:to>
                                        <p:strVal val="visible"/>
                                      </p:to>
                                    </p:set>
                                    <p:animEffect transition="in" filter="fade">
                                      <p:cBhvr>
                                        <p:cTn id="19" dur="500"/>
                                        <p:tgtEl>
                                          <p:spTgt spid="3">
                                            <p:txEl>
                                              <p:pRg st="1" end="1"/>
                                            </p:txEl>
                                          </p:spTgt>
                                        </p:tgtEl>
                                      </p:cBhvr>
                                    </p:animEffect>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nodeType="clickEffect">
                                  <p:stCondLst>
                                    <p:cond delay="0"/>
                                  </p:stCondLst>
                                  <p:childTnLst>
                                    <p:set>
                                      <p:cBhvr>
                                        <p:cTn id="23" dur="1" fill="hold">
                                          <p:stCondLst>
                                            <p:cond delay="0"/>
                                          </p:stCondLst>
                                        </p:cTn>
                                        <p:tgtEl>
                                          <p:spTgt spid="3">
                                            <p:txEl>
                                              <p:pRg st="2" end="2"/>
                                            </p:txEl>
                                          </p:spTgt>
                                        </p:tgtEl>
                                        <p:attrNameLst>
                                          <p:attrName>style.visibility</p:attrName>
                                        </p:attrNameLst>
                                      </p:cBhvr>
                                      <p:to>
                                        <p:strVal val="visible"/>
                                      </p:to>
                                    </p:set>
                                    <p:animEffect transition="in" filter="fade">
                                      <p:cBhvr>
                                        <p:cTn id="24" dur="500"/>
                                        <p:tgtEl>
                                          <p:spTgt spid="3">
                                            <p:txEl>
                                              <p:pRg st="2" end="2"/>
                                            </p:txEl>
                                          </p:spTgt>
                                        </p:tgtEl>
                                      </p:cBhvr>
                                    </p:animEffect>
                                  </p:childTnLst>
                                </p:cTn>
                              </p:par>
                              <p:par>
                                <p:cTn id="25" presetID="6" presetClass="entr" presetSubtype="32" fill="hold" nodeType="withEffect">
                                  <p:stCondLst>
                                    <p:cond delay="0"/>
                                  </p:stCondLst>
                                  <p:childTnLst>
                                    <p:set>
                                      <p:cBhvr>
                                        <p:cTn id="26" dur="1" fill="hold">
                                          <p:stCondLst>
                                            <p:cond delay="0"/>
                                          </p:stCondLst>
                                        </p:cTn>
                                        <p:tgtEl>
                                          <p:spTgt spid="3078"/>
                                        </p:tgtEl>
                                        <p:attrNameLst>
                                          <p:attrName>style.visibility</p:attrName>
                                        </p:attrNameLst>
                                      </p:cBhvr>
                                      <p:to>
                                        <p:strVal val="visible"/>
                                      </p:to>
                                    </p:set>
                                    <p:animEffect transition="in" filter="circle(out)">
                                      <p:cBhvr>
                                        <p:cTn id="27" dur="1500"/>
                                        <p:tgtEl>
                                          <p:spTgt spid="3078"/>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8" fill="hold" display="0">
                  <p:stCondLst>
                    <p:cond delay="indefinite"/>
                  </p:stCondLst>
                  <p:endCondLst>
                    <p:cond evt="onStopAudio" delay="0">
                      <p:tgtEl>
                        <p:sldTgt/>
                      </p:tgtEl>
                    </p:cond>
                  </p:endCondLst>
                </p:cTn>
                <p:tgtEl>
                  <p:spTgt spid="6"/>
                </p:tgtEl>
              </p:cMediaNode>
            </p:audio>
          </p:childTnLst>
        </p:cTn>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2057" name="Rectangle 2056">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0D4D3B1-129A-3246-5DB6-AA54A89E5049}"/>
              </a:ext>
            </a:extLst>
          </p:cNvPr>
          <p:cNvSpPr>
            <a:spLocks noGrp="1"/>
          </p:cNvSpPr>
          <p:nvPr>
            <p:ph type="title"/>
          </p:nvPr>
        </p:nvSpPr>
        <p:spPr>
          <a:xfrm>
            <a:off x="640080" y="325369"/>
            <a:ext cx="3474720" cy="2261625"/>
          </a:xfrm>
        </p:spPr>
        <p:txBody>
          <a:bodyPr anchor="b">
            <a:normAutofit/>
          </a:bodyPr>
          <a:lstStyle/>
          <a:p>
            <a:pPr algn="ctr"/>
            <a:r>
              <a:rPr lang="en-US" sz="5400" dirty="0"/>
              <a:t>Coyotes</a:t>
            </a:r>
          </a:p>
        </p:txBody>
      </p:sp>
      <p:sp>
        <p:nvSpPr>
          <p:cNvPr id="2059"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Lone Coyote Howl">
            <a:hlinkClick r:id="" action="ppaction://media"/>
            <a:extLst>
              <a:ext uri="{FF2B5EF4-FFF2-40B4-BE49-F238E27FC236}">
                <a16:creationId xmlns:a16="http://schemas.microsoft.com/office/drawing/2014/main" id="{0C982EB1-C2A6-457B-C5FD-36C81063CA80}"/>
              </a:ext>
            </a:extLst>
          </p:cNvPr>
          <p:cNvPicPr>
            <a:picLocks noGrp="1" noChangeAspect="1"/>
          </p:cNvPicPr>
          <p:nvPr>
            <p:ph idx="1"/>
            <a:audioFile r:link="rId2"/>
            <p:extLst>
              <p:ext uri="{DAA4B4D4-6D71-4841-9C94-3DE7FCFB9230}">
                <p14:media xmlns:p14="http://schemas.microsoft.com/office/powerpoint/2010/main" r:embed="rId1"/>
              </p:ext>
            </p:extLst>
          </p:nvPr>
        </p:nvPicPr>
        <p:blipFill>
          <a:blip r:embed="rId5"/>
          <a:stretch>
            <a:fillRect/>
          </a:stretch>
        </p:blipFill>
        <p:spPr>
          <a:xfrm>
            <a:off x="12637770" y="2819400"/>
            <a:ext cx="609600" cy="609600"/>
          </a:xfrm>
        </p:spPr>
      </p:pic>
      <p:pic>
        <p:nvPicPr>
          <p:cNvPr id="2050" name="Picture 2" descr="Large Coyote Spotted in Scotch Plains | Scotch Plains, NJ Patch">
            <a:extLst>
              <a:ext uri="{FF2B5EF4-FFF2-40B4-BE49-F238E27FC236}">
                <a16:creationId xmlns:a16="http://schemas.microsoft.com/office/drawing/2014/main" id="{E626A296-5C69-1636-CB76-E3D872E3CBAB}"/>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11157" r="76" b="1"/>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03CE2174-E62A-5CBE-27F9-F9B223CEA2C5}"/>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9" action="ppaction://hlinksldjump"/>
            <a:extLst>
              <a:ext uri="{FF2B5EF4-FFF2-40B4-BE49-F238E27FC236}">
                <a16:creationId xmlns:a16="http://schemas.microsoft.com/office/drawing/2014/main" id="{55EB3D8F-D624-0FC7-7476-89A11D4F48A2}"/>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FFD1891D-84B0-AFE5-DFBF-1E7F837E9595}"/>
              </a:ext>
            </a:extLst>
          </p:cNvPr>
          <p:cNvSpPr txBox="1"/>
          <p:nvPr/>
        </p:nvSpPr>
        <p:spPr>
          <a:xfrm>
            <a:off x="640080" y="2708193"/>
            <a:ext cx="3474720" cy="2416046"/>
          </a:xfrm>
          <a:prstGeom prst="rect">
            <a:avLst/>
          </a:prstGeom>
          <a:noFill/>
        </p:spPr>
        <p:txBody>
          <a:bodyPr wrap="square" rtlCol="0">
            <a:spAutoFit/>
          </a:bodyPr>
          <a:lstStyle/>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Opportunistic &amp; Adaptable</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Increase in Habitat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Variable Diet</a:t>
            </a:r>
          </a:p>
          <a:p>
            <a:pPr marR="0" lvl="0" algn="l" defTabSz="914400" rtl="0" eaLnBrk="1" fontAlgn="auto" latinLnBrk="0" hangingPunct="1">
              <a:lnSpc>
                <a:spcPct val="90000"/>
              </a:lnSpc>
              <a:spcBef>
                <a:spcPts val="1000"/>
              </a:spcBef>
              <a:spcAft>
                <a:spcPts val="0"/>
              </a:spcAft>
              <a:buClrTx/>
              <a:buSzTx/>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2056" name="Picture 8" descr="NJDEP| Fish &amp; Wildlife | Coyote and Fox">
            <a:extLst>
              <a:ext uri="{FF2B5EF4-FFF2-40B4-BE49-F238E27FC236}">
                <a16:creationId xmlns:a16="http://schemas.microsoft.com/office/drawing/2014/main" id="{448CAB60-7FFB-054D-3F0B-64F18B00066D}"/>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6420922" y="215014"/>
            <a:ext cx="4712358" cy="6427971"/>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2054" name="Picture 6" descr="Coyote Sneak Attack - Untamed Images Blog">
            <a:extLst>
              <a:ext uri="{FF2B5EF4-FFF2-40B4-BE49-F238E27FC236}">
                <a16:creationId xmlns:a16="http://schemas.microsoft.com/office/drawing/2014/main" id="{80BE4C27-FB51-6242-2403-60E4A639D0FC}"/>
              </a:ext>
            </a:extLst>
          </p:cNvPr>
          <p:cNvPicPr>
            <a:picLocks noChangeAspect="1" noChangeArrowheads="1"/>
          </p:cNvPicPr>
          <p:nvPr/>
        </p:nvPicPr>
        <p:blipFill rotWithShape="1">
          <a:blip r:embed="rId12">
            <a:extLst>
              <a:ext uri="{28A0092B-C50C-407E-A947-70E740481C1C}">
                <a14:useLocalDpi xmlns:a14="http://schemas.microsoft.com/office/drawing/2010/main" val="0"/>
              </a:ext>
            </a:extLst>
          </a:blip>
          <a:srcRect t="3549" b="11396"/>
          <a:stretch/>
        </p:blipFill>
        <p:spPr bwMode="auto">
          <a:xfrm>
            <a:off x="4662301" y="1389637"/>
            <a:ext cx="7198896" cy="4078726"/>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61604632"/>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2486" fill="hold"/>
                                        <p:tgtEl>
                                          <p:spTgt spid="6"/>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childTnLst>
                          </p:cTn>
                        </p:par>
                      </p:childTnLst>
                    </p:cTn>
                  </p:par>
                  <p:par>
                    <p:cTn id="12" fill="hold">
                      <p:stCondLst>
                        <p:cond delay="indefinite"/>
                      </p:stCondLst>
                      <p:childTnLst>
                        <p:par>
                          <p:cTn id="13" fill="hold">
                            <p:stCondLst>
                              <p:cond delay="0"/>
                            </p:stCondLst>
                            <p:childTnLst>
                              <p:par>
                                <p:cTn id="14" presetID="10" presetClass="entr" presetSubtype="0" fill="hold" nodeType="clickEffect">
                                  <p:stCondLst>
                                    <p:cond delay="0"/>
                                  </p:stCondLst>
                                  <p:childTnLst>
                                    <p:set>
                                      <p:cBhvr>
                                        <p:cTn id="15" dur="1" fill="hold">
                                          <p:stCondLst>
                                            <p:cond delay="0"/>
                                          </p:stCondLst>
                                        </p:cTn>
                                        <p:tgtEl>
                                          <p:spTgt spid="3">
                                            <p:txEl>
                                              <p:pRg st="1" end="1"/>
                                            </p:txEl>
                                          </p:spTgt>
                                        </p:tgtEl>
                                        <p:attrNameLst>
                                          <p:attrName>style.visibility</p:attrName>
                                        </p:attrNameLst>
                                      </p:cBhvr>
                                      <p:to>
                                        <p:strVal val="visible"/>
                                      </p:to>
                                    </p:set>
                                    <p:animEffect transition="in" filter="fade">
                                      <p:cBhvr>
                                        <p:cTn id="16" dur="500"/>
                                        <p:tgtEl>
                                          <p:spTgt spid="3">
                                            <p:txEl>
                                              <p:pRg st="1" end="1"/>
                                            </p:txEl>
                                          </p:spTgt>
                                        </p:tgtEl>
                                      </p:cBhvr>
                                    </p:animEffect>
                                  </p:childTnLst>
                                </p:cTn>
                              </p:par>
                              <p:par>
                                <p:cTn id="17" presetID="21" presetClass="entr" presetSubtype="1" fill="hold" nodeType="withEffect">
                                  <p:stCondLst>
                                    <p:cond delay="0"/>
                                  </p:stCondLst>
                                  <p:childTnLst>
                                    <p:set>
                                      <p:cBhvr>
                                        <p:cTn id="18" dur="1" fill="hold">
                                          <p:stCondLst>
                                            <p:cond delay="0"/>
                                          </p:stCondLst>
                                        </p:cTn>
                                        <p:tgtEl>
                                          <p:spTgt spid="2056"/>
                                        </p:tgtEl>
                                        <p:attrNameLst>
                                          <p:attrName>style.visibility</p:attrName>
                                        </p:attrNameLst>
                                      </p:cBhvr>
                                      <p:to>
                                        <p:strVal val="visible"/>
                                      </p:to>
                                    </p:set>
                                    <p:animEffect transition="in" filter="wheel(1)">
                                      <p:cBhvr>
                                        <p:cTn id="19" dur="2000"/>
                                        <p:tgtEl>
                                          <p:spTgt spid="2056"/>
                                        </p:tgtEl>
                                      </p:cBhvr>
                                    </p:animEffect>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nodeType="clickEffect">
                                  <p:stCondLst>
                                    <p:cond delay="0"/>
                                  </p:stCondLst>
                                  <p:childTnLst>
                                    <p:set>
                                      <p:cBhvr>
                                        <p:cTn id="23" dur="1" fill="hold">
                                          <p:stCondLst>
                                            <p:cond delay="0"/>
                                          </p:stCondLst>
                                        </p:cTn>
                                        <p:tgtEl>
                                          <p:spTgt spid="3">
                                            <p:txEl>
                                              <p:pRg st="2" end="2"/>
                                            </p:txEl>
                                          </p:spTgt>
                                        </p:tgtEl>
                                        <p:attrNameLst>
                                          <p:attrName>style.visibility</p:attrName>
                                        </p:attrNameLst>
                                      </p:cBhvr>
                                      <p:to>
                                        <p:strVal val="visible"/>
                                      </p:to>
                                    </p:set>
                                    <p:animEffect transition="in" filter="fade">
                                      <p:cBhvr>
                                        <p:cTn id="24" dur="500"/>
                                        <p:tgtEl>
                                          <p:spTgt spid="3">
                                            <p:txEl>
                                              <p:pRg st="2" end="2"/>
                                            </p:txEl>
                                          </p:spTgt>
                                        </p:tgtEl>
                                      </p:cBhvr>
                                    </p:animEffect>
                                  </p:childTnLst>
                                </p:cTn>
                              </p:par>
                              <p:par>
                                <p:cTn id="25" presetID="10" presetClass="entr" presetSubtype="0" fill="hold" nodeType="withEffect">
                                  <p:stCondLst>
                                    <p:cond delay="0"/>
                                  </p:stCondLst>
                                  <p:childTnLst>
                                    <p:set>
                                      <p:cBhvr>
                                        <p:cTn id="26" dur="1" fill="hold">
                                          <p:stCondLst>
                                            <p:cond delay="0"/>
                                          </p:stCondLst>
                                        </p:cTn>
                                        <p:tgtEl>
                                          <p:spTgt spid="2054"/>
                                        </p:tgtEl>
                                        <p:attrNameLst>
                                          <p:attrName>style.visibility</p:attrName>
                                        </p:attrNameLst>
                                      </p:cBhvr>
                                      <p:to>
                                        <p:strVal val="visible"/>
                                      </p:to>
                                    </p:set>
                                    <p:animEffect transition="in" filter="fade">
                                      <p:cBhvr>
                                        <p:cTn id="27" dur="1000"/>
                                        <p:tgtEl>
                                          <p:spTgt spid="205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8" fill="hold" display="0">
                  <p:stCondLst>
                    <p:cond delay="indefinite"/>
                  </p:stCondLst>
                  <p:endCondLst>
                    <p:cond evt="onStopAudio" delay="0">
                      <p:tgtEl>
                        <p:sldTgt/>
                      </p:tgtEl>
                    </p:cond>
                  </p:endCondLst>
                </p:cTn>
                <p:tgtEl>
                  <p:spTgt spid="6"/>
                </p:tgtEl>
              </p:cMediaNode>
            </p:audio>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2057" name="Rectangle 2056">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0D4D3B1-129A-3246-5DB6-AA54A89E5049}"/>
              </a:ext>
            </a:extLst>
          </p:cNvPr>
          <p:cNvSpPr>
            <a:spLocks noGrp="1"/>
          </p:cNvSpPr>
          <p:nvPr>
            <p:ph type="title"/>
          </p:nvPr>
        </p:nvSpPr>
        <p:spPr>
          <a:xfrm>
            <a:off x="640080" y="325369"/>
            <a:ext cx="3474720" cy="2261625"/>
          </a:xfrm>
        </p:spPr>
        <p:txBody>
          <a:bodyPr anchor="b">
            <a:normAutofit/>
          </a:bodyPr>
          <a:lstStyle/>
          <a:p>
            <a:pPr algn="ctr"/>
            <a:r>
              <a:rPr lang="en-US" sz="5400" dirty="0"/>
              <a:t>Red &amp; Gray Foxes</a:t>
            </a:r>
          </a:p>
        </p:txBody>
      </p:sp>
      <p:sp>
        <p:nvSpPr>
          <p:cNvPr id="2059"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50" name="Picture 2">
            <a:extLst>
              <a:ext uri="{FF2B5EF4-FFF2-40B4-BE49-F238E27FC236}">
                <a16:creationId xmlns:a16="http://schemas.microsoft.com/office/drawing/2014/main" id="{E626A296-5C69-1636-CB76-E3D872E3CBAB}"/>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3487" t="2871" r="3487" b="4147"/>
          <a:stretch/>
        </p:blipFill>
        <p:spPr bwMode="auto">
          <a:xfrm>
            <a:off x="5311702" y="0"/>
            <a:ext cx="687877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ln>
            <a:noFill/>
          </a:ln>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6" action="ppaction://hlinksldjump"/>
            <a:extLst>
              <a:ext uri="{FF2B5EF4-FFF2-40B4-BE49-F238E27FC236}">
                <a16:creationId xmlns:a16="http://schemas.microsoft.com/office/drawing/2014/main" id="{03CE2174-E62A-5CBE-27F9-F9B223CEA2C5}"/>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8" action="ppaction://hlinksldjump"/>
            <a:extLst>
              <a:ext uri="{FF2B5EF4-FFF2-40B4-BE49-F238E27FC236}">
                <a16:creationId xmlns:a16="http://schemas.microsoft.com/office/drawing/2014/main" id="{55EB3D8F-D624-0FC7-7476-89A11D4F48A2}"/>
              </a:ext>
            </a:extLst>
          </p:cNvPr>
          <p:cNvPicPr>
            <a:picLocks noChangeAspect="1" noChangeArrowheads="1"/>
          </p:cNvPicPr>
          <p:nvPr/>
        </p:nvPicPr>
        <p:blipFill>
          <a:blip r:embed="rId9">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FFD1891D-84B0-AFE5-DFBF-1E7F837E9595}"/>
              </a:ext>
            </a:extLst>
          </p:cNvPr>
          <p:cNvSpPr txBox="1"/>
          <p:nvPr/>
        </p:nvSpPr>
        <p:spPr>
          <a:xfrm>
            <a:off x="640080" y="2708193"/>
            <a:ext cx="3474720" cy="4223720"/>
          </a:xfrm>
          <a:prstGeom prst="rect">
            <a:avLst/>
          </a:prstGeom>
          <a:noFill/>
        </p:spPr>
        <p:txBody>
          <a:bodyPr wrap="square" rtlCol="0">
            <a:spAutoFit/>
          </a:bodyPr>
          <a:lstStyle/>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Opportunistic &amp; Adaptable</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Variable Diet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Most feline of the canines</a:t>
            </a:r>
          </a:p>
          <a:p>
            <a:pPr marL="228600" indent="-228600">
              <a:lnSpc>
                <a:spcPct val="90000"/>
              </a:lnSpc>
              <a:spcBef>
                <a:spcPts val="1000"/>
              </a:spcBef>
              <a:buFont typeface="Arial" panose="020B0604020202020204" pitchFamily="34" charset="0"/>
              <a:buChar char="•"/>
              <a:defRPr/>
            </a:pPr>
            <a:r>
              <a:rPr lang="en-US" sz="2800" dirty="0">
                <a:solidFill>
                  <a:prstClr val="black"/>
                </a:solidFill>
              </a:rPr>
              <a:t>Increase in habitat range</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R="0" lvl="0" algn="l" defTabSz="914400" rtl="0" eaLnBrk="1" fontAlgn="auto" latinLnBrk="0" hangingPunct="1">
              <a:lnSpc>
                <a:spcPct val="90000"/>
              </a:lnSpc>
              <a:spcBef>
                <a:spcPts val="1000"/>
              </a:spcBef>
              <a:spcAft>
                <a:spcPts val="0"/>
              </a:spcAft>
              <a:buClrTx/>
              <a:buSzTx/>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1026" name="Picture 2" descr="🔥 The Gray Fox is one of the two species of Canid to regularly climb ...">
            <a:extLst>
              <a:ext uri="{FF2B5EF4-FFF2-40B4-BE49-F238E27FC236}">
                <a16:creationId xmlns:a16="http://schemas.microsoft.com/office/drawing/2014/main" id="{FB209963-0245-6B20-25B7-EE79412372F1}"/>
              </a:ext>
            </a:extLst>
          </p:cNvPr>
          <p:cNvPicPr>
            <a:picLocks noChangeAspect="1" noChangeArrowheads="1"/>
          </p:cNvPicPr>
          <p:nvPr/>
        </p:nvPicPr>
        <p:blipFill rotWithShape="1">
          <a:blip r:embed="rId10">
            <a:extLst>
              <a:ext uri="{28A0092B-C50C-407E-A947-70E740481C1C}">
                <a14:useLocalDpi xmlns:a14="http://schemas.microsoft.com/office/drawing/2010/main" val="0"/>
              </a:ext>
            </a:extLst>
          </a:blip>
          <a:srcRect r="23038"/>
          <a:stretch/>
        </p:blipFill>
        <p:spPr bwMode="auto">
          <a:xfrm>
            <a:off x="5122233" y="464151"/>
            <a:ext cx="7069767" cy="6104651"/>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28" name="Picture 4" descr="RedFox with Arctic fox | Red Fox kills and Arctic Fox near C… | Flickr">
            <a:extLst>
              <a:ext uri="{FF2B5EF4-FFF2-40B4-BE49-F238E27FC236}">
                <a16:creationId xmlns:a16="http://schemas.microsoft.com/office/drawing/2014/main" id="{99DB845C-77BC-0CB4-A95E-124F59128EAE}"/>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5311702" y="-73913"/>
            <a:ext cx="6926263" cy="6858000"/>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 name="187-Fox Call">
            <a:hlinkClick r:id="" action="ppaction://media"/>
            <a:extLst>
              <a:ext uri="{FF2B5EF4-FFF2-40B4-BE49-F238E27FC236}">
                <a16:creationId xmlns:a16="http://schemas.microsoft.com/office/drawing/2014/main" id="{B96DE728-01CF-CF14-9FAF-4E81F016058F}"/>
              </a:ext>
            </a:extLst>
          </p:cNvPr>
          <p:cNvPicPr>
            <a:picLocks noChangeAspect="1"/>
          </p:cNvPicPr>
          <p:nvPr>
            <a:audioFile r:link="rId2"/>
            <p:extLst>
              <p:ext uri="{DAA4B4D4-6D71-4841-9C94-3DE7FCFB9230}">
                <p14:media xmlns:p14="http://schemas.microsoft.com/office/powerpoint/2010/main" r:embed="rId1"/>
              </p:ext>
            </p:extLst>
          </p:nvPr>
        </p:nvPicPr>
        <p:blipFill>
          <a:blip r:embed="rId12"/>
          <a:stretch>
            <a:fillRect/>
          </a:stretch>
        </p:blipFill>
        <p:spPr>
          <a:xfrm>
            <a:off x="12891585" y="3211676"/>
            <a:ext cx="609600" cy="609600"/>
          </a:xfrm>
          <a:prstGeom prst="rect">
            <a:avLst/>
          </a:prstGeom>
        </p:spPr>
      </p:pic>
    </p:spTree>
    <p:extLst>
      <p:ext uri="{BB962C8B-B14F-4D97-AF65-F5344CB8AC3E}">
        <p14:creationId xmlns:p14="http://schemas.microsoft.com/office/powerpoint/2010/main" val="418240535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5281" fill="hold"/>
                                        <p:tgtEl>
                                          <p:spTgt spid="10"/>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par>
                                <p:cTn id="12" presetID="10" presetClass="entr" presetSubtype="0" fill="hold" nodeType="withEffect">
                                  <p:stCondLst>
                                    <p:cond delay="1000"/>
                                  </p:stCondLst>
                                  <p:childTnLst>
                                    <p:set>
                                      <p:cBhvr>
                                        <p:cTn id="13" dur="1" fill="hold">
                                          <p:stCondLst>
                                            <p:cond delay="0"/>
                                          </p:stCondLst>
                                        </p:cTn>
                                        <p:tgtEl>
                                          <p:spTgt spid="3">
                                            <p:txEl>
                                              <p:pRg st="1" end="1"/>
                                            </p:txEl>
                                          </p:spTgt>
                                        </p:tgtEl>
                                        <p:attrNameLst>
                                          <p:attrName>style.visibility</p:attrName>
                                        </p:attrNameLst>
                                      </p:cBhvr>
                                      <p:to>
                                        <p:strVal val="visible"/>
                                      </p:to>
                                    </p:set>
                                    <p:animEffect transition="in" filter="fade">
                                      <p:cBhvr>
                                        <p:cTn id="14" dur="500"/>
                                        <p:tgtEl>
                                          <p:spTgt spid="3">
                                            <p:txEl>
                                              <p:pRg st="1" end="1"/>
                                            </p:txEl>
                                          </p:spTgt>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Effect transition="in" filter="fade">
                                      <p:cBhvr>
                                        <p:cTn id="19" dur="500"/>
                                        <p:tgtEl>
                                          <p:spTgt spid="3">
                                            <p:txEl>
                                              <p:pRg st="2" end="2"/>
                                            </p:txEl>
                                          </p:spTgt>
                                        </p:tgtEl>
                                      </p:cBhvr>
                                    </p:animEffect>
                                  </p:childTnLst>
                                </p:cTn>
                              </p:par>
                              <p:par>
                                <p:cTn id="20" presetID="21" presetClass="entr" presetSubtype="1" fill="hold" nodeType="withEffect">
                                  <p:stCondLst>
                                    <p:cond delay="0"/>
                                  </p:stCondLst>
                                  <p:childTnLst>
                                    <p:set>
                                      <p:cBhvr>
                                        <p:cTn id="21" dur="1" fill="hold">
                                          <p:stCondLst>
                                            <p:cond delay="0"/>
                                          </p:stCondLst>
                                        </p:cTn>
                                        <p:tgtEl>
                                          <p:spTgt spid="1026"/>
                                        </p:tgtEl>
                                        <p:attrNameLst>
                                          <p:attrName>style.visibility</p:attrName>
                                        </p:attrNameLst>
                                      </p:cBhvr>
                                      <p:to>
                                        <p:strVal val="visible"/>
                                      </p:to>
                                    </p:set>
                                    <p:animEffect transition="in" filter="wheel(1)">
                                      <p:cBhvr>
                                        <p:cTn id="22" dur="2000"/>
                                        <p:tgtEl>
                                          <p:spTgt spid="1026"/>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3">
                                            <p:txEl>
                                              <p:pRg st="3" end="3"/>
                                            </p:txEl>
                                          </p:spTgt>
                                        </p:tgtEl>
                                        <p:attrNameLst>
                                          <p:attrName>style.visibility</p:attrName>
                                        </p:attrNameLst>
                                      </p:cBhvr>
                                      <p:to>
                                        <p:strVal val="visible"/>
                                      </p:to>
                                    </p:set>
                                    <p:animEffect transition="in" filter="fade">
                                      <p:cBhvr>
                                        <p:cTn id="27" dur="500"/>
                                        <p:tgtEl>
                                          <p:spTgt spid="3">
                                            <p:txEl>
                                              <p:pRg st="3" end="3"/>
                                            </p:txEl>
                                          </p:spTgt>
                                        </p:tgtEl>
                                      </p:cBhvr>
                                    </p:animEffect>
                                  </p:childTnLst>
                                </p:cTn>
                              </p:par>
                              <p:par>
                                <p:cTn id="28" presetID="21" presetClass="entr" presetSubtype="1" fill="hold" nodeType="withEffect">
                                  <p:stCondLst>
                                    <p:cond delay="0"/>
                                  </p:stCondLst>
                                  <p:childTnLst>
                                    <p:set>
                                      <p:cBhvr>
                                        <p:cTn id="29" dur="1" fill="hold">
                                          <p:stCondLst>
                                            <p:cond delay="0"/>
                                          </p:stCondLst>
                                        </p:cTn>
                                        <p:tgtEl>
                                          <p:spTgt spid="1028"/>
                                        </p:tgtEl>
                                        <p:attrNameLst>
                                          <p:attrName>style.visibility</p:attrName>
                                        </p:attrNameLst>
                                      </p:cBhvr>
                                      <p:to>
                                        <p:strVal val="visible"/>
                                      </p:to>
                                    </p:set>
                                    <p:animEffect transition="in" filter="wheel(1)">
                                      <p:cBhvr>
                                        <p:cTn id="30" dur="20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31" fill="hold" display="0">
                  <p:stCondLst>
                    <p:cond delay="indefinite"/>
                  </p:stCondLst>
                  <p:endCondLst>
                    <p:cond evt="onStopAudio" delay="0">
                      <p:tgtEl>
                        <p:sldTgt/>
                      </p:tgtEl>
                    </p:cond>
                  </p:endCondLst>
                </p:cTn>
                <p:tgtEl>
                  <p:spTgt spid="10"/>
                </p:tgtEl>
              </p:cMediaNode>
            </p:audio>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3081" name="Rectangle 3080">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9F9D632-27ED-0D3E-5707-027409A1D505}"/>
              </a:ext>
            </a:extLst>
          </p:cNvPr>
          <p:cNvSpPr>
            <a:spLocks noGrp="1"/>
          </p:cNvSpPr>
          <p:nvPr>
            <p:ph type="title"/>
          </p:nvPr>
        </p:nvSpPr>
        <p:spPr>
          <a:xfrm>
            <a:off x="640080" y="630153"/>
            <a:ext cx="3474720" cy="1956841"/>
          </a:xfrm>
        </p:spPr>
        <p:txBody>
          <a:bodyPr anchor="b">
            <a:normAutofit/>
          </a:bodyPr>
          <a:lstStyle/>
          <a:p>
            <a:pPr algn="ctr"/>
            <a:r>
              <a:rPr lang="en-US" sz="5400" dirty="0"/>
              <a:t>Bobcats</a:t>
            </a:r>
          </a:p>
        </p:txBody>
      </p:sp>
      <p:sp>
        <p:nvSpPr>
          <p:cNvPr id="3083"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Bobcat Sounds">
            <a:hlinkClick r:id="" action="ppaction://media"/>
            <a:extLst>
              <a:ext uri="{FF2B5EF4-FFF2-40B4-BE49-F238E27FC236}">
                <a16:creationId xmlns:a16="http://schemas.microsoft.com/office/drawing/2014/main" id="{10B22995-6C4B-33E6-B4E3-33A03ED315A2}"/>
              </a:ext>
            </a:extLst>
          </p:cNvPr>
          <p:cNvPicPr>
            <a:picLocks noGrp="1" noChangeAspect="1"/>
          </p:cNvPicPr>
          <p:nvPr>
            <p:ph idx="1"/>
            <a:audioFile r:link="rId2"/>
            <p:extLst>
              <p:ext uri="{DAA4B4D4-6D71-4841-9C94-3DE7FCFB9230}">
                <p14:media xmlns:p14="http://schemas.microsoft.com/office/powerpoint/2010/main" r:embed="rId1"/>
              </p:ext>
            </p:extLst>
          </p:nvPr>
        </p:nvPicPr>
        <p:blipFill>
          <a:blip r:embed="rId5"/>
          <a:stretch>
            <a:fillRect/>
          </a:stretch>
        </p:blipFill>
        <p:spPr>
          <a:xfrm>
            <a:off x="12808448" y="3910521"/>
            <a:ext cx="609600" cy="609600"/>
          </a:xfrm>
        </p:spPr>
      </p:pic>
      <p:pic>
        <p:nvPicPr>
          <p:cNvPr id="3074" name="Picture 2" descr="Protect New Jersey Bobcats | Edible Jersey">
            <a:extLst>
              <a:ext uri="{FF2B5EF4-FFF2-40B4-BE49-F238E27FC236}">
                <a16:creationId xmlns:a16="http://schemas.microsoft.com/office/drawing/2014/main" id="{017E597D-4F33-99A3-4470-290178CC4DFB}"/>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2007" r="31040" b="-1"/>
          <a:stretch/>
        </p:blipFill>
        <p:spPr bwMode="auto">
          <a:xfrm>
            <a:off x="5343896" y="10"/>
            <a:ext cx="6848104"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778D8951-7A6F-0464-DE1F-55A8E789DC8D}"/>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9" action="ppaction://hlinksldjump"/>
            <a:extLst>
              <a:ext uri="{FF2B5EF4-FFF2-40B4-BE49-F238E27FC236}">
                <a16:creationId xmlns:a16="http://schemas.microsoft.com/office/drawing/2014/main" id="{3744F8C5-E24D-BD7F-A581-B5B4F31E674F}"/>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C0C6FF11-9DFB-86D5-7E82-3459948865D5}"/>
              </a:ext>
            </a:extLst>
          </p:cNvPr>
          <p:cNvSpPr txBox="1"/>
          <p:nvPr/>
        </p:nvSpPr>
        <p:spPr>
          <a:xfrm>
            <a:off x="640080" y="2708193"/>
            <a:ext cx="3474720" cy="1512209"/>
          </a:xfrm>
          <a:prstGeom prst="rect">
            <a:avLst/>
          </a:prstGeom>
          <a:noFill/>
        </p:spPr>
        <p:txBody>
          <a:bodyPr wrap="square" rtlCol="0">
            <a:spAutoFit/>
          </a:bodyPr>
          <a:lstStyle/>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Loss of Habitat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Variable Diet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Opportunistic</a:t>
            </a: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2050" name="Picture 2" descr="Wolves, Wolf Facts, Cougars, Cougar Facts, Coyotes, Coyote Facts ...">
            <a:extLst>
              <a:ext uri="{FF2B5EF4-FFF2-40B4-BE49-F238E27FC236}">
                <a16:creationId xmlns:a16="http://schemas.microsoft.com/office/drawing/2014/main" id="{10D976E9-DDB0-2F73-EA55-210B8176FE38}"/>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6926273" y="193652"/>
            <a:ext cx="4414154" cy="6470696"/>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Large bobcat photographed in Liberty Township - nj.com">
            <a:extLst>
              <a:ext uri="{FF2B5EF4-FFF2-40B4-BE49-F238E27FC236}">
                <a16:creationId xmlns:a16="http://schemas.microsoft.com/office/drawing/2014/main" id="{D5D1300A-8DF4-F576-7931-599DA5F9F9EE}"/>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4114800" y="695184"/>
            <a:ext cx="7896596" cy="548249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2054" name="Picture 6" descr="Look out! Bobcat sighting in North Jersey">
            <a:extLst>
              <a:ext uri="{FF2B5EF4-FFF2-40B4-BE49-F238E27FC236}">
                <a16:creationId xmlns:a16="http://schemas.microsoft.com/office/drawing/2014/main" id="{78959140-063B-0A66-8621-0AB359C14335}"/>
              </a:ext>
            </a:extLst>
          </p:cNvPr>
          <p:cNvPicPr>
            <a:picLocks noChangeAspect="1" noChangeArrowheads="1"/>
          </p:cNvPicPr>
          <p:nvPr/>
        </p:nvPicPr>
        <p:blipFill rotWithShape="1">
          <a:blip r:embed="rId13">
            <a:extLst>
              <a:ext uri="{28A0092B-C50C-407E-A947-70E740481C1C}">
                <a14:useLocalDpi xmlns:a14="http://schemas.microsoft.com/office/drawing/2010/main" val="0"/>
              </a:ext>
            </a:extLst>
          </a:blip>
          <a:srcRect l="22311" t="12038" r="3169"/>
          <a:stretch/>
        </p:blipFill>
        <p:spPr bwMode="auto">
          <a:xfrm>
            <a:off x="3671253" y="755339"/>
            <a:ext cx="8517699" cy="5362184"/>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9592756"/>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67500" fill="hold"/>
                                        <p:tgtEl>
                                          <p:spTgt spid="6"/>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par>
                                <p:cTn id="12" presetID="22" presetClass="entr" presetSubtype="2" fill="hold" nodeType="withEffect">
                                  <p:stCondLst>
                                    <p:cond delay="0"/>
                                  </p:stCondLst>
                                  <p:childTnLst>
                                    <p:set>
                                      <p:cBhvr>
                                        <p:cTn id="13" dur="1" fill="hold">
                                          <p:stCondLst>
                                            <p:cond delay="0"/>
                                          </p:stCondLst>
                                        </p:cTn>
                                        <p:tgtEl>
                                          <p:spTgt spid="2050"/>
                                        </p:tgtEl>
                                        <p:attrNameLst>
                                          <p:attrName>style.visibility</p:attrName>
                                        </p:attrNameLst>
                                      </p:cBhvr>
                                      <p:to>
                                        <p:strVal val="visible"/>
                                      </p:to>
                                    </p:set>
                                    <p:animEffect transition="in" filter="wipe(right)">
                                      <p:cBhvr>
                                        <p:cTn id="14" dur="1500"/>
                                        <p:tgtEl>
                                          <p:spTgt spid="2050"/>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nodeType="clickEffect">
                                  <p:stCondLst>
                                    <p:cond delay="0"/>
                                  </p:stCondLst>
                                  <p:childTnLst>
                                    <p:set>
                                      <p:cBhvr>
                                        <p:cTn id="18" dur="1" fill="hold">
                                          <p:stCondLst>
                                            <p:cond delay="0"/>
                                          </p:stCondLst>
                                        </p:cTn>
                                        <p:tgtEl>
                                          <p:spTgt spid="3">
                                            <p:txEl>
                                              <p:pRg st="1" end="1"/>
                                            </p:txEl>
                                          </p:spTgt>
                                        </p:tgtEl>
                                        <p:attrNameLst>
                                          <p:attrName>style.visibility</p:attrName>
                                        </p:attrNameLst>
                                      </p:cBhvr>
                                      <p:to>
                                        <p:strVal val="visible"/>
                                      </p:to>
                                    </p:set>
                                    <p:animEffect transition="in" filter="fade">
                                      <p:cBhvr>
                                        <p:cTn id="19" dur="500"/>
                                        <p:tgtEl>
                                          <p:spTgt spid="3">
                                            <p:txEl>
                                              <p:pRg st="1" end="1"/>
                                            </p:txEl>
                                          </p:spTgt>
                                        </p:tgtEl>
                                      </p:cBhvr>
                                    </p:animEffect>
                                  </p:childTnLst>
                                </p:cTn>
                              </p:par>
                              <p:par>
                                <p:cTn id="20" presetID="14" presetClass="entr" presetSubtype="10" fill="hold" nodeType="withEffect">
                                  <p:stCondLst>
                                    <p:cond delay="0"/>
                                  </p:stCondLst>
                                  <p:childTnLst>
                                    <p:set>
                                      <p:cBhvr>
                                        <p:cTn id="21" dur="1" fill="hold">
                                          <p:stCondLst>
                                            <p:cond delay="0"/>
                                          </p:stCondLst>
                                        </p:cTn>
                                        <p:tgtEl>
                                          <p:spTgt spid="2052"/>
                                        </p:tgtEl>
                                        <p:attrNameLst>
                                          <p:attrName>style.visibility</p:attrName>
                                        </p:attrNameLst>
                                      </p:cBhvr>
                                      <p:to>
                                        <p:strVal val="visible"/>
                                      </p:to>
                                    </p:set>
                                    <p:animEffect transition="in" filter="randombar(horizontal)">
                                      <p:cBhvr>
                                        <p:cTn id="22" dur="1500"/>
                                        <p:tgtEl>
                                          <p:spTgt spid="2052"/>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3">
                                            <p:txEl>
                                              <p:pRg st="2" end="2"/>
                                            </p:txEl>
                                          </p:spTgt>
                                        </p:tgtEl>
                                        <p:attrNameLst>
                                          <p:attrName>style.visibility</p:attrName>
                                        </p:attrNameLst>
                                      </p:cBhvr>
                                      <p:to>
                                        <p:strVal val="visible"/>
                                      </p:to>
                                    </p:set>
                                    <p:animEffect transition="in" filter="fade">
                                      <p:cBhvr>
                                        <p:cTn id="27" dur="500"/>
                                        <p:tgtEl>
                                          <p:spTgt spid="3">
                                            <p:txEl>
                                              <p:pRg st="2" end="2"/>
                                            </p:txEl>
                                          </p:spTgt>
                                        </p:tgtEl>
                                      </p:cBhvr>
                                    </p:animEffect>
                                  </p:childTnLst>
                                </p:cTn>
                              </p:par>
                              <p:par>
                                <p:cTn id="28" presetID="21" presetClass="entr" presetSubtype="1" fill="hold" nodeType="withEffect">
                                  <p:stCondLst>
                                    <p:cond delay="0"/>
                                  </p:stCondLst>
                                  <p:childTnLst>
                                    <p:set>
                                      <p:cBhvr>
                                        <p:cTn id="29" dur="1" fill="hold">
                                          <p:stCondLst>
                                            <p:cond delay="0"/>
                                          </p:stCondLst>
                                        </p:cTn>
                                        <p:tgtEl>
                                          <p:spTgt spid="2054"/>
                                        </p:tgtEl>
                                        <p:attrNameLst>
                                          <p:attrName>style.visibility</p:attrName>
                                        </p:attrNameLst>
                                      </p:cBhvr>
                                      <p:to>
                                        <p:strVal val="visible"/>
                                      </p:to>
                                    </p:set>
                                    <p:animEffect transition="in" filter="wheel(1)">
                                      <p:cBhvr>
                                        <p:cTn id="30" dur="2000"/>
                                        <p:tgtEl>
                                          <p:spTgt spid="205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31" fill="hold" display="0">
                  <p:stCondLst>
                    <p:cond delay="indefinite"/>
                  </p:stCondLst>
                  <p:endCondLst>
                    <p:cond evt="onStopAudio" delay="0">
                      <p:tgtEl>
                        <p:sldTgt/>
                      </p:tgtEl>
                    </p:cond>
                  </p:endCondLst>
                </p:cTn>
                <p:tgtEl>
                  <p:spTgt spid="6"/>
                </p:tgtEl>
              </p:cMediaNode>
            </p:audio>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4105" name="Rectangle 4104">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01A0834-4F07-51D8-A595-AAAC7E86D2A2}"/>
              </a:ext>
            </a:extLst>
          </p:cNvPr>
          <p:cNvSpPr>
            <a:spLocks noGrp="1"/>
          </p:cNvSpPr>
          <p:nvPr>
            <p:ph type="title"/>
          </p:nvPr>
        </p:nvSpPr>
        <p:spPr>
          <a:xfrm>
            <a:off x="640080" y="325369"/>
            <a:ext cx="3474720" cy="2164580"/>
          </a:xfrm>
        </p:spPr>
        <p:txBody>
          <a:bodyPr anchor="b">
            <a:normAutofit/>
          </a:bodyPr>
          <a:lstStyle/>
          <a:p>
            <a:pPr algn="ctr"/>
            <a:r>
              <a:rPr lang="en-US" sz="5400" dirty="0"/>
              <a:t>Snakes</a:t>
            </a:r>
          </a:p>
        </p:txBody>
      </p:sp>
      <p:sp>
        <p:nvSpPr>
          <p:cNvPr id="4107"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Rattlesnake Sound FX">
            <a:hlinkClick r:id="" action="ppaction://media"/>
            <a:extLst>
              <a:ext uri="{FF2B5EF4-FFF2-40B4-BE49-F238E27FC236}">
                <a16:creationId xmlns:a16="http://schemas.microsoft.com/office/drawing/2014/main" id="{9E7F10FE-3A40-2B17-AD1F-A87D501EB67F}"/>
              </a:ext>
            </a:extLst>
          </p:cNvPr>
          <p:cNvPicPr>
            <a:picLocks noGrp="1" noChangeAspect="1"/>
          </p:cNvPicPr>
          <p:nvPr>
            <p:ph idx="1"/>
            <a:audioFile r:link="rId2"/>
            <p:extLst>
              <p:ext uri="{DAA4B4D4-6D71-4841-9C94-3DE7FCFB9230}">
                <p14:media xmlns:p14="http://schemas.microsoft.com/office/powerpoint/2010/main" r:embed="rId1"/>
              </p:ext>
            </p:extLst>
          </p:nvPr>
        </p:nvPicPr>
        <p:blipFill>
          <a:blip r:embed="rId5"/>
          <a:stretch>
            <a:fillRect/>
          </a:stretch>
        </p:blipFill>
        <p:spPr>
          <a:xfrm>
            <a:off x="12776254" y="3124200"/>
            <a:ext cx="609600" cy="609600"/>
          </a:xfrm>
        </p:spPr>
      </p:pic>
      <p:pic>
        <p:nvPicPr>
          <p:cNvPr id="4098" name="Picture 2">
            <a:extLst>
              <a:ext uri="{FF2B5EF4-FFF2-40B4-BE49-F238E27FC236}">
                <a16:creationId xmlns:a16="http://schemas.microsoft.com/office/drawing/2014/main" id="{A857CCAF-EF8C-0735-5460-7B57CD8B2EC1}"/>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30256" r="13324"/>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4" name="Picture 3" descr="Pin on Scrapping ideas">
            <a:hlinkClick r:id="rId7" action="ppaction://hlinksldjump"/>
            <a:extLst>
              <a:ext uri="{FF2B5EF4-FFF2-40B4-BE49-F238E27FC236}">
                <a16:creationId xmlns:a16="http://schemas.microsoft.com/office/drawing/2014/main" id="{5C77AA2D-0D94-B468-2589-AA98DA2B39F8}"/>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9" action="ppaction://hlinksldjump"/>
            <a:extLst>
              <a:ext uri="{FF2B5EF4-FFF2-40B4-BE49-F238E27FC236}">
                <a16:creationId xmlns:a16="http://schemas.microsoft.com/office/drawing/2014/main" id="{7C7D5DF9-00BF-4175-4195-2DA9D4F62DB3}"/>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EBDA09D0-B533-A2C7-50A2-033F21471AE7}"/>
              </a:ext>
            </a:extLst>
          </p:cNvPr>
          <p:cNvSpPr txBox="1"/>
          <p:nvPr/>
        </p:nvSpPr>
        <p:spPr>
          <a:xfrm>
            <a:off x="640080" y="2708193"/>
            <a:ext cx="3474720" cy="2416046"/>
          </a:xfrm>
          <a:prstGeom prst="rect">
            <a:avLst/>
          </a:prstGeom>
          <a:noFill/>
        </p:spPr>
        <p:txBody>
          <a:bodyPr wrap="square" rtlCol="0">
            <a:spAutoFit/>
          </a:bodyPr>
          <a:lstStyle/>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Increase in Habitat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Variable Diet</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sz="2800" dirty="0">
                <a:solidFill>
                  <a:prstClr val="black"/>
                </a:solidFill>
                <a:latin typeface="Calibri" panose="020F0502020204030204"/>
              </a:rPr>
              <a:t>Shorter Hibernation Period </a:t>
            </a: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R="0" lvl="0" algn="l" defTabSz="914400" rtl="0" eaLnBrk="1" fontAlgn="auto" latinLnBrk="0" hangingPunct="1">
              <a:lnSpc>
                <a:spcPct val="90000"/>
              </a:lnSpc>
              <a:spcBef>
                <a:spcPts val="1000"/>
              </a:spcBef>
              <a:spcAft>
                <a:spcPts val="0"/>
              </a:spcAft>
              <a:buClrTx/>
              <a:buSzTx/>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3074" name="Picture 2" descr="Identify this snake please - Hackettstown NJ">
            <a:extLst>
              <a:ext uri="{FF2B5EF4-FFF2-40B4-BE49-F238E27FC236}">
                <a16:creationId xmlns:a16="http://schemas.microsoft.com/office/drawing/2014/main" id="{ACF8D907-24B6-C2E4-1A09-33F073D7FA84}"/>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7580446" y="1325671"/>
            <a:ext cx="3279961" cy="4816258"/>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Identify this snake please - Hackettstown NJ">
            <a:extLst>
              <a:ext uri="{FF2B5EF4-FFF2-40B4-BE49-F238E27FC236}">
                <a16:creationId xmlns:a16="http://schemas.microsoft.com/office/drawing/2014/main" id="{A724EADB-3EE2-FE78-EF55-970F5F1D0CC8}"/>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4300485" y="1325671"/>
            <a:ext cx="3279961" cy="4816258"/>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Snake swallows two golf balls thinking they were eggs, goes under the knife">
            <a:extLst>
              <a:ext uri="{FF2B5EF4-FFF2-40B4-BE49-F238E27FC236}">
                <a16:creationId xmlns:a16="http://schemas.microsoft.com/office/drawing/2014/main" id="{C29639C5-F43C-8659-26CC-7950888BDA18}"/>
              </a:ext>
            </a:extLst>
          </p:cNvPr>
          <p:cNvPicPr>
            <a:picLocks noChangeAspect="1" noChangeArrowheads="1"/>
          </p:cNvPicPr>
          <p:nvPr/>
        </p:nvPicPr>
        <p:blipFill rotWithShape="1">
          <a:blip r:embed="rId13">
            <a:extLst>
              <a:ext uri="{28A0092B-C50C-407E-A947-70E740481C1C}">
                <a14:useLocalDpi xmlns:a14="http://schemas.microsoft.com/office/drawing/2010/main" val="0"/>
              </a:ext>
            </a:extLst>
          </a:blip>
          <a:srcRect l="16454" t="5011" r="4095" b="5011"/>
          <a:stretch/>
        </p:blipFill>
        <p:spPr bwMode="auto">
          <a:xfrm>
            <a:off x="6467219" y="422660"/>
            <a:ext cx="5257475" cy="5953989"/>
          </a:xfrm>
          <a:prstGeom prst="rect">
            <a:avLst/>
          </a:prstGeom>
          <a:noFill/>
          <a:extLst>
            <a:ext uri="{909E8E84-426E-40DD-AFC4-6F175D3DCCD1}">
              <a14:hiddenFill xmlns:a14="http://schemas.microsoft.com/office/drawing/2010/main">
                <a:solidFill>
                  <a:srgbClr val="FFFFFF"/>
                </a:solidFill>
              </a14:hiddenFill>
            </a:ext>
          </a:extLst>
        </p:spPr>
      </p:pic>
      <p:pic>
        <p:nvPicPr>
          <p:cNvPr id="3080" name="Picture 8" descr="RattleSnake Mega Den Footage - YouTube">
            <a:extLst>
              <a:ext uri="{FF2B5EF4-FFF2-40B4-BE49-F238E27FC236}">
                <a16:creationId xmlns:a16="http://schemas.microsoft.com/office/drawing/2014/main" id="{D61E33A8-2931-A6DB-8249-F743D7782914}"/>
              </a:ext>
            </a:extLst>
          </p:cNvPr>
          <p:cNvPicPr>
            <a:picLocks noChangeAspect="1" noChangeArrowheads="1"/>
          </p:cNvPicPr>
          <p:nvPr/>
        </p:nvPicPr>
        <p:blipFill rotWithShape="1">
          <a:blip r:embed="rId14">
            <a:extLst>
              <a:ext uri="{28A0092B-C50C-407E-A947-70E740481C1C}">
                <a14:useLocalDpi xmlns:a14="http://schemas.microsoft.com/office/drawing/2010/main" val="0"/>
              </a:ext>
            </a:extLst>
          </a:blip>
          <a:srcRect l="6810" t="25540"/>
          <a:stretch/>
        </p:blipFill>
        <p:spPr bwMode="auto">
          <a:xfrm>
            <a:off x="4300485" y="1768114"/>
            <a:ext cx="7807278" cy="393137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647200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22073" fill="hold"/>
                                        <p:tgtEl>
                                          <p:spTgt spid="6"/>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fade">
                                      <p:cBhvr>
                                        <p:cTn id="11" dur="500"/>
                                        <p:tgtEl>
                                          <p:spTgt spid="3">
                                            <p:txEl>
                                              <p:pRg st="0" end="0"/>
                                            </p:txEl>
                                          </p:spTgt>
                                        </p:tgtEl>
                                      </p:cBhvr>
                                    </p:animEffect>
                                  </p:childTnLst>
                                </p:cTn>
                              </p:par>
                              <p:par>
                                <p:cTn id="12" presetID="2" presetClass="entr" presetSubtype="8" fill="hold" nodeType="withEffect">
                                  <p:stCondLst>
                                    <p:cond delay="0"/>
                                  </p:stCondLst>
                                  <p:childTnLst>
                                    <p:set>
                                      <p:cBhvr>
                                        <p:cTn id="13" dur="1" fill="hold">
                                          <p:stCondLst>
                                            <p:cond delay="0"/>
                                          </p:stCondLst>
                                        </p:cTn>
                                        <p:tgtEl>
                                          <p:spTgt spid="3076"/>
                                        </p:tgtEl>
                                        <p:attrNameLst>
                                          <p:attrName>style.visibility</p:attrName>
                                        </p:attrNameLst>
                                      </p:cBhvr>
                                      <p:to>
                                        <p:strVal val="visible"/>
                                      </p:to>
                                    </p:set>
                                    <p:anim calcmode="lin" valueType="num">
                                      <p:cBhvr additive="base">
                                        <p:cTn id="14" dur="500" fill="hold"/>
                                        <p:tgtEl>
                                          <p:spTgt spid="3076"/>
                                        </p:tgtEl>
                                        <p:attrNameLst>
                                          <p:attrName>ppt_x</p:attrName>
                                        </p:attrNameLst>
                                      </p:cBhvr>
                                      <p:tavLst>
                                        <p:tav tm="0">
                                          <p:val>
                                            <p:strVal val="0-#ppt_w/2"/>
                                          </p:val>
                                        </p:tav>
                                        <p:tav tm="100000">
                                          <p:val>
                                            <p:strVal val="#ppt_x"/>
                                          </p:val>
                                        </p:tav>
                                      </p:tavLst>
                                    </p:anim>
                                    <p:anim calcmode="lin" valueType="num">
                                      <p:cBhvr additive="base">
                                        <p:cTn id="15" dur="500" fill="hold"/>
                                        <p:tgtEl>
                                          <p:spTgt spid="3076"/>
                                        </p:tgtEl>
                                        <p:attrNameLst>
                                          <p:attrName>ppt_y</p:attrName>
                                        </p:attrNameLst>
                                      </p:cBhvr>
                                      <p:tavLst>
                                        <p:tav tm="0">
                                          <p:val>
                                            <p:strVal val="#ppt_y"/>
                                          </p:val>
                                        </p:tav>
                                        <p:tav tm="100000">
                                          <p:val>
                                            <p:strVal val="#ppt_y"/>
                                          </p:val>
                                        </p:tav>
                                      </p:tavLst>
                                    </p:anim>
                                  </p:childTnLst>
                                </p:cTn>
                              </p:par>
                              <p:par>
                                <p:cTn id="16" presetID="2" presetClass="entr" presetSubtype="2" fill="hold" nodeType="withEffect">
                                  <p:stCondLst>
                                    <p:cond delay="0"/>
                                  </p:stCondLst>
                                  <p:childTnLst>
                                    <p:set>
                                      <p:cBhvr>
                                        <p:cTn id="17" dur="1" fill="hold">
                                          <p:stCondLst>
                                            <p:cond delay="0"/>
                                          </p:stCondLst>
                                        </p:cTn>
                                        <p:tgtEl>
                                          <p:spTgt spid="3074"/>
                                        </p:tgtEl>
                                        <p:attrNameLst>
                                          <p:attrName>style.visibility</p:attrName>
                                        </p:attrNameLst>
                                      </p:cBhvr>
                                      <p:to>
                                        <p:strVal val="visible"/>
                                      </p:to>
                                    </p:set>
                                    <p:anim calcmode="lin" valueType="num">
                                      <p:cBhvr additive="base">
                                        <p:cTn id="18" dur="500" fill="hold"/>
                                        <p:tgtEl>
                                          <p:spTgt spid="3074"/>
                                        </p:tgtEl>
                                        <p:attrNameLst>
                                          <p:attrName>ppt_x</p:attrName>
                                        </p:attrNameLst>
                                      </p:cBhvr>
                                      <p:tavLst>
                                        <p:tav tm="0">
                                          <p:val>
                                            <p:strVal val="1+#ppt_w/2"/>
                                          </p:val>
                                        </p:tav>
                                        <p:tav tm="100000">
                                          <p:val>
                                            <p:strVal val="#ppt_x"/>
                                          </p:val>
                                        </p:tav>
                                      </p:tavLst>
                                    </p:anim>
                                    <p:anim calcmode="lin" valueType="num">
                                      <p:cBhvr additive="base">
                                        <p:cTn id="19" dur="500" fill="hold"/>
                                        <p:tgtEl>
                                          <p:spTgt spid="3074"/>
                                        </p:tgtEl>
                                        <p:attrNameLst>
                                          <p:attrName>ppt_y</p:attrName>
                                        </p:attrNameLst>
                                      </p:cBhvr>
                                      <p:tavLst>
                                        <p:tav tm="0">
                                          <p:val>
                                            <p:strVal val="#ppt_y"/>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nodeType="clickEffect">
                                  <p:stCondLst>
                                    <p:cond delay="0"/>
                                  </p:stCondLst>
                                  <p:childTnLst>
                                    <p:set>
                                      <p:cBhvr>
                                        <p:cTn id="23" dur="1" fill="hold">
                                          <p:stCondLst>
                                            <p:cond delay="0"/>
                                          </p:stCondLst>
                                        </p:cTn>
                                        <p:tgtEl>
                                          <p:spTgt spid="3">
                                            <p:txEl>
                                              <p:pRg st="1" end="1"/>
                                            </p:txEl>
                                          </p:spTgt>
                                        </p:tgtEl>
                                        <p:attrNameLst>
                                          <p:attrName>style.visibility</p:attrName>
                                        </p:attrNameLst>
                                      </p:cBhvr>
                                      <p:to>
                                        <p:strVal val="visible"/>
                                      </p:to>
                                    </p:set>
                                    <p:animEffect transition="in" filter="fade">
                                      <p:cBhvr>
                                        <p:cTn id="24" dur="500"/>
                                        <p:tgtEl>
                                          <p:spTgt spid="3">
                                            <p:txEl>
                                              <p:pRg st="1" end="1"/>
                                            </p:txEl>
                                          </p:spTgt>
                                        </p:tgtEl>
                                      </p:cBhvr>
                                    </p:animEffect>
                                  </p:childTnLst>
                                </p:cTn>
                              </p:par>
                              <p:par>
                                <p:cTn id="25" presetID="21" presetClass="entr" presetSubtype="1" fill="hold" nodeType="withEffect">
                                  <p:stCondLst>
                                    <p:cond delay="0"/>
                                  </p:stCondLst>
                                  <p:childTnLst>
                                    <p:set>
                                      <p:cBhvr>
                                        <p:cTn id="26" dur="1" fill="hold">
                                          <p:stCondLst>
                                            <p:cond delay="0"/>
                                          </p:stCondLst>
                                        </p:cTn>
                                        <p:tgtEl>
                                          <p:spTgt spid="3078"/>
                                        </p:tgtEl>
                                        <p:attrNameLst>
                                          <p:attrName>style.visibility</p:attrName>
                                        </p:attrNameLst>
                                      </p:cBhvr>
                                      <p:to>
                                        <p:strVal val="visible"/>
                                      </p:to>
                                    </p:set>
                                    <p:animEffect transition="in" filter="wheel(1)">
                                      <p:cBhvr>
                                        <p:cTn id="27" dur="1500"/>
                                        <p:tgtEl>
                                          <p:spTgt spid="3078"/>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3">
                                            <p:txEl>
                                              <p:pRg st="2" end="2"/>
                                            </p:txEl>
                                          </p:spTgt>
                                        </p:tgtEl>
                                        <p:attrNameLst>
                                          <p:attrName>style.visibility</p:attrName>
                                        </p:attrNameLst>
                                      </p:cBhvr>
                                      <p:to>
                                        <p:strVal val="visible"/>
                                      </p:to>
                                    </p:set>
                                    <p:animEffect transition="in" filter="fade">
                                      <p:cBhvr>
                                        <p:cTn id="32" dur="500"/>
                                        <p:tgtEl>
                                          <p:spTgt spid="3">
                                            <p:txEl>
                                              <p:pRg st="2" end="2"/>
                                            </p:txEl>
                                          </p:spTgt>
                                        </p:tgtEl>
                                      </p:cBhvr>
                                    </p:animEffect>
                                  </p:childTnLst>
                                </p:cTn>
                              </p:par>
                              <p:par>
                                <p:cTn id="33" presetID="45" presetClass="entr" presetSubtype="0" fill="hold" nodeType="withEffect">
                                  <p:stCondLst>
                                    <p:cond delay="0"/>
                                  </p:stCondLst>
                                  <p:childTnLst>
                                    <p:set>
                                      <p:cBhvr>
                                        <p:cTn id="34" dur="1" fill="hold">
                                          <p:stCondLst>
                                            <p:cond delay="0"/>
                                          </p:stCondLst>
                                        </p:cTn>
                                        <p:tgtEl>
                                          <p:spTgt spid="3080"/>
                                        </p:tgtEl>
                                        <p:attrNameLst>
                                          <p:attrName>style.visibility</p:attrName>
                                        </p:attrNameLst>
                                      </p:cBhvr>
                                      <p:to>
                                        <p:strVal val="visible"/>
                                      </p:to>
                                    </p:set>
                                    <p:animEffect transition="in" filter="fade">
                                      <p:cBhvr>
                                        <p:cTn id="35" dur="3000"/>
                                        <p:tgtEl>
                                          <p:spTgt spid="3080"/>
                                        </p:tgtEl>
                                      </p:cBhvr>
                                    </p:animEffect>
                                    <p:anim calcmode="lin" valueType="num">
                                      <p:cBhvr>
                                        <p:cTn id="36" dur="3000" fill="hold"/>
                                        <p:tgtEl>
                                          <p:spTgt spid="3080"/>
                                        </p:tgtEl>
                                        <p:attrNameLst>
                                          <p:attrName>ppt_w</p:attrName>
                                        </p:attrNameLst>
                                      </p:cBhvr>
                                      <p:tavLst>
                                        <p:tav tm="0" fmla="#ppt_w*sin(2.5*pi*$)">
                                          <p:val>
                                            <p:fltVal val="0"/>
                                          </p:val>
                                        </p:tav>
                                        <p:tav tm="100000">
                                          <p:val>
                                            <p:fltVal val="1"/>
                                          </p:val>
                                        </p:tav>
                                      </p:tavLst>
                                    </p:anim>
                                    <p:anim calcmode="lin" valueType="num">
                                      <p:cBhvr>
                                        <p:cTn id="37" dur="3000" fill="hold"/>
                                        <p:tgtEl>
                                          <p:spTgt spid="3080"/>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audio>
              <p:cMediaNode vol="80000">
                <p:cTn id="38" fill="hold" display="0">
                  <p:stCondLst>
                    <p:cond delay="indefinite"/>
                  </p:stCondLst>
                  <p:endCondLst>
                    <p:cond evt="onStopAudio" delay="0">
                      <p:tgtEl>
                        <p:sldTgt/>
                      </p:tgtEl>
                    </p:cond>
                  </p:endCondLst>
                </p:cTn>
                <p:tgtEl>
                  <p:spTgt spid="6"/>
                </p:tgtEl>
              </p:cMediaNode>
            </p:audio>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bg>
      <p:bgPr>
        <a:blipFill dpi="0" rotWithShape="1">
          <a:blip r:embed="rId7">
            <a:alphaModFix amt="14000"/>
            <a:lum/>
          </a:blip>
          <a:srcRect/>
          <a:tile tx="0" ty="0" sx="100000" sy="100000" flip="none" algn="tl"/>
        </a:blipFill>
        <a:effectLst/>
      </p:bgPr>
    </p:bg>
    <p:spTree>
      <p:nvGrpSpPr>
        <p:cNvPr id="1" name=""/>
        <p:cNvGrpSpPr/>
        <p:nvPr/>
      </p:nvGrpSpPr>
      <p:grpSpPr>
        <a:xfrm>
          <a:off x="0" y="0"/>
          <a:ext cx="0" cy="0"/>
          <a:chOff x="0" y="0"/>
          <a:chExt cx="0" cy="0"/>
        </a:xfrm>
      </p:grpSpPr>
      <p:sp useBgFill="1">
        <p:nvSpPr>
          <p:cNvPr id="1033" name="Rectangle 1032">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102E266-997F-9110-2C32-C4B1AA587A77}"/>
              </a:ext>
            </a:extLst>
          </p:cNvPr>
          <p:cNvSpPr>
            <a:spLocks noGrp="1"/>
          </p:cNvSpPr>
          <p:nvPr>
            <p:ph type="title"/>
          </p:nvPr>
        </p:nvSpPr>
        <p:spPr>
          <a:xfrm>
            <a:off x="640079" y="325369"/>
            <a:ext cx="3474721" cy="2261625"/>
          </a:xfrm>
        </p:spPr>
        <p:txBody>
          <a:bodyPr anchor="b">
            <a:noAutofit/>
          </a:bodyPr>
          <a:lstStyle/>
          <a:p>
            <a:pPr algn="ctr"/>
            <a:r>
              <a:rPr lang="en-US" sz="5400" dirty="0"/>
              <a:t>The Jersey Devil &amp; the Pinelands</a:t>
            </a:r>
          </a:p>
        </p:txBody>
      </p:sp>
      <p:sp>
        <p:nvSpPr>
          <p:cNvPr id="1035"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Content Placeholder 3">
            <a:extLst>
              <a:ext uri="{FF2B5EF4-FFF2-40B4-BE49-F238E27FC236}">
                <a16:creationId xmlns:a16="http://schemas.microsoft.com/office/drawing/2014/main" id="{A871D6A0-6D1D-B67F-FF9F-218A259C9127}"/>
              </a:ext>
            </a:extLst>
          </p:cNvPr>
          <p:cNvSpPr>
            <a:spLocks noGrp="1"/>
          </p:cNvSpPr>
          <p:nvPr>
            <p:ph idx="1"/>
          </p:nvPr>
        </p:nvSpPr>
        <p:spPr>
          <a:xfrm>
            <a:off x="640079" y="2872899"/>
            <a:ext cx="3474720" cy="3320668"/>
          </a:xfrm>
        </p:spPr>
        <p:txBody>
          <a:bodyPr>
            <a:normAutofit/>
          </a:bodyPr>
          <a:lstStyle/>
          <a:p>
            <a:r>
              <a:rPr lang="en-US" dirty="0"/>
              <a:t>Habitat Loss due to Wildfires</a:t>
            </a:r>
          </a:p>
        </p:txBody>
      </p:sp>
      <p:pic>
        <p:nvPicPr>
          <p:cNvPr id="1028" name="Picture 4" descr="The New Jersey Devil – A Halloween Mystery | Write On New Jersey">
            <a:extLst>
              <a:ext uri="{FF2B5EF4-FFF2-40B4-BE49-F238E27FC236}">
                <a16:creationId xmlns:a16="http://schemas.microsoft.com/office/drawing/2014/main" id="{15C641B7-4DCB-B940-AECF-0010766996AD}"/>
              </a:ext>
            </a:extLst>
          </p:cNvPr>
          <p:cNvPicPr>
            <a:picLocks noChangeAspect="1" noChangeArrowheads="1"/>
          </p:cNvPicPr>
          <p:nvPr/>
        </p:nvPicPr>
        <p:blipFill rotWithShape="1">
          <a:blip r:embed="rId8">
            <a:extLst>
              <a:ext uri="{28A0092B-C50C-407E-A947-70E740481C1C}">
                <a14:useLocalDpi xmlns:a14="http://schemas.microsoft.com/office/drawing/2010/main" val="0"/>
              </a:ext>
            </a:extLst>
          </a:blip>
          <a:srcRect l="900" r="24121" b="-2"/>
          <a:stretch/>
        </p:blipFill>
        <p:spPr bwMode="auto">
          <a:xfrm>
            <a:off x="5606370" y="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5" name="Jersey Devil Call">
            <a:hlinkClick r:id="" action="ppaction://media"/>
            <a:extLst>
              <a:ext uri="{FF2B5EF4-FFF2-40B4-BE49-F238E27FC236}">
                <a16:creationId xmlns:a16="http://schemas.microsoft.com/office/drawing/2014/main" id="{101C152E-B85E-0EEE-1820-E16F253C1497}"/>
              </a:ext>
            </a:extLst>
          </p:cNvPr>
          <p:cNvPicPr>
            <a:picLocks noChangeAspect="1"/>
          </p:cNvPicPr>
          <p:nvPr>
            <a:audioFile r:link="rId2"/>
            <p:extLst>
              <p:ext uri="{DAA4B4D4-6D71-4841-9C94-3DE7FCFB9230}">
                <p14:media xmlns:p14="http://schemas.microsoft.com/office/powerpoint/2010/main" r:embed="rId1"/>
              </p:ext>
            </p:extLst>
          </p:nvPr>
        </p:nvPicPr>
        <p:blipFill>
          <a:blip r:embed="rId9"/>
          <a:stretch>
            <a:fillRect/>
          </a:stretch>
        </p:blipFill>
        <p:spPr>
          <a:xfrm>
            <a:off x="13651090" y="20569"/>
            <a:ext cx="609600" cy="609600"/>
          </a:xfrm>
          <a:prstGeom prst="rect">
            <a:avLst/>
          </a:prstGeom>
        </p:spPr>
      </p:pic>
      <p:pic>
        <p:nvPicPr>
          <p:cNvPr id="6" name="brush fire">
            <a:hlinkClick r:id="" action="ppaction://media"/>
            <a:extLst>
              <a:ext uri="{FF2B5EF4-FFF2-40B4-BE49-F238E27FC236}">
                <a16:creationId xmlns:a16="http://schemas.microsoft.com/office/drawing/2014/main" id="{F08E50F6-4FE1-5BAE-20A8-0FB71F14836D}"/>
              </a:ext>
            </a:extLst>
          </p:cNvPr>
          <p:cNvPicPr>
            <a:picLocks noChangeAspect="1"/>
          </p:cNvPicPr>
          <p:nvPr>
            <a:audioFile r:link="rId3"/>
            <p:extLst>
              <p:ext uri="{DAA4B4D4-6D71-4841-9C94-3DE7FCFB9230}">
                <p14:media xmlns:p14="http://schemas.microsoft.com/office/powerpoint/2010/main" r:embed="rId4">
                  <p14:trim end="2984"/>
                  <p14:fade in="1000" out="2000"/>
                </p14:media>
              </p:ext>
            </p:extLst>
          </p:nvPr>
        </p:nvPicPr>
        <p:blipFill>
          <a:blip r:embed="rId9"/>
          <a:stretch>
            <a:fillRect/>
          </a:stretch>
        </p:blipFill>
        <p:spPr>
          <a:xfrm>
            <a:off x="14558324" y="0"/>
            <a:ext cx="609600" cy="609600"/>
          </a:xfrm>
          <a:prstGeom prst="rect">
            <a:avLst/>
          </a:prstGeom>
        </p:spPr>
      </p:pic>
      <p:pic>
        <p:nvPicPr>
          <p:cNvPr id="8" name="Picture 7">
            <a:extLst>
              <a:ext uri="{FF2B5EF4-FFF2-40B4-BE49-F238E27FC236}">
                <a16:creationId xmlns:a16="http://schemas.microsoft.com/office/drawing/2014/main" id="{8516110D-04BF-5EE2-FB0F-DBF69603867F}"/>
              </a:ext>
            </a:extLst>
          </p:cNvPr>
          <p:cNvPicPr>
            <a:picLocks noChangeAspect="1" noChangeArrowheads="1"/>
          </p:cNvPicPr>
          <p:nvPr/>
        </p:nvPicPr>
        <p:blipFill>
          <a:blip r:embed="rId10">
            <a:lum bright="70000" contrast="-70000"/>
            <a:alphaModFix amt="50000"/>
            <a:extLst>
              <a:ext uri="{28A0092B-C50C-407E-A947-70E740481C1C}">
                <a14:useLocalDpi xmlns:a14="http://schemas.microsoft.com/office/drawing/2010/main" val="0"/>
              </a:ext>
            </a:extLst>
          </a:blip>
          <a:srcRect/>
          <a:stretch>
            <a:fillRect/>
          </a:stretch>
        </p:blipFill>
        <p:spPr bwMode="auto">
          <a:xfrm>
            <a:off x="5462906" y="-1510708"/>
            <a:ext cx="8349520" cy="10976309"/>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53422969"/>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4000"/>
                                  </p:stCondLst>
                                  <p:childTnLst>
                                    <p:cmd type="call" cmd="playFrom(0.0)">
                                      <p:cBhvr>
                                        <p:cTn id="6" dur="5355" fill="hold"/>
                                        <p:tgtEl>
                                          <p:spTgt spid="5"/>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4">
                                            <p:txEl>
                                              <p:pRg st="0" end="0"/>
                                            </p:txEl>
                                          </p:spTgt>
                                        </p:tgtEl>
                                        <p:attrNameLst>
                                          <p:attrName>style.visibility</p:attrName>
                                        </p:attrNameLst>
                                      </p:cBhvr>
                                      <p:to>
                                        <p:strVal val="visible"/>
                                      </p:to>
                                    </p:set>
                                    <p:animEffect transition="in" filter="fade">
                                      <p:cBhvr>
                                        <p:cTn id="11" dur="500"/>
                                        <p:tgtEl>
                                          <p:spTgt spid="4">
                                            <p:txEl>
                                              <p:pRg st="0" end="0"/>
                                            </p:txEl>
                                          </p:spTgt>
                                        </p:tgtEl>
                                      </p:cBhvr>
                                    </p:animEffect>
                                  </p:childTnLst>
                                </p:cTn>
                              </p:par>
                              <p:par>
                                <p:cTn id="12" presetID="1" presetClass="mediacall" presetSubtype="0" fill="hold" nodeType="withEffect">
                                  <p:stCondLst>
                                    <p:cond delay="0"/>
                                  </p:stCondLst>
                                  <p:childTnLst>
                                    <p:cmd type="call" cmd="playFrom(0.0)">
                                      <p:cBhvr>
                                        <p:cTn id="13" dur="11248" fill="hold"/>
                                        <p:tgtEl>
                                          <p:spTgt spid="6"/>
                                        </p:tgtEl>
                                      </p:cBhvr>
                                    </p:cmd>
                                  </p:childTnLst>
                                </p:cTn>
                              </p:par>
                              <p:par>
                                <p:cTn id="14" presetID="10" presetClass="entr" presetSubtype="0" fill="hold" nodeType="withEffect">
                                  <p:stCondLst>
                                    <p:cond delay="0"/>
                                  </p:stCondLst>
                                  <p:childTnLst>
                                    <p:set>
                                      <p:cBhvr>
                                        <p:cTn id="15" dur="1" fill="hold">
                                          <p:stCondLst>
                                            <p:cond delay="0"/>
                                          </p:stCondLst>
                                        </p:cTn>
                                        <p:tgtEl>
                                          <p:spTgt spid="8"/>
                                        </p:tgtEl>
                                        <p:attrNameLst>
                                          <p:attrName>style.visibility</p:attrName>
                                        </p:attrNameLst>
                                      </p:cBhvr>
                                      <p:to>
                                        <p:strVal val="visible"/>
                                      </p:to>
                                    </p:set>
                                    <p:animEffect transition="in" filter="fade">
                                      <p:cBhvr>
                                        <p:cTn id="16" dur="10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17" fill="hold" display="0">
                  <p:stCondLst>
                    <p:cond delay="indefinite"/>
                  </p:stCondLst>
                  <p:endCondLst>
                    <p:cond evt="onStopAudio" delay="0">
                      <p:tgtEl>
                        <p:sldTgt/>
                      </p:tgtEl>
                    </p:cond>
                  </p:endCondLst>
                </p:cTn>
                <p:tgtEl>
                  <p:spTgt spid="5"/>
                </p:tgtEl>
              </p:cMediaNode>
            </p:audio>
            <p:audio>
              <p:cMediaNode>
                <p:cTn id="18" fill="hold" display="0">
                  <p:stCondLst>
                    <p:cond delay="indefinite"/>
                  </p:stCondLst>
                  <p:endCondLst>
                    <p:cond evt="onStopAudio" delay="0">
                      <p:tgtEl>
                        <p:sldTgt/>
                      </p:tgtEl>
                    </p:cond>
                  </p:endCondLst>
                </p:cTn>
                <p:tgtEl>
                  <p:spTgt spid="6"/>
                </p:tgtEl>
              </p:cMediaNode>
            </p:audio>
          </p:childTnLst>
        </p:cTn>
      </p:par>
    </p:tnLst>
  </p:timing>
</p:sld>
</file>

<file path=ppt/slides/slide45.xml><?xml version="1.0" encoding="utf-8"?>
<p:sld xmlns:a="http://schemas.openxmlformats.org/drawingml/2006/main" xmlns:r="http://schemas.openxmlformats.org/officeDocument/2006/relationships" xmlns:p="http://schemas.openxmlformats.org/presentationml/2006/main">
  <p:cSld>
    <p:bg>
      <p:bgPr>
        <a:blipFill dpi="0" rotWithShape="1">
          <a:blip r:embed="rId5">
            <a:alphaModFix amt="14000"/>
          </a:blip>
          <a:srcRect/>
          <a:tile tx="0" ty="0" sx="100000" sy="100000" flip="none" algn="tl"/>
        </a:blipFill>
        <a:effectLst/>
      </p:bgPr>
    </p:bg>
    <p:spTree>
      <p:nvGrpSpPr>
        <p:cNvPr id="1" name=""/>
        <p:cNvGrpSpPr/>
        <p:nvPr/>
      </p:nvGrpSpPr>
      <p:grpSpPr>
        <a:xfrm>
          <a:off x="0" y="0"/>
          <a:ext cx="0" cy="0"/>
          <a:chOff x="0" y="0"/>
          <a:chExt cx="0" cy="0"/>
        </a:xfrm>
      </p:grpSpPr>
      <p:sp useBgFill="1">
        <p:nvSpPr>
          <p:cNvPr id="1033" name="Rectangle 1032">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102E266-997F-9110-2C32-C4B1AA587A77}"/>
              </a:ext>
            </a:extLst>
          </p:cNvPr>
          <p:cNvSpPr>
            <a:spLocks noGrp="1"/>
          </p:cNvSpPr>
          <p:nvPr>
            <p:ph type="title"/>
          </p:nvPr>
        </p:nvSpPr>
        <p:spPr>
          <a:xfrm>
            <a:off x="640079" y="325369"/>
            <a:ext cx="3474721" cy="2261625"/>
          </a:xfrm>
        </p:spPr>
        <p:txBody>
          <a:bodyPr anchor="b">
            <a:noAutofit/>
          </a:bodyPr>
          <a:lstStyle/>
          <a:p>
            <a:pPr algn="ctr"/>
            <a:r>
              <a:rPr lang="en-US" sz="5400" dirty="0"/>
              <a:t>The Jersey Devil &amp; the Pinelands</a:t>
            </a:r>
          </a:p>
        </p:txBody>
      </p:sp>
      <p:sp>
        <p:nvSpPr>
          <p:cNvPr id="1035"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Content Placeholder 3">
            <a:extLst>
              <a:ext uri="{FF2B5EF4-FFF2-40B4-BE49-F238E27FC236}">
                <a16:creationId xmlns:a16="http://schemas.microsoft.com/office/drawing/2014/main" id="{A871D6A0-6D1D-B67F-FF9F-218A259C9127}"/>
              </a:ext>
            </a:extLst>
          </p:cNvPr>
          <p:cNvSpPr>
            <a:spLocks noGrp="1"/>
          </p:cNvSpPr>
          <p:nvPr>
            <p:ph idx="1"/>
          </p:nvPr>
        </p:nvSpPr>
        <p:spPr>
          <a:xfrm>
            <a:off x="640079" y="2872899"/>
            <a:ext cx="3474720" cy="3320668"/>
          </a:xfrm>
        </p:spPr>
        <p:txBody>
          <a:bodyPr>
            <a:normAutofit/>
          </a:bodyPr>
          <a:lstStyle/>
          <a:p>
            <a:r>
              <a:rPr lang="en-US" dirty="0"/>
              <a:t>Habitat Loss due to Wildfires</a:t>
            </a:r>
          </a:p>
          <a:p>
            <a:r>
              <a:rPr lang="en-US" dirty="0"/>
              <a:t>Competition with migrating Cryptids</a:t>
            </a:r>
          </a:p>
          <a:p>
            <a:r>
              <a:rPr lang="en-US" dirty="0"/>
              <a:t>Limiting commercial  development </a:t>
            </a:r>
          </a:p>
        </p:txBody>
      </p:sp>
      <p:pic>
        <p:nvPicPr>
          <p:cNvPr id="1028" name="Picture 4" descr="The New Jersey Devil – A Halloween Mystery | Write On New Jersey">
            <a:extLst>
              <a:ext uri="{FF2B5EF4-FFF2-40B4-BE49-F238E27FC236}">
                <a16:creationId xmlns:a16="http://schemas.microsoft.com/office/drawing/2014/main" id="{15C641B7-4DCB-B940-AECF-0010766996AD}"/>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900" r="24121" b="-2"/>
          <a:stretch/>
        </p:blipFill>
        <p:spPr bwMode="auto">
          <a:xfrm>
            <a:off x="5606370" y="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pic>
        <p:nvPicPr>
          <p:cNvPr id="18" name="Picture 17">
            <a:extLst>
              <a:ext uri="{FF2B5EF4-FFF2-40B4-BE49-F238E27FC236}">
                <a16:creationId xmlns:a16="http://schemas.microsoft.com/office/drawing/2014/main" id="{431CAAFF-268F-FE76-9329-22256068FF6F}"/>
              </a:ext>
            </a:extLst>
          </p:cNvPr>
          <p:cNvPicPr>
            <a:picLocks noChangeAspect="1"/>
          </p:cNvPicPr>
          <p:nvPr/>
        </p:nvPicPr>
        <p:blipFill rotWithShape="1">
          <a:blip r:embed="rId7">
            <a:clrChange>
              <a:clrFrom>
                <a:srgbClr val="FFFFFF"/>
              </a:clrFrom>
              <a:clrTo>
                <a:srgbClr val="FFFFFF">
                  <a:alpha val="0"/>
                </a:srgbClr>
              </a:clrTo>
            </a:clrChange>
            <a:lum bright="-14000" contrast="-38000"/>
          </a:blip>
          <a:srcRect r="19697"/>
          <a:stretch/>
        </p:blipFill>
        <p:spPr>
          <a:xfrm>
            <a:off x="6300345" y="3966191"/>
            <a:ext cx="1764363" cy="2891800"/>
          </a:xfrm>
          <a:prstGeom prst="rect">
            <a:avLst/>
          </a:prstGeom>
        </p:spPr>
      </p:pic>
      <p:pic>
        <p:nvPicPr>
          <p:cNvPr id="2050" name="Picture 2" descr="Planning-Map-of-Pinelands">
            <a:extLst>
              <a:ext uri="{FF2B5EF4-FFF2-40B4-BE49-F238E27FC236}">
                <a16:creationId xmlns:a16="http://schemas.microsoft.com/office/drawing/2014/main" id="{E1A8C255-1B6B-40C2-8115-821C72BE56EB}"/>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745574" y="351866"/>
            <a:ext cx="5335114" cy="615425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3" name="Skunk Ape Calls">
            <a:hlinkClick r:id="" action="ppaction://media"/>
            <a:extLst>
              <a:ext uri="{FF2B5EF4-FFF2-40B4-BE49-F238E27FC236}">
                <a16:creationId xmlns:a16="http://schemas.microsoft.com/office/drawing/2014/main" id="{388C3AFF-3FB2-676C-8E01-625B30BE230E}"/>
              </a:ext>
            </a:extLst>
          </p:cNvPr>
          <p:cNvPicPr>
            <a:picLocks noChangeAspect="1"/>
          </p:cNvPicPr>
          <p:nvPr>
            <a:audioFile r:link="rId2"/>
            <p:extLst>
              <p:ext uri="{DAA4B4D4-6D71-4841-9C94-3DE7FCFB9230}">
                <p14:media xmlns:p14="http://schemas.microsoft.com/office/powerpoint/2010/main" r:embed="rId1"/>
              </p:ext>
            </p:extLst>
          </p:nvPr>
        </p:nvPicPr>
        <p:blipFill>
          <a:blip r:embed="rId9"/>
          <a:stretch>
            <a:fillRect/>
          </a:stretch>
        </p:blipFill>
        <p:spPr>
          <a:xfrm>
            <a:off x="13223875" y="3741738"/>
            <a:ext cx="609600" cy="609600"/>
          </a:xfrm>
          <a:prstGeom prst="rect">
            <a:avLst/>
          </a:prstGeom>
        </p:spPr>
      </p:pic>
    </p:spTree>
    <p:extLst>
      <p:ext uri="{BB962C8B-B14F-4D97-AF65-F5344CB8AC3E}">
        <p14:creationId xmlns:p14="http://schemas.microsoft.com/office/powerpoint/2010/main" val="1902309172"/>
      </p:ext>
    </p:extLst>
  </p:cSld>
  <p:clrMapOvr>
    <a:masterClrMapping/>
  </p:clrMapOvr>
  <mc:AlternateContent xmlns:mc="http://schemas.openxmlformats.org/markup-compatibility/2006" xmlns:p14="http://schemas.microsoft.com/office/powerpoint/2010/main">
    <mc:Choice Requires="p14">
      <p:transition spd="slow" p14:dur="30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9665" fill="hold"/>
                                        <p:tgtEl>
                                          <p:spTgt spid="3"/>
                                        </p:tgtEl>
                                      </p:cBhvr>
                                    </p:cmd>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animEffect transition="in" filter="fade">
                                      <p:cBhvr>
                                        <p:cTn id="11" dur="500"/>
                                        <p:tgtEl>
                                          <p:spTgt spid="4">
                                            <p:txEl>
                                              <p:pRg st="2" end="2"/>
                                            </p:txEl>
                                          </p:spTgt>
                                        </p:tgtEl>
                                      </p:cBhvr>
                                    </p:animEffect>
                                  </p:childTnLst>
                                </p:cTn>
                              </p:par>
                              <p:par>
                                <p:cTn id="12" presetID="4" presetClass="entr" presetSubtype="32" fill="hold" nodeType="withEffect">
                                  <p:stCondLst>
                                    <p:cond delay="0"/>
                                  </p:stCondLst>
                                  <p:childTnLst>
                                    <p:set>
                                      <p:cBhvr>
                                        <p:cTn id="13" dur="1" fill="hold">
                                          <p:stCondLst>
                                            <p:cond delay="0"/>
                                          </p:stCondLst>
                                        </p:cTn>
                                        <p:tgtEl>
                                          <p:spTgt spid="2050"/>
                                        </p:tgtEl>
                                        <p:attrNameLst>
                                          <p:attrName>style.visibility</p:attrName>
                                        </p:attrNameLst>
                                      </p:cBhvr>
                                      <p:to>
                                        <p:strVal val="visible"/>
                                      </p:to>
                                    </p:set>
                                    <p:animEffect transition="in" filter="box(out)">
                                      <p:cBhvr>
                                        <p:cTn id="14" dur="2000"/>
                                        <p:tgtEl>
                                          <p:spTgt spid="2050"/>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15" fill="hold" display="0">
                  <p:stCondLst>
                    <p:cond delay="indefinite"/>
                  </p:stCondLst>
                  <p:endCondLst>
                    <p:cond evt="onStopAudio" delay="0">
                      <p:tgtEl>
                        <p:sldTgt/>
                      </p:tgtEl>
                    </p:cond>
                  </p:endCondLst>
                </p:cTn>
                <p:tgtEl>
                  <p:spTgt spid="3"/>
                </p:tgtEl>
              </p:cMediaNode>
            </p:audio>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4105" name="Rectangle 4104">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01A0834-4F07-51D8-A595-AAAC7E86D2A2}"/>
              </a:ext>
            </a:extLst>
          </p:cNvPr>
          <p:cNvSpPr>
            <a:spLocks noGrp="1"/>
          </p:cNvSpPr>
          <p:nvPr>
            <p:ph type="title"/>
          </p:nvPr>
        </p:nvSpPr>
        <p:spPr>
          <a:xfrm>
            <a:off x="640080" y="325369"/>
            <a:ext cx="3474720" cy="2164580"/>
          </a:xfrm>
        </p:spPr>
        <p:txBody>
          <a:bodyPr anchor="b">
            <a:normAutofit fontScale="90000"/>
          </a:bodyPr>
          <a:lstStyle/>
          <a:p>
            <a:pPr algn="ctr"/>
            <a:r>
              <a:rPr lang="en-US" sz="5400" dirty="0"/>
              <a:t>Benefits of Climate Change?</a:t>
            </a:r>
          </a:p>
        </p:txBody>
      </p:sp>
      <p:sp>
        <p:nvSpPr>
          <p:cNvPr id="4107"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descr="Pin on Scrapping ideas">
            <a:hlinkClick r:id="rId3" action="ppaction://hlinksldjump"/>
            <a:extLst>
              <a:ext uri="{FF2B5EF4-FFF2-40B4-BE49-F238E27FC236}">
                <a16:creationId xmlns:a16="http://schemas.microsoft.com/office/drawing/2014/main" id="{5C77AA2D-0D94-B468-2589-AA98DA2B39F8}"/>
              </a:ext>
            </a:extLst>
          </p:cNvPr>
          <p:cNvPicPr>
            <a:picLocks noChangeAspect="1" noChangeArrowheads="1"/>
          </p:cNvPicPr>
          <p:nvPr/>
        </p:nvPicPr>
        <p:blipFill>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Web Link Icon">
            <a:hlinkClick r:id="rId5" action="ppaction://hlinksldjump"/>
            <a:extLst>
              <a:ext uri="{FF2B5EF4-FFF2-40B4-BE49-F238E27FC236}">
                <a16:creationId xmlns:a16="http://schemas.microsoft.com/office/drawing/2014/main" id="{7C7D5DF9-00BF-4175-4195-2DA9D4F62DB3}"/>
              </a:ext>
            </a:extLst>
          </p:cNvPr>
          <p:cNvPicPr>
            <a:picLocks noChangeAspect="1" noChangeArrowheads="1"/>
          </p:cNvPicPr>
          <p:nvPr/>
        </p:nvPicPr>
        <p:blipFill>
          <a:blip r:embed="rId6">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coniferous forest, OR, Jul 1999 – J. Richard Abbott – Botanist">
            <a:extLst>
              <a:ext uri="{FF2B5EF4-FFF2-40B4-BE49-F238E27FC236}">
                <a16:creationId xmlns:a16="http://schemas.microsoft.com/office/drawing/2014/main" id="{3307FCDF-2FC1-C0C8-8291-6F82B3D14961}"/>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23157" r="9388" b="-2"/>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a:extLst>
            <a:ext uri="{909E8E84-426E-40DD-AFC4-6F175D3DCCD1}">
              <a14:hiddenFill xmlns:a14="http://schemas.microsoft.com/office/drawing/2010/main">
                <a:solidFill>
                  <a:srgbClr val="FFFFFF"/>
                </a:solidFill>
              </a14:hiddenFill>
            </a:ext>
          </a:extLst>
        </p:spPr>
      </p:pic>
      <p:sp>
        <p:nvSpPr>
          <p:cNvPr id="10" name="TextBox 9">
            <a:extLst>
              <a:ext uri="{FF2B5EF4-FFF2-40B4-BE49-F238E27FC236}">
                <a16:creationId xmlns:a16="http://schemas.microsoft.com/office/drawing/2014/main" id="{C7DB196B-AF62-DFBA-1510-EF6027A19F1D}"/>
              </a:ext>
            </a:extLst>
          </p:cNvPr>
          <p:cNvSpPr txBox="1"/>
          <p:nvPr/>
        </p:nvSpPr>
        <p:spPr>
          <a:xfrm>
            <a:off x="463031" y="2868460"/>
            <a:ext cx="3896028" cy="2246769"/>
          </a:xfrm>
          <a:prstGeom prst="rect">
            <a:avLst/>
          </a:prstGeom>
          <a:noFill/>
        </p:spPr>
        <p:txBody>
          <a:bodyPr wrap="square" rtlCol="0">
            <a:spAutoFit/>
          </a:bodyPr>
          <a:lstStyle/>
          <a:p>
            <a:pPr marL="285750" indent="-285750">
              <a:buFont typeface="Arial" panose="020B0604020202020204" pitchFamily="34" charset="0"/>
              <a:buChar char="•"/>
            </a:pPr>
            <a:r>
              <a:rPr lang="en-US" sz="2800" dirty="0"/>
              <a:t>Positive impacts…</a:t>
            </a:r>
          </a:p>
          <a:p>
            <a:pPr marL="285750" indent="-285750">
              <a:buFont typeface="Arial" panose="020B0604020202020204" pitchFamily="34" charset="0"/>
              <a:buChar char="•"/>
            </a:pPr>
            <a:r>
              <a:rPr lang="en-US" sz="2800" dirty="0"/>
              <a:t>Why is there a debate?</a:t>
            </a:r>
          </a:p>
          <a:p>
            <a:pPr marL="285750" indent="-285750">
              <a:buFont typeface="Arial" panose="020B0604020202020204" pitchFamily="34" charset="0"/>
              <a:buChar char="•"/>
            </a:pPr>
            <a:r>
              <a:rPr lang="en-US" sz="2800" dirty="0"/>
              <a:t>What can be done?</a:t>
            </a:r>
          </a:p>
          <a:p>
            <a:pPr marL="285750" indent="-285750">
              <a:buFont typeface="Arial" panose="020B0604020202020204" pitchFamily="34" charset="0"/>
              <a:buChar char="•"/>
            </a:pPr>
            <a:endParaRPr lang="en-US" sz="2800" dirty="0"/>
          </a:p>
          <a:p>
            <a:pPr marL="285750" indent="-285750">
              <a:buFont typeface="Arial" panose="020B0604020202020204" pitchFamily="34" charset="0"/>
              <a:buChar char="•"/>
            </a:pPr>
            <a:endParaRPr lang="en-US" sz="2800" dirty="0"/>
          </a:p>
        </p:txBody>
      </p:sp>
      <p:pic>
        <p:nvPicPr>
          <p:cNvPr id="8" name="Picture 7" descr="A white bowl on a green and blue surface&#10;&#10;Description automatically generated">
            <a:extLst>
              <a:ext uri="{FF2B5EF4-FFF2-40B4-BE49-F238E27FC236}">
                <a16:creationId xmlns:a16="http://schemas.microsoft.com/office/drawing/2014/main" id="{9DCF9AC9-9930-C320-D883-380DE9EFE1B6}"/>
              </a:ext>
            </a:extLst>
          </p:cNvPr>
          <p:cNvPicPr>
            <a:picLocks noChangeAspect="1"/>
          </p:cNvPicPr>
          <p:nvPr/>
        </p:nvPicPr>
        <p:blipFill rotWithShape="1">
          <a:blip r:embed="rId8">
            <a:extLst>
              <a:ext uri="{28A0092B-C50C-407E-A947-70E740481C1C}">
                <a14:useLocalDpi xmlns:a14="http://schemas.microsoft.com/office/drawing/2010/main" val="0"/>
              </a:ext>
            </a:extLst>
          </a:blip>
          <a:srcRect l="1406" t="800" r="-1904"/>
          <a:stretch/>
        </p:blipFill>
        <p:spPr>
          <a:xfrm>
            <a:off x="5390430" y="2295144"/>
            <a:ext cx="2297412" cy="2267712"/>
          </a:xfrm>
          <a:prstGeom prst="ellipse">
            <a:avLst/>
          </a:prstGeom>
          <a:ln>
            <a:noFill/>
          </a:ln>
          <a:effectLst>
            <a:softEdge rad="112500"/>
          </a:effectLst>
        </p:spPr>
      </p:pic>
      <p:pic>
        <p:nvPicPr>
          <p:cNvPr id="11" name="Picture 10">
            <a:extLst>
              <a:ext uri="{FF2B5EF4-FFF2-40B4-BE49-F238E27FC236}">
                <a16:creationId xmlns:a16="http://schemas.microsoft.com/office/drawing/2014/main" id="{469C2F18-87F8-DA45-8ECF-ED3C165741E2}"/>
              </a:ext>
            </a:extLst>
          </p:cNvPr>
          <p:cNvPicPr>
            <a:picLocks noChangeAspect="1"/>
          </p:cNvPicPr>
          <p:nvPr/>
        </p:nvPicPr>
        <p:blipFill rotWithShape="1">
          <a:blip r:embed="rId9"/>
          <a:srcRect l="13942" t="5278" r="13679" b="9551"/>
          <a:stretch/>
        </p:blipFill>
        <p:spPr>
          <a:xfrm>
            <a:off x="6460409" y="94188"/>
            <a:ext cx="2394134" cy="2447327"/>
          </a:xfrm>
          <a:prstGeom prst="ellipse">
            <a:avLst/>
          </a:prstGeom>
          <a:ln>
            <a:noFill/>
          </a:ln>
          <a:effectLst>
            <a:softEdge rad="112500"/>
          </a:effectLst>
        </p:spPr>
      </p:pic>
      <p:pic>
        <p:nvPicPr>
          <p:cNvPr id="13" name="Picture 12" descr="A person surfing in the ocean&#10;&#10;Description automatically generated">
            <a:extLst>
              <a:ext uri="{FF2B5EF4-FFF2-40B4-BE49-F238E27FC236}">
                <a16:creationId xmlns:a16="http://schemas.microsoft.com/office/drawing/2014/main" id="{1914F349-939D-A32D-4A2D-4FAE0C0F3AAE}"/>
              </a:ext>
            </a:extLst>
          </p:cNvPr>
          <p:cNvPicPr>
            <a:picLocks noChangeAspect="1"/>
          </p:cNvPicPr>
          <p:nvPr/>
        </p:nvPicPr>
        <p:blipFill rotWithShape="1">
          <a:blip r:embed="rId10">
            <a:extLst>
              <a:ext uri="{28A0092B-C50C-407E-A947-70E740481C1C}">
                <a14:useLocalDpi xmlns:a14="http://schemas.microsoft.com/office/drawing/2010/main" val="0"/>
              </a:ext>
            </a:extLst>
          </a:blip>
          <a:srcRect l="12215" r="9163"/>
          <a:stretch/>
        </p:blipFill>
        <p:spPr>
          <a:xfrm>
            <a:off x="8814635" y="219260"/>
            <a:ext cx="2380350" cy="2270689"/>
          </a:xfrm>
          <a:prstGeom prst="ellipse">
            <a:avLst/>
          </a:prstGeom>
          <a:ln>
            <a:noFill/>
          </a:ln>
          <a:effectLst>
            <a:softEdge rad="112500"/>
          </a:effectLst>
        </p:spPr>
      </p:pic>
      <p:pic>
        <p:nvPicPr>
          <p:cNvPr id="15" name="Picture 14" descr="A black box with a mesh cage in front of a yellow and orange swirl&#10;&#10;Description automatically generated">
            <a:extLst>
              <a:ext uri="{FF2B5EF4-FFF2-40B4-BE49-F238E27FC236}">
                <a16:creationId xmlns:a16="http://schemas.microsoft.com/office/drawing/2014/main" id="{264C2A4F-BF01-62D6-0946-4F7D4CC5BB91}"/>
              </a:ext>
            </a:extLst>
          </p:cNvPr>
          <p:cNvPicPr>
            <a:picLocks noChangeAspect="1"/>
          </p:cNvPicPr>
          <p:nvPr/>
        </p:nvPicPr>
        <p:blipFill rotWithShape="1">
          <a:blip r:embed="rId11">
            <a:extLst>
              <a:ext uri="{28A0092B-C50C-407E-A947-70E740481C1C}">
                <a14:useLocalDpi xmlns:a14="http://schemas.microsoft.com/office/drawing/2010/main" val="0"/>
              </a:ext>
            </a:extLst>
          </a:blip>
          <a:srcRect l="19606" r="19608"/>
          <a:stretch/>
        </p:blipFill>
        <p:spPr>
          <a:xfrm>
            <a:off x="10028284" y="2204356"/>
            <a:ext cx="2231425" cy="2447327"/>
          </a:xfrm>
          <a:prstGeom prst="ellipse">
            <a:avLst/>
          </a:prstGeom>
          <a:ln>
            <a:noFill/>
          </a:ln>
          <a:effectLst>
            <a:softEdge rad="112500"/>
          </a:effectLst>
        </p:spPr>
      </p:pic>
      <p:sp>
        <p:nvSpPr>
          <p:cNvPr id="16" name="&quot;Not Allowed&quot; Symbol 15">
            <a:extLst>
              <a:ext uri="{FF2B5EF4-FFF2-40B4-BE49-F238E27FC236}">
                <a16:creationId xmlns:a16="http://schemas.microsoft.com/office/drawing/2014/main" id="{6F50F65D-C2BC-C386-8993-4D0D94681CF3}"/>
              </a:ext>
            </a:extLst>
          </p:cNvPr>
          <p:cNvSpPr/>
          <p:nvPr/>
        </p:nvSpPr>
        <p:spPr>
          <a:xfrm flipH="1">
            <a:off x="6727371" y="325369"/>
            <a:ext cx="1913114" cy="1969775"/>
          </a:xfrm>
          <a:prstGeom prst="noSmoking">
            <a:avLst>
              <a:gd name="adj" fmla="val 7701"/>
            </a:avLst>
          </a:prstGeom>
          <a:solidFill>
            <a:srgbClr val="FF0000"/>
          </a:solidFill>
          <a:ln w="1905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pic>
        <p:nvPicPr>
          <p:cNvPr id="18" name="Picture 17" descr="A ship with containers on it&#10;&#10;Description automatically generated">
            <a:extLst>
              <a:ext uri="{FF2B5EF4-FFF2-40B4-BE49-F238E27FC236}">
                <a16:creationId xmlns:a16="http://schemas.microsoft.com/office/drawing/2014/main" id="{053E31AB-D6B2-26C9-04C0-E0235FA3BDFB}"/>
              </a:ext>
            </a:extLst>
          </p:cNvPr>
          <p:cNvPicPr>
            <a:picLocks noChangeAspect="1"/>
          </p:cNvPicPr>
          <p:nvPr/>
        </p:nvPicPr>
        <p:blipFill rotWithShape="1">
          <a:blip r:embed="rId12">
            <a:extLst>
              <a:ext uri="{28A0092B-C50C-407E-A947-70E740481C1C}">
                <a14:useLocalDpi xmlns:a14="http://schemas.microsoft.com/office/drawing/2010/main" val="0"/>
              </a:ext>
            </a:extLst>
          </a:blip>
          <a:srcRect l="17143" t="6891" r="18073" b="8320"/>
          <a:stretch/>
        </p:blipFill>
        <p:spPr>
          <a:xfrm>
            <a:off x="8938478" y="4507700"/>
            <a:ext cx="2310241" cy="2267711"/>
          </a:xfrm>
          <a:prstGeom prst="ellipse">
            <a:avLst/>
          </a:prstGeom>
          <a:ln>
            <a:noFill/>
          </a:ln>
          <a:effectLst>
            <a:softEdge rad="112500"/>
          </a:effectLst>
        </p:spPr>
      </p:pic>
      <p:pic>
        <p:nvPicPr>
          <p:cNvPr id="20" name="Picture 19" descr="A red suitcase with a camera and a globe&#10;&#10;Description automatically generated">
            <a:extLst>
              <a:ext uri="{FF2B5EF4-FFF2-40B4-BE49-F238E27FC236}">
                <a16:creationId xmlns:a16="http://schemas.microsoft.com/office/drawing/2014/main" id="{95F28BFD-9607-E43D-96B2-D70DF556B9DE}"/>
              </a:ext>
            </a:extLst>
          </p:cNvPr>
          <p:cNvPicPr>
            <a:picLocks noChangeAspect="1"/>
          </p:cNvPicPr>
          <p:nvPr/>
        </p:nvPicPr>
        <p:blipFill rotWithShape="1">
          <a:blip r:embed="rId13">
            <a:extLst>
              <a:ext uri="{28A0092B-C50C-407E-A947-70E740481C1C}">
                <a14:useLocalDpi xmlns:a14="http://schemas.microsoft.com/office/drawing/2010/main" val="0"/>
              </a:ext>
            </a:extLst>
          </a:blip>
          <a:srcRect l="-2436" t="-275" r="-1664" b="-2043"/>
          <a:stretch/>
        </p:blipFill>
        <p:spPr>
          <a:xfrm>
            <a:off x="6431084" y="4463896"/>
            <a:ext cx="2465613" cy="2355321"/>
          </a:xfrm>
          <a:prstGeom prst="ellipse">
            <a:avLst/>
          </a:prstGeom>
          <a:ln>
            <a:noFill/>
          </a:ln>
          <a:effectLst>
            <a:softEdge rad="112500"/>
          </a:effectLst>
        </p:spPr>
      </p:pic>
    </p:spTree>
    <p:extLst>
      <p:ext uri="{BB962C8B-B14F-4D97-AF65-F5344CB8AC3E}">
        <p14:creationId xmlns:p14="http://schemas.microsoft.com/office/powerpoint/2010/main" val="2225400996"/>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
                                            <p:txEl>
                                              <p:pRg st="0" end="0"/>
                                            </p:txEl>
                                          </p:spTgt>
                                        </p:tgtEl>
                                        <p:attrNameLst>
                                          <p:attrName>style.visibility</p:attrName>
                                        </p:attrNameLst>
                                      </p:cBhvr>
                                      <p:to>
                                        <p:strVal val="visible"/>
                                      </p:to>
                                    </p:set>
                                    <p:animEffect transition="in" filter="fade">
                                      <p:cBhvr>
                                        <p:cTn id="7" dur="500"/>
                                        <p:tgtEl>
                                          <p:spTgt spid="10">
                                            <p:txEl>
                                              <p:pRg st="0" end="0"/>
                                            </p:txEl>
                                          </p:spTgt>
                                        </p:tgtEl>
                                      </p:cBhvr>
                                    </p:animEffect>
                                  </p:childTnLst>
                                </p:cTn>
                              </p:par>
                              <p:par>
                                <p:cTn id="8" presetID="10" presetClass="entr" presetSubtype="0" fill="hold" nodeType="withEffect">
                                  <p:stCondLst>
                                    <p:cond delay="1000"/>
                                  </p:stCondLst>
                                  <p:childTnLst>
                                    <p:set>
                                      <p:cBhvr>
                                        <p:cTn id="9" dur="1" fill="hold">
                                          <p:stCondLst>
                                            <p:cond delay="0"/>
                                          </p:stCondLst>
                                        </p:cTn>
                                        <p:tgtEl>
                                          <p:spTgt spid="8"/>
                                        </p:tgtEl>
                                        <p:attrNameLst>
                                          <p:attrName>style.visibility</p:attrName>
                                        </p:attrNameLst>
                                      </p:cBhvr>
                                      <p:to>
                                        <p:strVal val="visible"/>
                                      </p:to>
                                    </p:set>
                                    <p:animEffect transition="in" filter="fade">
                                      <p:cBhvr>
                                        <p:cTn id="10" dur="1000"/>
                                        <p:tgtEl>
                                          <p:spTgt spid="8"/>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11"/>
                                        </p:tgtEl>
                                        <p:attrNameLst>
                                          <p:attrName>style.visibility</p:attrName>
                                        </p:attrNameLst>
                                      </p:cBhvr>
                                      <p:to>
                                        <p:strVal val="visible"/>
                                      </p:to>
                                    </p:set>
                                    <p:animEffect transition="in" filter="fade">
                                      <p:cBhvr>
                                        <p:cTn id="15" dur="1000"/>
                                        <p:tgtEl>
                                          <p:spTgt spid="11"/>
                                        </p:tgtEl>
                                      </p:cBhvr>
                                    </p:animEffect>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6"/>
                                        </p:tgtEl>
                                        <p:attrNameLst>
                                          <p:attrName>style.visibility</p:attrName>
                                        </p:attrNameLst>
                                      </p:cBhvr>
                                      <p:to>
                                        <p:strVal val="visible"/>
                                      </p:to>
                                    </p:set>
                                    <p:animEffect transition="in" filter="fade">
                                      <p:cBhvr>
                                        <p:cTn id="19" dur="500"/>
                                        <p:tgtEl>
                                          <p:spTgt spid="16"/>
                                        </p:tgtEl>
                                      </p:cBhvr>
                                    </p:animEffect>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nodeType="clickEffect">
                                  <p:stCondLst>
                                    <p:cond delay="0"/>
                                  </p:stCondLst>
                                  <p:childTnLst>
                                    <p:set>
                                      <p:cBhvr>
                                        <p:cTn id="23" dur="1" fill="hold">
                                          <p:stCondLst>
                                            <p:cond delay="0"/>
                                          </p:stCondLst>
                                        </p:cTn>
                                        <p:tgtEl>
                                          <p:spTgt spid="13"/>
                                        </p:tgtEl>
                                        <p:attrNameLst>
                                          <p:attrName>style.visibility</p:attrName>
                                        </p:attrNameLst>
                                      </p:cBhvr>
                                      <p:to>
                                        <p:strVal val="visible"/>
                                      </p:to>
                                    </p:set>
                                    <p:animEffect transition="in" filter="fade">
                                      <p:cBhvr>
                                        <p:cTn id="24" dur="1000"/>
                                        <p:tgtEl>
                                          <p:spTgt spid="13"/>
                                        </p:tgtEl>
                                      </p:cBhvr>
                                    </p:animEffect>
                                  </p:childTnLst>
                                </p:cTn>
                              </p:par>
                            </p:childTnLst>
                          </p:cTn>
                        </p:par>
                      </p:childTnLst>
                    </p:cTn>
                  </p:par>
                  <p:par>
                    <p:cTn id="25" fill="hold">
                      <p:stCondLst>
                        <p:cond delay="indefinite"/>
                      </p:stCondLst>
                      <p:childTnLst>
                        <p:par>
                          <p:cTn id="26" fill="hold">
                            <p:stCondLst>
                              <p:cond delay="0"/>
                            </p:stCondLst>
                            <p:childTnLst>
                              <p:par>
                                <p:cTn id="27" presetID="10" presetClass="entr" presetSubtype="0" fill="hold" nodeType="clickEffect">
                                  <p:stCondLst>
                                    <p:cond delay="0"/>
                                  </p:stCondLst>
                                  <p:childTnLst>
                                    <p:set>
                                      <p:cBhvr>
                                        <p:cTn id="28" dur="1" fill="hold">
                                          <p:stCondLst>
                                            <p:cond delay="0"/>
                                          </p:stCondLst>
                                        </p:cTn>
                                        <p:tgtEl>
                                          <p:spTgt spid="15"/>
                                        </p:tgtEl>
                                        <p:attrNameLst>
                                          <p:attrName>style.visibility</p:attrName>
                                        </p:attrNameLst>
                                      </p:cBhvr>
                                      <p:to>
                                        <p:strVal val="visible"/>
                                      </p:to>
                                    </p:set>
                                    <p:animEffect transition="in" filter="fade">
                                      <p:cBhvr>
                                        <p:cTn id="29" dur="1000"/>
                                        <p:tgtEl>
                                          <p:spTgt spid="15"/>
                                        </p:tgtEl>
                                      </p:cBhvr>
                                    </p:animEffect>
                                  </p:childTnLst>
                                </p:cTn>
                              </p:par>
                            </p:childTnLst>
                          </p:cTn>
                        </p:par>
                      </p:childTnLst>
                    </p:cTn>
                  </p:par>
                  <p:par>
                    <p:cTn id="30" fill="hold">
                      <p:stCondLst>
                        <p:cond delay="indefinite"/>
                      </p:stCondLst>
                      <p:childTnLst>
                        <p:par>
                          <p:cTn id="31" fill="hold">
                            <p:stCondLst>
                              <p:cond delay="0"/>
                            </p:stCondLst>
                            <p:childTnLst>
                              <p:par>
                                <p:cTn id="32" presetID="10" presetClass="entr" presetSubtype="0" fill="hold" nodeType="clickEffect">
                                  <p:stCondLst>
                                    <p:cond delay="0"/>
                                  </p:stCondLst>
                                  <p:childTnLst>
                                    <p:set>
                                      <p:cBhvr>
                                        <p:cTn id="33" dur="1" fill="hold">
                                          <p:stCondLst>
                                            <p:cond delay="0"/>
                                          </p:stCondLst>
                                        </p:cTn>
                                        <p:tgtEl>
                                          <p:spTgt spid="18"/>
                                        </p:tgtEl>
                                        <p:attrNameLst>
                                          <p:attrName>style.visibility</p:attrName>
                                        </p:attrNameLst>
                                      </p:cBhvr>
                                      <p:to>
                                        <p:strVal val="visible"/>
                                      </p:to>
                                    </p:set>
                                    <p:animEffect transition="in" filter="fade">
                                      <p:cBhvr>
                                        <p:cTn id="34" dur="1000"/>
                                        <p:tgtEl>
                                          <p:spTgt spid="18"/>
                                        </p:tgtEl>
                                      </p:cBhvr>
                                    </p:animEffect>
                                  </p:childTnLst>
                                </p:cTn>
                              </p:par>
                            </p:childTnLst>
                          </p:cTn>
                        </p:par>
                      </p:childTnLst>
                    </p:cTn>
                  </p:par>
                  <p:par>
                    <p:cTn id="35" fill="hold">
                      <p:stCondLst>
                        <p:cond delay="indefinite"/>
                      </p:stCondLst>
                      <p:childTnLst>
                        <p:par>
                          <p:cTn id="36" fill="hold">
                            <p:stCondLst>
                              <p:cond delay="0"/>
                            </p:stCondLst>
                            <p:childTnLst>
                              <p:par>
                                <p:cTn id="37" presetID="10" presetClass="entr" presetSubtype="0" fill="hold" nodeType="clickEffect">
                                  <p:stCondLst>
                                    <p:cond delay="0"/>
                                  </p:stCondLst>
                                  <p:childTnLst>
                                    <p:set>
                                      <p:cBhvr>
                                        <p:cTn id="38" dur="1" fill="hold">
                                          <p:stCondLst>
                                            <p:cond delay="0"/>
                                          </p:stCondLst>
                                        </p:cTn>
                                        <p:tgtEl>
                                          <p:spTgt spid="20"/>
                                        </p:tgtEl>
                                        <p:attrNameLst>
                                          <p:attrName>style.visibility</p:attrName>
                                        </p:attrNameLst>
                                      </p:cBhvr>
                                      <p:to>
                                        <p:strVal val="visible"/>
                                      </p:to>
                                    </p:set>
                                    <p:animEffect transition="in" filter="fade">
                                      <p:cBhvr>
                                        <p:cTn id="39" dur="1000"/>
                                        <p:tgtEl>
                                          <p:spTgt spid="20"/>
                                        </p:tgtEl>
                                      </p:cBhvr>
                                    </p:animEffect>
                                  </p:childTnLst>
                                </p:cTn>
                              </p:par>
                            </p:childTnLst>
                          </p:cTn>
                        </p:par>
                      </p:childTnLst>
                    </p:cTn>
                  </p:par>
                  <p:par>
                    <p:cTn id="40" fill="hold">
                      <p:stCondLst>
                        <p:cond delay="indefinite"/>
                      </p:stCondLst>
                      <p:childTnLst>
                        <p:par>
                          <p:cTn id="41" fill="hold">
                            <p:stCondLst>
                              <p:cond delay="0"/>
                            </p:stCondLst>
                            <p:childTnLst>
                              <p:par>
                                <p:cTn id="42" presetID="10" presetClass="entr" presetSubtype="0" fill="hold" nodeType="clickEffect">
                                  <p:stCondLst>
                                    <p:cond delay="0"/>
                                  </p:stCondLst>
                                  <p:childTnLst>
                                    <p:set>
                                      <p:cBhvr>
                                        <p:cTn id="43" dur="1" fill="hold">
                                          <p:stCondLst>
                                            <p:cond delay="0"/>
                                          </p:stCondLst>
                                        </p:cTn>
                                        <p:tgtEl>
                                          <p:spTgt spid="10">
                                            <p:txEl>
                                              <p:pRg st="1" end="1"/>
                                            </p:txEl>
                                          </p:spTgt>
                                        </p:tgtEl>
                                        <p:attrNameLst>
                                          <p:attrName>style.visibility</p:attrName>
                                        </p:attrNameLst>
                                      </p:cBhvr>
                                      <p:to>
                                        <p:strVal val="visible"/>
                                      </p:to>
                                    </p:set>
                                    <p:animEffect transition="in" filter="fade">
                                      <p:cBhvr>
                                        <p:cTn id="44" dur="500"/>
                                        <p:tgtEl>
                                          <p:spTgt spid="10">
                                            <p:txEl>
                                              <p:pRg st="1" end="1"/>
                                            </p:txEl>
                                          </p:spTgt>
                                        </p:tgtEl>
                                      </p:cBhvr>
                                    </p:animEffect>
                                  </p:childTnLst>
                                </p:cTn>
                              </p:par>
                            </p:childTnLst>
                          </p:cTn>
                        </p:par>
                      </p:childTnLst>
                    </p:cTn>
                  </p:par>
                  <p:par>
                    <p:cTn id="45" fill="hold">
                      <p:stCondLst>
                        <p:cond delay="indefinite"/>
                      </p:stCondLst>
                      <p:childTnLst>
                        <p:par>
                          <p:cTn id="46" fill="hold">
                            <p:stCondLst>
                              <p:cond delay="0"/>
                            </p:stCondLst>
                            <p:childTnLst>
                              <p:par>
                                <p:cTn id="47" presetID="10" presetClass="entr" presetSubtype="0" fill="hold" nodeType="clickEffect">
                                  <p:stCondLst>
                                    <p:cond delay="0"/>
                                  </p:stCondLst>
                                  <p:childTnLst>
                                    <p:set>
                                      <p:cBhvr>
                                        <p:cTn id="48" dur="1" fill="hold">
                                          <p:stCondLst>
                                            <p:cond delay="0"/>
                                          </p:stCondLst>
                                        </p:cTn>
                                        <p:tgtEl>
                                          <p:spTgt spid="10">
                                            <p:txEl>
                                              <p:pRg st="2" end="2"/>
                                            </p:txEl>
                                          </p:spTgt>
                                        </p:tgtEl>
                                        <p:attrNameLst>
                                          <p:attrName>style.visibility</p:attrName>
                                        </p:attrNameLst>
                                      </p:cBhvr>
                                      <p:to>
                                        <p:strVal val="visible"/>
                                      </p:to>
                                    </p:set>
                                    <p:animEffect transition="in" filter="fade">
                                      <p:cBhvr>
                                        <p:cTn id="49" dur="500"/>
                                        <p:tgtEl>
                                          <p:spTgt spid="10">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animBg="1"/>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C88D6FB-ECD8-0DE1-CF45-AD05723C361D}"/>
              </a:ext>
            </a:extLst>
          </p:cNvPr>
          <p:cNvSpPr>
            <a:spLocks noGrp="1"/>
          </p:cNvSpPr>
          <p:nvPr>
            <p:ph type="title"/>
          </p:nvPr>
        </p:nvSpPr>
        <p:spPr>
          <a:xfrm>
            <a:off x="480345" y="854684"/>
            <a:ext cx="3568617" cy="1719072"/>
          </a:xfrm>
        </p:spPr>
        <p:txBody>
          <a:bodyPr anchor="b">
            <a:noAutofit/>
          </a:bodyPr>
          <a:lstStyle/>
          <a:p>
            <a:pPr algn="ctr"/>
            <a:r>
              <a:rPr lang="en-US" sz="4800" dirty="0"/>
              <a:t>What YOU Can Do</a:t>
            </a:r>
          </a:p>
        </p:txBody>
      </p:sp>
      <p:sp>
        <p:nvSpPr>
          <p:cNvPr id="11"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270B9ACA-42FD-9762-E35E-1AE5CF800A97}"/>
              </a:ext>
            </a:extLst>
          </p:cNvPr>
          <p:cNvSpPr>
            <a:spLocks noGrp="1"/>
          </p:cNvSpPr>
          <p:nvPr>
            <p:ph idx="1"/>
          </p:nvPr>
        </p:nvSpPr>
        <p:spPr>
          <a:xfrm>
            <a:off x="630936" y="2807208"/>
            <a:ext cx="3267437" cy="3410712"/>
          </a:xfrm>
        </p:spPr>
        <p:txBody>
          <a:bodyPr anchor="t">
            <a:normAutofit/>
          </a:bodyPr>
          <a:lstStyle/>
          <a:p>
            <a:pPr>
              <a:lnSpc>
                <a:spcPct val="80000"/>
              </a:lnSpc>
              <a:spcAft>
                <a:spcPts val="1200"/>
              </a:spcAft>
            </a:pPr>
            <a:r>
              <a:rPr lang="en-US" dirty="0"/>
              <a:t>Education</a:t>
            </a:r>
          </a:p>
          <a:p>
            <a:pPr>
              <a:lnSpc>
                <a:spcPct val="80000"/>
              </a:lnSpc>
              <a:spcAft>
                <a:spcPts val="1200"/>
              </a:spcAft>
            </a:pPr>
            <a:r>
              <a:rPr lang="en-US" dirty="0"/>
              <a:t>Take Action…</a:t>
            </a:r>
          </a:p>
        </p:txBody>
      </p:sp>
      <p:pic>
        <p:nvPicPr>
          <p:cNvPr id="4" name="Picture 3" descr="Timeline&#10;&#10;Description automatically generated">
            <a:extLst>
              <a:ext uri="{FF2B5EF4-FFF2-40B4-BE49-F238E27FC236}">
                <a16:creationId xmlns:a16="http://schemas.microsoft.com/office/drawing/2014/main" id="{B5974068-DB7E-4753-A6D9-A5354B804A69}"/>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731362" y="129817"/>
            <a:ext cx="5088674" cy="6566032"/>
          </a:xfrm>
          <a:prstGeom prst="rect">
            <a:avLst/>
          </a:prstGeom>
        </p:spPr>
      </p:pic>
      <p:pic>
        <p:nvPicPr>
          <p:cNvPr id="5124" name="Picture 4" descr="Hundreds march in youth climate strikes across N.J. - nj.com">
            <a:extLst>
              <a:ext uri="{FF2B5EF4-FFF2-40B4-BE49-F238E27FC236}">
                <a16:creationId xmlns:a16="http://schemas.microsoft.com/office/drawing/2014/main" id="{518AD32D-CACC-2067-0C83-7E07DAF61AE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69371" y="934809"/>
            <a:ext cx="6608064" cy="495604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 name="Picture 4" descr="Pin on Scrapping ideas">
            <a:hlinkClick r:id="rId7" action="ppaction://hlinksldjump"/>
            <a:extLst>
              <a:ext uri="{FF2B5EF4-FFF2-40B4-BE49-F238E27FC236}">
                <a16:creationId xmlns:a16="http://schemas.microsoft.com/office/drawing/2014/main" id="{856B0C0A-246B-6F8E-A1C4-C7E1768452DB}"/>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Web Link Icon">
            <a:hlinkClick r:id="rId9" action="ppaction://hlinksldjump"/>
            <a:extLst>
              <a:ext uri="{FF2B5EF4-FFF2-40B4-BE49-F238E27FC236}">
                <a16:creationId xmlns:a16="http://schemas.microsoft.com/office/drawing/2014/main" id="{6D98F2D1-A188-C515-6C3E-63D1312DD043}"/>
              </a:ext>
            </a:extLst>
          </p:cNvPr>
          <p:cNvPicPr>
            <a:picLocks noChangeAspect="1" noChangeArrowheads="1"/>
          </p:cNvPicPr>
          <p:nvPr/>
        </p:nvPicPr>
        <p:blipFill>
          <a:blip r:embed="rId10">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7" name="Students hold global climate change protests">
            <a:hlinkClick r:id="" action="ppaction://media"/>
            <a:extLst>
              <a:ext uri="{FF2B5EF4-FFF2-40B4-BE49-F238E27FC236}">
                <a16:creationId xmlns:a16="http://schemas.microsoft.com/office/drawing/2014/main" id="{F21F5F59-60DA-3F20-4C04-03D65571C316}"/>
              </a:ext>
            </a:extLst>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980988" y="3608388"/>
            <a:ext cx="609600" cy="609600"/>
          </a:xfrm>
          <a:prstGeom prst="rect">
            <a:avLst/>
          </a:prstGeom>
        </p:spPr>
      </p:pic>
    </p:spTree>
    <p:extLst>
      <p:ext uri="{BB962C8B-B14F-4D97-AF65-F5344CB8AC3E}">
        <p14:creationId xmlns:p14="http://schemas.microsoft.com/office/powerpoint/2010/main" val="940261555"/>
      </p:ext>
    </p:extLst>
  </p:cSld>
  <p:clrMapOvr>
    <a:masterClrMapping/>
  </p:clrMapOvr>
  <mc:AlternateContent xmlns:mc="http://schemas.openxmlformats.org/markup-compatibility/2006" xmlns:p14="http://schemas.microsoft.com/office/powerpoint/2010/main">
    <mc:Choice Requires="p14">
      <p:transition spd="slow" p14:dur="2500">
        <p:fad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par>
                                <p:cTn id="13" presetID="53" presetClass="entr" presetSubtype="16" fill="hold" nodeType="withEffect">
                                  <p:stCondLst>
                                    <p:cond delay="0"/>
                                  </p:stCondLst>
                                  <p:childTnLst>
                                    <p:set>
                                      <p:cBhvr>
                                        <p:cTn id="14" dur="1" fill="hold">
                                          <p:stCondLst>
                                            <p:cond delay="0"/>
                                          </p:stCondLst>
                                        </p:cTn>
                                        <p:tgtEl>
                                          <p:spTgt spid="5124"/>
                                        </p:tgtEl>
                                        <p:attrNameLst>
                                          <p:attrName>style.visibility</p:attrName>
                                        </p:attrNameLst>
                                      </p:cBhvr>
                                      <p:to>
                                        <p:strVal val="visible"/>
                                      </p:to>
                                    </p:set>
                                    <p:anim calcmode="lin" valueType="num">
                                      <p:cBhvr>
                                        <p:cTn id="15" dur="1500" fill="hold"/>
                                        <p:tgtEl>
                                          <p:spTgt spid="5124"/>
                                        </p:tgtEl>
                                        <p:attrNameLst>
                                          <p:attrName>ppt_w</p:attrName>
                                        </p:attrNameLst>
                                      </p:cBhvr>
                                      <p:tavLst>
                                        <p:tav tm="0">
                                          <p:val>
                                            <p:fltVal val="0"/>
                                          </p:val>
                                        </p:tav>
                                        <p:tav tm="100000">
                                          <p:val>
                                            <p:strVal val="#ppt_w"/>
                                          </p:val>
                                        </p:tav>
                                      </p:tavLst>
                                    </p:anim>
                                    <p:anim calcmode="lin" valueType="num">
                                      <p:cBhvr>
                                        <p:cTn id="16" dur="1500" fill="hold"/>
                                        <p:tgtEl>
                                          <p:spTgt spid="5124"/>
                                        </p:tgtEl>
                                        <p:attrNameLst>
                                          <p:attrName>ppt_h</p:attrName>
                                        </p:attrNameLst>
                                      </p:cBhvr>
                                      <p:tavLst>
                                        <p:tav tm="0">
                                          <p:val>
                                            <p:fltVal val="0"/>
                                          </p:val>
                                        </p:tav>
                                        <p:tav tm="100000">
                                          <p:val>
                                            <p:strVal val="#ppt_h"/>
                                          </p:val>
                                        </p:tav>
                                      </p:tavLst>
                                    </p:anim>
                                    <p:animEffect transition="in" filter="fade">
                                      <p:cBhvr>
                                        <p:cTn id="17" dur="1500"/>
                                        <p:tgtEl>
                                          <p:spTgt spid="5124"/>
                                        </p:tgtEl>
                                      </p:cBhvr>
                                    </p:animEffect>
                                  </p:childTnLst>
                                </p:cTn>
                              </p:par>
                              <p:par>
                                <p:cTn id="18" presetID="1" presetClass="mediacall" presetSubtype="0" fill="hold" nodeType="withEffect">
                                  <p:stCondLst>
                                    <p:cond delay="1000"/>
                                  </p:stCondLst>
                                  <p:childTnLst>
                                    <p:cmd type="call" cmd="playFrom(0.0)">
                                      <p:cBhvr>
                                        <p:cTn id="19" dur="28682" fill="hold"/>
                                        <p:tgtEl>
                                          <p:spTgt spid="7"/>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p:cTn id="20" fill="hold" display="0">
                  <p:stCondLst>
                    <p:cond delay="indefinite"/>
                  </p:stCondLst>
                  <p:endCondLst>
                    <p:cond evt="onStopAudio" delay="0">
                      <p:tgtEl>
                        <p:sldTgt/>
                      </p:tgtEl>
                    </p:cond>
                  </p:endCondLst>
                </p:cTn>
                <p:tgtEl>
                  <p:spTgt spid="7"/>
                </p:tgtEl>
              </p:cMediaNode>
            </p:audio>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C88D6FB-ECD8-0DE1-CF45-AD05723C361D}"/>
              </a:ext>
            </a:extLst>
          </p:cNvPr>
          <p:cNvSpPr>
            <a:spLocks noGrp="1"/>
          </p:cNvSpPr>
          <p:nvPr>
            <p:ph type="title"/>
          </p:nvPr>
        </p:nvSpPr>
        <p:spPr>
          <a:xfrm>
            <a:off x="480345" y="854684"/>
            <a:ext cx="3568617" cy="1719072"/>
          </a:xfrm>
        </p:spPr>
        <p:txBody>
          <a:bodyPr anchor="b">
            <a:noAutofit/>
          </a:bodyPr>
          <a:lstStyle/>
          <a:p>
            <a:pPr algn="ctr"/>
            <a:r>
              <a:rPr lang="en-US" sz="4800" dirty="0"/>
              <a:t>What YOU Can Do</a:t>
            </a:r>
          </a:p>
        </p:txBody>
      </p:sp>
      <p:sp>
        <p:nvSpPr>
          <p:cNvPr id="11"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270B9ACA-42FD-9762-E35E-1AE5CF800A97}"/>
              </a:ext>
            </a:extLst>
          </p:cNvPr>
          <p:cNvSpPr>
            <a:spLocks noGrp="1"/>
          </p:cNvSpPr>
          <p:nvPr>
            <p:ph idx="1"/>
          </p:nvPr>
        </p:nvSpPr>
        <p:spPr>
          <a:xfrm>
            <a:off x="630936" y="2807208"/>
            <a:ext cx="3267437" cy="3410712"/>
          </a:xfrm>
        </p:spPr>
        <p:txBody>
          <a:bodyPr anchor="t">
            <a:normAutofit/>
          </a:bodyPr>
          <a:lstStyle/>
          <a:p>
            <a:pPr>
              <a:lnSpc>
                <a:spcPct val="80000"/>
              </a:lnSpc>
              <a:spcAft>
                <a:spcPts val="1200"/>
              </a:spcAft>
            </a:pPr>
            <a:r>
              <a:rPr lang="en-US" dirty="0"/>
              <a:t>Education</a:t>
            </a:r>
          </a:p>
          <a:p>
            <a:pPr>
              <a:lnSpc>
                <a:spcPct val="80000"/>
              </a:lnSpc>
              <a:spcAft>
                <a:spcPts val="1200"/>
              </a:spcAft>
            </a:pPr>
            <a:r>
              <a:rPr lang="en-US" dirty="0"/>
              <a:t>Take Action…</a:t>
            </a:r>
          </a:p>
          <a:p>
            <a:pPr>
              <a:lnSpc>
                <a:spcPct val="80000"/>
              </a:lnSpc>
              <a:spcAft>
                <a:spcPts val="1200"/>
              </a:spcAft>
            </a:pPr>
            <a:r>
              <a:rPr lang="en-US" dirty="0"/>
              <a:t>Reduction</a:t>
            </a:r>
          </a:p>
          <a:p>
            <a:pPr>
              <a:lnSpc>
                <a:spcPct val="80000"/>
              </a:lnSpc>
              <a:spcAft>
                <a:spcPts val="1200"/>
              </a:spcAft>
            </a:pPr>
            <a:r>
              <a:rPr lang="en-US" dirty="0"/>
              <a:t>Resilience</a:t>
            </a:r>
          </a:p>
        </p:txBody>
      </p:sp>
      <p:pic>
        <p:nvPicPr>
          <p:cNvPr id="4" name="Picture 3" descr="Timeline&#10;&#10;Description automatically generated">
            <a:extLst>
              <a:ext uri="{FF2B5EF4-FFF2-40B4-BE49-F238E27FC236}">
                <a16:creationId xmlns:a16="http://schemas.microsoft.com/office/drawing/2014/main" id="{B5974068-DB7E-4753-A6D9-A5354B804A6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731362" y="129817"/>
            <a:ext cx="5088674" cy="6566032"/>
          </a:xfrm>
          <a:prstGeom prst="rect">
            <a:avLst/>
          </a:prstGeom>
        </p:spPr>
      </p:pic>
      <p:pic>
        <p:nvPicPr>
          <p:cNvPr id="6" name="Picture 2" descr="Web Link Icon">
            <a:hlinkClick r:id="rId4" action="ppaction://hlinksldjump"/>
            <a:extLst>
              <a:ext uri="{FF2B5EF4-FFF2-40B4-BE49-F238E27FC236}">
                <a16:creationId xmlns:a16="http://schemas.microsoft.com/office/drawing/2014/main" id="{6D98F2D1-A188-C515-6C3E-63D1312DD043}"/>
              </a:ext>
            </a:extLst>
          </p:cNvPr>
          <p:cNvPicPr>
            <a:picLocks noChangeAspect="1" noChangeArrowheads="1"/>
          </p:cNvPicPr>
          <p:nvPr/>
        </p:nvPicPr>
        <p:blipFill>
          <a:blip r:embed="rId5">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a:extLst>
              <a:ext uri="{FF2B5EF4-FFF2-40B4-BE49-F238E27FC236}">
                <a16:creationId xmlns:a16="http://schemas.microsoft.com/office/drawing/2014/main" id="{02DBBE4D-2246-7B37-B48D-945899EF1CB9}"/>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1" r="25710"/>
          <a:stretch/>
        </p:blipFill>
        <p:spPr bwMode="auto">
          <a:xfrm>
            <a:off x="4692240" y="967143"/>
            <a:ext cx="6526319" cy="492371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8" name="Picture 7" descr="Pin on Scrapping ideas">
            <a:hlinkClick r:id="rId7" action="ppaction://hlinksldjump"/>
            <a:extLst>
              <a:ext uri="{FF2B5EF4-FFF2-40B4-BE49-F238E27FC236}">
                <a16:creationId xmlns:a16="http://schemas.microsoft.com/office/drawing/2014/main" id="{B4533676-90DF-775E-C056-57DC42A5112B}"/>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88777908"/>
      </p:ext>
    </p:extLst>
  </p:cSld>
  <p:clrMapOvr>
    <a:masterClrMapping/>
  </p:clrMapOvr>
  <p:transition spd="slow">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animEffect transition="in" filter="fade">
                                      <p:cBhvr>
                                        <p:cTn id="7"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C88D6FB-ECD8-0DE1-CF45-AD05723C361D}"/>
              </a:ext>
            </a:extLst>
          </p:cNvPr>
          <p:cNvSpPr>
            <a:spLocks noGrp="1"/>
          </p:cNvSpPr>
          <p:nvPr>
            <p:ph type="title"/>
          </p:nvPr>
        </p:nvSpPr>
        <p:spPr>
          <a:xfrm>
            <a:off x="480345" y="854684"/>
            <a:ext cx="3568617" cy="1719072"/>
          </a:xfrm>
        </p:spPr>
        <p:txBody>
          <a:bodyPr anchor="b">
            <a:noAutofit/>
          </a:bodyPr>
          <a:lstStyle/>
          <a:p>
            <a:pPr algn="ctr"/>
            <a:r>
              <a:rPr lang="en-US" sz="4800" dirty="0"/>
              <a:t>What YOU Can Do</a:t>
            </a:r>
          </a:p>
        </p:txBody>
      </p:sp>
      <p:sp>
        <p:nvSpPr>
          <p:cNvPr id="11"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270B9ACA-42FD-9762-E35E-1AE5CF800A97}"/>
              </a:ext>
            </a:extLst>
          </p:cNvPr>
          <p:cNvSpPr>
            <a:spLocks noGrp="1"/>
          </p:cNvSpPr>
          <p:nvPr>
            <p:ph idx="1"/>
          </p:nvPr>
        </p:nvSpPr>
        <p:spPr>
          <a:xfrm>
            <a:off x="630936" y="2807208"/>
            <a:ext cx="3267437" cy="3410712"/>
          </a:xfrm>
        </p:spPr>
        <p:txBody>
          <a:bodyPr anchor="t">
            <a:normAutofit/>
          </a:bodyPr>
          <a:lstStyle/>
          <a:p>
            <a:pPr>
              <a:lnSpc>
                <a:spcPct val="80000"/>
              </a:lnSpc>
              <a:spcAft>
                <a:spcPts val="1200"/>
              </a:spcAft>
            </a:pPr>
            <a:r>
              <a:rPr lang="en-US" dirty="0"/>
              <a:t>Education</a:t>
            </a:r>
          </a:p>
          <a:p>
            <a:pPr>
              <a:lnSpc>
                <a:spcPct val="80000"/>
              </a:lnSpc>
              <a:spcAft>
                <a:spcPts val="1200"/>
              </a:spcAft>
            </a:pPr>
            <a:r>
              <a:rPr lang="en-US" dirty="0"/>
              <a:t>Take Action…</a:t>
            </a:r>
          </a:p>
          <a:p>
            <a:pPr>
              <a:lnSpc>
                <a:spcPct val="80000"/>
              </a:lnSpc>
              <a:spcAft>
                <a:spcPts val="1200"/>
              </a:spcAft>
            </a:pPr>
            <a:r>
              <a:rPr lang="en-US" dirty="0"/>
              <a:t>Reduction</a:t>
            </a:r>
          </a:p>
          <a:p>
            <a:pPr>
              <a:lnSpc>
                <a:spcPct val="80000"/>
              </a:lnSpc>
              <a:spcAft>
                <a:spcPts val="1200"/>
              </a:spcAft>
            </a:pPr>
            <a:r>
              <a:rPr lang="en-US" dirty="0"/>
              <a:t>Resilience</a:t>
            </a:r>
          </a:p>
          <a:p>
            <a:pPr>
              <a:lnSpc>
                <a:spcPct val="80000"/>
              </a:lnSpc>
              <a:spcAft>
                <a:spcPts val="1200"/>
              </a:spcAft>
            </a:pPr>
            <a:r>
              <a:rPr lang="en-US" dirty="0"/>
              <a:t>Adaptation</a:t>
            </a:r>
          </a:p>
        </p:txBody>
      </p:sp>
      <p:pic>
        <p:nvPicPr>
          <p:cNvPr id="4" name="Picture 3" descr="Timeline&#10;&#10;Description automatically generated">
            <a:extLst>
              <a:ext uri="{FF2B5EF4-FFF2-40B4-BE49-F238E27FC236}">
                <a16:creationId xmlns:a16="http://schemas.microsoft.com/office/drawing/2014/main" id="{B5974068-DB7E-4753-A6D9-A5354B804A6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731362" y="129817"/>
            <a:ext cx="5088674" cy="6566032"/>
          </a:xfrm>
          <a:prstGeom prst="rect">
            <a:avLst/>
          </a:prstGeom>
        </p:spPr>
      </p:pic>
      <p:pic>
        <p:nvPicPr>
          <p:cNvPr id="6" name="Picture 2" descr="Web Link Icon">
            <a:hlinkClick r:id="rId4" action="ppaction://hlinksldjump"/>
            <a:extLst>
              <a:ext uri="{FF2B5EF4-FFF2-40B4-BE49-F238E27FC236}">
                <a16:creationId xmlns:a16="http://schemas.microsoft.com/office/drawing/2014/main" id="{6D98F2D1-A188-C515-6C3E-63D1312DD043}"/>
              </a:ext>
            </a:extLst>
          </p:cNvPr>
          <p:cNvPicPr>
            <a:picLocks noChangeAspect="1" noChangeArrowheads="1"/>
          </p:cNvPicPr>
          <p:nvPr/>
        </p:nvPicPr>
        <p:blipFill>
          <a:blip r:embed="rId5">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Look at the Seaside Heights Boardwalk Food and Fun for Summer">
            <a:extLst>
              <a:ext uri="{FF2B5EF4-FFF2-40B4-BE49-F238E27FC236}">
                <a16:creationId xmlns:a16="http://schemas.microsoft.com/office/drawing/2014/main" id="{8167A421-4F4B-DA94-E6E7-12BAA5A2AEF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53608" y="950976"/>
            <a:ext cx="6564951" cy="492371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8" name="Picture 7" descr="Pin on Scrapping ideas">
            <a:hlinkClick r:id="rId7" action="ppaction://hlinksldjump"/>
            <a:extLst>
              <a:ext uri="{FF2B5EF4-FFF2-40B4-BE49-F238E27FC236}">
                <a16:creationId xmlns:a16="http://schemas.microsoft.com/office/drawing/2014/main" id="{88A66A53-99B8-C5A9-9E46-24DC21EBDA90}"/>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8364554"/>
      </p:ext>
    </p:extLst>
  </p:cSld>
  <p:clrMapOvr>
    <a:masterClrMapping/>
  </p:clrMapOvr>
  <p:transition spd="slow">
    <p:fade/>
  </p:transition>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B97F24A-32CE-4C1C-A50D-3016B394DC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C88D6FB-ECD8-0DE1-CF45-AD05723C361D}"/>
              </a:ext>
            </a:extLst>
          </p:cNvPr>
          <p:cNvSpPr>
            <a:spLocks noGrp="1"/>
          </p:cNvSpPr>
          <p:nvPr>
            <p:ph type="title"/>
          </p:nvPr>
        </p:nvSpPr>
        <p:spPr>
          <a:xfrm>
            <a:off x="480345" y="854684"/>
            <a:ext cx="3568617" cy="1719072"/>
          </a:xfrm>
        </p:spPr>
        <p:txBody>
          <a:bodyPr anchor="b">
            <a:noAutofit/>
          </a:bodyPr>
          <a:lstStyle/>
          <a:p>
            <a:pPr algn="ctr"/>
            <a:r>
              <a:rPr lang="en-US" sz="4800" dirty="0"/>
              <a:t>What YOU Can Do</a:t>
            </a:r>
          </a:p>
        </p:txBody>
      </p:sp>
      <p:sp>
        <p:nvSpPr>
          <p:cNvPr id="11" name="sketch line">
            <a:extLst>
              <a:ext uri="{FF2B5EF4-FFF2-40B4-BE49-F238E27FC236}">
                <a16:creationId xmlns:a16="http://schemas.microsoft.com/office/drawing/2014/main" id="{CD8B4F24-440B-49E9-B85D-733523DC064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278" y="2573756"/>
            <a:ext cx="3255095" cy="18288"/>
          </a:xfrm>
          <a:custGeom>
            <a:avLst/>
            <a:gdLst>
              <a:gd name="connsiteX0" fmla="*/ 0 w 3255095"/>
              <a:gd name="connsiteY0" fmla="*/ 0 h 18288"/>
              <a:gd name="connsiteX1" fmla="*/ 618468 w 3255095"/>
              <a:gd name="connsiteY1" fmla="*/ 0 h 18288"/>
              <a:gd name="connsiteX2" fmla="*/ 1269487 w 3255095"/>
              <a:gd name="connsiteY2" fmla="*/ 0 h 18288"/>
              <a:gd name="connsiteX3" fmla="*/ 1953057 w 3255095"/>
              <a:gd name="connsiteY3" fmla="*/ 0 h 18288"/>
              <a:gd name="connsiteX4" fmla="*/ 2636627 w 3255095"/>
              <a:gd name="connsiteY4" fmla="*/ 0 h 18288"/>
              <a:gd name="connsiteX5" fmla="*/ 3255095 w 3255095"/>
              <a:gd name="connsiteY5" fmla="*/ 0 h 18288"/>
              <a:gd name="connsiteX6" fmla="*/ 3255095 w 3255095"/>
              <a:gd name="connsiteY6" fmla="*/ 18288 h 18288"/>
              <a:gd name="connsiteX7" fmla="*/ 2538974 w 3255095"/>
              <a:gd name="connsiteY7" fmla="*/ 18288 h 18288"/>
              <a:gd name="connsiteX8" fmla="*/ 1822853 w 3255095"/>
              <a:gd name="connsiteY8" fmla="*/ 18288 h 18288"/>
              <a:gd name="connsiteX9" fmla="*/ 1171834 w 3255095"/>
              <a:gd name="connsiteY9" fmla="*/ 18288 h 18288"/>
              <a:gd name="connsiteX10" fmla="*/ 0 w 3255095"/>
              <a:gd name="connsiteY10" fmla="*/ 18288 h 18288"/>
              <a:gd name="connsiteX11" fmla="*/ 0 w 3255095"/>
              <a:gd name="connsiteY11"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255095" h="18288" fill="none" extrusionOk="0">
                <a:moveTo>
                  <a:pt x="0" y="0"/>
                </a:moveTo>
                <a:cubicBezTo>
                  <a:pt x="240201" y="-22123"/>
                  <a:pt x="462021" y="-19623"/>
                  <a:pt x="618468" y="0"/>
                </a:cubicBezTo>
                <a:cubicBezTo>
                  <a:pt x="774915" y="19623"/>
                  <a:pt x="974734" y="2035"/>
                  <a:pt x="1269487" y="0"/>
                </a:cubicBezTo>
                <a:cubicBezTo>
                  <a:pt x="1564240" y="-2035"/>
                  <a:pt x="1733579" y="10639"/>
                  <a:pt x="1953057" y="0"/>
                </a:cubicBezTo>
                <a:cubicBezTo>
                  <a:pt x="2172535" y="-10639"/>
                  <a:pt x="2453962" y="14018"/>
                  <a:pt x="2636627" y="0"/>
                </a:cubicBezTo>
                <a:cubicBezTo>
                  <a:pt x="2819292" y="-14018"/>
                  <a:pt x="3121375" y="5399"/>
                  <a:pt x="3255095" y="0"/>
                </a:cubicBezTo>
                <a:cubicBezTo>
                  <a:pt x="3254386" y="8157"/>
                  <a:pt x="3254682" y="12125"/>
                  <a:pt x="3255095" y="18288"/>
                </a:cubicBezTo>
                <a:cubicBezTo>
                  <a:pt x="3088545" y="23203"/>
                  <a:pt x="2687475" y="7419"/>
                  <a:pt x="2538974" y="18288"/>
                </a:cubicBezTo>
                <a:cubicBezTo>
                  <a:pt x="2390473" y="29157"/>
                  <a:pt x="2137381" y="-8959"/>
                  <a:pt x="1822853" y="18288"/>
                </a:cubicBezTo>
                <a:cubicBezTo>
                  <a:pt x="1508325" y="45535"/>
                  <a:pt x="1466437" y="20385"/>
                  <a:pt x="1171834" y="18288"/>
                </a:cubicBezTo>
                <a:cubicBezTo>
                  <a:pt x="877231" y="16191"/>
                  <a:pt x="561097" y="37643"/>
                  <a:pt x="0" y="18288"/>
                </a:cubicBezTo>
                <a:cubicBezTo>
                  <a:pt x="-46" y="12483"/>
                  <a:pt x="-203" y="6491"/>
                  <a:pt x="0" y="0"/>
                </a:cubicBezTo>
                <a:close/>
              </a:path>
              <a:path w="3255095" h="18288" stroke="0" extrusionOk="0">
                <a:moveTo>
                  <a:pt x="0" y="0"/>
                </a:moveTo>
                <a:cubicBezTo>
                  <a:pt x="291965" y="19429"/>
                  <a:pt x="363155" y="8568"/>
                  <a:pt x="618468" y="0"/>
                </a:cubicBezTo>
                <a:cubicBezTo>
                  <a:pt x="873781" y="-8568"/>
                  <a:pt x="904459" y="-19505"/>
                  <a:pt x="1171834" y="0"/>
                </a:cubicBezTo>
                <a:cubicBezTo>
                  <a:pt x="1439209" y="19505"/>
                  <a:pt x="1744369" y="9790"/>
                  <a:pt x="1887955" y="0"/>
                </a:cubicBezTo>
                <a:cubicBezTo>
                  <a:pt x="2031541" y="-9790"/>
                  <a:pt x="2346378" y="21240"/>
                  <a:pt x="2506423" y="0"/>
                </a:cubicBezTo>
                <a:cubicBezTo>
                  <a:pt x="2666468" y="-21240"/>
                  <a:pt x="2990257" y="30414"/>
                  <a:pt x="3255095" y="0"/>
                </a:cubicBezTo>
                <a:cubicBezTo>
                  <a:pt x="3254831" y="4493"/>
                  <a:pt x="3255479" y="9472"/>
                  <a:pt x="3255095" y="18288"/>
                </a:cubicBezTo>
                <a:cubicBezTo>
                  <a:pt x="3120743" y="16690"/>
                  <a:pt x="2759628" y="42462"/>
                  <a:pt x="2604076" y="18288"/>
                </a:cubicBezTo>
                <a:cubicBezTo>
                  <a:pt x="2448524" y="-5886"/>
                  <a:pt x="2184336" y="19599"/>
                  <a:pt x="1887955" y="18288"/>
                </a:cubicBezTo>
                <a:cubicBezTo>
                  <a:pt x="1591574" y="16977"/>
                  <a:pt x="1548845" y="6870"/>
                  <a:pt x="1334589" y="18288"/>
                </a:cubicBezTo>
                <a:cubicBezTo>
                  <a:pt x="1120333" y="29706"/>
                  <a:pt x="996014" y="9662"/>
                  <a:pt x="683570" y="18288"/>
                </a:cubicBezTo>
                <a:cubicBezTo>
                  <a:pt x="371126" y="26914"/>
                  <a:pt x="198687" y="16167"/>
                  <a:pt x="0" y="18288"/>
                </a:cubicBezTo>
                <a:cubicBezTo>
                  <a:pt x="843" y="9577"/>
                  <a:pt x="371" y="6900"/>
                  <a:pt x="0" y="0"/>
                </a:cubicBezTo>
                <a:close/>
              </a:path>
            </a:pathLst>
          </a:custGeom>
          <a:solidFill>
            <a:schemeClr val="accent2"/>
          </a:solidFill>
          <a:ln w="38100"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270B9ACA-42FD-9762-E35E-1AE5CF800A97}"/>
              </a:ext>
            </a:extLst>
          </p:cNvPr>
          <p:cNvSpPr>
            <a:spLocks noGrp="1"/>
          </p:cNvSpPr>
          <p:nvPr>
            <p:ph idx="1"/>
          </p:nvPr>
        </p:nvSpPr>
        <p:spPr>
          <a:xfrm>
            <a:off x="630936" y="2807208"/>
            <a:ext cx="3267437" cy="3410712"/>
          </a:xfrm>
        </p:spPr>
        <p:txBody>
          <a:bodyPr anchor="t">
            <a:noAutofit/>
          </a:bodyPr>
          <a:lstStyle/>
          <a:p>
            <a:pPr>
              <a:lnSpc>
                <a:spcPct val="80000"/>
              </a:lnSpc>
              <a:spcAft>
                <a:spcPts val="1200"/>
              </a:spcAft>
            </a:pPr>
            <a:r>
              <a:rPr lang="en-US" dirty="0"/>
              <a:t>Education</a:t>
            </a:r>
          </a:p>
          <a:p>
            <a:pPr>
              <a:lnSpc>
                <a:spcPct val="80000"/>
              </a:lnSpc>
              <a:spcAft>
                <a:spcPts val="1200"/>
              </a:spcAft>
            </a:pPr>
            <a:r>
              <a:rPr lang="en-US" dirty="0"/>
              <a:t>Take Action…</a:t>
            </a:r>
          </a:p>
          <a:p>
            <a:pPr>
              <a:lnSpc>
                <a:spcPct val="80000"/>
              </a:lnSpc>
              <a:spcAft>
                <a:spcPts val="1200"/>
              </a:spcAft>
            </a:pPr>
            <a:r>
              <a:rPr lang="en-US" dirty="0"/>
              <a:t>Reduction</a:t>
            </a:r>
          </a:p>
          <a:p>
            <a:pPr>
              <a:lnSpc>
                <a:spcPct val="80000"/>
              </a:lnSpc>
              <a:spcAft>
                <a:spcPts val="1200"/>
              </a:spcAft>
            </a:pPr>
            <a:r>
              <a:rPr lang="en-US" dirty="0"/>
              <a:t>Resilience</a:t>
            </a:r>
          </a:p>
          <a:p>
            <a:pPr>
              <a:lnSpc>
                <a:spcPct val="80000"/>
              </a:lnSpc>
              <a:spcAft>
                <a:spcPts val="1200"/>
              </a:spcAft>
            </a:pPr>
            <a:r>
              <a:rPr lang="en-US" dirty="0"/>
              <a:t>Adaptation</a:t>
            </a:r>
          </a:p>
          <a:p>
            <a:pPr>
              <a:lnSpc>
                <a:spcPct val="80000"/>
              </a:lnSpc>
              <a:spcAft>
                <a:spcPts val="1200"/>
              </a:spcAft>
            </a:pPr>
            <a:r>
              <a:rPr lang="en-US" dirty="0"/>
              <a:t>Mitigation</a:t>
            </a:r>
          </a:p>
        </p:txBody>
      </p:sp>
      <p:pic>
        <p:nvPicPr>
          <p:cNvPr id="4" name="Picture 3" descr="Timeline&#10;&#10;Description automatically generated">
            <a:extLst>
              <a:ext uri="{FF2B5EF4-FFF2-40B4-BE49-F238E27FC236}">
                <a16:creationId xmlns:a16="http://schemas.microsoft.com/office/drawing/2014/main" id="{B5974068-DB7E-4753-A6D9-A5354B804A6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731362" y="129817"/>
            <a:ext cx="5088674" cy="6566032"/>
          </a:xfrm>
          <a:prstGeom prst="rect">
            <a:avLst/>
          </a:prstGeom>
        </p:spPr>
      </p:pic>
      <p:pic>
        <p:nvPicPr>
          <p:cNvPr id="6" name="Picture 2" descr="Web Link Icon">
            <a:hlinkClick r:id="rId4" action="ppaction://hlinksldjump"/>
            <a:extLst>
              <a:ext uri="{FF2B5EF4-FFF2-40B4-BE49-F238E27FC236}">
                <a16:creationId xmlns:a16="http://schemas.microsoft.com/office/drawing/2014/main" id="{6D98F2D1-A188-C515-6C3E-63D1312DD043}"/>
              </a:ext>
            </a:extLst>
          </p:cNvPr>
          <p:cNvPicPr>
            <a:picLocks noChangeAspect="1" noChangeArrowheads="1"/>
          </p:cNvPicPr>
          <p:nvPr/>
        </p:nvPicPr>
        <p:blipFill>
          <a:blip r:embed="rId5">
            <a:clrChange>
              <a:clrFrom>
                <a:srgbClr val="F1F8FE"/>
              </a:clrFrom>
              <a:clrTo>
                <a:srgbClr val="F1F8FE">
                  <a:alpha val="0"/>
                </a:srgbClr>
              </a:clrTo>
            </a:clrChange>
            <a:extLst>
              <a:ext uri="{28A0092B-C50C-407E-A947-70E740481C1C}">
                <a14:useLocalDpi xmlns:a14="http://schemas.microsoft.com/office/drawing/2010/main" val="0"/>
              </a:ext>
            </a:extLst>
          </a:blip>
          <a:srcRect/>
          <a:stretch>
            <a:fillRect/>
          </a:stretch>
        </p:blipFill>
        <p:spPr bwMode="auto">
          <a:xfrm>
            <a:off x="598437" y="6376649"/>
            <a:ext cx="384306" cy="38430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4">
            <a:extLst>
              <a:ext uri="{FF2B5EF4-FFF2-40B4-BE49-F238E27FC236}">
                <a16:creationId xmlns:a16="http://schemas.microsoft.com/office/drawing/2014/main" id="{C56EDC19-B088-62F9-51E2-9FD6917699F4}"/>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19750" r="10087"/>
          <a:stretch/>
        </p:blipFill>
        <p:spPr bwMode="auto">
          <a:xfrm>
            <a:off x="4579571" y="952725"/>
            <a:ext cx="6612508" cy="492381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8" name="Picture 7" descr="Pin on Scrapping ideas">
            <a:hlinkClick r:id="rId7" action="ppaction://hlinksldjump"/>
            <a:extLst>
              <a:ext uri="{FF2B5EF4-FFF2-40B4-BE49-F238E27FC236}">
                <a16:creationId xmlns:a16="http://schemas.microsoft.com/office/drawing/2014/main" id="{46E50C78-8ECE-BA5C-374D-3B24331DD04C}"/>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745" y="6257851"/>
            <a:ext cx="367285" cy="50310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80739015"/>
      </p:ext>
    </p:extLst>
  </p:cSld>
  <p:clrMapOvr>
    <a:masterClrMapping/>
  </p:clrMapOvr>
  <p:transition spd="slow">
    <p:fade/>
  </p:transition>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8A7E19F4-9453-B8A3-3666-DEFAAF98960C}"/>
              </a:ext>
            </a:extLst>
          </p:cNvPr>
          <p:cNvSpPr txBox="1">
            <a:spLocks noGrp="1"/>
          </p:cNvSpPr>
          <p:nvPr>
            <p:ph type="title" idx="4294967295"/>
          </p:nvPr>
        </p:nvSpPr>
        <p:spPr>
          <a:xfrm>
            <a:off x="1" y="589323"/>
            <a:ext cx="12191999" cy="908462"/>
          </a:xfrm>
          <a:prstGeom prst="rect">
            <a:avLst/>
          </a:prstGeom>
          <a:noFill/>
          <a:ln>
            <a:noFill/>
            <a:prstDash/>
          </a:ln>
          <a:effectLst/>
        </p:spPr>
        <p:txBody>
          <a:bodyPr rot="0" spcFirstLastPara="0" vertOverflow="overflow" horzOverflow="overflow" vert="horz" wrap="square" lIns="91440" tIns="45720" rIns="91440" bIns="45720" numCol="1" spcCol="0" rtlCol="0" fromWordArt="0" anchor="b" anchorCtr="0" forceAA="0" compatLnSpc="1">
            <a:prstTxWarp prst="textNoShape">
              <a:avLst/>
            </a:prstTxWarp>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5400" b="1" i="0" u="none" strike="noStrike" kern="1200" cap="none" spc="0" normalizeH="0" baseline="0" noProof="0" dirty="0">
                <a:ln>
                  <a:noFill/>
                </a:ln>
                <a:solidFill>
                  <a:schemeClr val="tx1"/>
                </a:solidFill>
                <a:effectLst/>
                <a:uLnTx/>
                <a:uFillTx/>
                <a:latin typeface="+mj-lt"/>
                <a:ea typeface="+mj-ea"/>
                <a:cs typeface="+mj-cs"/>
              </a:rPr>
              <a:t>Climate Change &amp; Wildlife</a:t>
            </a:r>
          </a:p>
        </p:txBody>
      </p:sp>
      <p:pic>
        <p:nvPicPr>
          <p:cNvPr id="5" name="Picture 4" descr="NJDEP| Fish &amp; Wildlife | Endangered and Nongame Species Advisory ...">
            <a:extLst>
              <a:ext uri="{FF2B5EF4-FFF2-40B4-BE49-F238E27FC236}">
                <a16:creationId xmlns:a16="http://schemas.microsoft.com/office/drawing/2014/main" id="{6B500948-61BE-57A7-39A2-B344A87F778C}"/>
              </a:ext>
            </a:extLst>
          </p:cNvPr>
          <p:cNvPicPr>
            <a:picLocks noChangeAspect="1" noChangeArrowheads="1"/>
          </p:cNvPicPr>
          <p:nvPr/>
        </p:nvPicPr>
        <p:blipFill rotWithShape="1">
          <a:blip r:embed="rId7">
            <a:clrChange>
              <a:clrFrom>
                <a:srgbClr val="FEFEFE"/>
              </a:clrFrom>
              <a:clrTo>
                <a:srgbClr val="FEFEFE">
                  <a:alpha val="0"/>
                </a:srgbClr>
              </a:clrTo>
            </a:clrChange>
            <a:extLst>
              <a:ext uri="{28A0092B-C50C-407E-A947-70E740481C1C}">
                <a14:useLocalDpi xmlns:a14="http://schemas.microsoft.com/office/drawing/2010/main" val="0"/>
              </a:ext>
            </a:extLst>
          </a:blip>
          <a:srcRect l="21644" r="22321"/>
          <a:stretch/>
        </p:blipFill>
        <p:spPr bwMode="auto">
          <a:xfrm>
            <a:off x="9492304" y="2862238"/>
            <a:ext cx="2279972" cy="2283320"/>
          </a:xfrm>
          <a:prstGeom prst="rect">
            <a:avLst/>
          </a:prstGeom>
          <a:noFill/>
          <a:extLst>
            <a:ext uri="{909E8E84-426E-40DD-AFC4-6F175D3DCCD1}">
              <a14:hiddenFill xmlns:a14="http://schemas.microsoft.com/office/drawing/2010/main">
                <a:solidFill>
                  <a:srgbClr val="FFFFFF"/>
                </a:solidFill>
              </a14:hiddenFill>
            </a:ext>
          </a:extLst>
        </p:spPr>
      </p:pic>
      <p:pic>
        <p:nvPicPr>
          <p:cNvPr id="2" name="Don't_Worry_Be_Happy">
            <a:hlinkClick r:id="" action="ppaction://media"/>
            <a:extLst>
              <a:ext uri="{FF2B5EF4-FFF2-40B4-BE49-F238E27FC236}">
                <a16:creationId xmlns:a16="http://schemas.microsoft.com/office/drawing/2014/main" id="{4B301261-2759-2CE3-9F0C-688C9DEE1E64}"/>
              </a:ext>
            </a:extLst>
          </p:cNvPr>
          <p:cNvPicPr>
            <a:picLocks noChangeAspect="1"/>
          </p:cNvPicPr>
          <p:nvPr>
            <a:audioFile r:link="rId1"/>
            <p:extLst>
              <p:ext uri="{DAA4B4D4-6D71-4841-9C94-3DE7FCFB9230}">
                <p14:media xmlns:p14="http://schemas.microsoft.com/office/powerpoint/2010/main" r:embed="rId2">
                  <p14:trim end="188997.5625"/>
                  <p14:fade out="5000"/>
                </p14:media>
              </p:ext>
            </p:extLst>
          </p:nvPr>
        </p:nvPicPr>
        <p:blipFill>
          <a:blip r:embed="rId8"/>
          <a:stretch>
            <a:fillRect/>
          </a:stretch>
        </p:blipFill>
        <p:spPr>
          <a:xfrm>
            <a:off x="12766158" y="3088186"/>
            <a:ext cx="609600" cy="609600"/>
          </a:xfrm>
          <a:prstGeom prst="rect">
            <a:avLst/>
          </a:prstGeom>
        </p:spPr>
      </p:pic>
      <p:pic>
        <p:nvPicPr>
          <p:cNvPr id="3" name="Just Chillin">
            <a:hlinkClick r:id="" action="ppaction://media"/>
            <a:extLst>
              <a:ext uri="{FF2B5EF4-FFF2-40B4-BE49-F238E27FC236}">
                <a16:creationId xmlns:a16="http://schemas.microsoft.com/office/drawing/2014/main" id="{4C338E3E-E8E3-B281-B57A-A3F6D2F77B80}"/>
              </a:ext>
            </a:extLst>
          </p:cNvPr>
          <p:cNvPicPr>
            <a:picLocks noChangeAspect="1"/>
          </p:cNvPicPr>
          <p:nvPr>
            <a:videoFile r:link="rId4"/>
            <p:extLst>
              <p:ext uri="{DAA4B4D4-6D71-4841-9C94-3DE7FCFB9230}">
                <p14:media xmlns:p14="http://schemas.microsoft.com/office/powerpoint/2010/main" r:embed="rId3"/>
              </p:ext>
            </p:extLst>
          </p:nvPr>
        </p:nvPicPr>
        <p:blipFill rotWithShape="1">
          <a:blip r:embed="rId9"/>
          <a:srcRect l="16065" t="13827" r="10719" b="58347"/>
          <a:stretch/>
        </p:blipFill>
        <p:spPr>
          <a:xfrm>
            <a:off x="3003673" y="1903629"/>
            <a:ext cx="6184653" cy="4200538"/>
          </a:xfrm>
          <a:prstGeom prst="ellipse">
            <a:avLst/>
          </a:prstGeom>
          <a:effectLst>
            <a:softEdge rad="317500"/>
          </a:effectLst>
        </p:spPr>
      </p:pic>
      <p:pic>
        <p:nvPicPr>
          <p:cNvPr id="6" name="Picture 6" descr="NJDEP | HAB | Alert Tiers &amp; Signs">
            <a:extLst>
              <a:ext uri="{FF2B5EF4-FFF2-40B4-BE49-F238E27FC236}">
                <a16:creationId xmlns:a16="http://schemas.microsoft.com/office/drawing/2014/main" id="{68D0B141-88E9-AD94-253A-2803248AB9E2}"/>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37386" y="3119402"/>
            <a:ext cx="1850070" cy="176899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75199059"/>
      </p:ext>
    </p:extLst>
  </p:cSld>
  <p:clrMapOvr>
    <a:masterClrMapping/>
  </p:clrMapOvr>
  <mc:AlternateContent xmlns:mc="http://schemas.openxmlformats.org/markup-compatibility/2006" xmlns:p14="http://schemas.microsoft.com/office/powerpoint/2010/main">
    <mc:Choice Requires="p14">
      <p:transition spd="slow" p14:dur="2500" advTm="40000">
        <p:fade/>
      </p:transition>
    </mc:Choice>
    <mc:Fallback xmlns="">
      <p:transition spd="slow" advTm="4000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numSld="999">
                <p:cTn id="7" fill="hold" display="0">
                  <p:stCondLst>
                    <p:cond delay="indefinite"/>
                  </p:stCondLst>
                  <p:endCondLst>
                    <p:cond evt="onStopAudio" delay="0">
                      <p:tgtEl>
                        <p:sldTgt/>
                      </p:tgtEl>
                    </p:cond>
                  </p:endCondLst>
                </p:cTn>
                <p:tgtEl>
                  <p:spTgt spid="2"/>
                </p:tgtEl>
              </p:cMediaNode>
            </p:audi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video>
              <p:cMediaNode vol="80000">
                <p:cTn id="13" fill="hold" display="0">
                  <p:stCondLst>
                    <p:cond delay="indefinite"/>
                  </p:stCondLst>
                </p:cTn>
                <p:tgtEl>
                  <p:spTgt spid="3"/>
                </p:tgtEl>
              </p:cMediaNode>
            </p:video>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492012048"/>
      </p:ext>
    </p:extLst>
  </p:cSld>
  <p:clrMapOvr>
    <a:masterClrMapping/>
  </p:clrMapOvr>
  <mc:AlternateContent xmlns:mc="http://schemas.openxmlformats.org/markup-compatibility/2006" xmlns:p14="http://schemas.microsoft.com/office/powerpoint/2010/main">
    <mc:Choice Requires="p14">
      <p:transition spd="slow" p14:dur="5000">
        <p:fade/>
      </p:transition>
    </mc:Choice>
    <mc:Fallback xmlns="">
      <p:transition spd="slow">
        <p:fade/>
      </p:transition>
    </mc:Fallback>
  </mc:AlternateContent>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11000</TotalTime>
  <Words>11282</Words>
  <Application>Microsoft Office PowerPoint</Application>
  <PresentationFormat>Widescreen</PresentationFormat>
  <Paragraphs>848</Paragraphs>
  <Slides>52</Slides>
  <Notes>52</Notes>
  <HiddenSlides>0</HiddenSlides>
  <MMClips>50</MMClips>
  <ScaleCrop>false</ScaleCrop>
  <HeadingPairs>
    <vt:vector size="6" baseType="variant">
      <vt:variant>
        <vt:lpstr>Fonts Used</vt:lpstr>
      </vt:variant>
      <vt:variant>
        <vt:i4>13</vt:i4>
      </vt:variant>
      <vt:variant>
        <vt:lpstr>Theme</vt:lpstr>
      </vt:variant>
      <vt:variant>
        <vt:i4>1</vt:i4>
      </vt:variant>
      <vt:variant>
        <vt:lpstr>Slide Titles</vt:lpstr>
      </vt:variant>
      <vt:variant>
        <vt:i4>52</vt:i4>
      </vt:variant>
    </vt:vector>
  </HeadingPairs>
  <TitlesOfParts>
    <vt:vector size="66" baseType="lpstr">
      <vt:lpstr>-apple-system</vt:lpstr>
      <vt:lpstr>Arial</vt:lpstr>
      <vt:lpstr>Calibri</vt:lpstr>
      <vt:lpstr>Calibri Light</vt:lpstr>
      <vt:lpstr>Comic Sans MS</vt:lpstr>
      <vt:lpstr>Courier New</vt:lpstr>
      <vt:lpstr>Linux Libertine</vt:lpstr>
      <vt:lpstr>Open Sans</vt:lpstr>
      <vt:lpstr>Roboto</vt:lpstr>
      <vt:lpstr>Symbol</vt:lpstr>
      <vt:lpstr>Tiempos</vt:lpstr>
      <vt:lpstr>Times New Roman</vt:lpstr>
      <vt:lpstr>Wingdings</vt:lpstr>
      <vt:lpstr>Office Theme</vt:lpstr>
      <vt:lpstr>Climate Change &amp; Wildlife</vt:lpstr>
      <vt:lpstr>Links &amp; Resources</vt:lpstr>
      <vt:lpstr>Links &amp; Resources</vt:lpstr>
      <vt:lpstr>Lessons &amp; Activities</vt:lpstr>
      <vt:lpstr>Lessons &amp; Activities</vt:lpstr>
      <vt:lpstr>Lessons &amp; Activities</vt:lpstr>
      <vt:lpstr>Lessons &amp; Activities</vt:lpstr>
      <vt:lpstr>CLIMATE CHANGE &amp;  WILDLIFE</vt:lpstr>
      <vt:lpstr>What is  Climate Change?</vt:lpstr>
      <vt:lpstr>What is  Climate Change?</vt:lpstr>
      <vt:lpstr>What Causes Climate Change?</vt:lpstr>
      <vt:lpstr>PowerPoint Presentation</vt:lpstr>
      <vt:lpstr>Greenhouse Gases</vt:lpstr>
      <vt:lpstr>How Will Climate Change Impact People?</vt:lpstr>
      <vt:lpstr>How Will Climate Change Impact People?</vt:lpstr>
      <vt:lpstr> Temperature</vt:lpstr>
      <vt:lpstr>Precipitation</vt:lpstr>
      <vt:lpstr>Sea-Level Rise</vt:lpstr>
      <vt:lpstr>Sea-Level Rise</vt:lpstr>
      <vt:lpstr> Impact On Human Health</vt:lpstr>
      <vt:lpstr>What Else Will Climate Change Impact?</vt:lpstr>
      <vt:lpstr>The Oceans</vt:lpstr>
      <vt:lpstr>Air Quality</vt:lpstr>
      <vt:lpstr>Water Supply &amp; Quality</vt:lpstr>
      <vt:lpstr>Agriculture  in the  “Garden State”</vt:lpstr>
      <vt:lpstr>Forests</vt:lpstr>
      <vt:lpstr>Wetlands</vt:lpstr>
      <vt:lpstr>Impacts on Wildlife:  Terrestrial Ecosystems</vt:lpstr>
      <vt:lpstr>Impacts on Wildlife: Freshwater Ecosystems</vt:lpstr>
      <vt:lpstr>Impacts on Wildlife: Marine  Ecosystems</vt:lpstr>
      <vt:lpstr>Endangered &amp; Threatened Species</vt:lpstr>
      <vt:lpstr>Invasive Species</vt:lpstr>
      <vt:lpstr>Migratory &amp; Non-Migratory  Birds</vt:lpstr>
      <vt:lpstr>White-Tailed Deer</vt:lpstr>
      <vt:lpstr>Black Bears</vt:lpstr>
      <vt:lpstr>Trout</vt:lpstr>
      <vt:lpstr>Horseshoe Crabs</vt:lpstr>
      <vt:lpstr>Mosquitoes </vt:lpstr>
      <vt:lpstr>Bats</vt:lpstr>
      <vt:lpstr>Coyotes</vt:lpstr>
      <vt:lpstr>Red &amp; Gray Foxes</vt:lpstr>
      <vt:lpstr>Bobcats</vt:lpstr>
      <vt:lpstr>Snakes</vt:lpstr>
      <vt:lpstr>The Jersey Devil &amp; the Pinelands</vt:lpstr>
      <vt:lpstr>The Jersey Devil &amp; the Pinelands</vt:lpstr>
      <vt:lpstr>Benefits of Climate Change?</vt:lpstr>
      <vt:lpstr>What YOU Can Do</vt:lpstr>
      <vt:lpstr>What YOU Can Do</vt:lpstr>
      <vt:lpstr>What YOU Can Do</vt:lpstr>
      <vt:lpstr>What YOU Can Do</vt:lpstr>
      <vt:lpstr>Climate Change &amp; Wildlife</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Climate Change &amp; New Jerseys’ Wildlife</dc:title>
  <dc:creator>Rogoff, Marc [DEP]</dc:creator>
  <cp:lastModifiedBy>Rogoff, Marc [DEP]</cp:lastModifiedBy>
  <cp:revision>14</cp:revision>
  <dcterms:created xsi:type="dcterms:W3CDTF">2023-07-27T19:17:37Z</dcterms:created>
  <dcterms:modified xsi:type="dcterms:W3CDTF">2024-05-02T14:23:06Z</dcterms:modified>
</cp:coreProperties>
</file>