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</p:sldMasterIdLst>
  <p:notesMasterIdLst>
    <p:notesMasterId r:id="rId33"/>
  </p:notesMasterIdLst>
  <p:handoutMasterIdLst>
    <p:handoutMasterId r:id="rId34"/>
  </p:handoutMasterIdLst>
  <p:sldIdLst>
    <p:sldId id="525" r:id="rId3"/>
    <p:sldId id="505" r:id="rId4"/>
    <p:sldId id="531" r:id="rId5"/>
    <p:sldId id="532" r:id="rId6"/>
    <p:sldId id="286" r:id="rId7"/>
    <p:sldId id="613" r:id="rId8"/>
    <p:sldId id="522" r:id="rId9"/>
    <p:sldId id="285" r:id="rId10"/>
    <p:sldId id="513" r:id="rId11"/>
    <p:sldId id="636" r:id="rId12"/>
    <p:sldId id="615" r:id="rId13"/>
    <p:sldId id="533" r:id="rId14"/>
    <p:sldId id="534" r:id="rId15"/>
    <p:sldId id="535" r:id="rId16"/>
    <p:sldId id="507" r:id="rId17"/>
    <p:sldId id="600" r:id="rId18"/>
    <p:sldId id="599" r:id="rId19"/>
    <p:sldId id="515" r:id="rId20"/>
    <p:sldId id="516" r:id="rId21"/>
    <p:sldId id="530" r:id="rId22"/>
    <p:sldId id="617" r:id="rId23"/>
    <p:sldId id="518" r:id="rId24"/>
    <p:sldId id="526" r:id="rId25"/>
    <p:sldId id="654" r:id="rId26"/>
    <p:sldId id="517" r:id="rId27"/>
    <p:sldId id="642" r:id="rId28"/>
    <p:sldId id="646" r:id="rId29"/>
    <p:sldId id="657" r:id="rId30"/>
    <p:sldId id="651" r:id="rId31"/>
    <p:sldId id="659" r:id="rId3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A3"/>
    <a:srgbClr val="C8E3FB"/>
    <a:srgbClr val="00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8" autoAdjust="0"/>
    <p:restoredTop sz="87009" autoAdjust="0"/>
  </p:normalViewPr>
  <p:slideViewPr>
    <p:cSldViewPr>
      <p:cViewPr varScale="1">
        <p:scale>
          <a:sx n="57" d="100"/>
          <a:sy n="57" d="100"/>
        </p:scale>
        <p:origin x="37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3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5"/>
            <a:ext cx="3038475" cy="465138"/>
          </a:xfrm>
          <a:prstGeom prst="rect">
            <a:avLst/>
          </a:prstGeom>
        </p:spPr>
        <p:txBody>
          <a:bodyPr vert="horz" lIns="91392" tIns="45693" rIns="91392" bIns="4569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4" y="5"/>
            <a:ext cx="3038475" cy="465138"/>
          </a:xfrm>
          <a:prstGeom prst="rect">
            <a:avLst/>
          </a:prstGeom>
        </p:spPr>
        <p:txBody>
          <a:bodyPr vert="horz" lIns="91392" tIns="45693" rIns="91392" bIns="45693" rtlCol="0"/>
          <a:lstStyle>
            <a:lvl1pPr algn="r">
              <a:defRPr sz="1200"/>
            </a:lvl1pPr>
          </a:lstStyle>
          <a:p>
            <a:fld id="{BA80950B-D20C-4009-A778-8B0A743E3D15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8829678"/>
            <a:ext cx="3038475" cy="465138"/>
          </a:xfrm>
          <a:prstGeom prst="rect">
            <a:avLst/>
          </a:prstGeom>
        </p:spPr>
        <p:txBody>
          <a:bodyPr vert="horz" lIns="91392" tIns="45693" rIns="91392" bIns="4569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4" y="8829678"/>
            <a:ext cx="3038475" cy="465138"/>
          </a:xfrm>
          <a:prstGeom prst="rect">
            <a:avLst/>
          </a:prstGeom>
        </p:spPr>
        <p:txBody>
          <a:bodyPr vert="horz" lIns="91392" tIns="45693" rIns="91392" bIns="45693" rtlCol="0" anchor="b"/>
          <a:lstStyle>
            <a:lvl1pPr algn="r">
              <a:defRPr sz="1200"/>
            </a:lvl1pPr>
          </a:lstStyle>
          <a:p>
            <a:fld id="{B0FA90C6-F856-4A7E-81BC-B198749A6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87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25" tIns="46565" rIns="93125" bIns="4656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25" tIns="46565" rIns="93125" bIns="46565" rtlCol="0"/>
          <a:lstStyle>
            <a:lvl1pPr algn="r">
              <a:defRPr sz="1200"/>
            </a:lvl1pPr>
          </a:lstStyle>
          <a:p>
            <a:fld id="{F23053A9-2133-4381-A666-3364C2A0C310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25" tIns="46565" rIns="93125" bIns="4656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25" tIns="46565" rIns="93125" bIns="465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25" tIns="46565" rIns="93125" bIns="4656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25" tIns="46565" rIns="93125" bIns="46565" rtlCol="0" anchor="b"/>
          <a:lstStyle>
            <a:lvl1pPr algn="r">
              <a:defRPr sz="1200"/>
            </a:lvl1pPr>
          </a:lstStyle>
          <a:p>
            <a:fld id="{A29EA35E-1AE7-4DB4-9788-80686DFD58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798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EA35E-1AE7-4DB4-9788-80686DFD58E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24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EA35E-1AE7-4DB4-9788-80686DFD58E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678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</a:t>
            </a:r>
            <a:r>
              <a:rPr lang="en-US" baseline="0" dirty="0"/>
              <a:t> water quality objectives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EA35E-1AE7-4DB4-9788-80686DFD58E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511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</a:t>
            </a:r>
            <a:r>
              <a:rPr lang="en-US" baseline="0" dirty="0"/>
              <a:t> water quality objectives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EA35E-1AE7-4DB4-9788-80686DFD58E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511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</a:t>
            </a:r>
            <a:r>
              <a:rPr lang="en-US" baseline="0" dirty="0"/>
              <a:t> water quality objectives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9EA35E-1AE7-4DB4-9788-80686DFD58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362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EA35E-1AE7-4DB4-9788-80686DFD58E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577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EA35E-1AE7-4DB4-9788-80686DFD58E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577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EA35E-1AE7-4DB4-9788-80686DFD58E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711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EA35E-1AE7-4DB4-9788-80686DFD58E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51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EA35E-1AE7-4DB4-9788-80686DFD58E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38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2079" indent="-452079">
              <a:buFont typeface="Wingdings" panose="05000000000000000000" pitchFamily="2" charset="2"/>
              <a:buChar char="q"/>
            </a:pPr>
            <a:r>
              <a:rPr lang="en-US" sz="2400" u="sng" dirty="0"/>
              <a:t>Who</a:t>
            </a:r>
            <a:r>
              <a:rPr lang="en-US" sz="2400" dirty="0"/>
              <a:t>: A collaborative funding &amp; technical effort </a:t>
            </a:r>
          </a:p>
          <a:p>
            <a:pPr marL="813743" lvl="1" indent="-452079">
              <a:buFont typeface="Wingdings" panose="05000000000000000000" pitchFamily="2" charset="2"/>
              <a:buChar char="q"/>
            </a:pPr>
            <a:r>
              <a:rPr lang="en-US" sz="2200" dirty="0"/>
              <a:t>City of Bayonne; NJDEP; USEPA; Rutgers University; PVSC &amp; Technology Manufacturers.</a:t>
            </a:r>
          </a:p>
          <a:p>
            <a:pPr marL="813743" lvl="1" indent="-452079">
              <a:buFont typeface="Wingdings" panose="05000000000000000000" pitchFamily="2" charset="2"/>
              <a:buChar char="q"/>
            </a:pPr>
            <a:r>
              <a:rPr lang="en-US" sz="2200" dirty="0"/>
              <a:t>Collaboration &amp; peer review</a:t>
            </a:r>
          </a:p>
          <a:p>
            <a:pPr marL="1084990" lvl="2" indent="-452079">
              <a:buFont typeface="Wingdings" panose="05000000000000000000" pitchFamily="2" charset="2"/>
              <a:buChar char="q"/>
            </a:pPr>
            <a:r>
              <a:rPr lang="en-US" dirty="0"/>
              <a:t>Technical Advisory Committee &amp; Regulatory Oversight Committee.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9EA35E-1AE7-4DB4-9788-80686DFD58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351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EA35E-1AE7-4DB4-9788-80686DFD58E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517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EA35E-1AE7-4DB4-9788-80686DFD58E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203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b="1" dirty="0"/>
              <a:t>Flex Filter</a:t>
            </a:r>
            <a:endParaRPr lang="en-US" dirty="0"/>
          </a:p>
          <a:p>
            <a:pPr rtl="0" eaLnBrk="1" fontAlgn="t" latinLnBrk="0" hangingPunct="1"/>
            <a:r>
              <a:rPr lang="en-US" b="1" dirty="0"/>
              <a:t>Compressed media filter</a:t>
            </a:r>
            <a:endParaRPr lang="en-US" dirty="0"/>
          </a:p>
          <a:p>
            <a:pPr rtl="0" eaLnBrk="1" fontAlgn="t" latinLnBrk="0" hangingPunct="1"/>
            <a:r>
              <a:rPr lang="en-US" b="1" dirty="0"/>
              <a:t>Advanced solid removal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9EA35E-1AE7-4DB4-9788-80686DFD58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792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9EA35E-1AE7-4DB4-9788-80686DFD58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550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EA35E-1AE7-4DB4-9788-80686DFD58E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923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EA35E-1AE7-4DB4-9788-80686DFD58E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325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131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955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106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832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329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059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49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683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188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40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72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4B37021-32B0-48C9-8E2C-027E6F7E55FA}" type="datetimeFigureOut">
              <a:rPr lang="en-US" smtClean="0"/>
              <a:t>11/24/2017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DAED2A8-6BE0-4023-8056-7FE617E77B7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9484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nj.gov/dep/dwq/cso-wet.ht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462804" y="5512554"/>
            <a:ext cx="2740447" cy="1262405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US" sz="1700" b="1" dirty="0"/>
              <a:t>Stanley V. Cach Jr., P.E., P.P., BCEE., D.WRE</a:t>
            </a:r>
          </a:p>
          <a:p>
            <a:pPr marL="0" indent="0" algn="ctr">
              <a:buFont typeface="Wingdings 2"/>
              <a:buNone/>
            </a:pPr>
            <a:r>
              <a:rPr lang="en-US" sz="1700" b="1" dirty="0"/>
              <a:t>NJDEP Project Manager</a:t>
            </a:r>
          </a:p>
          <a:p>
            <a:pPr marL="0" indent="0" algn="ctr">
              <a:buFont typeface="Wingdings 2"/>
              <a:buNone/>
            </a:pPr>
            <a:r>
              <a:rPr lang="en-US" sz="1700" b="1" dirty="0"/>
              <a:t>Division of Water Quality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2705" y="685800"/>
            <a:ext cx="8224093" cy="4044529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Wet Weather Flow Treatment and Disinfection Demonstration Project</a:t>
            </a:r>
          </a:p>
          <a:p>
            <a:pPr algn="ctr"/>
            <a:endParaRPr lang="en-US" sz="1200" b="1" dirty="0"/>
          </a:p>
          <a:p>
            <a:pPr algn="ctr"/>
            <a:endParaRPr lang="en-US" sz="1100" b="1" dirty="0"/>
          </a:p>
          <a:p>
            <a:pPr algn="ctr"/>
            <a:r>
              <a:rPr lang="en-US" sz="2600" b="1" dirty="0">
                <a:solidFill>
                  <a:schemeClr val="tx1"/>
                </a:solidFill>
                <a:latin typeface="+mn-lt"/>
              </a:rPr>
              <a:t>“A Cost-Effective 21st Century Solution to a </a:t>
            </a:r>
          </a:p>
          <a:p>
            <a:pPr algn="ctr"/>
            <a:r>
              <a:rPr lang="en-US" sz="2600" b="1" dirty="0">
                <a:solidFill>
                  <a:schemeClr val="tx1"/>
                </a:solidFill>
                <a:latin typeface="+mn-lt"/>
              </a:rPr>
              <a:t>20th Century Problem”</a:t>
            </a:r>
            <a:endParaRPr lang="en-US" sz="2600" dirty="0">
              <a:solidFill>
                <a:schemeClr val="tx1"/>
              </a:solidFill>
              <a:latin typeface="+mn-lt"/>
            </a:endParaRPr>
          </a:p>
          <a:p>
            <a:pPr algn="ctr"/>
            <a:endParaRPr lang="en-US" sz="1800" dirty="0"/>
          </a:p>
          <a:p>
            <a:pPr algn="ctr"/>
            <a:endParaRPr lang="en-US" sz="1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509800"/>
            <a:ext cx="1361818" cy="1348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50751" y="44196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NJ Clean Water Council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November. 14, 2017</a:t>
            </a:r>
          </a:p>
        </p:txBody>
      </p:sp>
    </p:spTree>
    <p:extLst>
      <p:ext uri="{BB962C8B-B14F-4D97-AF65-F5344CB8AC3E}">
        <p14:creationId xmlns:p14="http://schemas.microsoft.com/office/powerpoint/2010/main" val="1094613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1398000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tx2"/>
                </a:solidFill>
                <a:effectLst/>
              </a:rPr>
              <a:t> </a:t>
            </a:r>
            <a:r>
              <a:rPr lang="en-US" sz="4400" dirty="0">
                <a:solidFill>
                  <a:schemeClr val="tx2"/>
                </a:solidFill>
                <a:effectLst/>
              </a:rPr>
              <a:t>Technologies Tested:</a:t>
            </a:r>
            <a:br>
              <a:rPr lang="en-US" sz="5400" dirty="0">
                <a:solidFill>
                  <a:schemeClr val="tx2"/>
                </a:solidFill>
                <a:effectLst/>
              </a:rPr>
            </a:br>
            <a:r>
              <a:rPr lang="en-US" sz="4800" dirty="0">
                <a:solidFill>
                  <a:schemeClr val="tx2"/>
                </a:solidFill>
                <a:effectLst/>
              </a:rPr>
              <a:t>SIX (6) PILOT  TECHNOLOGIES</a:t>
            </a:r>
            <a:endParaRPr lang="en-US" sz="5400" dirty="0">
              <a:solidFill>
                <a:schemeClr val="tx2"/>
              </a:solidFill>
              <a:effectLst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57200" y="3154680"/>
          <a:ext cx="8305801" cy="3322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24768">
                  <a:extLst>
                    <a:ext uri="{9D8B030D-6E8A-4147-A177-3AD203B41FA5}">
                      <a16:colId xmlns:a16="http://schemas.microsoft.com/office/drawing/2014/main" val="738772676"/>
                    </a:ext>
                  </a:extLst>
                </a:gridCol>
                <a:gridCol w="3038314">
                  <a:extLst>
                    <a:ext uri="{9D8B030D-6E8A-4147-A177-3AD203B41FA5}">
                      <a16:colId xmlns:a16="http://schemas.microsoft.com/office/drawing/2014/main" val="2496879235"/>
                    </a:ext>
                  </a:extLst>
                </a:gridCol>
                <a:gridCol w="3042719">
                  <a:extLst>
                    <a:ext uri="{9D8B030D-6E8A-4147-A177-3AD203B41FA5}">
                      <a16:colId xmlns:a16="http://schemas.microsoft.com/office/drawing/2014/main" val="323624158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Technology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Type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Function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033876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Storm</a:t>
                      </a:r>
                      <a:r>
                        <a:rPr lang="en-US" sz="2200" baseline="0" dirty="0"/>
                        <a:t> King</a:t>
                      </a:r>
                      <a:endParaRPr lang="en-US" sz="2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Vortex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Solid removal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9170292"/>
                  </a:ext>
                </a:extLst>
              </a:tr>
              <a:tr h="521789"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Terre </a:t>
                      </a:r>
                      <a:r>
                        <a:rPr lang="en-US" sz="2200" dirty="0" err="1"/>
                        <a:t>Kleen</a:t>
                      </a:r>
                      <a:endParaRPr lang="en-US" sz="2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Plate settler unit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Solid removal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4201734"/>
                  </a:ext>
                </a:extLst>
              </a:tr>
              <a:tr h="510178"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Flex Filter</a:t>
                      </a:r>
                      <a:endParaRPr lang="en-US" sz="2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Compressed</a:t>
                      </a:r>
                      <a:r>
                        <a:rPr lang="en-US" sz="2000" b="0" baseline="0" dirty="0"/>
                        <a:t> media filter</a:t>
                      </a:r>
                      <a:endParaRPr lang="en-US" sz="20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Enhanced solid</a:t>
                      </a:r>
                      <a:r>
                        <a:rPr lang="en-US" sz="2000" b="0" baseline="0" dirty="0"/>
                        <a:t> removal</a:t>
                      </a:r>
                      <a:endParaRPr lang="en-US" sz="20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4346924"/>
                  </a:ext>
                </a:extLst>
              </a:tr>
              <a:tr h="468811"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Trojan</a:t>
                      </a:r>
                      <a:endParaRPr lang="en-US" sz="2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Low pressure UV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aseline="0" dirty="0"/>
                        <a:t>Disinfection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9731009"/>
                  </a:ext>
                </a:extLst>
              </a:tr>
              <a:tr h="480422">
                <a:tc>
                  <a:txBody>
                    <a:bodyPr/>
                    <a:lstStyle/>
                    <a:p>
                      <a:pPr algn="l"/>
                      <a:r>
                        <a:rPr lang="en-US" sz="2200" dirty="0" err="1"/>
                        <a:t>Aquionics</a:t>
                      </a:r>
                      <a:endParaRPr lang="en-US" sz="2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Medium pressure UV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aseline="0" dirty="0"/>
                        <a:t>Disinfection 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2384424"/>
                  </a:ext>
                </a:extLst>
              </a:tr>
              <a:tr h="399145">
                <a:tc>
                  <a:txBody>
                    <a:bodyPr/>
                    <a:lstStyle/>
                    <a:p>
                      <a:pPr algn="l"/>
                      <a:r>
                        <a:rPr lang="en-US" sz="2200" dirty="0" err="1"/>
                        <a:t>Injexx</a:t>
                      </a:r>
                      <a:r>
                        <a:rPr lang="en-US" sz="2200" dirty="0"/>
                        <a:t>/</a:t>
                      </a:r>
                      <a:r>
                        <a:rPr lang="en-US" sz="2200" dirty="0" err="1"/>
                        <a:t>Verdent</a:t>
                      </a:r>
                      <a:endParaRPr lang="en-US" sz="2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Peracetic</a:t>
                      </a:r>
                      <a:r>
                        <a:rPr lang="en-US" sz="2000" baseline="0" dirty="0"/>
                        <a:t> acid (PAA)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aseline="0" dirty="0"/>
                        <a:t>Disinfection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872290"/>
                  </a:ext>
                </a:extLst>
              </a:tr>
            </a:tbl>
          </a:graphicData>
        </a:graphic>
      </p:graphicFrame>
      <p:sp>
        <p:nvSpPr>
          <p:cNvPr id="4" name="Subtitle 2"/>
          <p:cNvSpPr txBox="1">
            <a:spLocks/>
          </p:cNvSpPr>
          <p:nvPr/>
        </p:nvSpPr>
        <p:spPr>
          <a:xfrm>
            <a:off x="762000" y="2342880"/>
            <a:ext cx="3810000" cy="628920"/>
          </a:xfrm>
          <a:prstGeom prst="rect">
            <a:avLst/>
          </a:prstGeom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4572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18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treatment scenarios during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9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storm events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876800" y="2342880"/>
            <a:ext cx="3810000" cy="62892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4572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200-300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samples per event</a:t>
            </a:r>
          </a:p>
        </p:txBody>
      </p:sp>
    </p:spTree>
    <p:extLst>
      <p:ext uri="{BB962C8B-B14F-4D97-AF65-F5344CB8AC3E}">
        <p14:creationId xmlns:p14="http://schemas.microsoft.com/office/powerpoint/2010/main" val="2627748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969" y="457200"/>
            <a:ext cx="4648201" cy="1962912"/>
          </a:xfrm>
        </p:spPr>
        <p:txBody>
          <a:bodyPr>
            <a:normAutofit/>
          </a:bodyPr>
          <a:lstStyle/>
          <a:p>
            <a:r>
              <a:rPr lang="en-US" b="1" dirty="0"/>
              <a:t>Why These </a:t>
            </a:r>
            <a:br>
              <a:rPr lang="en-US" b="1" dirty="0"/>
            </a:br>
            <a:r>
              <a:rPr lang="en-US" b="1" dirty="0"/>
              <a:t>Technologies?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840" y="2514724"/>
            <a:ext cx="5568015" cy="4084320"/>
          </a:xfrm>
        </p:spPr>
        <p:txBody>
          <a:bodyPr>
            <a:normAutofit/>
          </a:bodyPr>
          <a:lstStyle/>
          <a:p>
            <a:r>
              <a:rPr lang="en-US" dirty="0"/>
              <a:t>Technologies were chosen for their:</a:t>
            </a:r>
          </a:p>
          <a:p>
            <a:pPr lvl="1"/>
            <a:r>
              <a:rPr lang="en-US" sz="2200" dirty="0"/>
              <a:t>Suitability for remote satellite facilities</a:t>
            </a:r>
          </a:p>
          <a:p>
            <a:pPr lvl="1"/>
            <a:r>
              <a:rPr lang="en-US" sz="2200" dirty="0"/>
              <a:t>Documented performance</a:t>
            </a:r>
          </a:p>
          <a:p>
            <a:pPr lvl="2"/>
            <a:r>
              <a:rPr lang="en-US" sz="1900" dirty="0"/>
              <a:t>Ability to meet CSO performance limits</a:t>
            </a:r>
          </a:p>
          <a:p>
            <a:pPr lvl="1"/>
            <a:r>
              <a:rPr lang="en-US" sz="2200" dirty="0"/>
              <a:t>Simple operation</a:t>
            </a:r>
          </a:p>
          <a:p>
            <a:pPr lvl="1"/>
            <a:r>
              <a:rPr lang="en-US" sz="2200" dirty="0"/>
              <a:t>Small footprint</a:t>
            </a:r>
          </a:p>
          <a:p>
            <a:pPr lvl="1"/>
            <a:r>
              <a:rPr lang="en-US" sz="2200" dirty="0"/>
              <a:t>Ease of maintenance</a:t>
            </a:r>
          </a:p>
          <a:p>
            <a:pPr lvl="1"/>
            <a:r>
              <a:rPr lang="en-US" sz="2200" dirty="0"/>
              <a:t>Cost</a:t>
            </a:r>
          </a:p>
          <a:p>
            <a:pPr lvl="2"/>
            <a:r>
              <a:rPr lang="en-US" sz="1900" dirty="0"/>
              <a:t>Construction and O&amp;M</a:t>
            </a:r>
          </a:p>
          <a:p>
            <a:pPr lvl="1"/>
            <a:endParaRPr lang="en-US" sz="2200" dirty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/>
          <a:stretch/>
        </p:blipFill>
        <p:spPr bwMode="auto">
          <a:xfrm>
            <a:off x="5334000" y="4078302"/>
            <a:ext cx="3810000" cy="277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68268" y="6462044"/>
            <a:ext cx="2453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Flex Filter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9" t="5066"/>
          <a:stretch/>
        </p:blipFill>
        <p:spPr bwMode="auto">
          <a:xfrm>
            <a:off x="5951491" y="1524000"/>
            <a:ext cx="3210870" cy="227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05391" y="3440668"/>
            <a:ext cx="1562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Storm King</a:t>
            </a:r>
          </a:p>
        </p:txBody>
      </p:sp>
    </p:spTree>
    <p:extLst>
      <p:ext uri="{BB962C8B-B14F-4D97-AF65-F5344CB8AC3E}">
        <p14:creationId xmlns:p14="http://schemas.microsoft.com/office/powerpoint/2010/main" val="4090568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" r="37753" b="14928"/>
          <a:stretch/>
        </p:blipFill>
        <p:spPr bwMode="auto">
          <a:xfrm>
            <a:off x="5613032" y="4038600"/>
            <a:ext cx="2362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High-rate Solids Removal?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4215664" cy="4419600"/>
          </a:xfrm>
        </p:spPr>
        <p:txBody>
          <a:bodyPr>
            <a:normAutofit/>
          </a:bodyPr>
          <a:lstStyle/>
          <a:p>
            <a:r>
              <a:rPr lang="en-US" b="1" dirty="0"/>
              <a:t>Vortex type-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Storm King </a:t>
            </a:r>
          </a:p>
          <a:p>
            <a:pPr lvl="1"/>
            <a:r>
              <a:rPr lang="en-US" dirty="0"/>
              <a:t>A vortex hydrodynamic solids separation w/ swirl self-cleaning screen</a:t>
            </a:r>
          </a:p>
          <a:p>
            <a:pPr lvl="1"/>
            <a:r>
              <a:rPr lang="en-US" dirty="0"/>
              <a:t>No moving parts &amp; non powered</a:t>
            </a:r>
          </a:p>
          <a:p>
            <a:pPr lvl="1"/>
            <a:r>
              <a:rPr lang="en-US" dirty="0"/>
              <a:t>Remote &amp; self-activating</a:t>
            </a:r>
          </a:p>
          <a:p>
            <a:pPr lvl="1"/>
            <a:r>
              <a:rPr lang="en-US" dirty="0"/>
              <a:t>Anticipated reduction:</a:t>
            </a:r>
          </a:p>
          <a:p>
            <a:pPr lvl="2"/>
            <a:r>
              <a:rPr lang="en-US" sz="2400" dirty="0"/>
              <a:t>TSS: 30-50%</a:t>
            </a:r>
          </a:p>
          <a:p>
            <a:pPr lvl="2"/>
            <a:r>
              <a:rPr lang="en-US" sz="2400" dirty="0"/>
              <a:t>BOD: 20-30%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876800" y="2238314"/>
            <a:ext cx="4038600" cy="439108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Plate Settler Unit-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Terre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Kleen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lvl="1"/>
            <a:r>
              <a:rPr lang="en-US" dirty="0"/>
              <a:t>Gravimetric solids separation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95457" y="4064525"/>
            <a:ext cx="171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Terre </a:t>
            </a:r>
            <a:r>
              <a:rPr lang="en-US" b="1" dirty="0" err="1"/>
              <a:t>Kleen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57579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Why Enhanced High-rate </a:t>
            </a:r>
            <a:br>
              <a:rPr lang="en-US" b="1" dirty="0"/>
            </a:br>
            <a:r>
              <a:rPr lang="en-US" b="1" dirty="0"/>
              <a:t>Solid Removal?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2393679"/>
            <a:ext cx="6248400" cy="339752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Compressed Media Filter </a:t>
            </a:r>
            <a:r>
              <a:rPr lang="en-US" dirty="0"/>
              <a:t>–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FlexFilter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n-US" dirty="0"/>
              <a:t>Innovative technology</a:t>
            </a:r>
          </a:p>
          <a:p>
            <a:pPr lvl="1"/>
            <a:r>
              <a:rPr lang="en-US" dirty="0"/>
              <a:t>Remote, simple operation</a:t>
            </a:r>
          </a:p>
          <a:p>
            <a:pPr lvl="1"/>
            <a:r>
              <a:rPr lang="en-US" dirty="0"/>
              <a:t>No chemicals required</a:t>
            </a:r>
          </a:p>
          <a:p>
            <a:pPr lvl="2"/>
            <a:r>
              <a:rPr lang="en-US" dirty="0"/>
              <a:t>No ramp up time</a:t>
            </a:r>
          </a:p>
          <a:p>
            <a:pPr lvl="1"/>
            <a:r>
              <a:rPr lang="en-US" dirty="0"/>
              <a:t>Anticipated reduction:</a:t>
            </a:r>
          </a:p>
          <a:p>
            <a:pPr lvl="2"/>
            <a:r>
              <a:rPr lang="en-US" dirty="0"/>
              <a:t>TSS: 85-90%</a:t>
            </a:r>
          </a:p>
          <a:p>
            <a:pPr lvl="2"/>
            <a:r>
              <a:rPr lang="en-US" dirty="0"/>
              <a:t>BOD: 50-60%</a:t>
            </a:r>
          </a:p>
          <a:p>
            <a:pPr lvl="1"/>
            <a:r>
              <a:rPr lang="en-US" dirty="0"/>
              <a:t>Self contained &amp; easy retrofit</a:t>
            </a:r>
            <a:endParaRPr lang="en-US" sz="2700" dirty="0"/>
          </a:p>
          <a:p>
            <a:pPr lvl="2"/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/>
          <a:stretch/>
        </p:blipFill>
        <p:spPr bwMode="auto">
          <a:xfrm>
            <a:off x="5029200" y="3657600"/>
            <a:ext cx="3772989" cy="275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26457" y="6014340"/>
            <a:ext cx="2453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Flex Filter</a:t>
            </a:r>
          </a:p>
        </p:txBody>
      </p:sp>
    </p:spTree>
    <p:extLst>
      <p:ext uri="{BB962C8B-B14F-4D97-AF65-F5344CB8AC3E}">
        <p14:creationId xmlns:p14="http://schemas.microsoft.com/office/powerpoint/2010/main" val="2909316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1981200"/>
            <a:ext cx="5447841" cy="4389120"/>
          </a:xfrm>
        </p:spPr>
        <p:txBody>
          <a:bodyPr/>
          <a:lstStyle/>
          <a:p>
            <a:r>
              <a:rPr lang="en-US" b="1" dirty="0"/>
              <a:t>Peracetic Acid </a:t>
            </a:r>
            <a:r>
              <a:rPr lang="en-US" dirty="0"/>
              <a:t>-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Injexx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Verdent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n-US" dirty="0"/>
              <a:t>Emerging technology per USEPA</a:t>
            </a:r>
          </a:p>
          <a:p>
            <a:pPr lvl="1"/>
            <a:r>
              <a:rPr lang="en-US" dirty="0"/>
              <a:t>High rate disinfectant</a:t>
            </a:r>
          </a:p>
          <a:p>
            <a:pPr lvl="2"/>
            <a:r>
              <a:rPr lang="en-US" dirty="0"/>
              <a:t>Stronger oxidant than hypochlorite</a:t>
            </a:r>
          </a:p>
          <a:p>
            <a:pPr lvl="2"/>
            <a:r>
              <a:rPr lang="en-US" dirty="0"/>
              <a:t>No harmful by-products</a:t>
            </a:r>
          </a:p>
          <a:p>
            <a:pPr lvl="2"/>
            <a:r>
              <a:rPr lang="en-US" dirty="0"/>
              <a:t>Could require no neutralizing agents</a:t>
            </a:r>
          </a:p>
          <a:p>
            <a:pPr lvl="2"/>
            <a:r>
              <a:rPr lang="en-US" dirty="0"/>
              <a:t>Longer effective shelf life</a:t>
            </a:r>
          </a:p>
          <a:p>
            <a:pPr lvl="2"/>
            <a:r>
              <a:rPr lang="en-US" dirty="0"/>
              <a:t>Contact time less than 5 minutes</a:t>
            </a:r>
          </a:p>
          <a:p>
            <a:pPr lvl="1"/>
            <a:r>
              <a:rPr lang="en-US" dirty="0"/>
              <a:t>Can be used in combination w/ UV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Chemical Disinfection?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5" r="16407"/>
          <a:stretch/>
        </p:blipFill>
        <p:spPr bwMode="auto">
          <a:xfrm>
            <a:off x="283684" y="2819400"/>
            <a:ext cx="3423492" cy="234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52600" y="4780789"/>
            <a:ext cx="2030246" cy="381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err="1">
                <a:solidFill>
                  <a:schemeClr val="bg1"/>
                </a:solidFill>
              </a:rPr>
              <a:t>Injexx</a:t>
            </a:r>
            <a:r>
              <a:rPr lang="en-US" sz="1800" b="1" dirty="0">
                <a:solidFill>
                  <a:schemeClr val="bg1"/>
                </a:solidFill>
              </a:rPr>
              <a:t>/</a:t>
            </a:r>
            <a:r>
              <a:rPr lang="en-US" sz="1800" b="1" dirty="0" err="1">
                <a:solidFill>
                  <a:schemeClr val="bg1"/>
                </a:solidFill>
              </a:rPr>
              <a:t>Verdent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123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 t="296" b="22979"/>
          <a:stretch/>
        </p:blipFill>
        <p:spPr>
          <a:xfrm>
            <a:off x="0" y="1371600"/>
            <a:ext cx="9155870" cy="5486400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627888"/>
            <a:ext cx="8229600" cy="743712"/>
          </a:xfrm>
          <a:prstGeom prst="rect">
            <a:avLst/>
          </a:prstGeom>
        </p:spPr>
        <p:txBody>
          <a:bodyPr vert="horz" lIns="0" rIns="0" bIns="0" anchor="b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Demo Project Site </a:t>
            </a:r>
            <a:r>
              <a:rPr lang="en-US" sz="3300" b="1" dirty="0"/>
              <a:t>(Aerial View)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52800" y="2333244"/>
            <a:ext cx="1600200" cy="369332"/>
          </a:xfrm>
          <a:prstGeom prst="rect">
            <a:avLst/>
          </a:prstGeom>
          <a:solidFill>
            <a:srgbClr val="0067B4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Disinfection</a:t>
            </a:r>
            <a:endParaRPr lang="en-US" b="1" i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0" y="3028890"/>
            <a:ext cx="2011136" cy="400110"/>
          </a:xfrm>
          <a:prstGeom prst="rect">
            <a:avLst/>
          </a:prstGeom>
          <a:solidFill>
            <a:srgbClr val="0067B4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Solid Removal</a:t>
            </a:r>
            <a:endParaRPr lang="en-US" sz="2000" b="1" i="1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978793" y="3398230"/>
            <a:ext cx="1217565" cy="816525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2"/>
          </p:cNvCxnSpPr>
          <p:nvPr/>
        </p:nvCxnSpPr>
        <p:spPr>
          <a:xfrm>
            <a:off x="6187168" y="3429000"/>
            <a:ext cx="137432" cy="253925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0" idx="2"/>
          </p:cNvCxnSpPr>
          <p:nvPr/>
        </p:nvCxnSpPr>
        <p:spPr>
          <a:xfrm flipH="1">
            <a:off x="2422388" y="3429000"/>
            <a:ext cx="3764780" cy="57883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</p:cNvCxnSpPr>
          <p:nvPr/>
        </p:nvCxnSpPr>
        <p:spPr>
          <a:xfrm>
            <a:off x="4152900" y="2702576"/>
            <a:ext cx="1" cy="592312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318782" y="2684579"/>
            <a:ext cx="834120" cy="820621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9" idx="2"/>
          </p:cNvCxnSpPr>
          <p:nvPr/>
        </p:nvCxnSpPr>
        <p:spPr>
          <a:xfrm flipH="1">
            <a:off x="2725511" y="2702576"/>
            <a:ext cx="1427389" cy="878824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23672" y="3964972"/>
            <a:ext cx="2011136" cy="461665"/>
          </a:xfrm>
          <a:prstGeom prst="rect">
            <a:avLst/>
          </a:prstGeom>
          <a:solidFill>
            <a:srgbClr val="0067B4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Influent</a:t>
            </a:r>
            <a:endParaRPr lang="en-US" sz="2400" b="1" i="1" dirty="0">
              <a:solidFill>
                <a:prstClr val="white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324600" y="4423633"/>
            <a:ext cx="1596144" cy="1977167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ow: Curved Right 18"/>
          <p:cNvSpPr/>
          <p:nvPr/>
        </p:nvSpPr>
        <p:spPr>
          <a:xfrm rot="7789950">
            <a:off x="7484748" y="2769238"/>
            <a:ext cx="499895" cy="1199999"/>
          </a:xfrm>
          <a:prstGeom prst="curv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row: Curved Right 19"/>
          <p:cNvSpPr/>
          <p:nvPr/>
        </p:nvSpPr>
        <p:spPr>
          <a:xfrm rot="7610933">
            <a:off x="5224216" y="1895435"/>
            <a:ext cx="499895" cy="1199999"/>
          </a:xfrm>
          <a:prstGeom prst="curv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590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me Lapse Filter Cycle 07141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9273" t="14408" r="38710" b="12688"/>
          <a:stretch/>
        </p:blipFill>
        <p:spPr>
          <a:xfrm>
            <a:off x="304800" y="96428"/>
            <a:ext cx="3276600" cy="6327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1069883"/>
            <a:ext cx="5715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WWETCO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Bio-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FlexFilter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(Compressed Media Filter)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3196113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Backwash Ends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3825613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Filter Drain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4348833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Media Compression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4969799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Filtration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7467" y="5590765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Backwash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6547133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Video courtesy of </a:t>
            </a:r>
            <a:r>
              <a:rPr lang="en-US" sz="1400" dirty="0" err="1"/>
              <a:t>WesTech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152400"/>
            <a:ext cx="2142020" cy="338554"/>
          </a:xfrm>
          <a:prstGeom prst="rect">
            <a:avLst/>
          </a:prstGeom>
          <a:solidFill>
            <a:srgbClr val="0067B4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</a:rPr>
              <a:t>Video</a:t>
            </a:r>
            <a:endParaRPr lang="en-US" sz="1600" b="1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5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10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10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10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200"/>
                            </p:stCondLst>
                            <p:childTnLst>
                              <p:par>
                                <p:cTn id="13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7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7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7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7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700"/>
                            </p:stCondLst>
                            <p:childTnLst>
                              <p:par>
                                <p:cTn id="1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4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4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4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4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0"/>
                            </p:stCondLst>
                            <p:childTnLst>
                              <p:par>
                                <p:cTn id="31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1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1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1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1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6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t="2429" r="1880" b="3025"/>
          <a:stretch/>
        </p:blipFill>
        <p:spPr>
          <a:xfrm>
            <a:off x="22302" y="-76200"/>
            <a:ext cx="4572000" cy="6913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02" y="0"/>
            <a:ext cx="4702098" cy="6837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86600" y="6248400"/>
            <a:ext cx="2113805" cy="461665"/>
          </a:xfrm>
          <a:prstGeom prst="rect">
            <a:avLst/>
          </a:prstGeom>
          <a:solidFill>
            <a:srgbClr val="0066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Photos Courtesy of </a:t>
            </a:r>
          </a:p>
          <a:p>
            <a:pPr algn="r"/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</a:rPr>
              <a:t>WesTech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 Engineering, Inc.</a:t>
            </a:r>
          </a:p>
        </p:txBody>
      </p:sp>
    </p:spTree>
    <p:extLst>
      <p:ext uri="{BB962C8B-B14F-4D97-AF65-F5344CB8AC3E}">
        <p14:creationId xmlns:p14="http://schemas.microsoft.com/office/powerpoint/2010/main" val="3889125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38200"/>
            <a:ext cx="8153400" cy="7132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effectLst/>
              </a:rPr>
              <a:t>Technology Findings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33400" y="4419600"/>
            <a:ext cx="8305800" cy="23114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Clr>
                <a:schemeClr val="accent2">
                  <a:lumMod val="75000"/>
                </a:schemeClr>
              </a:buClr>
              <a:buAutoNum type="arabicPeriod"/>
            </a:pPr>
            <a:endParaRPr lang="en-US" sz="800" dirty="0"/>
          </a:p>
          <a:p>
            <a:pPr marL="457200" indent="-457200" algn="l">
              <a:buFont typeface="+mj-lt"/>
              <a:buAutoNum type="arabicPeriod" startAt="2"/>
            </a:pPr>
            <a:r>
              <a:rPr lang="en-US" sz="2400" b="1" dirty="0"/>
              <a:t>Flex Filter </a:t>
            </a:r>
            <a:r>
              <a:rPr lang="en-US" sz="2000" dirty="0"/>
              <a:t>(Enhanced High-rate Solid Removal)</a:t>
            </a:r>
          </a:p>
          <a:p>
            <a:pPr marL="800100" lvl="1" indent="-34290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Effectively reduces </a:t>
            </a:r>
            <a:r>
              <a:rPr lang="en-US" sz="2200" b="1" dirty="0"/>
              <a:t>TSS (90%) </a:t>
            </a:r>
            <a:r>
              <a:rPr lang="en-US" sz="2200" dirty="0"/>
              <a:t>for UV or chemical disinfection treatment</a:t>
            </a:r>
          </a:p>
          <a:p>
            <a:pPr marL="800100" lvl="1" indent="-34290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Flex Filter effluent concentrations for </a:t>
            </a:r>
            <a:r>
              <a:rPr lang="en-US" sz="2200" b="1" dirty="0"/>
              <a:t>TSS &amp; CBOD averaged 25 &amp; 48 mg/l</a:t>
            </a:r>
            <a:r>
              <a:rPr lang="en-US" sz="2200" dirty="0"/>
              <a:t> respectively (excluding the first event)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7000" y="6437164"/>
            <a:ext cx="171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Flex Filter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9" t="5066"/>
          <a:stretch/>
        </p:blipFill>
        <p:spPr bwMode="auto">
          <a:xfrm>
            <a:off x="5304136" y="1675019"/>
            <a:ext cx="3535064" cy="250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95511" y="3813438"/>
            <a:ext cx="171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Storm King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33400" y="1788290"/>
            <a:ext cx="4419600" cy="285991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+mj-lt"/>
              <a:buAutoNum type="arabicPeriod"/>
            </a:pPr>
            <a:r>
              <a:rPr lang="en-US" sz="2400" b="1" dirty="0"/>
              <a:t>Storm King </a:t>
            </a:r>
            <a:r>
              <a:rPr lang="en-US" sz="2400" dirty="0"/>
              <a:t>&amp; </a:t>
            </a:r>
            <a:r>
              <a:rPr lang="en-US" sz="2400" b="1" dirty="0"/>
              <a:t>Terre </a:t>
            </a:r>
            <a:r>
              <a:rPr lang="en-US" sz="2400" b="1" dirty="0" err="1"/>
              <a:t>Kleen</a:t>
            </a:r>
            <a:r>
              <a:rPr lang="en-US" sz="2400" b="1" dirty="0"/>
              <a:t> </a:t>
            </a:r>
            <a:r>
              <a:rPr lang="en-US" sz="2000" dirty="0"/>
              <a:t>(High-rate Solid Removal)</a:t>
            </a:r>
            <a:endParaRPr lang="en-US" sz="2400" dirty="0"/>
          </a:p>
          <a:p>
            <a:pPr marL="971550" lvl="1" indent="-51435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Effective treatment for grit removal/inorganics</a:t>
            </a:r>
          </a:p>
          <a:p>
            <a:pPr marL="971550" lvl="1" indent="-51435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Unable to reduce lighter solids for UV disinfection treatment</a:t>
            </a:r>
          </a:p>
        </p:txBody>
      </p:sp>
    </p:spTree>
    <p:extLst>
      <p:ext uri="{BB962C8B-B14F-4D97-AF65-F5344CB8AC3E}">
        <p14:creationId xmlns:p14="http://schemas.microsoft.com/office/powerpoint/2010/main" val="1669004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12284" y="3886200"/>
            <a:ext cx="8343442" cy="3203098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 startAt="3"/>
            </a:pPr>
            <a:r>
              <a:rPr lang="en-US" sz="2400" b="1" dirty="0"/>
              <a:t>Trojan</a:t>
            </a:r>
            <a:r>
              <a:rPr lang="en-US" sz="2400" dirty="0"/>
              <a:t> &amp; </a:t>
            </a:r>
            <a:r>
              <a:rPr lang="en-US" sz="2400" b="1" dirty="0" err="1"/>
              <a:t>Aquionics</a:t>
            </a:r>
            <a:r>
              <a:rPr lang="en-US" sz="2400" dirty="0"/>
              <a:t> </a:t>
            </a:r>
            <a:r>
              <a:rPr lang="en-US" sz="2000" dirty="0"/>
              <a:t>(UV)</a:t>
            </a:r>
          </a:p>
          <a:p>
            <a:pPr marL="914400" lvl="1" indent="-45720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</a:t>
            </a:r>
            <a:r>
              <a:rPr lang="en-US" sz="2200" b="1" dirty="0"/>
              <a:t>Trojan</a:t>
            </a:r>
            <a:r>
              <a:rPr lang="en-US" sz="2200" dirty="0"/>
              <a:t> UV 3000Plus unit using low-pressure-lamps:</a:t>
            </a:r>
          </a:p>
          <a:p>
            <a:pPr marL="1371600" lvl="2" indent="-45720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900" dirty="0"/>
              <a:t>Required approx. </a:t>
            </a:r>
            <a:r>
              <a:rPr lang="en-US" sz="1900" b="1" dirty="0"/>
              <a:t>25 </a:t>
            </a:r>
            <a:r>
              <a:rPr lang="en-US" sz="1900" b="1" dirty="0" err="1"/>
              <a:t>mJ</a:t>
            </a:r>
            <a:r>
              <a:rPr lang="en-US" sz="1900" b="1" dirty="0"/>
              <a:t>/cm</a:t>
            </a:r>
            <a:r>
              <a:rPr lang="en-US" sz="1900" b="1" baseline="30000" dirty="0"/>
              <a:t>2</a:t>
            </a:r>
            <a:r>
              <a:rPr lang="en-US" sz="1900" b="1" dirty="0"/>
              <a:t> </a:t>
            </a:r>
            <a:r>
              <a:rPr lang="en-US" sz="1900" dirty="0"/>
              <a:t>irradiation energy input</a:t>
            </a:r>
          </a:p>
          <a:p>
            <a:pPr marL="1371600" lvl="2" indent="-45720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900" dirty="0"/>
              <a:t>Achieved </a:t>
            </a:r>
            <a:r>
              <a:rPr lang="en-US" sz="1900" b="1" dirty="0"/>
              <a:t>3 log (</a:t>
            </a:r>
            <a:r>
              <a:rPr lang="en-US" sz="1900" b="1" dirty="0" err="1"/>
              <a:t>ave.</a:t>
            </a:r>
            <a:r>
              <a:rPr lang="en-US" sz="1900" b="1" dirty="0"/>
              <a:t>) inactivation </a:t>
            </a:r>
            <a:r>
              <a:rPr lang="en-US" sz="1900" dirty="0"/>
              <a:t>of pathogen indicators</a:t>
            </a:r>
          </a:p>
          <a:p>
            <a:pPr marL="914400" lvl="1" indent="-45720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</a:t>
            </a:r>
            <a:r>
              <a:rPr lang="en-US" sz="2200" b="1" dirty="0" err="1"/>
              <a:t>Aquionics</a:t>
            </a:r>
            <a:r>
              <a:rPr lang="en-US" sz="2200" dirty="0"/>
              <a:t> 250+W unit using medium-pressure lamps:</a:t>
            </a:r>
          </a:p>
          <a:p>
            <a:pPr marL="1371600" lvl="2" indent="-45720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900" dirty="0"/>
              <a:t>Required more than </a:t>
            </a:r>
            <a:r>
              <a:rPr lang="en-US" sz="1900" b="1" dirty="0"/>
              <a:t>45 </a:t>
            </a:r>
            <a:r>
              <a:rPr lang="en-US" sz="1900" b="1" dirty="0" err="1"/>
              <a:t>mJ</a:t>
            </a:r>
            <a:r>
              <a:rPr lang="en-US" sz="1900" b="1" dirty="0"/>
              <a:t>/cm</a:t>
            </a:r>
            <a:r>
              <a:rPr lang="en-US" sz="1900" b="1" baseline="30000" dirty="0"/>
              <a:t>2</a:t>
            </a:r>
            <a:r>
              <a:rPr lang="en-US" sz="1900" b="1" dirty="0"/>
              <a:t> </a:t>
            </a:r>
            <a:r>
              <a:rPr lang="en-US" sz="1900" dirty="0"/>
              <a:t>irradiation energy input </a:t>
            </a:r>
          </a:p>
          <a:p>
            <a:pPr marL="1371600" lvl="2" indent="-45720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900" dirty="0"/>
              <a:t>Achieved a </a:t>
            </a:r>
            <a:r>
              <a:rPr lang="en-US" sz="1900" b="1" dirty="0"/>
              <a:t>3 log (ave.) inactivation </a:t>
            </a:r>
            <a:r>
              <a:rPr lang="en-US" sz="1900" dirty="0"/>
              <a:t>of pathogen indicators</a:t>
            </a:r>
            <a:endParaRPr lang="en-US" sz="23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2032"/>
            <a:ext cx="4412760" cy="230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286000" y="3333205"/>
            <a:ext cx="1676400" cy="400595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Trojan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3400" y="685800"/>
            <a:ext cx="8153400" cy="71326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00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  <a:effectLst/>
              </a:rPr>
              <a:t>Technology Findings </a:t>
            </a:r>
            <a:r>
              <a:rPr lang="en-US" sz="2200" dirty="0">
                <a:solidFill>
                  <a:schemeClr val="tx2"/>
                </a:solidFill>
                <a:effectLst/>
              </a:rPr>
              <a:t>(cont’d)</a:t>
            </a:r>
            <a:endParaRPr lang="en-US" dirty="0"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9036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1600200"/>
            <a:ext cx="3973902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200" b="1" dirty="0"/>
              <a:t>The Report</a:t>
            </a:r>
            <a:br>
              <a:rPr lang="en-US" sz="4400" i="1" dirty="0"/>
            </a:b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186077"/>
            <a:ext cx="4902200" cy="266700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200" b="1" dirty="0"/>
              <a:t>Background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200" b="1" dirty="0"/>
              <a:t>Project Objectives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200" b="1" dirty="0"/>
              <a:t>Project Collaboration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200" b="1" dirty="0"/>
              <a:t>Technologies Tested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200" b="1" dirty="0"/>
              <a:t>Findings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200" b="1" dirty="0"/>
              <a:t>Conclusions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8057" y="605398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October </a:t>
            </a:r>
            <a:r>
              <a:rPr lang="en-US" dirty="0"/>
              <a:t>2017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879789"/>
            <a:ext cx="3691175" cy="5190716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19800" y="3048000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90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33400" y="1981200"/>
            <a:ext cx="4572000" cy="51689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 startAt="4"/>
            </a:pPr>
            <a:r>
              <a:rPr lang="en-US" sz="2400" b="1" dirty="0"/>
              <a:t>Trojan</a:t>
            </a:r>
            <a:r>
              <a:rPr lang="en-US" sz="2400" dirty="0"/>
              <a:t> &amp; </a:t>
            </a:r>
            <a:r>
              <a:rPr lang="en-US" sz="2400" b="1" dirty="0" err="1"/>
              <a:t>Aquionics</a:t>
            </a:r>
            <a:r>
              <a:rPr lang="en-US" sz="2400" dirty="0"/>
              <a:t> </a:t>
            </a:r>
            <a:r>
              <a:rPr lang="en-US" sz="2000" dirty="0"/>
              <a:t>(UV)</a:t>
            </a:r>
          </a:p>
          <a:p>
            <a:pPr marL="914400" lvl="1" indent="-45720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As expected, there was a strong correlation between water transmittance and water quality parameters concentrations for TSS, CBOD</a:t>
            </a:r>
            <a:r>
              <a:rPr lang="en-US" sz="2200" baseline="-25000" dirty="0"/>
              <a:t>5</a:t>
            </a:r>
            <a:r>
              <a:rPr lang="en-US" sz="2200" dirty="0"/>
              <a:t> &amp; COD</a:t>
            </a:r>
          </a:p>
          <a:p>
            <a:pPr marL="914400" lvl="1" indent="-45720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As these parameters’ concentration increased, UVT decreased</a:t>
            </a:r>
          </a:p>
          <a:p>
            <a:pPr marL="1428750" lvl="2" indent="-514350" algn="l">
              <a:buClr>
                <a:schemeClr val="accent2">
                  <a:lumMod val="75000"/>
                </a:schemeClr>
              </a:buClr>
              <a:buFont typeface="+mj-lt"/>
              <a:buAutoNum type="arabicPeriod" startAt="4"/>
            </a:pPr>
            <a:endParaRPr lang="en-US" sz="23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40278"/>
            <a:ext cx="3376025" cy="268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049232" y="2102469"/>
            <a:ext cx="1676400" cy="473742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err="1">
                <a:solidFill>
                  <a:schemeClr val="bg1"/>
                </a:solidFill>
              </a:rPr>
              <a:t>Aquionics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3400" y="838200"/>
            <a:ext cx="8153400" cy="71326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00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  <a:effectLst/>
              </a:rPr>
              <a:t>Technology Findings </a:t>
            </a:r>
            <a:r>
              <a:rPr lang="en-US" sz="2200" dirty="0">
                <a:solidFill>
                  <a:schemeClr val="tx2"/>
                </a:solidFill>
                <a:effectLst/>
              </a:rPr>
              <a:t>(cont’d)</a:t>
            </a:r>
            <a:endParaRPr lang="en-US" dirty="0"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0998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33400" y="1859930"/>
            <a:ext cx="8269077" cy="4845669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4572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5.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Injexx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/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Verdent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(Peracetic Acid – PAA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at 12% solution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)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DD9">
                  <a:lumMod val="75000"/>
                </a:srgbClr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Positive correlation between the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applied dose of PAA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as normalized by COD present in the wastewater and the log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reduction of pathogen indicators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DD9">
                  <a:lumMod val="75000"/>
                </a:srgbClr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PAA dose of 0.01 mg/l of PAA per mg/l of COD present in wastewater resulted in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3 log reduction of fecal coliforms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(on average) with slightly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higher effectiveness for E. coli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and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slightly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lower for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9DD9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Enterocci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9DD9">
                  <a:lumMod val="75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DD9">
                  <a:lumMod val="75000"/>
                </a:srgbClr>
              </a:buClr>
              <a:buSzPct val="70000"/>
              <a:buFont typeface="Wingdings 2"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3400" y="838200"/>
            <a:ext cx="8153400" cy="71326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00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Technology Findings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(cont’d)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5" r="16407"/>
          <a:stretch/>
        </p:blipFill>
        <p:spPr bwMode="auto">
          <a:xfrm>
            <a:off x="5720508" y="4515611"/>
            <a:ext cx="3423492" cy="234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189424" y="6477000"/>
            <a:ext cx="2030246" cy="381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Injexx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/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Verdent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33400" y="4800601"/>
            <a:ext cx="4876800" cy="2057399"/>
          </a:xfrm>
          <a:prstGeom prst="rect">
            <a:avLst/>
          </a:prstGeom>
        </p:spPr>
        <p:txBody>
          <a:bodyPr vert="horz" lIns="0" rIns="18288">
            <a:normAutofit lnSpcReduction="10000"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DD9">
                  <a:lumMod val="75000"/>
                </a:srgbClr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Increasing the relative dose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to above 0.015 mg/l of PAA per mg/l of COD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increased log reduction to  4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(limited data)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DD9">
                  <a:lumMod val="75000"/>
                </a:srgbClr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lang="en-US" sz="2100" dirty="0">
                <a:latin typeface="Constantia"/>
              </a:rPr>
              <a:t>Hydraulic retention time </a:t>
            </a:r>
            <a:r>
              <a:rPr lang="en-US" sz="2100" b="1" dirty="0">
                <a:latin typeface="Constantia"/>
              </a:rPr>
              <a:t>~</a:t>
            </a:r>
            <a:r>
              <a:rPr lang="en-US" sz="2100" b="1" dirty="0">
                <a:solidFill>
                  <a:srgbClr val="009DD9">
                    <a:lumMod val="75000"/>
                  </a:srgbClr>
                </a:solidFill>
                <a:latin typeface="Constantia"/>
              </a:rPr>
              <a:t> 3 minutes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9DD9">
                  <a:lumMod val="75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487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954" y="838200"/>
            <a:ext cx="7851648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effectLst/>
              </a:rPr>
              <a:t>Technology Conclusions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92725" y="1447800"/>
            <a:ext cx="7854696" cy="52578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buClr>
                <a:schemeClr val="accent1">
                  <a:lumMod val="75000"/>
                </a:schemeClr>
              </a:buClr>
            </a:pPr>
            <a:endParaRPr lang="en-US" sz="900" dirty="0"/>
          </a:p>
          <a:p>
            <a:pPr marL="514350" indent="-514350" algn="l">
              <a:buFont typeface="+mj-lt"/>
              <a:buAutoNum type="arabicPeriod"/>
            </a:pPr>
            <a:r>
              <a:rPr lang="en-US" sz="2400" b="1" dirty="0"/>
              <a:t>Coarse screens </a:t>
            </a:r>
            <a:r>
              <a:rPr lang="en-US" sz="2400" dirty="0"/>
              <a:t>(1/2” opening) should precede any treatment scenarios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400" b="1" dirty="0"/>
              <a:t>Compressed media filter – Flex Filter</a:t>
            </a:r>
          </a:p>
          <a:p>
            <a:pPr marL="971550" lvl="1" indent="-51435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Most consistent and effective solids-removal technology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400" b="1" dirty="0"/>
              <a:t>UV</a:t>
            </a:r>
            <a:r>
              <a:rPr lang="en-US" dirty="0"/>
              <a:t> </a:t>
            </a:r>
          </a:p>
          <a:p>
            <a:pPr marL="971550" lvl="1" indent="-51435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Effectively achieve water quality objectives at </a:t>
            </a:r>
            <a:r>
              <a:rPr lang="en-US" sz="2200" b="1" dirty="0"/>
              <a:t>40% UV transmissivity or greater</a:t>
            </a:r>
          </a:p>
          <a:p>
            <a:pPr marL="971550" lvl="1" indent="-51435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b="1" dirty="0"/>
              <a:t>Compressed media filtration</a:t>
            </a:r>
            <a:r>
              <a:rPr lang="en-US" sz="2200" dirty="0"/>
              <a:t>, or equivalent, must precede UV </a:t>
            </a:r>
          </a:p>
          <a:p>
            <a:pPr marL="971550" lvl="1" indent="-51435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effluent from the </a:t>
            </a:r>
            <a:r>
              <a:rPr lang="en-US" sz="2200" b="1" dirty="0"/>
              <a:t>Flex Filter </a:t>
            </a:r>
            <a:r>
              <a:rPr lang="en-US" sz="2200" dirty="0"/>
              <a:t>averaged </a:t>
            </a:r>
            <a:r>
              <a:rPr lang="en-US" sz="2200" b="1" dirty="0"/>
              <a:t>approx. 27 mg/l for TSS &amp; 40% </a:t>
            </a:r>
            <a:r>
              <a:rPr lang="en-US" sz="2200" dirty="0"/>
              <a:t>on UVT </a:t>
            </a:r>
            <a:r>
              <a:rPr lang="en-US" sz="2000" dirty="0"/>
              <a:t>(excluding simulation runs)</a:t>
            </a:r>
          </a:p>
          <a:p>
            <a:pPr algn="l">
              <a:buClr>
                <a:schemeClr val="accent1">
                  <a:lumMod val="75000"/>
                </a:schemeClr>
              </a:buClr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5585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9916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effectLst/>
              </a:rPr>
              <a:t>Technology Conclusions</a:t>
            </a:r>
            <a:r>
              <a:rPr lang="en-US" sz="2200" dirty="0">
                <a:solidFill>
                  <a:schemeClr val="tx2"/>
                </a:solidFill>
                <a:effectLst/>
              </a:rPr>
              <a:t>(cont’d)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92725" y="1676400"/>
            <a:ext cx="7854696" cy="49530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AutoNum type="arabicPeriod" startAt="4"/>
            </a:pPr>
            <a:r>
              <a:rPr lang="en-US" sz="2400" b="1" dirty="0"/>
              <a:t>Peracetic Acid </a:t>
            </a:r>
          </a:p>
          <a:p>
            <a:pPr marL="971550" lvl="1" indent="-514350" algn="l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Effective disinfectant for wet weather flows</a:t>
            </a:r>
          </a:p>
          <a:p>
            <a:pPr marL="971550" lvl="1" indent="-514350" algn="l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Compared to chlorine:</a:t>
            </a:r>
          </a:p>
          <a:p>
            <a:pPr marL="1428750" lvl="2" indent="-514350" algn="l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Similar or lower dosages needed</a:t>
            </a:r>
          </a:p>
          <a:p>
            <a:pPr marL="1428750" lvl="2" indent="-514350" algn="l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Shorter contact time required (typ. 3 mins.)</a:t>
            </a:r>
          </a:p>
          <a:p>
            <a:pPr marL="1428750" lvl="2" indent="-514350" algn="l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No neutralizing agent required</a:t>
            </a:r>
          </a:p>
          <a:p>
            <a:pPr marL="1428750" lvl="2" indent="-514350" algn="l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Potentially less toxic then chlorine</a:t>
            </a:r>
          </a:p>
          <a:p>
            <a:pPr marL="1428750" lvl="2" indent="-514350" algn="l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Longer shelf life</a:t>
            </a:r>
          </a:p>
          <a:p>
            <a:pPr marL="514350" indent="-514350" algn="l">
              <a:buFont typeface="+mj-lt"/>
              <a:buAutoNum type="arabicPeriod" startAt="5"/>
            </a:pPr>
            <a:r>
              <a:rPr lang="en-US" sz="2400" b="1" dirty="0"/>
              <a:t>Flex Filter - Compressed media filter</a:t>
            </a:r>
            <a:r>
              <a:rPr lang="en-US" sz="2400" dirty="0"/>
              <a:t>, followed by </a:t>
            </a:r>
            <a:r>
              <a:rPr lang="en-US" sz="2400" b="1" dirty="0"/>
              <a:t>UV</a:t>
            </a:r>
            <a:r>
              <a:rPr lang="en-US" sz="2400" dirty="0"/>
              <a:t> </a:t>
            </a:r>
            <a:r>
              <a:rPr lang="en-US" sz="2400" b="1" dirty="0"/>
              <a:t>and/or Peracetic acid </a:t>
            </a:r>
            <a:r>
              <a:rPr lang="en-US" sz="2400" dirty="0"/>
              <a:t>disinfection, can achieve water quality standards (suspended solids and disinfection)</a:t>
            </a:r>
          </a:p>
        </p:txBody>
      </p:sp>
    </p:spTree>
    <p:extLst>
      <p:ext uri="{BB962C8B-B14F-4D97-AF65-F5344CB8AC3E}">
        <p14:creationId xmlns:p14="http://schemas.microsoft.com/office/powerpoint/2010/main" val="1048898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BB1C0-71E0-421A-ADBD-F67FE8696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8534400" cy="2743200"/>
          </a:xfrm>
        </p:spPr>
        <p:txBody>
          <a:bodyPr/>
          <a:lstStyle/>
          <a:p>
            <a:r>
              <a:rPr lang="en-US" sz="2200" dirty="0"/>
              <a:t>Construction and Operation &amp; Maintenance (O&amp;M) Costs </a:t>
            </a:r>
          </a:p>
          <a:p>
            <a:pPr lvl="1"/>
            <a:r>
              <a:rPr lang="en-US" sz="2000" dirty="0"/>
              <a:t>can be </a:t>
            </a:r>
            <a:r>
              <a:rPr lang="en-US" sz="2000" b="1" dirty="0">
                <a:solidFill>
                  <a:srgbClr val="0076A3"/>
                </a:solidFill>
              </a:rPr>
              <a:t>significantly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0076A3"/>
                </a:solidFill>
              </a:rPr>
              <a:t>lower</a:t>
            </a:r>
            <a:r>
              <a:rPr lang="en-US" sz="2000" dirty="0"/>
              <a:t> than regional solutions </a:t>
            </a:r>
            <a:r>
              <a:rPr lang="en-US" sz="1800" dirty="0"/>
              <a:t>(transport and treatment or sewer separation)</a:t>
            </a:r>
          </a:p>
          <a:p>
            <a:r>
              <a:rPr lang="en-US" sz="2000" dirty="0"/>
              <a:t>Equipment and O&amp;M cost curves are available in section 12 of the report</a:t>
            </a:r>
          </a:p>
          <a:p>
            <a:pPr marL="393192" lvl="1" indent="0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2100" b="1" dirty="0"/>
              <a:t>Estimated Footprint, Construction and O&amp;M Costs:</a:t>
            </a:r>
            <a:r>
              <a:rPr lang="en-US" sz="2100" dirty="0"/>
              <a:t> </a:t>
            </a:r>
          </a:p>
          <a:p>
            <a:pPr marL="0" indent="0" algn="ctr">
              <a:buNone/>
            </a:pPr>
            <a:r>
              <a:rPr lang="en-US" sz="2000" dirty="0"/>
              <a:t>Compressed Media Filter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DEF3F3F-8E26-4B0B-B185-1F516D729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effectLst/>
              </a:rPr>
              <a:t>Costs Conclusions</a:t>
            </a:r>
            <a:endParaRPr lang="en-US" sz="22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6B08F0A-1A79-4532-A7D1-71562CB9E4E6}"/>
              </a:ext>
            </a:extLst>
          </p:cNvPr>
          <p:cNvSpPr/>
          <p:nvPr/>
        </p:nvSpPr>
        <p:spPr>
          <a:xfrm>
            <a:off x="7848600" y="1447800"/>
            <a:ext cx="228600" cy="304800"/>
          </a:xfrm>
          <a:prstGeom prst="downArrow">
            <a:avLst/>
          </a:prstGeom>
          <a:solidFill>
            <a:srgbClr val="00B05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BB12B76-50C9-4854-9E4C-71363FADE1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868860"/>
              </p:ext>
            </p:extLst>
          </p:nvPr>
        </p:nvGraphicFramePr>
        <p:xfrm>
          <a:off x="63393" y="3819778"/>
          <a:ext cx="9017213" cy="29522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6936">
                  <a:extLst>
                    <a:ext uri="{9D8B030D-6E8A-4147-A177-3AD203B41FA5}">
                      <a16:colId xmlns:a16="http://schemas.microsoft.com/office/drawing/2014/main" val="2172531015"/>
                    </a:ext>
                  </a:extLst>
                </a:gridCol>
                <a:gridCol w="1546936">
                  <a:extLst>
                    <a:ext uri="{9D8B030D-6E8A-4147-A177-3AD203B41FA5}">
                      <a16:colId xmlns:a16="http://schemas.microsoft.com/office/drawing/2014/main" val="3327434280"/>
                    </a:ext>
                  </a:extLst>
                </a:gridCol>
                <a:gridCol w="1255062">
                  <a:extLst>
                    <a:ext uri="{9D8B030D-6E8A-4147-A177-3AD203B41FA5}">
                      <a16:colId xmlns:a16="http://schemas.microsoft.com/office/drawing/2014/main" val="2015904787"/>
                    </a:ext>
                  </a:extLst>
                </a:gridCol>
                <a:gridCol w="1255062">
                  <a:extLst>
                    <a:ext uri="{9D8B030D-6E8A-4147-A177-3AD203B41FA5}">
                      <a16:colId xmlns:a16="http://schemas.microsoft.com/office/drawing/2014/main" val="962673591"/>
                    </a:ext>
                  </a:extLst>
                </a:gridCol>
                <a:gridCol w="1658536">
                  <a:extLst>
                    <a:ext uri="{9D8B030D-6E8A-4147-A177-3AD203B41FA5}">
                      <a16:colId xmlns:a16="http://schemas.microsoft.com/office/drawing/2014/main" val="3407273127"/>
                    </a:ext>
                  </a:extLst>
                </a:gridCol>
                <a:gridCol w="1754681">
                  <a:extLst>
                    <a:ext uri="{9D8B030D-6E8A-4147-A177-3AD203B41FA5}">
                      <a16:colId xmlns:a16="http://schemas.microsoft.com/office/drawing/2014/main" val="3864274504"/>
                    </a:ext>
                  </a:extLst>
                </a:gridCol>
              </a:tblGrid>
              <a:tr h="10746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Design Flow (MGD)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Filter Matrix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Cell (width x length)</a:t>
                      </a:r>
                      <a:r>
                        <a:rPr lang="en-US" sz="1800" baseline="30000" dirty="0">
                          <a:effectLst/>
                        </a:rPr>
                        <a:t>1</a:t>
                      </a:r>
                      <a:endParaRPr lang="en-US" sz="1500" baseline="30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Matrix Foot Print</a:t>
                      </a:r>
                      <a:r>
                        <a:rPr lang="en-US" sz="1800" baseline="30000" dirty="0">
                          <a:effectLst/>
                        </a:rPr>
                        <a:t>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/>
                          <a:ea typeface="Calibri"/>
                        </a:rPr>
                        <a:t>Square</a:t>
                      </a:r>
                      <a:r>
                        <a:rPr lang="en-US" sz="1800" baseline="0" dirty="0">
                          <a:effectLst/>
                          <a:latin typeface="Times New Roman"/>
                          <a:ea typeface="Calibri"/>
                        </a:rPr>
                        <a:t> Feet  -Acres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15136" marR="115136" marT="57568" marB="5756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Construction Cost </a:t>
                      </a:r>
                      <a:r>
                        <a:rPr lang="en-US" sz="1800" baseline="30000" dirty="0">
                          <a:effectLst/>
                        </a:rPr>
                        <a:t>3</a:t>
                      </a:r>
                      <a:endParaRPr lang="en-US" sz="1500" baseline="30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($M) 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Annual </a:t>
                      </a:r>
                      <a:endParaRPr lang="en-US" sz="15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O/M  </a:t>
                      </a:r>
                      <a:endParaRPr lang="en-US" sz="15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Cost</a:t>
                      </a:r>
                      <a:r>
                        <a:rPr lang="en-US" sz="1800" baseline="30000" dirty="0">
                          <a:effectLst/>
                        </a:rPr>
                        <a:t>4</a:t>
                      </a:r>
                      <a:endParaRPr lang="en-US" sz="15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($)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extLst>
                  <a:ext uri="{0D108BD9-81ED-4DB2-BD59-A6C34878D82A}">
                    <a16:rowId xmlns:a16="http://schemas.microsoft.com/office/drawing/2014/main" val="807315326"/>
                  </a:ext>
                </a:extLst>
              </a:tr>
              <a:tr h="370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5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5(6x12)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1,700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0.04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aseline="0" dirty="0">
                          <a:effectLst/>
                        </a:rPr>
                        <a:t>3.1</a:t>
                      </a:r>
                      <a:endParaRPr lang="en-US" sz="1500" baseline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17,200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extLst>
                  <a:ext uri="{0D108BD9-81ED-4DB2-BD59-A6C34878D82A}">
                    <a16:rowId xmlns:a16="http://schemas.microsoft.com/office/drawing/2014/main" val="3800085747"/>
                  </a:ext>
                </a:extLst>
              </a:tr>
              <a:tr h="370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10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5(6x24)</a:t>
                      </a:r>
                      <a:endParaRPr lang="en-US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2,200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0.05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aseline="0" dirty="0">
                          <a:effectLst/>
                          <a:latin typeface="+mn-lt"/>
                          <a:ea typeface="+mn-ea"/>
                        </a:rPr>
                        <a:t>4.0</a:t>
                      </a:r>
                      <a:endParaRPr lang="en-US" sz="1500" baseline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+mn-lt"/>
                          <a:ea typeface="+mn-ea"/>
                        </a:rPr>
                        <a:t>23,400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extLst>
                  <a:ext uri="{0D108BD9-81ED-4DB2-BD59-A6C34878D82A}">
                    <a16:rowId xmlns:a16="http://schemas.microsoft.com/office/drawing/2014/main" val="2858007389"/>
                  </a:ext>
                </a:extLst>
              </a:tr>
              <a:tr h="370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25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5(13x30)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5,400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0.11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aseline="0" dirty="0">
                          <a:effectLst/>
                          <a:latin typeface="+mn-lt"/>
                          <a:ea typeface="+mn-ea"/>
                        </a:rPr>
                        <a:t>9.8</a:t>
                      </a:r>
                      <a:endParaRPr lang="en-US" sz="1500" baseline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+mn-lt"/>
                          <a:ea typeface="+mn-ea"/>
                        </a:rPr>
                        <a:t>36,600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extLst>
                  <a:ext uri="{0D108BD9-81ED-4DB2-BD59-A6C34878D82A}">
                    <a16:rowId xmlns:a16="http://schemas.microsoft.com/office/drawing/2014/main" val="3005735302"/>
                  </a:ext>
                </a:extLst>
              </a:tr>
              <a:tr h="370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100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10(27x30)</a:t>
                      </a:r>
                      <a:endParaRPr lang="en-US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21,000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0.48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aseline="0" dirty="0">
                          <a:effectLst/>
                        </a:rPr>
                        <a:t>38.0</a:t>
                      </a:r>
                      <a:endParaRPr lang="en-US" sz="1500" baseline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+mn-lt"/>
                          <a:ea typeface="+mn-ea"/>
                        </a:rPr>
                        <a:t>104,800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extLst>
                  <a:ext uri="{0D108BD9-81ED-4DB2-BD59-A6C34878D82A}">
                    <a16:rowId xmlns:a16="http://schemas.microsoft.com/office/drawing/2014/main" val="2524539558"/>
                  </a:ext>
                </a:extLst>
              </a:tr>
              <a:tr h="370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250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24(27x30)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50,000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1.15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aseline="0" dirty="0">
                          <a:effectLst/>
                        </a:rPr>
                        <a:t>90.5</a:t>
                      </a:r>
                    </a:p>
                  </a:txBody>
                  <a:tcPr marL="86352" marR="8635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+mn-lt"/>
                          <a:ea typeface="+mn-ea"/>
                        </a:rPr>
                        <a:t>226,000</a:t>
                      </a:r>
                      <a:endParaRPr lang="en-US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86352" marR="86352" marT="0" marB="0" anchor="ctr"/>
                </a:tc>
                <a:extLst>
                  <a:ext uri="{0D108BD9-81ED-4DB2-BD59-A6C34878D82A}">
                    <a16:rowId xmlns:a16="http://schemas.microsoft.com/office/drawing/2014/main" val="1886747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7128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14400"/>
            <a:ext cx="7851648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effectLst/>
              </a:rPr>
              <a:t>Project Conclusions</a:t>
            </a:r>
            <a:endParaRPr lang="en-US" sz="5300" dirty="0">
              <a:solidFill>
                <a:schemeClr val="tx2"/>
              </a:solidFill>
              <a:effectLst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09600" y="1676399"/>
            <a:ext cx="7854696" cy="5181601"/>
          </a:xfrm>
          <a:prstGeom prst="rect">
            <a:avLst/>
          </a:prstGeom>
        </p:spPr>
        <p:txBody>
          <a:bodyPr vert="horz" lIns="0" rIns="18288">
            <a:normAutofit fontScale="92500"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400" b="1" dirty="0"/>
              <a:t>High-performance satellite end-of-pipe treatment </a:t>
            </a:r>
            <a:r>
              <a:rPr lang="en-US" sz="2400" dirty="0"/>
              <a:t>can:</a:t>
            </a:r>
          </a:p>
          <a:p>
            <a:pPr marL="971550" lvl="1" indent="-51435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6A3"/>
                </a:solidFill>
              </a:rPr>
              <a:t>be used to protect public health and aquatic biology</a:t>
            </a:r>
          </a:p>
          <a:p>
            <a:pPr marL="971550" lvl="1" indent="-51435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6A3"/>
                </a:solidFill>
              </a:rPr>
              <a:t>be a cost effective alternative</a:t>
            </a:r>
          </a:p>
          <a:p>
            <a:pPr marL="971550" lvl="1" indent="-51435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6A3"/>
                </a:solidFill>
              </a:rPr>
              <a:t>provide</a:t>
            </a:r>
            <a:r>
              <a:rPr lang="en-US" sz="2200" dirty="0"/>
              <a:t> </a:t>
            </a:r>
            <a:r>
              <a:rPr lang="en-US" sz="2200" b="1" dirty="0">
                <a:solidFill>
                  <a:srgbClr val="0076A3"/>
                </a:solidFill>
              </a:rPr>
              <a:t>incremental CSO reductions</a:t>
            </a:r>
          </a:p>
          <a:p>
            <a:pPr marL="971550" lvl="1" indent="-51435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6A3"/>
                </a:solidFill>
              </a:rPr>
              <a:t>offer green spaces &amp; other community amenities  </a:t>
            </a:r>
          </a:p>
          <a:p>
            <a:pPr algn="l">
              <a:buClr>
                <a:schemeClr val="accent2">
                  <a:lumMod val="75000"/>
                </a:schemeClr>
              </a:buClr>
            </a:pPr>
            <a:endParaRPr lang="en-US" sz="1000" dirty="0"/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400" b="1" dirty="0"/>
              <a:t>Satellite Treatment </a:t>
            </a:r>
          </a:p>
          <a:p>
            <a:pPr algn="l"/>
            <a:r>
              <a:rPr lang="en-US" sz="2400" b="1" dirty="0"/>
              <a:t>        facilities can be</a:t>
            </a:r>
            <a:r>
              <a:rPr lang="en-US" sz="2400" dirty="0"/>
              <a:t>:</a:t>
            </a:r>
          </a:p>
          <a:p>
            <a:pPr marL="971550" lvl="1" indent="-51435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6A3"/>
                </a:solidFill>
              </a:rPr>
              <a:t>Unmanned</a:t>
            </a:r>
          </a:p>
          <a:p>
            <a:pPr marL="971550" lvl="1" indent="-51435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6A3"/>
                </a:solidFill>
              </a:rPr>
              <a:t>Odor free</a:t>
            </a:r>
          </a:p>
          <a:p>
            <a:pPr marL="971550" lvl="1" indent="-51435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6A3"/>
                </a:solidFill>
              </a:rPr>
              <a:t>Adaptable to multiple</a:t>
            </a:r>
          </a:p>
          <a:p>
            <a:pPr lvl="1" algn="l">
              <a:buClr>
                <a:schemeClr val="accent2">
                  <a:lumMod val="75000"/>
                </a:schemeClr>
              </a:buClr>
            </a:pPr>
            <a:r>
              <a:rPr lang="en-US" sz="2200" b="1" dirty="0">
                <a:solidFill>
                  <a:srgbClr val="0076A3"/>
                </a:solidFill>
              </a:rPr>
              <a:t>        locations</a:t>
            </a:r>
          </a:p>
          <a:p>
            <a:pPr marL="1428750" lvl="2" indent="-51435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900" dirty="0"/>
              <a:t>Small footprint</a:t>
            </a:r>
          </a:p>
          <a:p>
            <a:pPr marL="1428750" lvl="2" indent="-514350" algn="l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900" dirty="0"/>
              <a:t>Below grade</a:t>
            </a:r>
          </a:p>
          <a:p>
            <a:pPr algn="l">
              <a:buClr>
                <a:schemeClr val="accent2">
                  <a:lumMod val="75000"/>
                </a:schemeClr>
              </a:buClr>
            </a:pPr>
            <a:endParaRPr lang="en-US" sz="2800" dirty="0"/>
          </a:p>
          <a:p>
            <a:pPr marL="514350" indent="-514350" algn="l">
              <a:buClr>
                <a:schemeClr val="accent1">
                  <a:lumMod val="75000"/>
                </a:schemeClr>
              </a:buClr>
              <a:buFont typeface="+mj-lt"/>
              <a:buAutoNum type="arabicPeriod" startAt="4"/>
            </a:pP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3949" r="-1" b="32102"/>
          <a:stretch/>
        </p:blipFill>
        <p:spPr>
          <a:xfrm>
            <a:off x="4800600" y="3958883"/>
            <a:ext cx="4267200" cy="2822917"/>
          </a:xfrm>
          <a:prstGeom prst="rect">
            <a:avLst/>
          </a:prstGeom>
        </p:spPr>
      </p:pic>
      <p:sp>
        <p:nvSpPr>
          <p:cNvPr id="3" name="Star: 5 Points 2"/>
          <p:cNvSpPr/>
          <p:nvPr/>
        </p:nvSpPr>
        <p:spPr>
          <a:xfrm>
            <a:off x="376868" y="1676399"/>
            <a:ext cx="533400" cy="457200"/>
          </a:xfrm>
          <a:prstGeom prst="star5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/>
          <p:cNvSpPr/>
          <p:nvPr/>
        </p:nvSpPr>
        <p:spPr>
          <a:xfrm>
            <a:off x="351162" y="3730283"/>
            <a:ext cx="533400" cy="457200"/>
          </a:xfrm>
          <a:prstGeom prst="star5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18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8801"/>
            <a:ext cx="6705600" cy="5029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3400" y="6575623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Courtesy of Black &amp; Veatch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" b="8196"/>
          <a:stretch/>
        </p:blipFill>
        <p:spPr>
          <a:xfrm>
            <a:off x="4533900" y="-5834"/>
            <a:ext cx="4648199" cy="31242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76800" y="914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+mj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" y="990600"/>
            <a:ext cx="4267200" cy="701133"/>
          </a:xfrm>
        </p:spPr>
        <p:txBody>
          <a:bodyPr>
            <a:noAutofit/>
          </a:bodyPr>
          <a:lstStyle/>
          <a:p>
            <a:br>
              <a:rPr lang="en-US" sz="3200" b="1" dirty="0"/>
            </a:br>
            <a:r>
              <a:rPr lang="en-US" sz="3200" b="1" dirty="0"/>
              <a:t>Springfield, Ohio – WTP: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0" y="3131697"/>
            <a:ext cx="762000" cy="276999"/>
          </a:xfrm>
          <a:prstGeom prst="rect">
            <a:avLst/>
          </a:prstGeom>
          <a:solidFill>
            <a:srgbClr val="0067B4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CMAS</a:t>
            </a:r>
            <a:endParaRPr lang="en-US" sz="1200" b="1" i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1800" y="3276600"/>
            <a:ext cx="2286000" cy="357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6A3"/>
                </a:solidFill>
              </a:rPr>
              <a:t>Auxiliary EHRT Facility</a:t>
            </a:r>
          </a:p>
          <a:p>
            <a:pPr algn="ctr"/>
            <a:endParaRPr lang="en-US" sz="1050" b="1" dirty="0">
              <a:solidFill>
                <a:srgbClr val="0076A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High-rate/ High-performance CSO treatment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Compressed media filter and chemical disinfection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Operating Power: &lt; $5 per MGD for CSO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Small footprint</a:t>
            </a:r>
          </a:p>
        </p:txBody>
      </p:sp>
    </p:spTree>
    <p:extLst>
      <p:ext uri="{BB962C8B-B14F-4D97-AF65-F5344CB8AC3E}">
        <p14:creationId xmlns:p14="http://schemas.microsoft.com/office/powerpoint/2010/main" val="660837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93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72B65-9931-4A79-9837-64CDE8003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9CFCD5-CE33-4878-B80F-15C92EEC0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1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55" y="457200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Access the Full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hlinkClick r:id="rId2"/>
              </a:rPr>
              <a:t>nj.gov/dep/</a:t>
            </a:r>
            <a:r>
              <a:rPr lang="en-US" dirty="0" err="1">
                <a:hlinkClick r:id="rId2"/>
              </a:rPr>
              <a:t>dwq</a:t>
            </a:r>
            <a:r>
              <a:rPr lang="en-US" dirty="0">
                <a:hlinkClick r:id="rId2"/>
              </a:rPr>
              <a:t>/cso-wet.htm</a:t>
            </a:r>
            <a:endParaRPr lang="en-US" dirty="0"/>
          </a:p>
          <a:p>
            <a:pPr marL="393192" lvl="1" indent="0">
              <a:buNone/>
            </a:pPr>
            <a:endParaRPr lang="en-US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590800"/>
            <a:ext cx="480746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3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5364" y="56388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Background: CSO Options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981200"/>
            <a:ext cx="8229600" cy="43891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dirty="0"/>
              <a:t>           </a:t>
            </a:r>
            <a:r>
              <a:rPr lang="en-US" u="sng" dirty="0">
                <a:latin typeface="Impact" pitchFamily="34" charset="0"/>
              </a:rPr>
              <a:t>ELIMINATE</a:t>
            </a:r>
            <a:r>
              <a:rPr lang="en-US" dirty="0"/>
              <a:t>           </a:t>
            </a:r>
            <a:r>
              <a:rPr lang="en-US" u="sng" dirty="0">
                <a:latin typeface="Impact" pitchFamily="34" charset="0"/>
              </a:rPr>
              <a:t>REDUCE/STORE</a:t>
            </a:r>
            <a:r>
              <a:rPr lang="en-US" dirty="0"/>
              <a:t>             </a:t>
            </a:r>
            <a:r>
              <a:rPr lang="en-US" u="sng" dirty="0">
                <a:latin typeface="Impact" pitchFamily="34" charset="0"/>
              </a:rPr>
              <a:t>TREAT</a:t>
            </a:r>
          </a:p>
          <a:p>
            <a:pPr marL="0" indent="0">
              <a:buFont typeface="Wingdings 2"/>
              <a:buNone/>
            </a:pPr>
            <a:r>
              <a:rPr lang="en-US" dirty="0">
                <a:solidFill>
                  <a:schemeClr val="tx2"/>
                </a:solidFill>
              </a:rPr>
              <a:t>           </a:t>
            </a:r>
            <a:r>
              <a:rPr lang="en-US" b="1" dirty="0">
                <a:solidFill>
                  <a:schemeClr val="tx2"/>
                </a:solidFill>
              </a:rPr>
              <a:t>Separate	       Green	                   POTW</a:t>
            </a:r>
          </a:p>
          <a:p>
            <a:pPr marL="0" indent="0">
              <a:buFont typeface="Wingdings 2"/>
              <a:buNone/>
            </a:pPr>
            <a:r>
              <a:rPr lang="en-US" b="1" dirty="0">
                <a:solidFill>
                  <a:schemeClr val="tx2"/>
                </a:solidFill>
              </a:rPr>
              <a:t>            I/I  Reduction      Gray              Satellite/End of Pipe</a:t>
            </a:r>
            <a:endParaRPr lang="en-US" sz="1700" b="1" dirty="0">
              <a:solidFill>
                <a:schemeClr val="tx2"/>
              </a:solidFill>
            </a:endParaRPr>
          </a:p>
          <a:p>
            <a:pPr marL="0" indent="0">
              <a:buFont typeface="Wingdings 2"/>
              <a:buNone/>
            </a:pPr>
            <a:r>
              <a:rPr lang="en-US" dirty="0">
                <a:solidFill>
                  <a:schemeClr val="tx2"/>
                </a:solidFill>
              </a:rPr>
              <a:t>                                            </a:t>
            </a:r>
            <a:r>
              <a:rPr lang="en-US" b="1" dirty="0">
                <a:solidFill>
                  <a:schemeClr val="tx2"/>
                </a:solidFill>
              </a:rPr>
              <a:t>LID</a:t>
            </a:r>
          </a:p>
          <a:p>
            <a:pPr marL="0" indent="0">
              <a:buFont typeface="Wingdings 2"/>
              <a:buNone/>
            </a:pPr>
            <a:r>
              <a:rPr lang="en-US" dirty="0">
                <a:solidFill>
                  <a:schemeClr val="accent1"/>
                </a:solidFill>
              </a:rPr>
              <a:t>         </a:t>
            </a:r>
            <a:endParaRPr lang="en-US" b="1" dirty="0">
              <a:solidFill>
                <a:schemeClr val="accent1"/>
              </a:solidFill>
            </a:endParaRPr>
          </a:p>
          <a:p>
            <a:pPr marL="0" indent="0">
              <a:buFont typeface="Wingdings 2"/>
              <a:buNone/>
            </a:pPr>
            <a:r>
              <a:rPr lang="en-US" dirty="0"/>
              <a:t>                                                             </a:t>
            </a:r>
            <a:r>
              <a:rPr lang="en-US" sz="2400" dirty="0"/>
              <a:t>S/F  Removed  700 Tons/YR</a:t>
            </a:r>
            <a:r>
              <a:rPr lang="en-US" dirty="0"/>
              <a:t>  </a:t>
            </a:r>
          </a:p>
          <a:p>
            <a:pPr marL="0" indent="0">
              <a:buFont typeface="Wingdings 2"/>
              <a:buNone/>
            </a:pPr>
            <a:r>
              <a:rPr lang="en-US" dirty="0"/>
              <a:t>	</a:t>
            </a:r>
          </a:p>
          <a:p>
            <a:pPr marL="0" indent="0">
              <a:buFont typeface="Wingdings 2"/>
              <a:buNone/>
            </a:pPr>
            <a:r>
              <a:rPr lang="en-US" dirty="0"/>
              <a:t>	</a:t>
            </a:r>
          </a:p>
          <a:p>
            <a:pPr marL="0" indent="0">
              <a:buFont typeface="Wingdings 2"/>
              <a:buNone/>
            </a:pPr>
            <a:r>
              <a:rPr lang="en-US" dirty="0"/>
              <a:t>	</a:t>
            </a:r>
          </a:p>
          <a:p>
            <a:pPr marL="0" indent="0">
              <a:buFont typeface="Wingdings 2"/>
              <a:buNone/>
            </a:pPr>
            <a:r>
              <a:rPr lang="en-US" dirty="0"/>
              <a:t>	        </a:t>
            </a:r>
          </a:p>
        </p:txBody>
      </p:sp>
      <p:sp>
        <p:nvSpPr>
          <p:cNvPr id="6" name="Flowchart: Direct Access Storage 5"/>
          <p:cNvSpPr/>
          <p:nvPr/>
        </p:nvSpPr>
        <p:spPr>
          <a:xfrm>
            <a:off x="672123" y="4419600"/>
            <a:ext cx="3352800" cy="1676400"/>
          </a:xfrm>
          <a:prstGeom prst="flowChartMagneticDrum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281 </a:t>
            </a:r>
          </a:p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Individual CSO  Outfalls</a:t>
            </a:r>
          </a:p>
          <a:p>
            <a:pPr algn="ctr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Permitted</a:t>
            </a:r>
          </a:p>
        </p:txBody>
      </p:sp>
      <p:sp>
        <p:nvSpPr>
          <p:cNvPr id="7" name="Flowchart: Direct Access Storage 6"/>
          <p:cNvSpPr/>
          <p:nvPr/>
        </p:nvSpPr>
        <p:spPr>
          <a:xfrm>
            <a:off x="3352800" y="4572000"/>
            <a:ext cx="2209800" cy="1371600"/>
          </a:xfrm>
          <a:prstGeom prst="flowChartMagneticDrum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71</a:t>
            </a:r>
          </a:p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CSO Outfalls</a:t>
            </a:r>
          </a:p>
          <a:p>
            <a:pPr algn="ct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Eliminated</a:t>
            </a:r>
          </a:p>
          <a:p>
            <a:pPr algn="ctr"/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Flowchart: Direct Access Storage 7"/>
          <p:cNvSpPr/>
          <p:nvPr/>
        </p:nvSpPr>
        <p:spPr>
          <a:xfrm>
            <a:off x="5212862" y="4724400"/>
            <a:ext cx="1752600" cy="1066800"/>
          </a:xfrm>
          <a:prstGeom prst="flowChartMagneticDrum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210 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CSO Outfalls</a:t>
            </a:r>
          </a:p>
        </p:txBody>
      </p:sp>
      <p:sp>
        <p:nvSpPr>
          <p:cNvPr id="9" name="Right Arrow 6"/>
          <p:cNvSpPr/>
          <p:nvPr/>
        </p:nvSpPr>
        <p:spPr>
          <a:xfrm>
            <a:off x="6723185" y="4724400"/>
            <a:ext cx="1752600" cy="1066800"/>
          </a:xfrm>
          <a:prstGeom prst="rightArrow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CSO FLOW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~23 BGY</a:t>
            </a:r>
          </a:p>
        </p:txBody>
      </p:sp>
      <p:sp>
        <p:nvSpPr>
          <p:cNvPr id="10" name="Circle: Hollow 9"/>
          <p:cNvSpPr/>
          <p:nvPr/>
        </p:nvSpPr>
        <p:spPr>
          <a:xfrm>
            <a:off x="5334000" y="2667000"/>
            <a:ext cx="3429000" cy="609600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87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2906" y="2133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/>
              <a:t>Wet Weather Flow Treatment &amp; Disinfection Demonstration </a:t>
            </a:r>
            <a:br>
              <a:rPr lang="en-US" sz="5400" b="1" dirty="0"/>
            </a:br>
            <a:r>
              <a:rPr lang="en-US" sz="5400" b="1" dirty="0"/>
              <a:t>Project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914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800" b="1" dirty="0"/>
          </a:p>
          <a:p>
            <a:pPr marL="0" indent="0" algn="ctr">
              <a:buNone/>
            </a:pPr>
            <a:r>
              <a:rPr lang="en-US" sz="2400" b="1" dirty="0"/>
              <a:t>nj.gov/dep/dwq/cso-wet.htm</a:t>
            </a:r>
            <a:endParaRPr lang="en-US" b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817641" y="4753046"/>
            <a:ext cx="2740447" cy="1262405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US" sz="1700" b="1" dirty="0"/>
              <a:t>Stanley V. Cach Jr., P.E., P.P., BCEE., D.WRE</a:t>
            </a:r>
          </a:p>
          <a:p>
            <a:pPr marL="0" indent="0" algn="ctr">
              <a:buFont typeface="Wingdings 2"/>
              <a:buNone/>
            </a:pPr>
            <a:r>
              <a:rPr lang="en-US" sz="1700" b="1" dirty="0"/>
              <a:t>NJDEP Project Manager</a:t>
            </a:r>
          </a:p>
          <a:p>
            <a:pPr marL="0" indent="0" algn="ctr">
              <a:buFont typeface="Wingdings 2"/>
              <a:buNone/>
            </a:pPr>
            <a:r>
              <a:rPr lang="en-US" sz="1700" b="1" dirty="0"/>
              <a:t>Division of Water Quality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509800"/>
            <a:ext cx="1361818" cy="1348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506637"/>
            <a:ext cx="1392202" cy="1230867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4929594" y="4953000"/>
            <a:ext cx="2665005" cy="774629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US" sz="1600" b="1" dirty="0"/>
              <a:t>John </a:t>
            </a:r>
            <a:r>
              <a:rPr lang="en-US" sz="1600" b="1" dirty="0" err="1"/>
              <a:t>Dening</a:t>
            </a:r>
            <a:r>
              <a:rPr lang="en-US" sz="1600" b="1" dirty="0"/>
              <a:t>, CFM, P.E.</a:t>
            </a:r>
          </a:p>
          <a:p>
            <a:pPr marL="0" indent="0" algn="ctr">
              <a:buFont typeface="Wingdings 2"/>
              <a:buNone/>
            </a:pPr>
            <a:r>
              <a:rPr lang="en-US" sz="1600" b="1" dirty="0"/>
              <a:t>Mott MacDonald</a:t>
            </a:r>
          </a:p>
          <a:p>
            <a:pPr marL="0" indent="0" algn="ctr">
              <a:buFont typeface="Wingdings 2"/>
              <a:buNone/>
            </a:pPr>
            <a:r>
              <a:rPr lang="en-US" sz="1600" b="1" dirty="0"/>
              <a:t>Senior Project Manager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4752" y="5029200"/>
            <a:ext cx="35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389270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Background: </a:t>
            </a:r>
            <a:r>
              <a:rPr lang="en-US" sz="3200" b="1" dirty="0"/>
              <a:t>A Cost Effective Alternative</a:t>
            </a:r>
            <a:endParaRPr lang="en-US" sz="4000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8229600" cy="438912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Satellite/End of Pipe Technologies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dirty="0"/>
              <a:t>CSO Feasibility Studies (2005-2007)</a:t>
            </a:r>
          </a:p>
          <a:p>
            <a:pPr marL="1371600" lvl="2" indent="-457200">
              <a:buFont typeface="Wingdings" panose="05000000000000000000" pitchFamily="2" charset="2"/>
              <a:buChar char="q"/>
            </a:pPr>
            <a:r>
              <a:rPr lang="en-US" sz="2400" dirty="0"/>
              <a:t>Technologies were limited &amp; not fully proven</a:t>
            </a:r>
          </a:p>
          <a:p>
            <a:pPr marL="1371600" lvl="2" indent="-457200">
              <a:buFont typeface="Wingdings" panose="05000000000000000000" pitchFamily="2" charset="2"/>
              <a:buChar char="q"/>
            </a:pPr>
            <a:r>
              <a:rPr lang="en-US" sz="2400" dirty="0"/>
              <a:t>Performance was not independently validated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dirty="0"/>
              <a:t>SSO Abatement Alternative Analysis (2014) </a:t>
            </a:r>
          </a:p>
          <a:p>
            <a:pPr marL="1371600" lvl="2" indent="-457200">
              <a:buFont typeface="Wingdings" panose="05000000000000000000" pitchFamily="2" charset="2"/>
              <a:buChar char="q"/>
            </a:pPr>
            <a:r>
              <a:rPr lang="en-US" sz="2400" dirty="0"/>
              <a:t>Satellite technologies chosen instead to storage, transport and treat at POTW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052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17" y="457200"/>
            <a:ext cx="8229600" cy="20574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400" b="1" dirty="0"/>
            </a:br>
            <a:r>
              <a:rPr lang="en-US" sz="4000" b="1" u="sng" dirty="0"/>
              <a:t>One Comprehensive Study</a:t>
            </a:r>
            <a:r>
              <a:rPr lang="en-US" sz="4000" b="1" dirty="0"/>
              <a:t>:</a:t>
            </a:r>
            <a:br>
              <a:rPr lang="en-US" sz="4400" b="1" dirty="0"/>
            </a:br>
            <a:r>
              <a:rPr lang="en-US" sz="4400" b="1" dirty="0"/>
              <a:t>Wet Weather Flow Treatment &amp; Disinfection Demonstration Project</a:t>
            </a:r>
            <a:endParaRPr lang="en-US" sz="4400" b="1" i="1" dirty="0"/>
          </a:p>
        </p:txBody>
      </p:sp>
      <p:sp>
        <p:nvSpPr>
          <p:cNvPr id="6" name="Subtitle 2"/>
          <p:cNvSpPr>
            <a:spLocks noGrp="1"/>
          </p:cNvSpPr>
          <p:nvPr>
            <p:ph idx="1"/>
          </p:nvPr>
        </p:nvSpPr>
        <p:spPr>
          <a:xfrm>
            <a:off x="488830" y="2743200"/>
            <a:ext cx="8229600" cy="396240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dirty="0"/>
              <a:t>One study for all CSO permittees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b="1" dirty="0"/>
              <a:t>Purpose: </a:t>
            </a:r>
            <a:r>
              <a:rPr lang="en-US" sz="2400" dirty="0"/>
              <a:t>verify performance &amp; costs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b="1" dirty="0"/>
              <a:t>Duration: </a:t>
            </a:r>
            <a:r>
              <a:rPr lang="en-US" sz="2400" dirty="0"/>
              <a:t>over 2 years (2014-2015)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b="1" dirty="0"/>
              <a:t>Location: </a:t>
            </a:r>
            <a:r>
              <a:rPr lang="en-US" sz="2400" dirty="0"/>
              <a:t>Oak Street Facility, City of Bayonne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400" b="1" dirty="0"/>
              <a:t>Collaboration</a:t>
            </a:r>
            <a:r>
              <a:rPr lang="en-US" sz="2400" dirty="0"/>
              <a:t>:</a:t>
            </a:r>
          </a:p>
          <a:p>
            <a:pPr marL="822960" lvl="1" indent="-457200">
              <a:buFont typeface="Wingdings" panose="05000000000000000000" pitchFamily="2" charset="2"/>
              <a:buChar char="q"/>
            </a:pPr>
            <a:r>
              <a:rPr lang="en-US" sz="2200" dirty="0"/>
              <a:t>Technical Advisory Committee</a:t>
            </a:r>
          </a:p>
          <a:p>
            <a:pPr marL="822960" lvl="1" indent="-457200">
              <a:buFont typeface="Wingdings" panose="05000000000000000000" pitchFamily="2" charset="2"/>
              <a:buChar char="q"/>
            </a:pPr>
            <a:r>
              <a:rPr lang="en-US" sz="2200" dirty="0"/>
              <a:t>Regulatory Oversight Team</a:t>
            </a:r>
          </a:p>
          <a:p>
            <a:pPr marL="822960" lvl="1" indent="-457200">
              <a:buFont typeface="Wingdings" panose="05000000000000000000" pitchFamily="2" charset="2"/>
              <a:buChar char="q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4058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3"/>
          <p:cNvSpPr txBox="1">
            <a:spLocks/>
          </p:cNvSpPr>
          <p:nvPr/>
        </p:nvSpPr>
        <p:spPr>
          <a:xfrm>
            <a:off x="152400" y="381000"/>
            <a:ext cx="8915400" cy="1028700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35"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Project Collaboration</a:t>
            </a:r>
            <a:endParaRPr kumimoji="0" lang="en-US" sz="5600" b="1" i="0" u="none" strike="noStrike" kern="1200" cap="none" spc="0" normalizeH="0" baseline="0" noProof="0" dirty="0">
              <a:ln w="635">
                <a:noFill/>
              </a:ln>
              <a:solidFill>
                <a:srgbClr val="04617B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699" y="1430523"/>
            <a:ext cx="2346901" cy="2921343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Project Leadership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NJDEP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Division of Water Quality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Bayonne Municipal Utilities Authority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Mott MacDonald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(Project Manager)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56982" y="1430523"/>
            <a:ext cx="2939726" cy="5227453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Regulatory Oversight Team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(15)</a:t>
            </a:r>
            <a:endParaRPr kumimoji="0" lang="en-US" sz="1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75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NJDEP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Division of Water Quality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Division of Water Monitoring &amp; Standards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Office of Quality Assurance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Office of Science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USEPA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Office of Research and Development – Edison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Quality Assurance Staff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Rutgers University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67000" y="1430523"/>
            <a:ext cx="3220627" cy="5227453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Technical Advisory Committee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(7)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NJDEP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Division of Water Quality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USEPA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Office of Research and Development – Cincinnati/ Edison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Rutgers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Mott MacDonald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Moffa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and Associates Consulting Engineers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7699" y="4495800"/>
            <a:ext cx="2346901" cy="2162176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Operational Support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Passaic Valley Sewerage Commission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Suez/ United Water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92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3"/>
          <p:cNvSpPr txBox="1">
            <a:spLocks/>
          </p:cNvSpPr>
          <p:nvPr/>
        </p:nvSpPr>
        <p:spPr>
          <a:xfrm>
            <a:off x="152400" y="495300"/>
            <a:ext cx="8915400" cy="1333500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rmAutofit fontScale="60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900" dirty="0">
                <a:solidFill>
                  <a:schemeClr val="tx2"/>
                </a:solidFill>
                <a:effectLst/>
              </a:rPr>
              <a:t>Project Collaboration:</a:t>
            </a:r>
          </a:p>
          <a:p>
            <a:pPr algn="ctr"/>
            <a:r>
              <a:rPr lang="en-US" sz="5400" dirty="0">
                <a:solidFill>
                  <a:schemeClr val="tx2"/>
                </a:solidFill>
                <a:effectLst/>
              </a:rPr>
              <a:t>Technical Advisory Committee</a:t>
            </a:r>
            <a:br>
              <a:rPr lang="en-US" sz="4400" dirty="0">
                <a:solidFill>
                  <a:schemeClr val="tx2"/>
                </a:solidFill>
                <a:effectLst/>
              </a:rPr>
            </a:br>
            <a:endParaRPr lang="en-US" dirty="0">
              <a:solidFill>
                <a:schemeClr val="tx2"/>
              </a:solidFill>
              <a:effectLst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9" b="5282"/>
          <a:stretch/>
        </p:blipFill>
        <p:spPr bwMode="auto">
          <a:xfrm>
            <a:off x="177800" y="1524000"/>
            <a:ext cx="4775200" cy="32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9"/>
          <a:stretch/>
        </p:blipFill>
        <p:spPr>
          <a:xfrm>
            <a:off x="4343400" y="4343400"/>
            <a:ext cx="4343400" cy="2362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5400" y="1839816"/>
            <a:ext cx="42066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Committee Members: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Peter </a:t>
            </a:r>
            <a:r>
              <a:rPr lang="en-US" b="1" dirty="0" err="1"/>
              <a:t>Moffa</a:t>
            </a:r>
            <a:r>
              <a:rPr lang="en-US" b="1" dirty="0"/>
              <a:t>, P.E.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Richard Field P.E., D.WRE, BCEE </a:t>
            </a:r>
            <a:r>
              <a:rPr lang="en-US" dirty="0"/>
              <a:t>(EPA ORD, Retired)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Jurek</a:t>
            </a:r>
            <a:r>
              <a:rPr lang="en-US" b="1" dirty="0"/>
              <a:t> </a:t>
            </a:r>
            <a:r>
              <a:rPr lang="en-US" b="1" dirty="0" err="1"/>
              <a:t>Patoczka</a:t>
            </a:r>
            <a:r>
              <a:rPr lang="en-US" b="1" dirty="0"/>
              <a:t>, PhD, P.E.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Daniel Murray, P.E. </a:t>
            </a:r>
            <a:r>
              <a:rPr lang="en-US" dirty="0"/>
              <a:t>(EPA ORD)</a:t>
            </a:r>
          </a:p>
          <a:p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917700" y="1674911"/>
            <a:ext cx="1295400" cy="307777"/>
          </a:xfrm>
          <a:prstGeom prst="rect">
            <a:avLst/>
          </a:prstGeom>
          <a:solidFill>
            <a:srgbClr val="0067B4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The Trinity</a:t>
            </a:r>
            <a:endParaRPr lang="en-US" sz="1400" b="1" i="1" dirty="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E0FE1-922C-45C9-AB64-139E4477B95E}"/>
              </a:ext>
            </a:extLst>
          </p:cNvPr>
          <p:cNvSpPr txBox="1"/>
          <p:nvPr/>
        </p:nvSpPr>
        <p:spPr>
          <a:xfrm>
            <a:off x="304800" y="4980890"/>
            <a:ext cx="42066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Committee Members </a:t>
            </a:r>
            <a:r>
              <a:rPr lang="en-US" sz="1400" dirty="0"/>
              <a:t>(cont’d)</a:t>
            </a:r>
            <a:r>
              <a:rPr lang="en-US" sz="2000" dirty="0"/>
              <a:t>: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Qizhong</a:t>
            </a:r>
            <a:r>
              <a:rPr lang="en-US" b="1" dirty="0"/>
              <a:t> Guo, PhD, P.E. </a:t>
            </a:r>
            <a:r>
              <a:rPr lang="en-US" dirty="0"/>
              <a:t>(Rutgers)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Stanley Cach, P.E., D. WRE BCEE </a:t>
            </a:r>
            <a:r>
              <a:rPr lang="en-US" dirty="0"/>
              <a:t>(NJDEP)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Shadab</a:t>
            </a:r>
            <a:r>
              <a:rPr lang="en-US" b="1" dirty="0"/>
              <a:t> Ahmad, P.E. </a:t>
            </a:r>
            <a:r>
              <a:rPr lang="en-US" dirty="0"/>
              <a:t>(NJDEP)</a:t>
            </a:r>
            <a:endParaRPr lang="en-US" b="1" dirty="0"/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163975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" t="-476" r="3839" b="1"/>
          <a:stretch/>
        </p:blipFill>
        <p:spPr>
          <a:xfrm>
            <a:off x="304800" y="2722588"/>
            <a:ext cx="6172201" cy="3962400"/>
          </a:xfrm>
          <a:prstGeom prst="round2Diag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778"/>
          <a:stretch/>
        </p:blipFill>
        <p:spPr>
          <a:xfrm>
            <a:off x="4233154" y="1524000"/>
            <a:ext cx="4487693" cy="2819400"/>
          </a:xfrm>
          <a:prstGeom prst="round2Diag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1524000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</a:rPr>
              <a:t>Bayonne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</a:rPr>
              <a:t>MUA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4800600" y="4619596"/>
            <a:ext cx="228600" cy="229321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5-Point Star 10"/>
          <p:cNvSpPr/>
          <p:nvPr/>
        </p:nvSpPr>
        <p:spPr>
          <a:xfrm>
            <a:off x="6663617" y="3229456"/>
            <a:ext cx="193089" cy="174873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81700" y="3373551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</a:rPr>
              <a:t>Project Site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066800" y="10118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Demonstration Project Site</a:t>
            </a:r>
            <a:br>
              <a:rPr lang="en-US" sz="4400" dirty="0"/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18224818">
            <a:off x="205498" y="3079853"/>
            <a:ext cx="1423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Newark Bay</a:t>
            </a:r>
          </a:p>
        </p:txBody>
      </p:sp>
      <p:sp>
        <p:nvSpPr>
          <p:cNvPr id="10" name="TextBox 9"/>
          <p:cNvSpPr txBox="1"/>
          <p:nvPr/>
        </p:nvSpPr>
        <p:spPr>
          <a:xfrm rot="20447317">
            <a:off x="4403570" y="6121730"/>
            <a:ext cx="1423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Kill van Kull</a:t>
            </a:r>
          </a:p>
        </p:txBody>
      </p:sp>
    </p:spTree>
    <p:extLst>
      <p:ext uri="{BB962C8B-B14F-4D97-AF65-F5344CB8AC3E}">
        <p14:creationId xmlns:p14="http://schemas.microsoft.com/office/powerpoint/2010/main" val="2145600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468" y="609600"/>
            <a:ext cx="7851648" cy="91440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  <a:effectLst/>
              </a:rPr>
              <a:t>Project Objectives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76400"/>
            <a:ext cx="7854696" cy="487680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sz="3000" dirty="0"/>
              <a:t>Select &amp; verify the performance of end of pipe technologies to treat CSO discharges</a:t>
            </a:r>
          </a:p>
          <a:p>
            <a:pPr marL="914400" lvl="1" indent="-457200" algn="l">
              <a:buFont typeface="Wingdings" panose="05000000000000000000" pitchFamily="2" charset="2"/>
              <a:buChar char="q"/>
            </a:pPr>
            <a:r>
              <a:rPr lang="en-US" sz="2600" dirty="0"/>
              <a:t>Under  field conditions</a:t>
            </a:r>
          </a:p>
          <a:p>
            <a:pPr marL="914400" lvl="1" indent="-457200" algn="l">
              <a:buFont typeface="Wingdings" panose="05000000000000000000" pitchFamily="2" charset="2"/>
              <a:buChar char="q"/>
            </a:pPr>
            <a:r>
              <a:rPr lang="en-US" sz="2600" dirty="0"/>
              <a:t>For solids removal &amp; disinfection </a:t>
            </a:r>
          </a:p>
          <a:p>
            <a:pPr marL="914400" lvl="1" indent="-457200" algn="l">
              <a:buFont typeface="Wingdings" panose="05000000000000000000" pitchFamily="2" charset="2"/>
              <a:buChar char="q"/>
            </a:pPr>
            <a:r>
              <a:rPr lang="en-US" sz="2600" dirty="0"/>
              <a:t>At remote satellite locations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en-US" sz="3000" dirty="0"/>
              <a:t>Improve engineering practitioners understanding of wet weather technologies </a:t>
            </a:r>
          </a:p>
          <a:p>
            <a:pPr marL="914400" lvl="1" indent="-457200" algn="l">
              <a:buFont typeface="Wingdings" panose="05000000000000000000" pitchFamily="2" charset="2"/>
              <a:buChar char="q"/>
            </a:pPr>
            <a:r>
              <a:rPr lang="en-US" sz="2600" dirty="0"/>
              <a:t>Reliability</a:t>
            </a:r>
          </a:p>
          <a:p>
            <a:pPr marL="914400" lvl="1" indent="-457200" algn="l">
              <a:buFont typeface="Wingdings" panose="05000000000000000000" pitchFamily="2" charset="2"/>
              <a:buChar char="q"/>
            </a:pPr>
            <a:r>
              <a:rPr lang="en-US" sz="2600" dirty="0"/>
              <a:t>Scalability</a:t>
            </a:r>
          </a:p>
          <a:p>
            <a:pPr marL="914400" lvl="1" indent="-457200" algn="l">
              <a:buFont typeface="Wingdings" panose="05000000000000000000" pitchFamily="2" charset="2"/>
              <a:buChar char="q"/>
            </a:pPr>
            <a:r>
              <a:rPr lang="en-US" sz="2600" dirty="0"/>
              <a:t>Anticipated capital and O &amp; M costs</a:t>
            </a:r>
          </a:p>
        </p:txBody>
      </p:sp>
    </p:spTree>
    <p:extLst>
      <p:ext uri="{BB962C8B-B14F-4D97-AF65-F5344CB8AC3E}">
        <p14:creationId xmlns:p14="http://schemas.microsoft.com/office/powerpoint/2010/main" val="11674254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8830</TotalTime>
  <Words>1515</Words>
  <Application>Microsoft Office PowerPoint</Application>
  <PresentationFormat>On-screen Show (4:3)</PresentationFormat>
  <Paragraphs>368</Paragraphs>
  <Slides>30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Constantia</vt:lpstr>
      <vt:lpstr>Impact</vt:lpstr>
      <vt:lpstr>Times New Roman</vt:lpstr>
      <vt:lpstr>Wingdings</vt:lpstr>
      <vt:lpstr>Wingdings 2</vt:lpstr>
      <vt:lpstr>Flow</vt:lpstr>
      <vt:lpstr>1_Flow</vt:lpstr>
      <vt:lpstr>PowerPoint Presentation</vt:lpstr>
      <vt:lpstr>The Report </vt:lpstr>
      <vt:lpstr>Background: CSO Options </vt:lpstr>
      <vt:lpstr>Background: A Cost Effective Alternative</vt:lpstr>
      <vt:lpstr> One Comprehensive Study: Wet Weather Flow Treatment &amp; Disinfection Demonstration Project</vt:lpstr>
      <vt:lpstr>PowerPoint Presentation</vt:lpstr>
      <vt:lpstr>PowerPoint Presentation</vt:lpstr>
      <vt:lpstr>Demonstration Project Site </vt:lpstr>
      <vt:lpstr>Project Objectives</vt:lpstr>
      <vt:lpstr> Technologies Tested: SIX (6) PILOT  TECHNOLOGIES</vt:lpstr>
      <vt:lpstr>Why These  Technologies?</vt:lpstr>
      <vt:lpstr>Why High-rate Solids Removal?</vt:lpstr>
      <vt:lpstr>Why Enhanced High-rate  Solid Removal?</vt:lpstr>
      <vt:lpstr>Why Chemical Disinfection?</vt:lpstr>
      <vt:lpstr>PowerPoint Presentation</vt:lpstr>
      <vt:lpstr>PowerPoint Presentation</vt:lpstr>
      <vt:lpstr>PowerPoint Presentation</vt:lpstr>
      <vt:lpstr>Technology Findings</vt:lpstr>
      <vt:lpstr>PowerPoint Presentation</vt:lpstr>
      <vt:lpstr>PowerPoint Presentation</vt:lpstr>
      <vt:lpstr>PowerPoint Presentation</vt:lpstr>
      <vt:lpstr>Technology Conclusions</vt:lpstr>
      <vt:lpstr>Technology Conclusions(cont’d)</vt:lpstr>
      <vt:lpstr>Costs Conclusions</vt:lpstr>
      <vt:lpstr>Project Conclusions</vt:lpstr>
      <vt:lpstr> Springfield, Ohio – WTP:</vt:lpstr>
      <vt:lpstr>PowerPoint Presentation</vt:lpstr>
      <vt:lpstr>PowerPoint Presentation</vt:lpstr>
      <vt:lpstr>Access the Full Report</vt:lpstr>
      <vt:lpstr>Wet Weather Flow Treatment &amp; Disinfection Demonstration  Project</vt:lpstr>
    </vt:vector>
  </TitlesOfParts>
  <Company>NJDEP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Stanley Cach</dc:creator>
  <cp:lastModifiedBy>Cach, Stanley</cp:lastModifiedBy>
  <cp:revision>565</cp:revision>
  <cp:lastPrinted>2017-11-13T18:18:51Z</cp:lastPrinted>
  <dcterms:created xsi:type="dcterms:W3CDTF">2013-07-26T20:31:04Z</dcterms:created>
  <dcterms:modified xsi:type="dcterms:W3CDTF">2017-11-24T16:49:36Z</dcterms:modified>
</cp:coreProperties>
</file>