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79" r:id="rId3"/>
    <p:sldId id="269" r:id="rId4"/>
    <p:sldId id="270" r:id="rId5"/>
    <p:sldId id="271" r:id="rId6"/>
    <p:sldId id="273" r:id="rId7"/>
    <p:sldId id="277" r:id="rId8"/>
    <p:sldId id="268" r:id="rId9"/>
    <p:sldId id="272" r:id="rId10"/>
    <p:sldId id="274" r:id="rId11"/>
    <p:sldId id="276" r:id="rId12"/>
    <p:sldId id="275" r:id="rId1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439539"/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6" d="100"/>
          <a:sy n="96" d="100"/>
        </p:scale>
        <p:origin x="-912" y="81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2FD9-10F7-804C-BF6D-7C7CDA159C8E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5466B-ECE6-A141-9799-CD6852924B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1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5466B-ECE6-A141-9799-CD6852924B2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B826B2-52A5-46F1-86B5-97C60B44985D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ea typeface="ＭＳ Ｐゴシック"/>
              </a:rPr>
              <a:t>Review slide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1E8C845-8D86-420F-8B23-5AE3C8FB4A65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439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5" name="Picture 14" descr="2cllea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3811" y="1879787"/>
            <a:ext cx="3758184" cy="1231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3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23187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A53-F13E-4876-8938-5B1E217B3625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2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2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3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3187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D67D-8333-4921-B75D-40415E69D854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AF1A-254E-4261-B1D5-1F6B50BC8AA8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49"/>
            <a:ext cx="3255264" cy="1162051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7" y="273052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1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6"/>
            <a:ext cx="1537447" cy="365125"/>
          </a:xfrm>
        </p:spPr>
        <p:txBody>
          <a:bodyPr/>
          <a:lstStyle/>
          <a:p>
            <a:fld id="{87A3D289-0EC2-4081-8E8F-A6C543CAD193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6423586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3" y="174813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9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6"/>
            <a:ext cx="1537447" cy="365125"/>
          </a:xfrm>
        </p:spPr>
        <p:txBody>
          <a:bodyPr/>
          <a:lstStyle/>
          <a:p>
            <a:fld id="{C63C0549-812F-424A-9858-A16AD0715525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6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1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9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801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04A1-5774-407B-8C97-7B6A7284AF17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6" y="2571749"/>
            <a:ext cx="6181611" cy="1162051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1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8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666CF6-7B30-4A1A-8BB5-609E8BD05C50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8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3" y="174813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49"/>
            <a:ext cx="4016633" cy="1162051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1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8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B158E-94A6-4EA9-A40C-2E2A943B7E27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6235608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3" y="174813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4624388" y="4534727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3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9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7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6"/>
            <a:ext cx="1537447" cy="365125"/>
          </a:xfrm>
        </p:spPr>
        <p:txBody>
          <a:bodyPr/>
          <a:lstStyle/>
          <a:p>
            <a:fld id="{CAE4B029-37D1-4CE2-AF32-E6B1FFBF6E7C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6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1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3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223187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B57C-45C5-453C-88C2-B009E3E09932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2" y="282574"/>
            <a:ext cx="642097" cy="1126231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0576"/>
            <a:ext cx="7556313" cy="111610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683565"/>
            <a:ext cx="7556313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03A5-5F35-47B3-9EBA-9CCA312FDBD4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126231"/>
          </a:xfrm>
          <a:prstGeom prst="rect">
            <a:avLst/>
          </a:prstGeom>
          <a:solidFill>
            <a:srgbClr val="439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 descr="N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02" y="951022"/>
            <a:ext cx="527110" cy="3781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3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B250-BBBB-4F41-8F88-DDED6B70ED94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2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3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134471"/>
            <a:ext cx="7556313" cy="995083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D79F-FEF1-48D8-A8E4-31E976AC1C4F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4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27C00E1-7398-46BD-ACD3-E1207BDB29CD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5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3" y="174813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1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1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5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A5631BA-8989-4F73-BD41-2FAA2A940306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5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5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4" y="3110756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2" y="228600"/>
            <a:ext cx="212725" cy="63452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2" y="282573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8068235" y="282573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23187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53AE-3401-4B20-9480-3D74C675D030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223187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6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6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9707-C89D-4B48-B72F-E92F464C3C60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9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9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7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92E-40DB-4877-A178-F82263ADDDEB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3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5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3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23187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5BCB-5214-40FB-A5CF-4F713BFECA14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484093"/>
            <a:ext cx="7556313" cy="11161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981201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DBB410-F56B-429C-A30D-29E71E512383}" type="datetime1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6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5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fuelprices.com/" TargetMode="External"/><Relationship Id="rId2" Type="http://schemas.openxmlformats.org/officeDocument/2006/relationships/hyperlink" Target="http://www.afdc.energy.gov/locator/sta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ga.us/issues-and-policy/transportation/tiax-natural-gas-vehicle-market-analysis" TargetMode="External"/><Relationship Id="rId5" Type="http://schemas.openxmlformats.org/officeDocument/2006/relationships/hyperlink" Target="http://www.fuelingthefuture.org/" TargetMode="External"/><Relationship Id="rId4" Type="http://schemas.openxmlformats.org/officeDocument/2006/relationships/hyperlink" Target="http://www.cngprices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wewells@njng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6221" y="4447309"/>
            <a:ext cx="4182979" cy="1463387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2014 New Jersey Clean Air Council Public Hearing Presentation</a:t>
            </a:r>
            <a:br>
              <a:rPr lang="en-US" sz="2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200" dirty="0" smtClean="0"/>
              <a:t>N</a:t>
            </a:r>
            <a:r>
              <a:rPr lang="en-US" sz="2200" b="1" dirty="0" smtClean="0"/>
              <a:t>JNG CNG Advantage                   Pilot Program </a:t>
            </a:r>
            <a:endParaRPr lang="en-US" sz="2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436" y="5915892"/>
            <a:ext cx="3546764" cy="3532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April 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How to locate CNG Stations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83565"/>
            <a:ext cx="7589520" cy="4703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Web-based locating assistance:</a:t>
            </a:r>
            <a:endParaRPr lang="en-US" dirty="0" smtClean="0">
              <a:solidFill>
                <a:schemeClr val="tx1"/>
              </a:solidFill>
              <a:hlinkClick r:id="rId2"/>
            </a:endParaRPr>
          </a:p>
          <a:p>
            <a:pPr lvl="1">
              <a:spcBef>
                <a:spcPts val="1200"/>
              </a:spcBef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  <a:hlinkClick r:id="rId2"/>
              </a:rPr>
              <a:t>http://www.afdc.energy.gov/locator/stations/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  <a:hlinkClick r:id="rId3"/>
              </a:rPr>
              <a:t>http://www.altfuelprices.com/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  <a:hlinkClick r:id="rId4"/>
              </a:rPr>
              <a:t>http://www.cngprices.com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Various smart phone apps: 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ndroid 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</a:rPr>
              <a:t>Apple 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en-US" dirty="0" err="1" smtClean="0">
                <a:solidFill>
                  <a:schemeClr val="accent1"/>
                </a:solidFill>
              </a:rPr>
              <a:t>Iphone</a:t>
            </a:r>
            <a:r>
              <a:rPr lang="en-US" dirty="0" smtClean="0">
                <a:solidFill>
                  <a:schemeClr val="accent1"/>
                </a:solidFill>
              </a:rPr>
              <a:t>, etc…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Industry references: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  <a:hlinkClick r:id="rId5"/>
              </a:rPr>
              <a:t>http://www.fuelingthefuture.org/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  <a:hlinkClick r:id="rId6"/>
              </a:rPr>
              <a:t>http://anga.us/issues-and-policy/transportation/tiax-natural-gas-vehicle-market-analysis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endParaRPr lang="en-US" dirty="0" smtClean="0">
              <a:solidFill>
                <a:schemeClr val="accent1"/>
              </a:solidFill>
            </a:endParaRP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New Jersey Public CNG Stations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Other Public CNG Fueling Facilities: 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ACUA, Atlantic City, NJ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AC Jitney Association, Atlantic City, NJ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AC Public Works, Atlantic City, NJ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South Jersey Gas, Millville, NJ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South Jersey Gas, Glassboro, NJ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Waste Management, Camden, NJ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Gulf &amp; 7-Eleven, Newark, NJ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Questions?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William E. Wells, NGV Consultant</a:t>
            </a:r>
          </a:p>
          <a:p>
            <a:pPr>
              <a:spcBef>
                <a:spcPts val="6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1"/>
                </a:solidFill>
              </a:rPr>
              <a:t>New Jersey Natural Gas, 1415 Wyckoff Road </a:t>
            </a:r>
          </a:p>
          <a:p>
            <a:pPr>
              <a:spcBef>
                <a:spcPts val="6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1"/>
                </a:solidFill>
              </a:rPr>
              <a:t>PO Box 1464, Wall, NJ 07719</a:t>
            </a:r>
          </a:p>
          <a:p>
            <a:pPr>
              <a:spcBef>
                <a:spcPts val="6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1"/>
                </a:solidFill>
              </a:rPr>
              <a:t>Phone: 732-919-8000/Fax: 732-919-8081</a:t>
            </a:r>
          </a:p>
          <a:p>
            <a:pPr>
              <a:spcBef>
                <a:spcPts val="6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1"/>
                </a:solidFill>
              </a:rPr>
              <a:t>Cell: 732-684-5287/ Email: </a:t>
            </a:r>
            <a:r>
              <a:rPr lang="en-US" u="sng" dirty="0" smtClean="0">
                <a:hlinkClick r:id="rId2"/>
              </a:rPr>
              <a:t>mailto:wewells@njng.com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341758"/>
            <a:ext cx="6402211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185738" y="1355890"/>
            <a:ext cx="4013200" cy="5122863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838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NJR</a:t>
            </a:r>
            <a:r>
              <a:rPr lang="en-US" altLang="en-US" sz="190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’</a:t>
            </a:r>
            <a:r>
              <a:rPr lang="en-US" sz="190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s largest subsidiary</a:t>
            </a:r>
          </a:p>
          <a:p>
            <a:pPr lvl="1" eaLnBrk="1" hangingPunct="1">
              <a:lnSpc>
                <a:spcPct val="110000"/>
              </a:lnSpc>
              <a:spcAft>
                <a:spcPts val="838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1600" dirty="0" smtClean="0">
                <a:solidFill>
                  <a:schemeClr val="accent1"/>
                </a:solidFill>
                <a:ea typeface="ＭＳ Ｐゴシック"/>
                <a:cs typeface="Arial" pitchFamily="34" charset="0"/>
              </a:rPr>
              <a:t>Monmouth, Ocean and parts of Morris, Middlesex and Burlington counties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838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Growing customer base primarily residential and commercial</a:t>
            </a:r>
          </a:p>
          <a:p>
            <a:pPr lvl="1" eaLnBrk="1" hangingPunct="1">
              <a:lnSpc>
                <a:spcPct val="110000"/>
              </a:lnSpc>
              <a:spcAft>
                <a:spcPts val="838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1600" dirty="0" smtClean="0">
                <a:solidFill>
                  <a:schemeClr val="accent1"/>
                </a:solidFill>
                <a:ea typeface="ＭＳ Ｐゴシック"/>
                <a:cs typeface="Arial" pitchFamily="34" charset="0"/>
              </a:rPr>
              <a:t>Expects to add between 14,000 and 16,000 new customers over the next two fiscal years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838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Net plant, property and equipment of more than                    $1.4 billion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1900" dirty="0" smtClean="0">
                <a:solidFill>
                  <a:schemeClr val="tx1"/>
                </a:solidFill>
              </a:rPr>
              <a:t>Highest customer satisfaction rate of any major utility in New Jersey for the 21</a:t>
            </a:r>
            <a:r>
              <a:rPr lang="en-US" sz="1900" baseline="30000" dirty="0" smtClean="0">
                <a:solidFill>
                  <a:schemeClr val="tx1"/>
                </a:solidFill>
              </a:rPr>
              <a:t>st</a:t>
            </a:r>
            <a:r>
              <a:rPr lang="en-US" sz="1900" dirty="0" smtClean="0">
                <a:solidFill>
                  <a:schemeClr val="tx1"/>
                </a:solidFill>
              </a:rPr>
              <a:t> consecutive year</a:t>
            </a:r>
          </a:p>
          <a:p>
            <a:pPr eaLnBrk="1" hangingPunct="1">
              <a:lnSpc>
                <a:spcPct val="90000"/>
              </a:lnSpc>
              <a:spcBef>
                <a:spcPts val="1263"/>
              </a:spcBef>
              <a:spcAft>
                <a:spcPts val="838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  <a:ea typeface="ＭＳ Ｐゴシック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263"/>
              </a:spcBef>
              <a:spcAft>
                <a:spcPts val="838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26627" name="Title 4"/>
          <p:cNvSpPr>
            <a:spLocks noGrp="1"/>
          </p:cNvSpPr>
          <p:nvPr>
            <p:ph type="title"/>
          </p:nvPr>
        </p:nvSpPr>
        <p:spPr>
          <a:xfrm>
            <a:off x="498475" y="300038"/>
            <a:ext cx="7556500" cy="111601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New Jersey Natural Gas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ACAF1DF-B847-4215-9BC9-C937E81AC4D2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pic>
        <p:nvPicPr>
          <p:cNvPr id="26629" name="Picture 11" descr="Howell_LNG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213" y="1463675"/>
            <a:ext cx="41100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3" descr="Copeland 12 -08 100_003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2450" y="4283075"/>
            <a:ext cx="3008313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4" descr="new-additi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2888" y="4084638"/>
            <a:ext cx="19050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 descr="NJNGMA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5125" y="2346325"/>
            <a:ext cx="21526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0576"/>
            <a:ext cx="7556313" cy="627679"/>
          </a:xfrm>
        </p:spPr>
        <p:txBody>
          <a:bodyPr/>
          <a:lstStyle/>
          <a:p>
            <a:r>
              <a:rPr lang="en-US" sz="2200" dirty="0" smtClean="0">
                <a:latin typeface="+mn-lt"/>
              </a:rPr>
              <a:t>America’s Abundant Energy Source</a:t>
            </a:r>
            <a:endParaRPr lang="en-US" sz="2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125" y="1506988"/>
            <a:ext cx="6485021" cy="498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373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0576"/>
            <a:ext cx="7556314" cy="877060"/>
          </a:xfrm>
        </p:spPr>
        <p:txBody>
          <a:bodyPr/>
          <a:lstStyle/>
          <a:p>
            <a:r>
              <a:rPr lang="en-US" sz="2200" dirty="0" smtClean="0">
                <a:latin typeface="+mn-lt"/>
              </a:rPr>
              <a:t>Natural Gas and Crude Oil Prices Move Independently</a:t>
            </a:r>
            <a:endParaRPr lang="en-US" sz="2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91853"/>
            <a:ext cx="7983787" cy="41449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Oil is priced according to </a:t>
            </a:r>
            <a:r>
              <a:rPr lang="en-US" u="sng" dirty="0" smtClean="0">
                <a:solidFill>
                  <a:schemeClr val="tx1"/>
                </a:solidFill>
              </a:rPr>
              <a:t>World Markets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Natural Gas is priced according to </a:t>
            </a:r>
            <a:r>
              <a:rPr lang="en-US" u="sng" dirty="0" smtClean="0">
                <a:solidFill>
                  <a:schemeClr val="tx1"/>
                </a:solidFill>
              </a:rPr>
              <a:t>North American Markets</a:t>
            </a:r>
          </a:p>
          <a:p>
            <a:pPr marL="685800" lvl="1" indent="-457200"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</a:rPr>
              <a:t>Oil prices continue to increase</a:t>
            </a:r>
          </a:p>
          <a:p>
            <a:pPr marL="685800" lvl="1" indent="-457200"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</a:rPr>
              <a:t>Natural Gas prices are at historical lows</a:t>
            </a:r>
            <a:endParaRPr lang="en-US" dirty="0" smtClean="0">
              <a:solidFill>
                <a:schemeClr val="accent1"/>
              </a:solidFill>
            </a:endParaRPr>
          </a:p>
          <a:p>
            <a:pPr marL="457200" indent="-457200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On an energy equivalency basis(</a:t>
            </a:r>
            <a:r>
              <a:rPr lang="en-US" dirty="0" err="1" smtClean="0">
                <a:solidFill>
                  <a:schemeClr val="tx1"/>
                </a:solidFill>
              </a:rPr>
              <a:t>btus</a:t>
            </a:r>
            <a:r>
              <a:rPr lang="en-US" dirty="0" smtClean="0">
                <a:solidFill>
                  <a:schemeClr val="tx1"/>
                </a:solidFill>
              </a:rPr>
              <a:t>), the ratio of oil to natural gas pricing has grown by a factor of over </a:t>
            </a:r>
            <a:r>
              <a:rPr lang="en-US" u="sng" dirty="0" smtClean="0">
                <a:solidFill>
                  <a:schemeClr val="tx1"/>
                </a:solidFill>
              </a:rPr>
              <a:t>3X!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6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0576"/>
            <a:ext cx="7556313" cy="683097"/>
          </a:xfrm>
        </p:spPr>
        <p:txBody>
          <a:bodyPr/>
          <a:lstStyle/>
          <a:p>
            <a:r>
              <a:rPr lang="en-US" sz="2200" dirty="0" smtClean="0">
                <a:latin typeface="+mn-lt"/>
              </a:rPr>
              <a:t>The Three E’s</a:t>
            </a:r>
            <a:endParaRPr lang="en-US" sz="2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419726"/>
            <a:ext cx="8522954" cy="5089352"/>
          </a:xfrm>
        </p:spPr>
        <p:txBody>
          <a:bodyPr>
            <a:normAutofit/>
          </a:bodyPr>
          <a:lstStyle/>
          <a:p>
            <a:pPr marL="914400" lvl="1" indent="-45720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conomic</a:t>
            </a:r>
          </a:p>
          <a:p>
            <a:pPr marL="914400" lvl="1" indent="-457200">
              <a:buClr>
                <a:schemeClr val="accent1"/>
              </a:buClr>
            </a:pPr>
            <a:r>
              <a:rPr lang="en-US" sz="1700" dirty="0" smtClean="0">
                <a:solidFill>
                  <a:schemeClr val="accent1"/>
                </a:solidFill>
              </a:rPr>
              <a:t>Lower delivered fuel price,  30-50 percent less ($1.65 - $2.30 GGE*)</a:t>
            </a:r>
          </a:p>
          <a:p>
            <a:pPr marL="914400" lvl="1" indent="-457200">
              <a:buClr>
                <a:schemeClr val="accent1"/>
              </a:buClr>
            </a:pPr>
            <a:r>
              <a:rPr lang="en-US" sz="1700" dirty="0" smtClean="0">
                <a:solidFill>
                  <a:schemeClr val="accent1"/>
                </a:solidFill>
              </a:rPr>
              <a:t>Competitive to petroleum fuels</a:t>
            </a:r>
          </a:p>
          <a:p>
            <a:pPr marL="914400" lvl="1" indent="-457200">
              <a:buClr>
                <a:schemeClr val="accent1"/>
              </a:buClr>
            </a:pPr>
            <a:r>
              <a:rPr lang="en-US" sz="1700" dirty="0" smtClean="0">
                <a:solidFill>
                  <a:schemeClr val="accent1"/>
                </a:solidFill>
              </a:rPr>
              <a:t>American dollars stay here</a:t>
            </a:r>
            <a:endParaRPr lang="en-US" sz="1700" dirty="0" smtClean="0"/>
          </a:p>
          <a:p>
            <a:pPr marL="914400" lvl="1" indent="-457200">
              <a:spcBef>
                <a:spcPts val="1200"/>
              </a:spcBef>
              <a:buNone/>
            </a:pPr>
            <a:r>
              <a:rPr lang="en-US" b="1" u="sng" cap="small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nvironmental benefits</a:t>
            </a:r>
          </a:p>
          <a:p>
            <a:pPr marL="914400" lvl="1" indent="-457200">
              <a:spcAft>
                <a:spcPts val="600"/>
              </a:spcAft>
              <a:buClr>
                <a:schemeClr val="accent1"/>
              </a:buClr>
            </a:pPr>
            <a:r>
              <a:rPr lang="en-US" sz="1700" dirty="0" smtClean="0">
                <a:solidFill>
                  <a:schemeClr val="accent1"/>
                </a:solidFill>
              </a:rPr>
              <a:t>Lower tailpipe emissions </a:t>
            </a:r>
          </a:p>
          <a:p>
            <a:pPr marL="914400" lvl="1" indent="-457200" algn="just">
              <a:spcAft>
                <a:spcPts val="600"/>
              </a:spcAft>
              <a:buClr>
                <a:schemeClr val="accent1"/>
              </a:buClr>
            </a:pPr>
            <a:r>
              <a:rPr lang="en-US" sz="1700" dirty="0" smtClean="0">
                <a:solidFill>
                  <a:schemeClr val="accent1"/>
                </a:solidFill>
              </a:rPr>
              <a:t>NGVs can help improve air quality by displacing petroleum-powered vehicles that contribute about 75 percent of the carbon dioxide pollution found in urban areas, which also negatively impacts health, especially for those suffering from asthma or respiratory issues</a:t>
            </a:r>
          </a:p>
          <a:p>
            <a:pPr marL="914400" lvl="1" indent="-457200">
              <a:spcAft>
                <a:spcPts val="600"/>
              </a:spcAft>
              <a:buClr>
                <a:schemeClr val="accent1"/>
              </a:buClr>
            </a:pPr>
            <a:r>
              <a:rPr lang="en-US" sz="1700" dirty="0" smtClean="0">
                <a:solidFill>
                  <a:schemeClr val="accent1"/>
                </a:solidFill>
              </a:rPr>
              <a:t>Well to wheels analysis</a:t>
            </a:r>
            <a:endParaRPr lang="en-US" sz="1700" dirty="0" smtClean="0"/>
          </a:p>
          <a:p>
            <a:pPr marL="914400" lvl="1" indent="-457200">
              <a:spcBef>
                <a:spcPts val="1200"/>
              </a:spcBef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nergy security</a:t>
            </a:r>
          </a:p>
          <a:p>
            <a:pPr marL="914400" lvl="1" indent="-457200">
              <a:buClr>
                <a:schemeClr val="accent1"/>
              </a:buClr>
            </a:pPr>
            <a:r>
              <a:rPr lang="en-US" sz="1700" dirty="0" smtClean="0">
                <a:solidFill>
                  <a:schemeClr val="accent1"/>
                </a:solidFill>
              </a:rPr>
              <a:t>Domestic fuel , shale gas</a:t>
            </a:r>
          </a:p>
          <a:p>
            <a:pPr marL="914400" lvl="1" indent="-457200">
              <a:buClr>
                <a:schemeClr val="accent1"/>
              </a:buClr>
            </a:pPr>
            <a:r>
              <a:rPr lang="en-US" sz="1700" dirty="0" smtClean="0">
                <a:solidFill>
                  <a:schemeClr val="accent1"/>
                </a:solidFill>
              </a:rPr>
              <a:t>Energy Independence </a:t>
            </a:r>
            <a:r>
              <a:rPr lang="en-US" sz="1700" dirty="0" smtClean="0"/>
              <a:t>	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09078"/>
            <a:ext cx="2935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*gasoline Gallon Equivalent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6139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NJNG Regulatory Initiatives, FEED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683565"/>
            <a:ext cx="8361362" cy="355345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Fostering Environmental &amp; Economic Development, (FEED</a:t>
            </a:r>
            <a:r>
              <a:rPr lang="en-US" b="1" dirty="0" smtClean="0">
                <a:latin typeface="+mj-lt"/>
              </a:rPr>
              <a:t>)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</a:rPr>
              <a:t>Effective January 1, 2011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</a:rPr>
              <a:t>Investment capital and incentives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</a:rPr>
              <a:t>Discounted rates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</a:rPr>
              <a:t>No impact on existing ratepayers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NJNG Regulatory Initiatives, CNG Advantage Pilot Program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416683"/>
            <a:ext cx="8361362" cy="5122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NJNG received approval to invest up to $10 million to build CNG vehicle refueling stations in Monmouth, Ocean and Morris counties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</a:rPr>
              <a:t>BPU approval, June 18, 2012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</a:rPr>
              <a:t>Estimated five to seven CNG public-access refueling stations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</a:rPr>
              <a:t>Thee contracts signed: 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600" dirty="0" smtClean="0"/>
              <a:t>Shore Point Distributors,  Freehold, NJ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600" dirty="0" smtClean="0"/>
              <a:t>Waste Management of NJ , Toms River, NJ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600" dirty="0" smtClean="0"/>
              <a:t>Middletown Township, Middletown, NJ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</a:rPr>
              <a:t>20 percent utilization of station capacity required of host fleet locations 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olidFill>
                  <a:schemeClr val="accent1"/>
                </a:solidFill>
              </a:rPr>
              <a:t>3-year Vehicle Acquisition Plan</a:t>
            </a:r>
          </a:p>
          <a:p>
            <a:pPr marL="0" lvl="1" indent="0">
              <a:buClr>
                <a:schemeClr val="accent1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NJNG will focus outreach to surrounding fleets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+mn-lt"/>
              </a:rPr>
              <a:t>NJNG NGV Customers</a:t>
            </a:r>
            <a:endParaRPr lang="en-US" sz="2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6" y="1416683"/>
            <a:ext cx="8313821" cy="5128496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de-DE" sz="4500" dirty="0" smtClean="0">
                <a:solidFill>
                  <a:schemeClr val="accent1"/>
                </a:solidFill>
                <a:latin typeface="+mj-lt"/>
              </a:rPr>
              <a:t>NJNG NGV Customers</a:t>
            </a:r>
          </a:p>
          <a:p>
            <a:pPr marL="0" lvl="1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de-DE" sz="4000" b="1" i="1" u="sng" dirty="0" smtClean="0"/>
              <a:t>NJ Transit </a:t>
            </a:r>
            <a:r>
              <a:rPr lang="de-DE" sz="4000" dirty="0" smtClean="0"/>
              <a:t> </a:t>
            </a:r>
          </a:p>
          <a:p>
            <a:pPr marL="0" lvl="1" algn="just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de-DE" sz="3500" dirty="0" smtClean="0"/>
              <a:t>Running 76 dedicated CNG buses in NJNG franchise territory since 1997  </a:t>
            </a:r>
          </a:p>
          <a:p>
            <a:pPr marL="0" lvl="1" algn="just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de-DE" sz="3500" dirty="0" smtClean="0"/>
              <a:t>Recently  began the planned replacement of the original 76 CNG buses</a:t>
            </a:r>
          </a:p>
          <a:p>
            <a:pPr marL="0" lvl="1" algn="just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de-DE" sz="3500" dirty="0" smtClean="0"/>
              <a:t>Will be refurbishing, repowering and replacing key CNG station infrastructurein the near future </a:t>
            </a:r>
          </a:p>
          <a:p>
            <a:pPr marL="228600" lvl="1" algn="just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de-DE" sz="3500" dirty="0" smtClean="0"/>
              <a:t>On July 24, 2012, NJ Transit received 46.3 millon from the FTA to add an additional 84 dedicated CNG buses to their fleet   </a:t>
            </a:r>
          </a:p>
          <a:p>
            <a:pPr marL="0" lvl="1" indent="0">
              <a:spcBef>
                <a:spcPts val="400"/>
              </a:spcBef>
              <a:spcAft>
                <a:spcPts val="800"/>
              </a:spcAft>
              <a:buNone/>
            </a:pPr>
            <a:r>
              <a:rPr lang="de-DE" sz="4000" b="1" i="1" u="sng" dirty="0" smtClean="0">
                <a:solidFill>
                  <a:schemeClr val="accent1"/>
                </a:solidFill>
              </a:rPr>
              <a:t>A success story for Transit Buses!</a:t>
            </a:r>
          </a:p>
          <a:p>
            <a:pPr marL="0" lvl="1" indent="0">
              <a:spcAft>
                <a:spcPts val="400"/>
              </a:spcAft>
              <a:buNone/>
            </a:pPr>
            <a:r>
              <a:rPr lang="de-DE" sz="4000" b="1" i="1" u="sng" dirty="0" smtClean="0"/>
              <a:t>Blue Diamond Disposal </a:t>
            </a:r>
            <a:r>
              <a:rPr lang="de-DE" sz="4000" dirty="0" smtClean="0"/>
              <a:t> </a:t>
            </a:r>
          </a:p>
          <a:p>
            <a:pPr marL="0" lvl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de-DE" sz="3500" dirty="0" smtClean="0"/>
              <a:t>Constructed their own CNG station, (time fill)  </a:t>
            </a:r>
          </a:p>
          <a:p>
            <a:pPr marL="0" lvl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de-DE" sz="3500" dirty="0" smtClean="0"/>
              <a:t>A total of 24 dedicated CNG Autocar refuse vehicles</a:t>
            </a:r>
            <a:r>
              <a:rPr lang="de-DE" sz="3500" b="1" dirty="0" smtClean="0"/>
              <a:t>*</a:t>
            </a:r>
          </a:p>
          <a:p>
            <a:pPr marL="0" lvl="1" indent="0">
              <a:spcBef>
                <a:spcPts val="1200"/>
              </a:spcBef>
              <a:spcAft>
                <a:spcPts val="400"/>
              </a:spcAft>
              <a:buNone/>
            </a:pPr>
            <a:r>
              <a:rPr lang="de-DE" sz="4500" dirty="0" smtClean="0">
                <a:solidFill>
                  <a:schemeClr val="accent1"/>
                </a:solidFill>
                <a:latin typeface="+mj-lt"/>
              </a:rPr>
              <a:t>NJNG CNG Advantage Pilot Program</a:t>
            </a:r>
          </a:p>
          <a:p>
            <a:pPr marL="228600" lvl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de-DE" sz="3500" b="1" i="1" u="sng" dirty="0" smtClean="0"/>
              <a:t>Waste Management  Inc.</a:t>
            </a:r>
            <a:r>
              <a:rPr lang="de-DE" sz="3500" dirty="0" smtClean="0"/>
              <a:t> – Sgned a CNG Host Station Agreement that will result in a public access CNG Station in Toms River, NJ</a:t>
            </a:r>
          </a:p>
          <a:p>
            <a:pPr marL="228600" lvl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de-DE" sz="3500" dirty="0" smtClean="0"/>
              <a:t> </a:t>
            </a:r>
            <a:r>
              <a:rPr lang="de-DE" sz="3500" b="1" i="1" u="sng" dirty="0" smtClean="0"/>
              <a:t>Shore Point Distributing Company, Inc. </a:t>
            </a:r>
            <a:r>
              <a:rPr lang="de-DE" sz="3500" dirty="0" smtClean="0"/>
              <a:t>-  Signed a CNG Host Station Agreement that will result in a public access CNG Station in Freehold Township, NJ</a:t>
            </a:r>
          </a:p>
          <a:p>
            <a:pPr marL="228600" lvl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de-DE" sz="3500" b="1" i="1" u="sng" dirty="0" smtClean="0"/>
              <a:t>Middletown Township </a:t>
            </a:r>
            <a:r>
              <a:rPr lang="de-DE" sz="3500" dirty="0" smtClean="0"/>
              <a:t>- Signed a CNG Host Station Agreement that will result in a public access CNG Station in Middletown, NJ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442" y="6545179"/>
            <a:ext cx="3368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de-DE" sz="1000" dirty="0" smtClean="0"/>
              <a:t>* </a:t>
            </a:r>
            <a:r>
              <a:rPr lang="de-DE" sz="1000" u="sng" dirty="0" smtClean="0"/>
              <a:t>Blue Diamond (Case Study) handout</a:t>
            </a: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299414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Some of the New Jersey NGVs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\\njrfng\SHARED\PUBLIC\SAVEGREEN\NGVs\GRAND OPENING\Pictures\high res all truc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1697631"/>
            <a:ext cx="7556500" cy="1803939"/>
          </a:xfrm>
          <a:prstGeom prst="rect">
            <a:avLst/>
          </a:prstGeom>
          <a:noFill/>
        </p:spPr>
      </p:pic>
      <p:pic>
        <p:nvPicPr>
          <p:cNvPr id="6" name="Picture 3" descr="\\njrfng\SHARED\PUBLIC\SAVEGREEN\NGVs\GRAND OPENING\Pictures\high res jit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3524309"/>
            <a:ext cx="3552492" cy="2551637"/>
          </a:xfrm>
          <a:prstGeom prst="rect">
            <a:avLst/>
          </a:prstGeom>
          <a:noFill/>
        </p:spPr>
      </p:pic>
      <p:pic>
        <p:nvPicPr>
          <p:cNvPr id="7" name="Picture 4" descr="\\njrfng\SHARED\PUBLIC\SAVEGREEN\NGVs\GRAND OPENING\Pictures\high res nj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1791" y="3524309"/>
            <a:ext cx="4040105" cy="2551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3358</TotalTime>
  <Words>706</Words>
  <Application>Microsoft Office PowerPoint</Application>
  <PresentationFormat>On-screen Show (4:3)</PresentationFormat>
  <Paragraphs>105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Advantage</vt:lpstr>
      <vt:lpstr>2014 New Jersey Clean Air Council Public Hearing Presentation  NJNG CNG Advantage                   Pilot Program </vt:lpstr>
      <vt:lpstr>New Jersey Natural Gas</vt:lpstr>
      <vt:lpstr>America’s Abundant Energy Source</vt:lpstr>
      <vt:lpstr>Natural Gas and Crude Oil Prices Move Independently</vt:lpstr>
      <vt:lpstr>The Three E’s</vt:lpstr>
      <vt:lpstr>NJNG Regulatory Initiatives, FEED</vt:lpstr>
      <vt:lpstr>NJNG Regulatory Initiatives, CNG Advantage Pilot Program</vt:lpstr>
      <vt:lpstr>NJNG NGV Customers</vt:lpstr>
      <vt:lpstr>Some of the New Jersey NGVs</vt:lpstr>
      <vt:lpstr>How to locate CNG Stations</vt:lpstr>
      <vt:lpstr>New Jersey Public CNG Stations</vt:lpstr>
      <vt:lpstr>Questions?</vt:lpstr>
    </vt:vector>
  </TitlesOfParts>
  <Company>NJR Service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IR Presentation Deck</dc:title>
  <dc:creator>Terrence Fullen</dc:creator>
  <cp:lastModifiedBy>Heidi Jones</cp:lastModifiedBy>
  <cp:revision>209</cp:revision>
  <cp:lastPrinted>2013-09-04T18:31:34Z</cp:lastPrinted>
  <dcterms:created xsi:type="dcterms:W3CDTF">2013-07-31T20:22:37Z</dcterms:created>
  <dcterms:modified xsi:type="dcterms:W3CDTF">2014-03-31T20:25:28Z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