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8" r:id="rId2"/>
    <p:sldId id="355" r:id="rId3"/>
    <p:sldId id="356" r:id="rId4"/>
    <p:sldId id="370" r:id="rId5"/>
    <p:sldId id="365" r:id="rId6"/>
    <p:sldId id="378" r:id="rId7"/>
    <p:sldId id="369" r:id="rId8"/>
    <p:sldId id="368" r:id="rId9"/>
    <p:sldId id="380" r:id="rId10"/>
    <p:sldId id="382" r:id="rId11"/>
    <p:sldId id="404" r:id="rId12"/>
    <p:sldId id="403" r:id="rId13"/>
    <p:sldId id="384" r:id="rId14"/>
    <p:sldId id="385" r:id="rId15"/>
    <p:sldId id="387" r:id="rId16"/>
    <p:sldId id="388" r:id="rId17"/>
    <p:sldId id="389" r:id="rId18"/>
    <p:sldId id="392" r:id="rId19"/>
    <p:sldId id="395" r:id="rId20"/>
    <p:sldId id="397" r:id="rId21"/>
    <p:sldId id="399" r:id="rId22"/>
    <p:sldId id="400" r:id="rId23"/>
    <p:sldId id="405" r:id="rId24"/>
    <p:sldId id="299" r:id="rId25"/>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3" autoAdjust="0"/>
    <p:restoredTop sz="94599" autoAdjust="0"/>
  </p:normalViewPr>
  <p:slideViewPr>
    <p:cSldViewPr>
      <p:cViewPr>
        <p:scale>
          <a:sx n="80" d="100"/>
          <a:sy n="80" d="100"/>
        </p:scale>
        <p:origin x="-300" y="-30"/>
      </p:cViewPr>
      <p:guideLst>
        <p:guide orient="horz" pos="2160"/>
        <p:guide pos="2880"/>
      </p:guideLst>
    </p:cSldViewPr>
  </p:slideViewPr>
  <p:outlineViewPr>
    <p:cViewPr>
      <p:scale>
        <a:sx n="33" d="100"/>
        <a:sy n="33" d="100"/>
      </p:scale>
      <p:origin x="0" y="3648"/>
    </p:cViewPr>
    <p:sldLst>
      <p:sld r:id="rId1" collapse="1"/>
    </p:sldLst>
  </p:outlineViewPr>
  <p:notesTextViewPr>
    <p:cViewPr>
      <p:scale>
        <a:sx n="100" d="100"/>
        <a:sy n="100" d="100"/>
      </p:scale>
      <p:origin x="0" y="0"/>
    </p:cViewPr>
  </p:notesTextViewPr>
  <p:sorterViewPr>
    <p:cViewPr>
      <p:scale>
        <a:sx n="70" d="100"/>
        <a:sy n="70" d="100"/>
      </p:scale>
      <p:origin x="0" y="5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Nox</c:v>
                </c:pt>
              </c:strCache>
            </c:strRef>
          </c:tx>
          <c:invertIfNegative val="0"/>
          <c:cat>
            <c:strRef>
              <c:f>Sheet1!$A$2:$A$5</c:f>
              <c:strCache>
                <c:ptCount val="4"/>
                <c:pt idx="0">
                  <c:v>1988</c:v>
                </c:pt>
                <c:pt idx="1">
                  <c:v>1998-2007</c:v>
                </c:pt>
                <c:pt idx="2">
                  <c:v>2007-2009</c:v>
                </c:pt>
                <c:pt idx="3">
                  <c:v>2010+</c:v>
                </c:pt>
              </c:strCache>
            </c:strRef>
          </c:cat>
          <c:val>
            <c:numRef>
              <c:f>Sheet1!$B$2:$B$5</c:f>
              <c:numCache>
                <c:formatCode>General</c:formatCode>
                <c:ptCount val="4"/>
                <c:pt idx="0">
                  <c:v>10.7</c:v>
                </c:pt>
                <c:pt idx="1">
                  <c:v>4</c:v>
                </c:pt>
                <c:pt idx="2">
                  <c:v>2</c:v>
                </c:pt>
                <c:pt idx="3">
                  <c:v>0.2</c:v>
                </c:pt>
              </c:numCache>
            </c:numRef>
          </c:val>
        </c:ser>
        <c:dLbls>
          <c:showLegendKey val="0"/>
          <c:showVal val="0"/>
          <c:showCatName val="0"/>
          <c:showSerName val="0"/>
          <c:showPercent val="0"/>
          <c:showBubbleSize val="0"/>
        </c:dLbls>
        <c:gapWidth val="150"/>
        <c:axId val="129821696"/>
        <c:axId val="130429696"/>
      </c:barChart>
      <c:catAx>
        <c:axId val="129821696"/>
        <c:scaling>
          <c:orientation val="minMax"/>
        </c:scaling>
        <c:delete val="0"/>
        <c:axPos val="b"/>
        <c:majorTickMark val="out"/>
        <c:minorTickMark val="none"/>
        <c:tickLblPos val="nextTo"/>
        <c:txPr>
          <a:bodyPr/>
          <a:lstStyle/>
          <a:p>
            <a:pPr>
              <a:defRPr sz="1200" b="1"/>
            </a:pPr>
            <a:endParaRPr lang="en-US"/>
          </a:p>
        </c:txPr>
        <c:crossAx val="130429696"/>
        <c:crosses val="autoZero"/>
        <c:auto val="1"/>
        <c:lblAlgn val="ctr"/>
        <c:lblOffset val="100"/>
        <c:noMultiLvlLbl val="0"/>
      </c:catAx>
      <c:valAx>
        <c:axId val="130429696"/>
        <c:scaling>
          <c:orientation val="minMax"/>
        </c:scaling>
        <c:delete val="0"/>
        <c:axPos val="l"/>
        <c:majorGridlines/>
        <c:numFmt formatCode="#,##0.0" sourceLinked="0"/>
        <c:majorTickMark val="out"/>
        <c:minorTickMark val="none"/>
        <c:tickLblPos val="nextTo"/>
        <c:txPr>
          <a:bodyPr/>
          <a:lstStyle/>
          <a:p>
            <a:pPr>
              <a:defRPr sz="1200" b="1"/>
            </a:pPr>
            <a:endParaRPr lang="en-US"/>
          </a:p>
        </c:txPr>
        <c:crossAx val="129821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PM</c:v>
                </c:pt>
              </c:strCache>
            </c:strRef>
          </c:tx>
          <c:invertIfNegative val="0"/>
          <c:cat>
            <c:strRef>
              <c:f>Sheet1!$A$2:$A$5</c:f>
              <c:strCache>
                <c:ptCount val="4"/>
                <c:pt idx="0">
                  <c:v>1988</c:v>
                </c:pt>
                <c:pt idx="1">
                  <c:v>1998-2007</c:v>
                </c:pt>
                <c:pt idx="2">
                  <c:v>2007-2009</c:v>
                </c:pt>
                <c:pt idx="3">
                  <c:v>2010+</c:v>
                </c:pt>
              </c:strCache>
            </c:strRef>
          </c:cat>
          <c:val>
            <c:numRef>
              <c:f>Sheet1!$B$2:$B$5</c:f>
              <c:numCache>
                <c:formatCode>General</c:formatCode>
                <c:ptCount val="4"/>
                <c:pt idx="0">
                  <c:v>0.60000000000000064</c:v>
                </c:pt>
                <c:pt idx="1">
                  <c:v>0.1</c:v>
                </c:pt>
                <c:pt idx="2">
                  <c:v>0.1</c:v>
                </c:pt>
                <c:pt idx="3">
                  <c:v>1.0000000000000005E-2</c:v>
                </c:pt>
              </c:numCache>
            </c:numRef>
          </c:val>
        </c:ser>
        <c:dLbls>
          <c:showLegendKey val="0"/>
          <c:showVal val="0"/>
          <c:showCatName val="0"/>
          <c:showSerName val="0"/>
          <c:showPercent val="0"/>
          <c:showBubbleSize val="0"/>
        </c:dLbls>
        <c:gapWidth val="150"/>
        <c:axId val="132583424"/>
        <c:axId val="132584960"/>
      </c:barChart>
      <c:catAx>
        <c:axId val="132583424"/>
        <c:scaling>
          <c:orientation val="minMax"/>
        </c:scaling>
        <c:delete val="0"/>
        <c:axPos val="b"/>
        <c:majorTickMark val="out"/>
        <c:minorTickMark val="none"/>
        <c:tickLblPos val="nextTo"/>
        <c:txPr>
          <a:bodyPr/>
          <a:lstStyle/>
          <a:p>
            <a:pPr>
              <a:defRPr sz="1200" b="1"/>
            </a:pPr>
            <a:endParaRPr lang="en-US"/>
          </a:p>
        </c:txPr>
        <c:crossAx val="132584960"/>
        <c:crosses val="autoZero"/>
        <c:auto val="1"/>
        <c:lblAlgn val="ctr"/>
        <c:lblOffset val="100"/>
        <c:noMultiLvlLbl val="0"/>
      </c:catAx>
      <c:valAx>
        <c:axId val="132584960"/>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132583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Total</c:v>
                </c:pt>
              </c:strCache>
            </c:strRef>
          </c:tx>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0%</c:formatCode>
                <c:ptCount val="6"/>
                <c:pt idx="0">
                  <c:v>4.7921847413707259E-2</c:v>
                </c:pt>
                <c:pt idx="1">
                  <c:v>8.4194613041558466E-2</c:v>
                </c:pt>
                <c:pt idx="2">
                  <c:v>0.11105497056691115</c:v>
                </c:pt>
                <c:pt idx="3">
                  <c:v>0.13888485266943121</c:v>
                </c:pt>
                <c:pt idx="4">
                  <c:v>0.17863133285486252</c:v>
                </c:pt>
                <c:pt idx="5">
                  <c:v>0.21793459016292735</c:v>
                </c:pt>
              </c:numCache>
            </c:numRef>
          </c:val>
        </c:ser>
        <c:ser>
          <c:idx val="1"/>
          <c:order val="1"/>
          <c:tx>
            <c:strRef>
              <c:f>Sheet1!$C$1</c:f>
              <c:strCache>
                <c:ptCount val="1"/>
                <c:pt idx="0">
                  <c:v>2010+</c:v>
                </c:pt>
              </c:strCache>
            </c:strRef>
          </c:tx>
          <c:cat>
            <c:numRef>
              <c:f>Sheet1!$A$2:$A$7</c:f>
              <c:numCache>
                <c:formatCode>General</c:formatCode>
                <c:ptCount val="6"/>
                <c:pt idx="0">
                  <c:v>2007</c:v>
                </c:pt>
                <c:pt idx="1">
                  <c:v>2008</c:v>
                </c:pt>
                <c:pt idx="2">
                  <c:v>2009</c:v>
                </c:pt>
                <c:pt idx="3">
                  <c:v>2010</c:v>
                </c:pt>
                <c:pt idx="4">
                  <c:v>2011</c:v>
                </c:pt>
                <c:pt idx="5">
                  <c:v>2012</c:v>
                </c:pt>
              </c:numCache>
            </c:numRef>
          </c:cat>
          <c:val>
            <c:numRef>
              <c:f>Sheet1!$C$2:$C$7</c:f>
              <c:numCache>
                <c:formatCode>General</c:formatCode>
                <c:ptCount val="6"/>
                <c:pt idx="3" formatCode="0.0%">
                  <c:v>2.8477230295244692E-2</c:v>
                </c:pt>
                <c:pt idx="4" formatCode="0.0%">
                  <c:v>6.7163495862316444E-2</c:v>
                </c:pt>
                <c:pt idx="5" formatCode="0.0%">
                  <c:v>0.10821339681852614</c:v>
                </c:pt>
              </c:numCache>
            </c:numRef>
          </c:val>
        </c:ser>
        <c:dLbls>
          <c:showLegendKey val="0"/>
          <c:showVal val="0"/>
          <c:showCatName val="0"/>
          <c:showSerName val="0"/>
          <c:showPercent val="0"/>
          <c:showBubbleSize val="0"/>
        </c:dLbls>
        <c:axId val="133010944"/>
        <c:axId val="133012480"/>
      </c:areaChart>
      <c:catAx>
        <c:axId val="133010944"/>
        <c:scaling>
          <c:orientation val="minMax"/>
        </c:scaling>
        <c:delete val="0"/>
        <c:axPos val="b"/>
        <c:numFmt formatCode="General" sourceLinked="1"/>
        <c:majorTickMark val="out"/>
        <c:minorTickMark val="none"/>
        <c:tickLblPos val="nextTo"/>
        <c:txPr>
          <a:bodyPr/>
          <a:lstStyle/>
          <a:p>
            <a:pPr>
              <a:defRPr sz="1400" b="1"/>
            </a:pPr>
            <a:endParaRPr lang="en-US"/>
          </a:p>
        </c:txPr>
        <c:crossAx val="133012480"/>
        <c:crosses val="autoZero"/>
        <c:auto val="1"/>
        <c:lblAlgn val="ctr"/>
        <c:lblOffset val="100"/>
        <c:noMultiLvlLbl val="0"/>
      </c:catAx>
      <c:valAx>
        <c:axId val="133012480"/>
        <c:scaling>
          <c:orientation val="minMax"/>
        </c:scaling>
        <c:delete val="0"/>
        <c:axPos val="l"/>
        <c:majorGridlines/>
        <c:numFmt formatCode="0%" sourceLinked="1"/>
        <c:majorTickMark val="out"/>
        <c:minorTickMark val="none"/>
        <c:tickLblPos val="nextTo"/>
        <c:txPr>
          <a:bodyPr/>
          <a:lstStyle/>
          <a:p>
            <a:pPr>
              <a:defRPr sz="1400" b="1"/>
            </a:pPr>
            <a:endParaRPr lang="en-US"/>
          </a:p>
        </c:txPr>
        <c:crossAx val="133010944"/>
        <c:crosses val="autoZero"/>
        <c:crossBetween val="midCat"/>
      </c:valAx>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Gallon Savings total</c:v>
                </c:pt>
              </c:strCache>
            </c:strRef>
          </c:tx>
          <c:cat>
            <c:numRef>
              <c:f>Sheet1!$A$2:$A$7</c:f>
              <c:numCache>
                <c:formatCode>0</c:formatCode>
                <c:ptCount val="6"/>
                <c:pt idx="0">
                  <c:v>2007</c:v>
                </c:pt>
                <c:pt idx="1">
                  <c:v>2008</c:v>
                </c:pt>
                <c:pt idx="2">
                  <c:v>2009</c:v>
                </c:pt>
                <c:pt idx="3">
                  <c:v>2010</c:v>
                </c:pt>
                <c:pt idx="4">
                  <c:v>2011</c:v>
                </c:pt>
                <c:pt idx="5">
                  <c:v>2012</c:v>
                </c:pt>
              </c:numCache>
            </c:numRef>
          </c:cat>
          <c:val>
            <c:numRef>
              <c:f>Sheet1!$B$2:$B$7</c:f>
              <c:numCache>
                <c:formatCode>_(* #,##0_);_(* \(#,##0\);_(* "-"??_);_(@_)</c:formatCode>
                <c:ptCount val="6"/>
                <c:pt idx="0">
                  <c:v>153375.95500000002</c:v>
                </c:pt>
                <c:pt idx="1">
                  <c:v>283665.41250000021</c:v>
                </c:pt>
                <c:pt idx="2">
                  <c:v>375660.74500000005</c:v>
                </c:pt>
                <c:pt idx="3">
                  <c:v>521131.71500000008</c:v>
                </c:pt>
                <c:pt idx="4">
                  <c:v>740624.38000000012</c:v>
                </c:pt>
                <c:pt idx="5">
                  <c:v>989041.9700000002</c:v>
                </c:pt>
              </c:numCache>
            </c:numRef>
          </c:val>
        </c:ser>
        <c:dLbls>
          <c:showLegendKey val="0"/>
          <c:showVal val="0"/>
          <c:showCatName val="0"/>
          <c:showSerName val="0"/>
          <c:showPercent val="0"/>
          <c:showBubbleSize val="0"/>
        </c:dLbls>
        <c:axId val="130310144"/>
        <c:axId val="130311680"/>
      </c:areaChart>
      <c:catAx>
        <c:axId val="130310144"/>
        <c:scaling>
          <c:orientation val="minMax"/>
        </c:scaling>
        <c:delete val="0"/>
        <c:axPos val="b"/>
        <c:numFmt formatCode="0" sourceLinked="1"/>
        <c:majorTickMark val="out"/>
        <c:minorTickMark val="none"/>
        <c:tickLblPos val="nextTo"/>
        <c:txPr>
          <a:bodyPr/>
          <a:lstStyle/>
          <a:p>
            <a:pPr>
              <a:defRPr sz="1400" b="1"/>
            </a:pPr>
            <a:endParaRPr lang="en-US"/>
          </a:p>
        </c:txPr>
        <c:crossAx val="130311680"/>
        <c:crosses val="autoZero"/>
        <c:auto val="1"/>
        <c:lblAlgn val="ctr"/>
        <c:lblOffset val="100"/>
        <c:noMultiLvlLbl val="0"/>
      </c:catAx>
      <c:valAx>
        <c:axId val="130311680"/>
        <c:scaling>
          <c:orientation val="minMax"/>
        </c:scaling>
        <c:delete val="0"/>
        <c:axPos val="l"/>
        <c:majorGridlines/>
        <c:numFmt formatCode="#,##0.0" sourceLinked="0"/>
        <c:majorTickMark val="out"/>
        <c:minorTickMark val="none"/>
        <c:tickLblPos val="nextTo"/>
        <c:txPr>
          <a:bodyPr/>
          <a:lstStyle/>
          <a:p>
            <a:pPr>
              <a:defRPr sz="1400" b="1"/>
            </a:pPr>
            <a:endParaRPr lang="en-US"/>
          </a:p>
        </c:txPr>
        <c:crossAx val="130310144"/>
        <c:crosses val="autoZero"/>
        <c:crossBetween val="midCat"/>
        <c:dispUnits>
          <c:builtInUnit val="millions"/>
        </c:dispUnits>
      </c:valAx>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Nox</c:v>
                </c:pt>
              </c:strCache>
            </c:strRef>
          </c:tx>
          <c:invertIfNegative val="0"/>
          <c:cat>
            <c:strRef>
              <c:f>Sheet1!$A$2:$A$4</c:f>
              <c:strCache>
                <c:ptCount val="3"/>
                <c:pt idx="0">
                  <c:v>Pre-2007</c:v>
                </c:pt>
                <c:pt idx="1">
                  <c:v>2007-2009</c:v>
                </c:pt>
                <c:pt idx="2">
                  <c:v>2010+</c:v>
                </c:pt>
              </c:strCache>
            </c:strRef>
          </c:cat>
          <c:val>
            <c:numRef>
              <c:f>Sheet1!$B$2:$B$4</c:f>
              <c:numCache>
                <c:formatCode>General</c:formatCode>
                <c:ptCount val="3"/>
                <c:pt idx="0">
                  <c:v>9.1909999999999989</c:v>
                </c:pt>
                <c:pt idx="1">
                  <c:v>2.9369999999999967</c:v>
                </c:pt>
                <c:pt idx="2">
                  <c:v>0.49700000000000072</c:v>
                </c:pt>
              </c:numCache>
            </c:numRef>
          </c:val>
        </c:ser>
        <c:dLbls>
          <c:showLegendKey val="0"/>
          <c:showVal val="0"/>
          <c:showCatName val="0"/>
          <c:showSerName val="0"/>
          <c:showPercent val="0"/>
          <c:showBubbleSize val="0"/>
        </c:dLbls>
        <c:gapWidth val="150"/>
        <c:axId val="164023296"/>
        <c:axId val="166462208"/>
      </c:barChart>
      <c:catAx>
        <c:axId val="164023296"/>
        <c:scaling>
          <c:orientation val="minMax"/>
        </c:scaling>
        <c:delete val="0"/>
        <c:axPos val="b"/>
        <c:majorTickMark val="out"/>
        <c:minorTickMark val="none"/>
        <c:tickLblPos val="nextTo"/>
        <c:txPr>
          <a:bodyPr/>
          <a:lstStyle/>
          <a:p>
            <a:pPr>
              <a:defRPr sz="1200" b="1"/>
            </a:pPr>
            <a:endParaRPr lang="en-US"/>
          </a:p>
        </c:txPr>
        <c:crossAx val="166462208"/>
        <c:crosses val="autoZero"/>
        <c:auto val="1"/>
        <c:lblAlgn val="ctr"/>
        <c:lblOffset val="100"/>
        <c:noMultiLvlLbl val="0"/>
      </c:catAx>
      <c:valAx>
        <c:axId val="166462208"/>
        <c:scaling>
          <c:orientation val="minMax"/>
          <c:max val="12"/>
          <c:min val="0"/>
        </c:scaling>
        <c:delete val="0"/>
        <c:axPos val="l"/>
        <c:majorGridlines/>
        <c:numFmt formatCode="General" sourceLinked="1"/>
        <c:majorTickMark val="out"/>
        <c:minorTickMark val="none"/>
        <c:tickLblPos val="nextTo"/>
        <c:txPr>
          <a:bodyPr/>
          <a:lstStyle/>
          <a:p>
            <a:pPr>
              <a:defRPr sz="1200" b="1"/>
            </a:pPr>
            <a:endParaRPr lang="en-US"/>
          </a:p>
        </c:txPr>
        <c:crossAx val="164023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PM</c:v>
                </c:pt>
              </c:strCache>
            </c:strRef>
          </c:tx>
          <c:invertIfNegative val="0"/>
          <c:cat>
            <c:strRef>
              <c:f>Sheet1!$A$2:$A$4</c:f>
              <c:strCache>
                <c:ptCount val="3"/>
                <c:pt idx="0">
                  <c:v>Pre-2007</c:v>
                </c:pt>
                <c:pt idx="1">
                  <c:v>2007-2009</c:v>
                </c:pt>
                <c:pt idx="2">
                  <c:v>2010+</c:v>
                </c:pt>
              </c:strCache>
            </c:strRef>
          </c:cat>
          <c:val>
            <c:numRef>
              <c:f>Sheet1!$B$2:$B$4</c:f>
              <c:numCache>
                <c:formatCode>0.000</c:formatCode>
                <c:ptCount val="3"/>
                <c:pt idx="0" formatCode="General">
                  <c:v>0.23300000000000001</c:v>
                </c:pt>
                <c:pt idx="1">
                  <c:v>2.4866999999999997E-2</c:v>
                </c:pt>
                <c:pt idx="2">
                  <c:v>2.4866999999999997E-2</c:v>
                </c:pt>
              </c:numCache>
            </c:numRef>
          </c:val>
        </c:ser>
        <c:dLbls>
          <c:showLegendKey val="0"/>
          <c:showVal val="0"/>
          <c:showCatName val="0"/>
          <c:showSerName val="0"/>
          <c:showPercent val="0"/>
          <c:showBubbleSize val="0"/>
        </c:dLbls>
        <c:gapWidth val="150"/>
        <c:axId val="166510592"/>
        <c:axId val="166512128"/>
      </c:barChart>
      <c:catAx>
        <c:axId val="166510592"/>
        <c:scaling>
          <c:orientation val="minMax"/>
        </c:scaling>
        <c:delete val="0"/>
        <c:axPos val="b"/>
        <c:majorTickMark val="out"/>
        <c:minorTickMark val="none"/>
        <c:tickLblPos val="nextTo"/>
        <c:txPr>
          <a:bodyPr/>
          <a:lstStyle/>
          <a:p>
            <a:pPr>
              <a:defRPr sz="1200" b="1"/>
            </a:pPr>
            <a:endParaRPr lang="en-US"/>
          </a:p>
        </c:txPr>
        <c:crossAx val="166512128"/>
        <c:crosses val="autoZero"/>
        <c:auto val="1"/>
        <c:lblAlgn val="ctr"/>
        <c:lblOffset val="100"/>
        <c:noMultiLvlLbl val="0"/>
      </c:catAx>
      <c:valAx>
        <c:axId val="166512128"/>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166510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Nox</c:v>
                </c:pt>
              </c:strCache>
            </c:strRef>
          </c:tx>
          <c:invertIfNegative val="0"/>
          <c:cat>
            <c:strRef>
              <c:f>Sheet1!$A$2:$A$4</c:f>
              <c:strCache>
                <c:ptCount val="3"/>
                <c:pt idx="0">
                  <c:v>Pre-2007</c:v>
                </c:pt>
                <c:pt idx="1">
                  <c:v>2007-2009</c:v>
                </c:pt>
                <c:pt idx="2">
                  <c:v>2010+</c:v>
                </c:pt>
              </c:strCache>
            </c:strRef>
          </c:cat>
          <c:val>
            <c:numRef>
              <c:f>Sheet1!$B$2:$B$4</c:f>
              <c:numCache>
                <c:formatCode>General</c:formatCode>
                <c:ptCount val="3"/>
                <c:pt idx="0">
                  <c:v>4.548</c:v>
                </c:pt>
                <c:pt idx="1">
                  <c:v>1.792</c:v>
                </c:pt>
                <c:pt idx="2">
                  <c:v>0.28300000000000008</c:v>
                </c:pt>
              </c:numCache>
            </c:numRef>
          </c:val>
        </c:ser>
        <c:dLbls>
          <c:showLegendKey val="0"/>
          <c:showVal val="0"/>
          <c:showCatName val="0"/>
          <c:showSerName val="0"/>
          <c:showPercent val="0"/>
          <c:showBubbleSize val="0"/>
        </c:dLbls>
        <c:gapWidth val="150"/>
        <c:axId val="162343936"/>
        <c:axId val="162390784"/>
      </c:barChart>
      <c:catAx>
        <c:axId val="162343936"/>
        <c:scaling>
          <c:orientation val="minMax"/>
        </c:scaling>
        <c:delete val="0"/>
        <c:axPos val="b"/>
        <c:majorTickMark val="out"/>
        <c:minorTickMark val="none"/>
        <c:tickLblPos val="nextTo"/>
        <c:txPr>
          <a:bodyPr/>
          <a:lstStyle/>
          <a:p>
            <a:pPr>
              <a:defRPr sz="1200" b="1"/>
            </a:pPr>
            <a:endParaRPr lang="en-US"/>
          </a:p>
        </c:txPr>
        <c:crossAx val="162390784"/>
        <c:crosses val="autoZero"/>
        <c:auto val="1"/>
        <c:lblAlgn val="ctr"/>
        <c:lblOffset val="100"/>
        <c:noMultiLvlLbl val="0"/>
      </c:catAx>
      <c:valAx>
        <c:axId val="162390784"/>
        <c:scaling>
          <c:orientation val="minMax"/>
          <c:max val="5"/>
          <c:min val="0"/>
        </c:scaling>
        <c:delete val="0"/>
        <c:axPos val="l"/>
        <c:majorGridlines/>
        <c:numFmt formatCode="General" sourceLinked="1"/>
        <c:majorTickMark val="out"/>
        <c:minorTickMark val="none"/>
        <c:tickLblPos val="nextTo"/>
        <c:txPr>
          <a:bodyPr/>
          <a:lstStyle/>
          <a:p>
            <a:pPr>
              <a:defRPr sz="1200" b="1"/>
            </a:pPr>
            <a:endParaRPr lang="en-US"/>
          </a:p>
        </c:txPr>
        <c:crossAx val="162343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PM</c:v>
                </c:pt>
              </c:strCache>
            </c:strRef>
          </c:tx>
          <c:invertIfNegative val="0"/>
          <c:cat>
            <c:strRef>
              <c:f>Sheet1!$A$2:$A$4</c:f>
              <c:strCache>
                <c:ptCount val="3"/>
                <c:pt idx="0">
                  <c:v>Pre-2007</c:v>
                </c:pt>
                <c:pt idx="1">
                  <c:v>2007-2009</c:v>
                </c:pt>
                <c:pt idx="2">
                  <c:v>2010+</c:v>
                </c:pt>
              </c:strCache>
            </c:strRef>
          </c:cat>
          <c:val>
            <c:numRef>
              <c:f>Sheet1!$B$2:$B$4</c:f>
              <c:numCache>
                <c:formatCode>0.000</c:formatCode>
                <c:ptCount val="3"/>
                <c:pt idx="0" formatCode="General">
                  <c:v>8.5000000000000006E-2</c:v>
                </c:pt>
                <c:pt idx="1">
                  <c:v>1.4156999999999966E-2</c:v>
                </c:pt>
                <c:pt idx="2">
                  <c:v>1.4156999999999966E-2</c:v>
                </c:pt>
              </c:numCache>
            </c:numRef>
          </c:val>
        </c:ser>
        <c:dLbls>
          <c:showLegendKey val="0"/>
          <c:showVal val="0"/>
          <c:showCatName val="0"/>
          <c:showSerName val="0"/>
          <c:showPercent val="0"/>
          <c:showBubbleSize val="0"/>
        </c:dLbls>
        <c:gapWidth val="150"/>
        <c:axId val="162414592"/>
        <c:axId val="162416128"/>
      </c:barChart>
      <c:catAx>
        <c:axId val="162414592"/>
        <c:scaling>
          <c:orientation val="minMax"/>
        </c:scaling>
        <c:delete val="0"/>
        <c:axPos val="b"/>
        <c:majorTickMark val="out"/>
        <c:minorTickMark val="none"/>
        <c:tickLblPos val="nextTo"/>
        <c:txPr>
          <a:bodyPr/>
          <a:lstStyle/>
          <a:p>
            <a:pPr>
              <a:defRPr sz="1200" b="1"/>
            </a:pPr>
            <a:endParaRPr lang="en-US"/>
          </a:p>
        </c:txPr>
        <c:crossAx val="162416128"/>
        <c:crosses val="autoZero"/>
        <c:auto val="1"/>
        <c:lblAlgn val="ctr"/>
        <c:lblOffset val="100"/>
        <c:noMultiLvlLbl val="0"/>
      </c:catAx>
      <c:valAx>
        <c:axId val="162416128"/>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162414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CA3688E7-9BAB-4FA6-BA95-A7705D0F3EE0}" type="datetimeFigureOut">
              <a:rPr lang="en-US" smtClean="0"/>
              <a:pPr/>
              <a:t>4/3/2014</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6545349E-2D87-44A1-9812-2F19985D7298}" type="slidenum">
              <a:rPr lang="en-US" smtClean="0"/>
              <a:pPr/>
              <a:t>‹#›</a:t>
            </a:fld>
            <a:endParaRPr lang="en-US"/>
          </a:p>
        </p:txBody>
      </p:sp>
    </p:spTree>
    <p:extLst>
      <p:ext uri="{BB962C8B-B14F-4D97-AF65-F5344CB8AC3E}">
        <p14:creationId xmlns:p14="http://schemas.microsoft.com/office/powerpoint/2010/main" val="1879108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FAAAD6CC-D31B-4673-AEC7-A27C392AD032}" type="datetimeFigureOut">
              <a:rPr lang="en-US" smtClean="0"/>
              <a:pPr/>
              <a:t>4/3/2014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72D15C3-40CF-4DFD-A0B5-AF2EA42E8586}" type="slidenum">
              <a:rPr lang="en-US" smtClean="0"/>
              <a:pPr/>
              <a:t>‹#›</a:t>
            </a:fld>
            <a:endParaRPr lang="en-US"/>
          </a:p>
        </p:txBody>
      </p:sp>
    </p:spTree>
    <p:extLst>
      <p:ext uri="{BB962C8B-B14F-4D97-AF65-F5344CB8AC3E}">
        <p14:creationId xmlns:p14="http://schemas.microsoft.com/office/powerpoint/2010/main" val="286121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Biodiesel is America’s first Advanced Biofuel.</a:t>
            </a:r>
          </a:p>
          <a:p>
            <a:endParaRPr lang="en-US" dirty="0" smtClean="0"/>
          </a:p>
          <a:p>
            <a:r>
              <a:rPr lang="en-US" dirty="0" smtClean="0"/>
              <a:t>I’m going to tell you what that means, and</a:t>
            </a:r>
            <a:r>
              <a:rPr lang="en-US" baseline="0" dirty="0" smtClean="0"/>
              <a:t> how domestic resources can be used to increase energy independence and decrease environmental impacts by displacing fossil fuels. </a:t>
            </a:r>
            <a:r>
              <a:rPr lang="en-US" dirty="0" smtClean="0"/>
              <a:t> </a:t>
            </a:r>
            <a:endParaRPr lang="en-US" dirty="0"/>
          </a:p>
        </p:txBody>
      </p:sp>
      <p:sp>
        <p:nvSpPr>
          <p:cNvPr id="4" name="Slide Number Placeholder 3"/>
          <p:cNvSpPr>
            <a:spLocks noGrp="1"/>
          </p:cNvSpPr>
          <p:nvPr>
            <p:ph type="sldNum" sz="quarter" idx="10"/>
          </p:nvPr>
        </p:nvSpPr>
        <p:spPr/>
        <p:txBody>
          <a:bodyPr/>
          <a:lstStyle/>
          <a:p>
            <a:fld id="{3900D951-D248-4B47-9C80-DC7C9E26A8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12EEA0-2A4B-488D-B8BD-C2165671896F}" type="slidenum">
              <a:rPr lang="en-US" smtClean="0"/>
              <a:pPr>
                <a:defRPr/>
              </a:pPr>
              <a:t>15</a:t>
            </a:fld>
            <a:endParaRPr lang="en-US" dirty="0"/>
          </a:p>
        </p:txBody>
      </p:sp>
    </p:spTree>
    <p:extLst>
      <p:ext uri="{BB962C8B-B14F-4D97-AF65-F5344CB8AC3E}">
        <p14:creationId xmlns:p14="http://schemas.microsoft.com/office/powerpoint/2010/main" val="110783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In recent time the clean air story dominated ..   Significant </a:t>
            </a:r>
            <a:r>
              <a:rPr lang="en-US" sz="1500" dirty="0" err="1"/>
              <a:t>esp</a:t>
            </a:r>
            <a:r>
              <a:rPr lang="en-US" sz="1500" dirty="0"/>
              <a:t> for CA</a:t>
            </a:r>
          </a:p>
        </p:txBody>
      </p:sp>
      <p:sp>
        <p:nvSpPr>
          <p:cNvPr id="4" name="Slide Number Placeholder 3"/>
          <p:cNvSpPr>
            <a:spLocks noGrp="1"/>
          </p:cNvSpPr>
          <p:nvPr>
            <p:ph type="sldNum" sz="quarter" idx="10"/>
          </p:nvPr>
        </p:nvSpPr>
        <p:spPr/>
        <p:txBody>
          <a:bodyPr/>
          <a:lstStyle/>
          <a:p>
            <a:pPr>
              <a:defRPr/>
            </a:pPr>
            <a:fld id="{B712EEA0-2A4B-488D-B8BD-C2165671896F}" type="slidenum">
              <a:rPr lang="en-US" smtClean="0"/>
              <a:pPr>
                <a:defRPr/>
              </a:pPr>
              <a:t>16</a:t>
            </a:fld>
            <a:endParaRPr lang="en-US" dirty="0"/>
          </a:p>
        </p:txBody>
      </p:sp>
    </p:spTree>
    <p:extLst>
      <p:ext uri="{BB962C8B-B14F-4D97-AF65-F5344CB8AC3E}">
        <p14:creationId xmlns:p14="http://schemas.microsoft.com/office/powerpoint/2010/main" val="60894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In terms of NOx benefits to the atmosphere   (national numbers)</a:t>
            </a:r>
          </a:p>
        </p:txBody>
      </p:sp>
      <p:sp>
        <p:nvSpPr>
          <p:cNvPr id="4" name="Slide Number Placeholder 3"/>
          <p:cNvSpPr>
            <a:spLocks noGrp="1"/>
          </p:cNvSpPr>
          <p:nvPr>
            <p:ph type="sldNum" sz="quarter" idx="10"/>
          </p:nvPr>
        </p:nvSpPr>
        <p:spPr/>
        <p:txBody>
          <a:bodyPr/>
          <a:lstStyle/>
          <a:p>
            <a:pPr>
              <a:defRPr/>
            </a:pPr>
            <a:fld id="{B712EEA0-2A4B-488D-B8BD-C2165671896F}" type="slidenum">
              <a:rPr lang="en-US" smtClean="0"/>
              <a:pPr>
                <a:defRPr/>
              </a:pPr>
              <a:t>17</a:t>
            </a:fld>
            <a:endParaRPr lang="en-US" dirty="0"/>
          </a:p>
        </p:txBody>
      </p:sp>
    </p:spTree>
    <p:extLst>
      <p:ext uri="{BB962C8B-B14F-4D97-AF65-F5344CB8AC3E}">
        <p14:creationId xmlns:p14="http://schemas.microsoft.com/office/powerpoint/2010/main" val="403825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12EEA0-2A4B-488D-B8BD-C2165671896F}" type="slidenum">
              <a:rPr lang="en-US" smtClean="0"/>
              <a:pPr>
                <a:defRPr/>
              </a:pPr>
              <a:t>19</a:t>
            </a:fld>
            <a:endParaRPr lang="en-US" dirty="0"/>
          </a:p>
        </p:txBody>
      </p:sp>
    </p:spTree>
    <p:extLst>
      <p:ext uri="{BB962C8B-B14F-4D97-AF65-F5344CB8AC3E}">
        <p14:creationId xmlns:p14="http://schemas.microsoft.com/office/powerpoint/2010/main" val="178881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12EEA0-2A4B-488D-B8BD-C2165671896F}" type="slidenum">
              <a:rPr lang="en-US" smtClean="0"/>
              <a:pPr>
                <a:defRPr/>
              </a:pPr>
              <a:t>20</a:t>
            </a:fld>
            <a:endParaRPr lang="en-US" dirty="0"/>
          </a:p>
        </p:txBody>
      </p:sp>
    </p:spTree>
    <p:extLst>
      <p:ext uri="{BB962C8B-B14F-4D97-AF65-F5344CB8AC3E}">
        <p14:creationId xmlns:p14="http://schemas.microsoft.com/office/powerpoint/2010/main" val="298960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12EEA0-2A4B-488D-B8BD-C2165671896F}" type="slidenum">
              <a:rPr lang="en-US" smtClean="0"/>
              <a:pPr>
                <a:defRPr/>
              </a:pPr>
              <a:t>21</a:t>
            </a:fld>
            <a:endParaRPr lang="en-US" dirty="0"/>
          </a:p>
        </p:txBody>
      </p:sp>
    </p:spTree>
    <p:extLst>
      <p:ext uri="{BB962C8B-B14F-4D97-AF65-F5344CB8AC3E}">
        <p14:creationId xmlns:p14="http://schemas.microsoft.com/office/powerpoint/2010/main" val="575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953538" y="4462315"/>
            <a:ext cx="5199215" cy="42175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0CD7E17-689A-4112-BF0A-A670E18FE009}"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biodiesel can be a very effective part in making our national and regional use of fuel more sustainable.</a:t>
            </a:r>
          </a:p>
          <a:p>
            <a:endParaRPr lang="en-US" dirty="0" smtClean="0"/>
          </a:p>
          <a:p>
            <a:r>
              <a:rPr lang="en-US" dirty="0" smtClean="0"/>
              <a:t>Our society is addicted to petroleum.</a:t>
            </a:r>
            <a:r>
              <a:rPr lang="en-US" baseline="0" dirty="0" smtClean="0"/>
              <a:t>  We are already beginning to suffer the effects of a culture dependent of borrowing money from Asia to buy oil from the Middle East.  These problems are only going to get worse if we don’t get serious about finding new alternatives.</a:t>
            </a:r>
          </a:p>
          <a:p>
            <a:endParaRPr lang="en-US" baseline="0" dirty="0" smtClean="0"/>
          </a:p>
          <a:p>
            <a:r>
              <a:rPr lang="en-US" baseline="0" dirty="0" smtClean="0"/>
              <a:t>We need to use our domestic resources to produce fuel in this country.  We need to put American’s to work producing fuel that burns cleaner.  We need to use our wastes and byproducts for beneficial uses.  We can accomplish all of these things in a sustainable manner.  We can accomplish all of these things with biodiesel. </a:t>
            </a:r>
            <a:endParaRPr lang="en-US" dirty="0"/>
          </a:p>
        </p:txBody>
      </p:sp>
      <p:sp>
        <p:nvSpPr>
          <p:cNvPr id="4" name="Slide Number Placeholder 3"/>
          <p:cNvSpPr>
            <a:spLocks noGrp="1"/>
          </p:cNvSpPr>
          <p:nvPr>
            <p:ph type="sldNum" sz="quarter" idx="10"/>
          </p:nvPr>
        </p:nvSpPr>
        <p:spPr/>
        <p:txBody>
          <a:bodyPr/>
          <a:lstStyle/>
          <a:p>
            <a:fld id="{3900D951-D248-4B47-9C80-DC7C9E26A857}"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defTabSz="938927">
              <a:defRPr/>
            </a:pPr>
            <a:fld id="{55CE5E85-87BB-49D2-BEEC-3B35204A1343}" type="slidenum">
              <a:rPr lang="en-US">
                <a:solidFill>
                  <a:prstClr val="black"/>
                </a:solidFill>
              </a:rPr>
              <a:pPr defTabSz="938927">
                <a:defRPr/>
              </a:pPr>
              <a:t>2</a:t>
            </a:fld>
            <a:endParaRPr lang="en-US" dirty="0">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Times New Roman" pitchFamily="18" charset="0"/>
                <a:ea typeface="ＭＳ Ｐゴシック" pitchFamily="34" charset="-128"/>
              </a:rPr>
              <a:t>PM2 concentration in ambient air.</a:t>
            </a:r>
          </a:p>
          <a:p>
            <a:pPr eaLnBrk="1" hangingPunct="1"/>
            <a:r>
              <a:rPr lang="en-US" smtClean="0">
                <a:latin typeface="Times New Roman" pitchFamily="18" charset="0"/>
                <a:ea typeface="ＭＳ Ｐゴシック" pitchFamily="34" charset="-128"/>
              </a:rPr>
              <a:t>diesel fuel, heating oil, biggest contributors</a:t>
            </a:r>
          </a:p>
          <a:p>
            <a:pPr eaLnBrk="1" hangingPunct="1"/>
            <a:r>
              <a:rPr lang="en-US" smtClean="0">
                <a:latin typeface="Times New Roman" pitchFamily="18" charset="0"/>
                <a:ea typeface="ＭＳ Ｐゴシック" pitchFamily="34" charset="-128"/>
              </a:rPr>
              <a:t>Bioheat plus heating oil blend can reduce fine particulate emissions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FB213F1-FE05-455A-B0D1-781DCCA80284}" type="slidenum">
              <a:rPr lang="en-US" smtClean="0">
                <a:latin typeface="Arial" pitchFamily="34" charset="0"/>
              </a:rPr>
              <a:pPr/>
              <a:t>5</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mtClean="0">
              <a:latin typeface="Arial"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mtClean="0"/>
              <a:t>soy acres is that soy is not grown to produce biodiesel.  Soy is grown primarily for its rich protein meal, which makes up 80% of every bean.  The demand for protein meal drives the planting of soy, and yields a surplus of oil that exceeds the demand for food uses.</a:t>
            </a:r>
          </a:p>
          <a:p>
            <a:endParaRPr lang="en-US" smtClean="0"/>
          </a:p>
          <a:p>
            <a:r>
              <a:rPr lang="en-US" smtClean="0"/>
              <a:t>The US biodiesel industry has set its goal to produce a volume of biodiesel that makes the best use of existing oils.  This includes the coproducts of soy meal production, recycled frying oils, animal fats, fractionated corn oil, and any other oil that cannot find its market as a food product.  This can be due to  due to failure to meet food grade requirements, or geography that prevents these oils from finding other markets.</a:t>
            </a:r>
          </a:p>
        </p:txBody>
      </p:sp>
      <p:sp>
        <p:nvSpPr>
          <p:cNvPr id="92164" name="Slide Number Placeholder 3"/>
          <p:cNvSpPr>
            <a:spLocks noGrp="1"/>
          </p:cNvSpPr>
          <p:nvPr>
            <p:ph type="sldNum" sz="quarter" idx="5"/>
          </p:nvPr>
        </p:nvSpPr>
        <p:spPr>
          <a:noFill/>
        </p:spPr>
        <p:txBody>
          <a:bodyPr/>
          <a:lstStyle/>
          <a:p>
            <a:fld id="{E4BC3DF2-7247-4263-B71A-3111BF077775}"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that it is after the allocation.</a:t>
            </a:r>
            <a:endParaRPr lang="en-US" dirty="0"/>
          </a:p>
        </p:txBody>
      </p:sp>
      <p:sp>
        <p:nvSpPr>
          <p:cNvPr id="4" name="Slide Number Placeholder 3"/>
          <p:cNvSpPr>
            <a:spLocks noGrp="1"/>
          </p:cNvSpPr>
          <p:nvPr>
            <p:ph type="sldNum" sz="quarter" idx="10"/>
          </p:nvPr>
        </p:nvSpPr>
        <p:spPr/>
        <p:txBody>
          <a:bodyPr/>
          <a:lstStyle/>
          <a:p>
            <a:fld id="{295BE579-317D-44FD-9125-95DB60CA25D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quick word on the DTF.</a:t>
            </a:r>
          </a:p>
          <a:p>
            <a:endParaRPr lang="en-US" dirty="0"/>
          </a:p>
          <a:p>
            <a:r>
              <a:rPr lang="en-US" dirty="0" smtClean="0"/>
              <a:t>We are a not-for profit 501 c 6 based just outside of Washington DC in Suburban MD.</a:t>
            </a:r>
          </a:p>
          <a:p>
            <a:endParaRPr lang="en-US" dirty="0"/>
          </a:p>
          <a:p>
            <a:r>
              <a:rPr lang="en-US" dirty="0" smtClean="0"/>
              <a:t>Members represent the leading manufacturers of diesel engines and equipment, fuels and emissions control technology.</a:t>
            </a:r>
          </a:p>
        </p:txBody>
      </p:sp>
      <p:sp>
        <p:nvSpPr>
          <p:cNvPr id="4" name="Slide Number Placeholder 3"/>
          <p:cNvSpPr>
            <a:spLocks noGrp="1"/>
          </p:cNvSpPr>
          <p:nvPr>
            <p:ph type="sldNum" sz="quarter" idx="5"/>
          </p:nvPr>
        </p:nvSpPr>
        <p:spPr/>
        <p:txBody>
          <a:bodyPr/>
          <a:lstStyle/>
          <a:p>
            <a:pPr>
              <a:defRPr/>
            </a:pPr>
            <a:fld id="{283200B3-AF07-4AEF-8265-24D1E2A6AD26}"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Important at the outset to highlight the progress made in clean diesel engine technology.</a:t>
            </a:r>
          </a:p>
          <a:p>
            <a:endParaRPr lang="en-US" sz="1500" dirty="0"/>
          </a:p>
          <a:p>
            <a:r>
              <a:rPr lang="en-US" sz="1500" dirty="0"/>
              <a:t>At an event last year, then CARB executive officer </a:t>
            </a:r>
            <a:r>
              <a:rPr lang="en-US" sz="1500" dirty="0" err="1"/>
              <a:t>james</a:t>
            </a:r>
            <a:r>
              <a:rPr lang="en-US" sz="1500" dirty="0"/>
              <a:t> </a:t>
            </a:r>
            <a:r>
              <a:rPr lang="en-US" sz="1500" dirty="0" err="1"/>
              <a:t>goldstene</a:t>
            </a:r>
            <a:r>
              <a:rPr lang="en-US" sz="1500" dirty="0"/>
              <a:t> and ARB board chair </a:t>
            </a:r>
            <a:r>
              <a:rPr lang="en-US" sz="1500" dirty="0" err="1"/>
              <a:t>mary</a:t>
            </a:r>
            <a:r>
              <a:rPr lang="en-US" sz="1500" dirty="0"/>
              <a:t> </a:t>
            </a:r>
            <a:r>
              <a:rPr lang="en-US" sz="1500" dirty="0" err="1"/>
              <a:t>nichols</a:t>
            </a:r>
            <a:r>
              <a:rPr lang="en-US" sz="1500" dirty="0"/>
              <a:t> discussed the  'cooperative effort' between state regulators and the diesel industry that has led to 'major clean air innovations' in diesel technology."</a:t>
            </a:r>
          </a:p>
          <a:p>
            <a:endParaRPr lang="en-US" sz="1500" dirty="0"/>
          </a:p>
        </p:txBody>
      </p:sp>
      <p:sp>
        <p:nvSpPr>
          <p:cNvPr id="4" name="Slide Number Placeholder 3"/>
          <p:cNvSpPr>
            <a:spLocks noGrp="1"/>
          </p:cNvSpPr>
          <p:nvPr>
            <p:ph type="sldNum" sz="quarter" idx="10"/>
          </p:nvPr>
        </p:nvSpPr>
        <p:spPr/>
        <p:txBody>
          <a:bodyPr/>
          <a:lstStyle/>
          <a:p>
            <a:pPr>
              <a:defRPr/>
            </a:pPr>
            <a:fld id="{B712EEA0-2A4B-488D-B8BD-C2165671896F}" type="slidenum">
              <a:rPr lang="en-US" smtClean="0"/>
              <a:pPr>
                <a:defRPr/>
              </a:pPr>
              <a:t>12</a:t>
            </a:fld>
            <a:endParaRPr lang="en-US" dirty="0"/>
          </a:p>
        </p:txBody>
      </p:sp>
    </p:spTree>
    <p:extLst>
      <p:ext uri="{BB962C8B-B14F-4D97-AF65-F5344CB8AC3E}">
        <p14:creationId xmlns:p14="http://schemas.microsoft.com/office/powerpoint/2010/main" val="83120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One of the key questions we wanted to know was to what extent were these new generation clean diesel trucks making their way into the trucking population and as a result what benefits were being achieved?  </a:t>
            </a:r>
          </a:p>
          <a:p>
            <a:endParaRPr lang="en-US" sz="1500" dirty="0"/>
          </a:p>
          <a:p>
            <a:r>
              <a:rPr lang="en-US" sz="1500" dirty="0"/>
              <a:t>Note CA penetration of diesel trucks is at 21 percent – making it 3</a:t>
            </a:r>
            <a:r>
              <a:rPr lang="en-US" sz="1500" baseline="30000" dirty="0"/>
              <a:t>rd</a:t>
            </a:r>
            <a:r>
              <a:rPr lang="en-US" sz="1500" dirty="0"/>
              <a:t> overall  </a:t>
            </a:r>
          </a:p>
        </p:txBody>
      </p:sp>
      <p:sp>
        <p:nvSpPr>
          <p:cNvPr id="4" name="Slide Number Placeholder 3"/>
          <p:cNvSpPr>
            <a:spLocks noGrp="1"/>
          </p:cNvSpPr>
          <p:nvPr>
            <p:ph type="sldNum" sz="quarter" idx="10"/>
          </p:nvPr>
        </p:nvSpPr>
        <p:spPr/>
        <p:txBody>
          <a:bodyPr/>
          <a:lstStyle/>
          <a:p>
            <a:pPr>
              <a:defRPr/>
            </a:pPr>
            <a:fld id="{B712EEA0-2A4B-488D-B8BD-C2165671896F}" type="slidenum">
              <a:rPr lang="en-US" smtClean="0"/>
              <a:pPr>
                <a:defRPr/>
              </a:pPr>
              <a:t>14</a:t>
            </a:fld>
            <a:endParaRPr lang="en-US" dirty="0"/>
          </a:p>
        </p:txBody>
      </p:sp>
    </p:spTree>
    <p:extLst>
      <p:ext uri="{BB962C8B-B14F-4D97-AF65-F5344CB8AC3E}">
        <p14:creationId xmlns:p14="http://schemas.microsoft.com/office/powerpoint/2010/main" val="364433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40AE2-00B0-4882-BEE2-CFCC7B27246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40AE2-00B0-4882-BEE2-CFCC7B27246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40AE2-00B0-4882-BEE2-CFCC7B27246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10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1"/>
            <a:ext cx="8382000" cy="4191000"/>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8EFF66CB-636C-4298-8508-110F4333466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40AE2-00B0-4882-BEE2-CFCC7B27246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40AE2-00B0-4882-BEE2-CFCC7B27246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40AE2-00B0-4882-BEE2-CFCC7B272469}"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40AE2-00B0-4882-BEE2-CFCC7B272469}" type="datetimeFigureOut">
              <a:rPr lang="en-US" smtClean="0"/>
              <a:pPr/>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40AE2-00B0-4882-BEE2-CFCC7B272469}" type="datetimeFigureOut">
              <a:rPr lang="en-US" smtClean="0"/>
              <a:pPr/>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40AE2-00B0-4882-BEE2-CFCC7B272469}" type="datetimeFigureOut">
              <a:rPr lang="en-US" smtClean="0"/>
              <a:pPr/>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40AE2-00B0-4882-BEE2-CFCC7B272469}"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40AE2-00B0-4882-BEE2-CFCC7B272469}"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EB784-8E7B-4F99-BB49-78D741F2244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1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40AE2-00B0-4882-BEE2-CFCC7B272469}" type="datetimeFigureOut">
              <a:rPr lang="en-US" smtClean="0"/>
              <a:pPr/>
              <a:t>4/3/2014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EB784-8E7B-4F99-BB49-78D741F224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rayalbrechtpe@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m/url?sa=i&amp;rct=j&amp;q=&amp;source=images&amp;cd=&amp;cad=rja&amp;docid=rZ6Shbg6ixsNOM&amp;tbnid=J9Tre55BSnYZmM:&amp;ved=0CAUQjRw&amp;url=http://www.autoblog.com/2007/05/09/freighliner-announces-new-big-rig-the-cascadia/&amp;ei=YX-4Ue_KL4L69gSvwIHwBQ&amp;bvm=bv.47810305,d.eWU&amp;psig=AFQjCNFjHSkYZolWDI09jTaxVwQGHQOGqA&amp;ust=1371132102583489" TargetMode="Externa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aaaai.org/patients.stm"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google.com/url?sa=i&amp;rct=j&amp;q=class%205%20pickup%20and%20delivery&amp;source=images&amp;cd=&amp;cad=rja&amp;docid=rsrIqU27OCYS_M&amp;tbnid=etIVH2_kQtdD_M:&amp;ved=0CAUQjRw&amp;url=http://www.jxe.com/peterbilt-models.aspx&amp;ei=mLeoUeLfNMTnqwGY64GQBw&amp;bvm=bv.47244034,d.aWM&amp;psig=AFQjCNFlev56Ea9zbfflMrv7deVWXa-XXg&amp;ust=1370097932237866" TargetMode="Externa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print"/>
          <a:srcRect r="76509"/>
          <a:stretch>
            <a:fillRect/>
          </a:stretch>
        </p:blipFill>
        <p:spPr bwMode="auto">
          <a:xfrm>
            <a:off x="685800" y="533400"/>
            <a:ext cx="2035969" cy="5911453"/>
          </a:xfrm>
          <a:prstGeom prst="rect">
            <a:avLst/>
          </a:prstGeom>
          <a:ln>
            <a:noFill/>
          </a:ln>
          <a:effectLst>
            <a:softEdge rad="112500"/>
          </a:effectLst>
        </p:spPr>
      </p:pic>
      <p:sp>
        <p:nvSpPr>
          <p:cNvPr id="53251" name="Rectangle 3"/>
          <p:cNvSpPr>
            <a:spLocks noGrp="1" noChangeArrowheads="1"/>
          </p:cNvSpPr>
          <p:nvPr>
            <p:ph type="title" idx="4294967295"/>
          </p:nvPr>
        </p:nvSpPr>
        <p:spPr>
          <a:xfrm>
            <a:off x="2590800" y="3581400"/>
            <a:ext cx="3965575" cy="1752600"/>
          </a:xfrm>
          <a:ln/>
        </p:spPr>
        <p:txBody>
          <a:bodyPr>
            <a:normAutofit fontScale="90000"/>
          </a:bodyPr>
          <a:lstStyle/>
          <a:p>
            <a:pPr>
              <a:tabLst>
                <a:tab pos="857220" algn="l"/>
              </a:tabLst>
            </a:pPr>
            <a:r>
              <a:rPr lang="en-US" sz="3600" b="1" dirty="0" smtClean="0">
                <a:solidFill>
                  <a:schemeClr val="accent2">
                    <a:lumMod val="75000"/>
                  </a:schemeClr>
                </a:solidFill>
              </a:rPr>
              <a:t>Biodiesel</a:t>
            </a: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a:t>
            </a:r>
            <a:r>
              <a:rPr lang="en-US" sz="2200" b="1" dirty="0" smtClean="0">
                <a:solidFill>
                  <a:schemeClr val="accent2">
                    <a:lumMod val="75000"/>
                  </a:schemeClr>
                </a:solidFill>
              </a:rPr>
              <a:t>America’s first </a:t>
            </a:r>
            <a:br>
              <a:rPr lang="en-US" sz="2200" b="1" dirty="0" smtClean="0">
                <a:solidFill>
                  <a:schemeClr val="accent2">
                    <a:lumMod val="75000"/>
                  </a:schemeClr>
                </a:solidFill>
              </a:rPr>
            </a:br>
            <a:r>
              <a:rPr lang="en-US" sz="2200" b="1" dirty="0" smtClean="0">
                <a:solidFill>
                  <a:schemeClr val="accent2">
                    <a:lumMod val="75000"/>
                  </a:schemeClr>
                </a:solidFill>
              </a:rPr>
              <a:t>Advanced </a:t>
            </a:r>
            <a:r>
              <a:rPr lang="en-US" sz="2200" b="1" dirty="0" err="1" smtClean="0">
                <a:solidFill>
                  <a:schemeClr val="accent2">
                    <a:lumMod val="75000"/>
                  </a:schemeClr>
                </a:solidFill>
              </a:rPr>
              <a:t>Biofuel</a:t>
            </a:r>
            <a:r>
              <a:rPr lang="en-US" sz="2400" b="1" dirty="0" smtClean="0">
                <a:solidFill>
                  <a:schemeClr val="accent2">
                    <a:lumMod val="75000"/>
                  </a:schemeClr>
                </a:solidFill>
              </a:rPr>
              <a:t/>
            </a:r>
            <a:br>
              <a:rPr lang="en-US" sz="2400" b="1" dirty="0" smtClean="0">
                <a:solidFill>
                  <a:schemeClr val="accent2">
                    <a:lumMod val="75000"/>
                  </a:schemeClr>
                </a:solidFill>
              </a:rPr>
            </a:br>
            <a:r>
              <a:rPr lang="en-US" sz="2400" b="1" dirty="0" smtClean="0">
                <a:solidFill>
                  <a:schemeClr val="accent2">
                    <a:lumMod val="75000"/>
                  </a:schemeClr>
                </a:solidFill>
              </a:rPr>
              <a:t/>
            </a:r>
            <a:br>
              <a:rPr lang="en-US" sz="2400" b="1" dirty="0" smtClean="0">
                <a:solidFill>
                  <a:schemeClr val="accent2">
                    <a:lumMod val="75000"/>
                  </a:schemeClr>
                </a:solidFill>
              </a:rPr>
            </a:br>
            <a:r>
              <a:rPr lang="en-US" sz="1800" b="1" dirty="0" smtClean="0">
                <a:solidFill>
                  <a:schemeClr val="accent2">
                    <a:lumMod val="75000"/>
                  </a:schemeClr>
                </a:solidFill>
              </a:rPr>
              <a:t>Raymond J. Albrecht, P.E.</a:t>
            </a:r>
            <a:br>
              <a:rPr lang="en-US" sz="1800" b="1" dirty="0" smtClean="0">
                <a:solidFill>
                  <a:schemeClr val="accent2">
                    <a:lumMod val="75000"/>
                  </a:schemeClr>
                </a:solidFill>
              </a:rPr>
            </a:br>
            <a:r>
              <a:rPr lang="en-US" sz="1600" b="1" dirty="0" smtClean="0">
                <a:solidFill>
                  <a:schemeClr val="accent2">
                    <a:lumMod val="75000"/>
                  </a:schemeClr>
                </a:solidFill>
              </a:rPr>
              <a:t>Technical Representative</a:t>
            </a:r>
            <a:br>
              <a:rPr lang="en-US" sz="1600" b="1" dirty="0" smtClean="0">
                <a:solidFill>
                  <a:schemeClr val="accent2">
                    <a:lumMod val="75000"/>
                  </a:schemeClr>
                </a:solidFill>
              </a:rPr>
            </a:br>
            <a:r>
              <a:rPr lang="en-US" sz="1600" b="1" dirty="0" smtClean="0">
                <a:solidFill>
                  <a:schemeClr val="accent2">
                    <a:lumMod val="75000"/>
                  </a:schemeClr>
                </a:solidFill>
              </a:rPr>
              <a:t>National Biodiesel Board</a:t>
            </a:r>
            <a:br>
              <a:rPr lang="en-US" sz="1600" b="1" dirty="0" smtClean="0">
                <a:solidFill>
                  <a:schemeClr val="accent2">
                    <a:lumMod val="75000"/>
                  </a:schemeClr>
                </a:solidFill>
              </a:rPr>
            </a:br>
            <a:r>
              <a:rPr lang="en-US" sz="1600" b="1" dirty="0" smtClean="0">
                <a:solidFill>
                  <a:schemeClr val="accent2">
                    <a:lumMod val="75000"/>
                  </a:schemeClr>
                </a:solidFill>
              </a:rPr>
              <a:t/>
            </a:r>
            <a:br>
              <a:rPr lang="en-US" sz="1600" b="1" dirty="0" smtClean="0">
                <a:solidFill>
                  <a:schemeClr val="accent2">
                    <a:lumMod val="75000"/>
                  </a:schemeClr>
                </a:solidFill>
              </a:rPr>
            </a:br>
            <a:r>
              <a:rPr lang="en-US" sz="1600" b="1" dirty="0" smtClean="0">
                <a:solidFill>
                  <a:schemeClr val="accent2">
                    <a:lumMod val="75000"/>
                  </a:schemeClr>
                </a:solidFill>
                <a:hlinkClick r:id="rId4"/>
              </a:rPr>
              <a:t>rayalbrechtpe@gmail.com</a:t>
            </a:r>
            <a:r>
              <a:rPr lang="en-US" sz="1600" b="1" dirty="0" smtClean="0">
                <a:solidFill>
                  <a:schemeClr val="accent2">
                    <a:lumMod val="75000"/>
                  </a:schemeClr>
                </a:solidFill>
              </a:rPr>
              <a:t/>
            </a:r>
            <a:br>
              <a:rPr lang="en-US" sz="1600" b="1" dirty="0" smtClean="0">
                <a:solidFill>
                  <a:schemeClr val="accent2">
                    <a:lumMod val="75000"/>
                  </a:schemeClr>
                </a:solidFill>
              </a:rPr>
            </a:br>
            <a:r>
              <a:rPr lang="en-US" sz="1600" b="1" dirty="0" smtClean="0">
                <a:solidFill>
                  <a:schemeClr val="accent2">
                    <a:lumMod val="75000"/>
                  </a:schemeClr>
                </a:solidFill>
              </a:rPr>
              <a:t/>
            </a:r>
            <a:br>
              <a:rPr lang="en-US" sz="1600" b="1" dirty="0" smtClean="0">
                <a:solidFill>
                  <a:schemeClr val="accent2">
                    <a:lumMod val="75000"/>
                  </a:schemeClr>
                </a:solidFill>
              </a:rPr>
            </a:br>
            <a:r>
              <a:rPr lang="en-US" sz="1600" b="1" dirty="0" smtClean="0">
                <a:solidFill>
                  <a:schemeClr val="accent2">
                    <a:lumMod val="75000"/>
                  </a:schemeClr>
                </a:solidFill>
              </a:rPr>
              <a:t>www.biodiesel.org</a:t>
            </a:r>
            <a:endParaRPr lang="en-US" sz="1600" b="1" dirty="0">
              <a:solidFill>
                <a:schemeClr val="accent2">
                  <a:lumMod val="75000"/>
                </a:schemeClr>
              </a:solidFill>
            </a:endParaRPr>
          </a:p>
        </p:txBody>
      </p:sp>
      <p:pic>
        <p:nvPicPr>
          <p:cNvPr id="6" name="Picture 3" descr="S:\Document\Pictures\Feedstocks\collage2.jpg"/>
          <p:cNvPicPr>
            <a:picLocks noChangeAspect="1" noChangeArrowheads="1"/>
          </p:cNvPicPr>
          <p:nvPr/>
        </p:nvPicPr>
        <p:blipFill>
          <a:blip r:embed="rId5" cstate="print"/>
          <a:srcRect/>
          <a:stretch>
            <a:fillRect/>
          </a:stretch>
        </p:blipFill>
        <p:spPr bwMode="auto">
          <a:xfrm>
            <a:off x="3429000" y="685800"/>
            <a:ext cx="2152083" cy="2013343"/>
          </a:xfrm>
          <a:prstGeom prst="rect">
            <a:avLst/>
          </a:prstGeom>
          <a:noFill/>
        </p:spPr>
      </p:pic>
      <p:grpSp>
        <p:nvGrpSpPr>
          <p:cNvPr id="7" name="Group 25"/>
          <p:cNvGrpSpPr>
            <a:grpSpLocks/>
          </p:cNvGrpSpPr>
          <p:nvPr/>
        </p:nvGrpSpPr>
        <p:grpSpPr bwMode="auto">
          <a:xfrm>
            <a:off x="6477000" y="685800"/>
            <a:ext cx="2209800" cy="1860494"/>
            <a:chOff x="3278188" y="1689100"/>
            <a:chExt cx="2044700" cy="2164898"/>
          </a:xfrm>
        </p:grpSpPr>
        <p:pic>
          <p:nvPicPr>
            <p:cNvPr id="8" name="Picture 15" descr="deep-fryer-lg.jpg"/>
            <p:cNvPicPr>
              <a:picLocks noChangeAspect="1"/>
            </p:cNvPicPr>
            <p:nvPr/>
          </p:nvPicPr>
          <p:blipFill>
            <a:blip r:embed="rId6" cstate="print"/>
            <a:srcRect/>
            <a:stretch>
              <a:fillRect/>
            </a:stretch>
          </p:blipFill>
          <p:spPr bwMode="auto">
            <a:xfrm>
              <a:off x="3278188" y="1689100"/>
              <a:ext cx="2019300" cy="1851025"/>
            </a:xfrm>
            <a:prstGeom prst="rect">
              <a:avLst/>
            </a:prstGeom>
            <a:noFill/>
            <a:ln w="9525">
              <a:noFill/>
              <a:miter lim="800000"/>
              <a:headEnd/>
              <a:tailEnd/>
            </a:ln>
          </p:spPr>
        </p:pic>
        <p:sp>
          <p:nvSpPr>
            <p:cNvPr id="9" name="TextBox 21"/>
            <p:cNvSpPr txBox="1">
              <a:spLocks noChangeArrowheads="1"/>
            </p:cNvSpPr>
            <p:nvPr/>
          </p:nvSpPr>
          <p:spPr bwMode="auto">
            <a:xfrm>
              <a:off x="3278188" y="3546277"/>
              <a:ext cx="2044700" cy="307721"/>
            </a:xfrm>
            <a:prstGeom prst="rect">
              <a:avLst/>
            </a:prstGeom>
            <a:noFill/>
            <a:ln w="9525">
              <a:noFill/>
              <a:miter lim="800000"/>
              <a:headEnd/>
              <a:tailEnd/>
            </a:ln>
          </p:spPr>
          <p:txBody>
            <a:bodyPr>
              <a:spAutoFit/>
            </a:bodyPr>
            <a:lstStyle/>
            <a:p>
              <a:pPr algn="ctr"/>
              <a:r>
                <a:rPr lang="en-US" sz="1400" dirty="0"/>
                <a:t>Yellow Grease</a:t>
              </a:r>
            </a:p>
          </p:txBody>
        </p:sp>
      </p:grpSp>
      <p:grpSp>
        <p:nvGrpSpPr>
          <p:cNvPr id="10" name="Group 23"/>
          <p:cNvGrpSpPr>
            <a:grpSpLocks/>
          </p:cNvGrpSpPr>
          <p:nvPr/>
        </p:nvGrpSpPr>
        <p:grpSpPr bwMode="auto">
          <a:xfrm>
            <a:off x="6477000" y="2895600"/>
            <a:ext cx="2209800" cy="1616100"/>
            <a:chOff x="6565900" y="1625273"/>
            <a:chExt cx="2044700" cy="1616229"/>
          </a:xfrm>
        </p:grpSpPr>
        <p:pic>
          <p:nvPicPr>
            <p:cNvPr id="11" name="Picture 17" descr="poultry_big.jpg"/>
            <p:cNvPicPr>
              <a:picLocks noChangeAspect="1"/>
            </p:cNvPicPr>
            <p:nvPr/>
          </p:nvPicPr>
          <p:blipFill>
            <a:blip r:embed="rId7" cstate="print"/>
            <a:srcRect l="2835" t="4224" r="2835" b="4224"/>
            <a:stretch>
              <a:fillRect/>
            </a:stretch>
          </p:blipFill>
          <p:spPr bwMode="auto">
            <a:xfrm>
              <a:off x="6565900" y="1625273"/>
              <a:ext cx="2008312" cy="1308427"/>
            </a:xfrm>
            <a:prstGeom prst="rect">
              <a:avLst/>
            </a:prstGeom>
            <a:noFill/>
            <a:ln w="9525">
              <a:noFill/>
              <a:miter lim="800000"/>
              <a:headEnd/>
              <a:tailEnd/>
            </a:ln>
          </p:spPr>
        </p:pic>
        <p:sp>
          <p:nvSpPr>
            <p:cNvPr id="12" name="TextBox 22"/>
            <p:cNvSpPr txBox="1">
              <a:spLocks noChangeArrowheads="1"/>
            </p:cNvSpPr>
            <p:nvPr/>
          </p:nvSpPr>
          <p:spPr bwMode="auto">
            <a:xfrm>
              <a:off x="6565900" y="2933700"/>
              <a:ext cx="2044700" cy="307802"/>
            </a:xfrm>
            <a:prstGeom prst="rect">
              <a:avLst/>
            </a:prstGeom>
            <a:noFill/>
            <a:ln w="9525">
              <a:noFill/>
              <a:miter lim="800000"/>
              <a:headEnd/>
              <a:tailEnd/>
            </a:ln>
          </p:spPr>
          <p:txBody>
            <a:bodyPr>
              <a:spAutoFit/>
            </a:bodyPr>
            <a:lstStyle/>
            <a:p>
              <a:pPr algn="ctr"/>
              <a:r>
                <a:rPr lang="en-US" sz="1400" dirty="0"/>
                <a:t>Animal Fats</a:t>
              </a:r>
            </a:p>
          </p:txBody>
        </p:sp>
      </p:grpSp>
      <p:grpSp>
        <p:nvGrpSpPr>
          <p:cNvPr id="13" name="Group 10"/>
          <p:cNvGrpSpPr>
            <a:grpSpLocks/>
          </p:cNvGrpSpPr>
          <p:nvPr/>
        </p:nvGrpSpPr>
        <p:grpSpPr bwMode="auto">
          <a:xfrm>
            <a:off x="6477000" y="4800600"/>
            <a:ext cx="2171700" cy="1735137"/>
            <a:chOff x="1113" y="2058"/>
            <a:chExt cx="2916" cy="2330"/>
          </a:xfrm>
        </p:grpSpPr>
        <p:pic>
          <p:nvPicPr>
            <p:cNvPr id="14" name="Picture 11" descr="mso27512"/>
            <p:cNvPicPr>
              <a:picLocks noChangeAspect="1" noChangeArrowheads="1"/>
            </p:cNvPicPr>
            <p:nvPr/>
          </p:nvPicPr>
          <p:blipFill>
            <a:blip r:embed="rId8" cstate="print"/>
            <a:srcRect t="4193" r="2766"/>
            <a:stretch>
              <a:fillRect/>
            </a:stretch>
          </p:blipFill>
          <p:spPr bwMode="auto">
            <a:xfrm>
              <a:off x="1113" y="2058"/>
              <a:ext cx="2916" cy="1906"/>
            </a:xfrm>
            <a:prstGeom prst="rect">
              <a:avLst/>
            </a:prstGeom>
            <a:noFill/>
            <a:ln w="9525">
              <a:noFill/>
              <a:miter lim="800000"/>
              <a:headEnd/>
              <a:tailEnd/>
            </a:ln>
          </p:spPr>
        </p:pic>
        <p:sp>
          <p:nvSpPr>
            <p:cNvPr id="15" name="Text Box 12"/>
            <p:cNvSpPr txBox="1">
              <a:spLocks noChangeArrowheads="1"/>
            </p:cNvSpPr>
            <p:nvPr/>
          </p:nvSpPr>
          <p:spPr bwMode="auto">
            <a:xfrm>
              <a:off x="1113" y="3892"/>
              <a:ext cx="2916" cy="496"/>
            </a:xfrm>
            <a:prstGeom prst="rect">
              <a:avLst/>
            </a:prstGeom>
            <a:noFill/>
            <a:ln w="9525">
              <a:noFill/>
              <a:miter lim="800000"/>
              <a:headEnd/>
              <a:tailEnd/>
            </a:ln>
          </p:spPr>
          <p:txBody>
            <a:bodyPr>
              <a:spAutoFit/>
            </a:bodyPr>
            <a:lstStyle/>
            <a:p>
              <a:pPr algn="ctr"/>
              <a:r>
                <a:rPr lang="en-US">
                  <a:latin typeface="Calibri" pitchFamily="34" charset="0"/>
                </a:rPr>
                <a:t>Algae</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Diesel?</a:t>
            </a:r>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64192"/>
            <a:ext cx="4887684" cy="4607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9548" y="2968831"/>
            <a:ext cx="2470068" cy="2062103"/>
          </a:xfrm>
          <a:prstGeom prst="rect">
            <a:avLst/>
          </a:prstGeom>
          <a:noFill/>
        </p:spPr>
        <p:txBody>
          <a:bodyPr wrap="square" rtlCol="0">
            <a:spAutoFit/>
          </a:bodyPr>
          <a:lstStyle/>
          <a:p>
            <a:r>
              <a:rPr lang="en-US" sz="1600" b="1" dirty="0" smtClean="0"/>
              <a:t>No other transportation fuel can match the energy density of diesel fuel. </a:t>
            </a:r>
          </a:p>
          <a:p>
            <a:endParaRPr lang="en-US" sz="1600" b="1" dirty="0"/>
          </a:p>
          <a:p>
            <a:r>
              <a:rPr lang="en-US" sz="1600" b="1" dirty="0" smtClean="0"/>
              <a:t>More freight can be delivered on a gallon of diesel than with any other fuel.</a:t>
            </a:r>
            <a:endParaRPr lang="en-US" sz="1600" b="1" dirty="0"/>
          </a:p>
        </p:txBody>
      </p:sp>
    </p:spTree>
    <p:extLst>
      <p:ext uri="{BB962C8B-B14F-4D97-AF65-F5344CB8AC3E}">
        <p14:creationId xmlns:p14="http://schemas.microsoft.com/office/powerpoint/2010/main" val="3855355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05000" y="1524000"/>
            <a:ext cx="5334000" cy="530225"/>
          </a:xfrm>
        </p:spPr>
        <p:txBody>
          <a:bodyPr>
            <a:normAutofit fontScale="90000"/>
          </a:bodyPr>
          <a:lstStyle/>
          <a:p>
            <a:pPr eaLnBrk="1" hangingPunct="1"/>
            <a:r>
              <a:rPr lang="en-US" sz="2400" b="1" dirty="0" smtClean="0"/>
              <a:t>Biodiesel Emissions Performance</a:t>
            </a:r>
            <a:r>
              <a:rPr lang="en-US" sz="2400" dirty="0" smtClean="0"/>
              <a:t/>
            </a:r>
            <a:br>
              <a:rPr lang="en-US" sz="2400" dirty="0" smtClean="0"/>
            </a:br>
            <a:r>
              <a:rPr lang="en-US" sz="2400" dirty="0" smtClean="0"/>
              <a:t/>
            </a:r>
            <a:br>
              <a:rPr lang="en-US" sz="2400" dirty="0" smtClean="0"/>
            </a:br>
            <a:r>
              <a:rPr lang="en-US" sz="2000" b="1" dirty="0" smtClean="0"/>
              <a:t>Transportation</a:t>
            </a:r>
            <a:br>
              <a:rPr lang="en-US" sz="2000" b="1" dirty="0" smtClean="0"/>
            </a:br>
            <a:r>
              <a:rPr lang="en-US" sz="2000" b="1" dirty="0" smtClean="0"/>
              <a:t>and</a:t>
            </a:r>
            <a:br>
              <a:rPr lang="en-US" sz="2000" b="1" dirty="0" smtClean="0"/>
            </a:br>
            <a:r>
              <a:rPr lang="en-US" sz="2000" b="1" dirty="0" smtClean="0"/>
              <a:t>Stationary Diesel Applications</a:t>
            </a:r>
            <a:r>
              <a:rPr lang="en-US" sz="2400" dirty="0" smtClean="0"/>
              <a:t/>
            </a:r>
            <a:br>
              <a:rPr lang="en-US" sz="2400" dirty="0" smtClean="0"/>
            </a:br>
            <a:endParaRPr lang="en-US" sz="2400" dirty="0" smtClean="0"/>
          </a:p>
        </p:txBody>
      </p:sp>
      <p:graphicFrame>
        <p:nvGraphicFramePr>
          <p:cNvPr id="387075" name="Group 3"/>
          <p:cNvGraphicFramePr>
            <a:graphicFrameLocks noGrp="1"/>
          </p:cNvGraphicFramePr>
          <p:nvPr>
            <p:ph type="tbl" idx="1"/>
          </p:nvPr>
        </p:nvGraphicFramePr>
        <p:xfrm>
          <a:off x="762000" y="3657600"/>
          <a:ext cx="7662864" cy="1840992"/>
        </p:xfrm>
        <a:graphic>
          <a:graphicData uri="http://schemas.openxmlformats.org/drawingml/2006/table">
            <a:tbl>
              <a:tblPr/>
              <a:tblGrid>
                <a:gridCol w="4318694"/>
                <a:gridCol w="1264544"/>
                <a:gridCol w="1028129"/>
                <a:gridCol w="1051497"/>
              </a:tblGrid>
              <a:tr h="334606">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mn-lt"/>
                        </a:rPr>
                        <a:t>Emission Type</a:t>
                      </a:r>
                    </a:p>
                  </a:txBody>
                  <a:tcPr horzOverflow="overflow">
                    <a:lnL cap="flat">
                      <a:noFill/>
                    </a:lnL>
                    <a:lnR w="12700"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mn-lt"/>
                        </a:rPr>
                        <a:t>B100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1" i="0" u="none" strike="noStrike" cap="none" normalizeH="0" baseline="0" smtClean="0">
                          <a:ln>
                            <a:noFill/>
                          </a:ln>
                          <a:solidFill>
                            <a:schemeClr val="tx1"/>
                          </a:solidFill>
                          <a:effectLst/>
                          <a:latin typeface="+mn-lt"/>
                        </a:rPr>
                        <a:t>B20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mn-lt"/>
                        </a:rPr>
                        <a:t>B2</a:t>
                      </a:r>
                    </a:p>
                  </a:txBody>
                  <a:tcPr horzOverflow="overflow">
                    <a:lnL w="12700" cap="flat" cmpd="sng" algn="ctr">
                      <a:solidFill>
                        <a:schemeClr val="tx1"/>
                      </a:solidFill>
                      <a:prstDash val="solid"/>
                      <a:round/>
                      <a:headEnd type="none" w="sm" len="sm"/>
                      <a:tailEnd type="none" w="sm" len="sm"/>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101135">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Total Unburned Hydrocarbons</a:t>
                      </a:r>
                    </a:p>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Polycyclic Aromatic Hydrocarbons (PAHs)</a:t>
                      </a:r>
                    </a:p>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Carbon Monoxide</a:t>
                      </a:r>
                    </a:p>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Particulate Matter</a:t>
                      </a:r>
                    </a:p>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Oxides of Nitrogen (</a:t>
                      </a:r>
                      <a:r>
                        <a:rPr kumimoji="0" lang="en-US" sz="1600" b="0" i="0" u="none" strike="noStrike" cap="none" normalizeH="0" baseline="0" dirty="0" err="1" smtClean="0">
                          <a:ln>
                            <a:noFill/>
                          </a:ln>
                          <a:solidFill>
                            <a:schemeClr val="tx1"/>
                          </a:solidFill>
                          <a:effectLst/>
                          <a:latin typeface="+mn-lt"/>
                        </a:rPr>
                        <a:t>NOx</a:t>
                      </a:r>
                      <a:r>
                        <a:rPr kumimoji="0" lang="en-US" sz="1600" b="0" i="0" u="none" strike="noStrike" cap="none" normalizeH="0" baseline="0" dirty="0" smtClean="0">
                          <a:ln>
                            <a:noFill/>
                          </a:ln>
                          <a:solidFill>
                            <a:schemeClr val="tx1"/>
                          </a:solidFill>
                          <a:effectLst/>
                          <a:latin typeface="+mn-lt"/>
                        </a:rPr>
                        <a:t>)</a:t>
                      </a:r>
                    </a:p>
                  </a:txBody>
                  <a:tcP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tx2"/>
                        </a:buClr>
                        <a:buSzPct val="65000"/>
                        <a:buFontTx/>
                        <a:buChar char="-"/>
                        <a:tabLst/>
                      </a:pPr>
                      <a:r>
                        <a:rPr kumimoji="0" lang="en-US" sz="1600" b="0" i="0" u="none" strike="noStrike" cap="none" normalizeH="0" baseline="0" dirty="0" smtClean="0">
                          <a:ln>
                            <a:noFill/>
                          </a:ln>
                          <a:solidFill>
                            <a:schemeClr val="tx1"/>
                          </a:solidFill>
                          <a:effectLst/>
                          <a:latin typeface="+mn-lt"/>
                        </a:rPr>
                        <a:t>80%</a:t>
                      </a:r>
                    </a:p>
                    <a:p>
                      <a:pPr marL="0" marR="0" lvl="0" indent="0" algn="ctr" defTabSz="914400" rtl="0" eaLnBrk="1" fontAlgn="base" latinLnBrk="0" hangingPunct="1">
                        <a:lnSpc>
                          <a:spcPct val="100000"/>
                        </a:lnSpc>
                        <a:spcBef>
                          <a:spcPct val="20000"/>
                        </a:spcBef>
                        <a:spcAft>
                          <a:spcPct val="0"/>
                        </a:spcAft>
                        <a:buClr>
                          <a:schemeClr val="tx2"/>
                        </a:buClr>
                        <a:buSzPct val="65000"/>
                        <a:buFontTx/>
                        <a:buNone/>
                        <a:tabLst/>
                      </a:pPr>
                      <a:r>
                        <a:rPr kumimoji="0" lang="en-US" sz="1600" b="0" i="0" u="none" strike="noStrike" cap="none" normalizeH="0" baseline="0" dirty="0" smtClean="0">
                          <a:ln>
                            <a:noFill/>
                          </a:ln>
                          <a:solidFill>
                            <a:schemeClr val="tx1"/>
                          </a:solidFill>
                          <a:effectLst/>
                          <a:latin typeface="+mn-lt"/>
                        </a:rPr>
                        <a:t>-48%</a:t>
                      </a:r>
                    </a:p>
                    <a:p>
                      <a:pPr marL="0" marR="0" lvl="0" indent="0" algn="ctr" defTabSz="914400" rtl="0" eaLnBrk="1" fontAlgn="base" latinLnBrk="0" hangingPunct="1">
                        <a:lnSpc>
                          <a:spcPct val="100000"/>
                        </a:lnSpc>
                        <a:spcBef>
                          <a:spcPct val="20000"/>
                        </a:spcBef>
                        <a:spcAft>
                          <a:spcPct val="0"/>
                        </a:spcAft>
                        <a:buClr>
                          <a:schemeClr val="tx2"/>
                        </a:buClr>
                        <a:buSzPct val="65000"/>
                        <a:buFontTx/>
                        <a:buNone/>
                        <a:tabLst/>
                      </a:pPr>
                      <a:r>
                        <a:rPr kumimoji="0" lang="en-US" sz="1600" b="0" i="0" u="none" strike="noStrike" cap="none" normalizeH="0" baseline="0" dirty="0" smtClean="0">
                          <a:ln>
                            <a:noFill/>
                          </a:ln>
                          <a:solidFill>
                            <a:schemeClr val="tx1"/>
                          </a:solidFill>
                          <a:effectLst/>
                          <a:latin typeface="+mn-lt"/>
                        </a:rPr>
                        <a:t>-47%</a:t>
                      </a:r>
                    </a:p>
                    <a:p>
                      <a:pPr marL="0" marR="0" lvl="0" indent="0" algn="ctr" defTabSz="914400" rtl="0" eaLnBrk="1" fontAlgn="base" latinLnBrk="0" hangingPunct="1">
                        <a:lnSpc>
                          <a:spcPct val="100000"/>
                        </a:lnSpc>
                        <a:spcBef>
                          <a:spcPct val="20000"/>
                        </a:spcBef>
                        <a:spcAft>
                          <a:spcPct val="0"/>
                        </a:spcAft>
                        <a:buClr>
                          <a:schemeClr val="tx2"/>
                        </a:buClr>
                        <a:buSzPct val="65000"/>
                        <a:buFontTx/>
                        <a:buNone/>
                        <a:tabLst/>
                      </a:pPr>
                      <a:r>
                        <a:rPr kumimoji="0" lang="en-US" sz="1600" b="0" i="0" u="none" strike="noStrike" cap="none" normalizeH="0" baseline="0" dirty="0" smtClean="0">
                          <a:ln>
                            <a:noFill/>
                          </a:ln>
                          <a:solidFill>
                            <a:schemeClr val="tx1"/>
                          </a:solidFill>
                          <a:effectLst/>
                          <a:latin typeface="+mn-lt"/>
                        </a:rPr>
                        <a:t>+ or -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-20%</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-13%</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 or -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-2.2%</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-1.3%</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-1.3%</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-1.3%</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mn-lt"/>
                        </a:rPr>
                        <a:t>+ or - %</a:t>
                      </a:r>
                    </a:p>
                  </a:txBody>
                  <a:tcP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pic>
        <p:nvPicPr>
          <p:cNvPr id="4" name="Picture 9"/>
          <p:cNvPicPr>
            <a:picLocks noChangeArrowheads="1"/>
          </p:cNvPicPr>
          <p:nvPr/>
        </p:nvPicPr>
        <p:blipFill>
          <a:blip r:embed="rId3" cstate="print"/>
          <a:srcRect/>
          <a:stretch>
            <a:fillRect/>
          </a:stretch>
        </p:blipFill>
        <p:spPr bwMode="auto">
          <a:xfrm>
            <a:off x="685800" y="762000"/>
            <a:ext cx="1752600" cy="1981200"/>
          </a:xfrm>
          <a:prstGeom prst="rect">
            <a:avLst/>
          </a:prstGeom>
          <a:noFill/>
          <a:ln w="12700">
            <a:noFill/>
            <a:miter lim="800000"/>
            <a:headEnd/>
            <a:tailEnd/>
          </a:ln>
        </p:spPr>
      </p:pic>
      <p:pic>
        <p:nvPicPr>
          <p:cNvPr id="4098" name="Picture 2" descr="http://www.biodiesel.org/images/using/riverside_generators.jpg?sfvrsn=2"/>
          <p:cNvPicPr>
            <a:picLocks noChangeAspect="1" noChangeArrowheads="1"/>
          </p:cNvPicPr>
          <p:nvPr/>
        </p:nvPicPr>
        <p:blipFill>
          <a:blip r:embed="rId4" cstate="print"/>
          <a:srcRect l="20719" r="5180"/>
          <a:stretch>
            <a:fillRect/>
          </a:stretch>
        </p:blipFill>
        <p:spPr bwMode="auto">
          <a:xfrm>
            <a:off x="6629400" y="838200"/>
            <a:ext cx="1877706" cy="19812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New clean diesel engines have reduced NOx and PM emissions by more than 95% over the last 25 years</a:t>
            </a:r>
            <a:endParaRPr lang="en-US" sz="2000" b="1" dirty="0"/>
          </a:p>
        </p:txBody>
      </p:sp>
      <p:graphicFrame>
        <p:nvGraphicFramePr>
          <p:cNvPr id="6" name="Content Placeholder 5"/>
          <p:cNvGraphicFramePr>
            <a:graphicFrameLocks noGrp="1"/>
          </p:cNvGraphicFramePr>
          <p:nvPr>
            <p:ph idx="1"/>
          </p:nvPr>
        </p:nvGraphicFramePr>
        <p:xfrm>
          <a:off x="1590082" y="4580800"/>
          <a:ext cx="5854588" cy="1676400"/>
        </p:xfrm>
        <a:graphic>
          <a:graphicData uri="http://schemas.openxmlformats.org/drawingml/2006/table">
            <a:tbl>
              <a:tblPr firstRow="1" bandRow="1">
                <a:tableStyleId>{5C22544A-7EE6-4342-B048-85BDC9FD1C3A}</a:tableStyleId>
              </a:tblPr>
              <a:tblGrid>
                <a:gridCol w="2229356"/>
                <a:gridCol w="1755971"/>
                <a:gridCol w="1869261"/>
              </a:tblGrid>
              <a:tr h="252965">
                <a:tc>
                  <a:txBody>
                    <a:bodyPr/>
                    <a:lstStyle/>
                    <a:p>
                      <a:r>
                        <a:rPr lang="en-US" sz="1600" dirty="0" smtClean="0"/>
                        <a:t>HD Emission Standard</a:t>
                      </a:r>
                      <a:endParaRPr lang="en-US" sz="1600" dirty="0"/>
                    </a:p>
                  </a:txBody>
                  <a:tcPr/>
                </a:tc>
                <a:tc>
                  <a:txBody>
                    <a:bodyPr/>
                    <a:lstStyle/>
                    <a:p>
                      <a:r>
                        <a:rPr lang="en-US" sz="1600" dirty="0" smtClean="0"/>
                        <a:t>NOx (g/bhp-hr)</a:t>
                      </a:r>
                      <a:endParaRPr lang="en-US" sz="1600" dirty="0"/>
                    </a:p>
                  </a:txBody>
                  <a:tcPr/>
                </a:tc>
                <a:tc>
                  <a:txBody>
                    <a:bodyPr/>
                    <a:lstStyle/>
                    <a:p>
                      <a:r>
                        <a:rPr lang="en-US" sz="1600" dirty="0" smtClean="0"/>
                        <a:t>PM (g/bhp-hr)</a:t>
                      </a:r>
                      <a:endParaRPr lang="en-US" sz="1600" dirty="0"/>
                    </a:p>
                  </a:txBody>
                  <a:tcPr/>
                </a:tc>
              </a:tr>
              <a:tr h="252965">
                <a:tc>
                  <a:txBody>
                    <a:bodyPr/>
                    <a:lstStyle/>
                    <a:p>
                      <a:pPr marL="0" algn="l" defTabSz="914400" rtl="0" eaLnBrk="1" fontAlgn="b" latinLnBrk="0" hangingPunct="1"/>
                      <a:r>
                        <a:rPr lang="en-US" sz="1600" kern="1200" dirty="0" smtClean="0">
                          <a:solidFill>
                            <a:schemeClr val="dk1"/>
                          </a:solidFill>
                          <a:latin typeface="+mn-lt"/>
                          <a:ea typeface="+mn-ea"/>
                          <a:cs typeface="+mn-cs"/>
                        </a:rPr>
                        <a:t>1988</a:t>
                      </a:r>
                    </a:p>
                  </a:txBody>
                  <a:tcPr marL="9525" marR="9525" marT="9525" marB="0" anchor="b"/>
                </a:tc>
                <a:tc>
                  <a:txBody>
                    <a:bodyPr/>
                    <a:lstStyle/>
                    <a:p>
                      <a:r>
                        <a:rPr lang="en-US" sz="1600" dirty="0" smtClean="0"/>
                        <a:t>10.7</a:t>
                      </a:r>
                      <a:endParaRPr lang="en-US" sz="1600" dirty="0"/>
                    </a:p>
                  </a:txBody>
                  <a:tcPr/>
                </a:tc>
                <a:tc>
                  <a:txBody>
                    <a:bodyPr/>
                    <a:lstStyle/>
                    <a:p>
                      <a:r>
                        <a:rPr lang="en-US" sz="1600" dirty="0" smtClean="0"/>
                        <a:t>0.6</a:t>
                      </a:r>
                      <a:endParaRPr lang="en-US" sz="1600" dirty="0"/>
                    </a:p>
                  </a:txBody>
                  <a:tcPr/>
                </a:tc>
              </a:tr>
              <a:tr h="252965">
                <a:tc>
                  <a:txBody>
                    <a:bodyPr/>
                    <a:lstStyle/>
                    <a:p>
                      <a:pPr marL="0" algn="l" defTabSz="914400" rtl="0" eaLnBrk="1" fontAlgn="b" latinLnBrk="0" hangingPunct="1"/>
                      <a:r>
                        <a:rPr lang="en-US" sz="1600" kern="1200" dirty="0" smtClean="0">
                          <a:solidFill>
                            <a:schemeClr val="dk1"/>
                          </a:solidFill>
                          <a:latin typeface="+mn-lt"/>
                          <a:ea typeface="+mn-ea"/>
                          <a:cs typeface="+mn-cs"/>
                        </a:rPr>
                        <a:t>1998-2007</a:t>
                      </a:r>
                    </a:p>
                  </a:txBody>
                  <a:tcPr marL="9525" marR="9525" marT="9525" marB="0" anchor="b"/>
                </a:tc>
                <a:tc>
                  <a:txBody>
                    <a:bodyPr/>
                    <a:lstStyle/>
                    <a:p>
                      <a:r>
                        <a:rPr lang="en-US" sz="1600" dirty="0" smtClean="0"/>
                        <a:t>4.0</a:t>
                      </a:r>
                      <a:endParaRPr lang="en-US" sz="1600" dirty="0"/>
                    </a:p>
                  </a:txBody>
                  <a:tcPr/>
                </a:tc>
                <a:tc>
                  <a:txBody>
                    <a:bodyPr/>
                    <a:lstStyle/>
                    <a:p>
                      <a:r>
                        <a:rPr lang="en-US" sz="1600" dirty="0" smtClean="0"/>
                        <a:t>0.1</a:t>
                      </a:r>
                      <a:endParaRPr lang="en-US" sz="1600" dirty="0"/>
                    </a:p>
                  </a:txBody>
                  <a:tcPr/>
                </a:tc>
              </a:tr>
              <a:tr h="252965">
                <a:tc>
                  <a:txBody>
                    <a:bodyPr/>
                    <a:lstStyle/>
                    <a:p>
                      <a:pPr marL="0" algn="l" defTabSz="914400" rtl="0" eaLnBrk="1" fontAlgn="b" latinLnBrk="0" hangingPunct="1"/>
                      <a:r>
                        <a:rPr lang="en-US" sz="1600" kern="1200" dirty="0" smtClean="0">
                          <a:solidFill>
                            <a:schemeClr val="dk1"/>
                          </a:solidFill>
                          <a:latin typeface="+mn-lt"/>
                          <a:ea typeface="+mn-ea"/>
                          <a:cs typeface="+mn-cs"/>
                        </a:rPr>
                        <a:t>2007-2009</a:t>
                      </a:r>
                    </a:p>
                  </a:txBody>
                  <a:tcPr marL="9525" marR="9525" marT="9525" marB="0" anchor="b"/>
                </a:tc>
                <a:tc>
                  <a:txBody>
                    <a:bodyPr/>
                    <a:lstStyle/>
                    <a:p>
                      <a:r>
                        <a:rPr lang="en-US" sz="1600" dirty="0" smtClean="0"/>
                        <a:t>2.0*</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0.1</a:t>
                      </a:r>
                    </a:p>
                  </a:txBody>
                  <a:tcPr/>
                </a:tc>
              </a:tr>
              <a:tr h="252965">
                <a:tc>
                  <a:txBody>
                    <a:bodyPr/>
                    <a:lstStyle/>
                    <a:p>
                      <a:pPr marL="0" algn="l" defTabSz="914400" rtl="0" eaLnBrk="1" fontAlgn="b" latinLnBrk="0" hangingPunct="1"/>
                      <a:r>
                        <a:rPr lang="en-US" sz="1600" kern="1200" dirty="0" smtClean="0">
                          <a:solidFill>
                            <a:schemeClr val="dk1"/>
                          </a:solidFill>
                          <a:latin typeface="+mn-lt"/>
                          <a:ea typeface="+mn-ea"/>
                          <a:cs typeface="+mn-cs"/>
                        </a:rPr>
                        <a:t>2010+</a:t>
                      </a:r>
                    </a:p>
                  </a:txBody>
                  <a:tcPr marL="9525" marR="9525" marT="9525" marB="0" anchor="b"/>
                </a:tc>
                <a:tc>
                  <a:txBody>
                    <a:bodyPr/>
                    <a:lstStyle/>
                    <a:p>
                      <a:r>
                        <a:rPr lang="en-US" sz="1600" dirty="0" smtClean="0"/>
                        <a:t>0.2</a:t>
                      </a:r>
                      <a:endParaRPr lang="en-US" sz="1600" dirty="0"/>
                    </a:p>
                  </a:txBody>
                  <a:tcPr/>
                </a:tc>
                <a:tc>
                  <a:txBody>
                    <a:bodyPr/>
                    <a:lstStyle/>
                    <a:p>
                      <a:r>
                        <a:rPr lang="en-US" sz="1600" dirty="0" smtClean="0"/>
                        <a:t>0.01</a:t>
                      </a:r>
                      <a:endParaRPr lang="en-US" sz="1600" dirty="0"/>
                    </a:p>
                  </a:txBody>
                  <a:tcPr/>
                </a:tc>
              </a:tr>
            </a:tbl>
          </a:graphicData>
        </a:graphic>
      </p:graphicFrame>
      <p:sp>
        <p:nvSpPr>
          <p:cNvPr id="7" name="TextBox 6"/>
          <p:cNvSpPr txBox="1"/>
          <p:nvPr/>
        </p:nvSpPr>
        <p:spPr>
          <a:xfrm>
            <a:off x="720194" y="6352247"/>
            <a:ext cx="5146534" cy="246221"/>
          </a:xfrm>
          <a:prstGeom prst="rect">
            <a:avLst/>
          </a:prstGeom>
          <a:noFill/>
        </p:spPr>
        <p:txBody>
          <a:bodyPr wrap="square" rtlCol="0">
            <a:spAutoFit/>
          </a:bodyPr>
          <a:lstStyle/>
          <a:p>
            <a:r>
              <a:rPr lang="en-US" sz="1000" b="0" dirty="0" smtClean="0">
                <a:latin typeface="+mn-lt"/>
              </a:rPr>
              <a:t>*Actual standard is NMHC*NOx with a 0.5g/bhp*hr maximum on NMHC</a:t>
            </a:r>
            <a:endParaRPr lang="en-US" sz="1000" b="0" dirty="0">
              <a:latin typeface="+mn-lt"/>
            </a:endParaRPr>
          </a:p>
        </p:txBody>
      </p:sp>
      <p:graphicFrame>
        <p:nvGraphicFramePr>
          <p:cNvPr id="8" name="Content Placeholder 3"/>
          <p:cNvGraphicFramePr>
            <a:graphicFrameLocks/>
          </p:cNvGraphicFramePr>
          <p:nvPr/>
        </p:nvGraphicFramePr>
        <p:xfrm>
          <a:off x="372232" y="1676400"/>
          <a:ext cx="3971168" cy="2766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p:cNvGraphicFramePr>
            <a:graphicFrameLocks/>
          </p:cNvGraphicFramePr>
          <p:nvPr/>
        </p:nvGraphicFramePr>
        <p:xfrm>
          <a:off x="4659662" y="1699328"/>
          <a:ext cx="381539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26580" y="1208313"/>
            <a:ext cx="5952839" cy="338554"/>
          </a:xfrm>
          <a:prstGeom prst="rect">
            <a:avLst/>
          </a:prstGeom>
          <a:noFill/>
        </p:spPr>
        <p:txBody>
          <a:bodyPr wrap="square" rtlCol="0">
            <a:spAutoFit/>
          </a:bodyPr>
          <a:lstStyle/>
          <a:p>
            <a:r>
              <a:rPr lang="en-US" sz="1600" dirty="0" smtClean="0">
                <a:solidFill>
                  <a:srgbClr val="002060"/>
                </a:solidFill>
                <a:latin typeface="+mn-lt"/>
              </a:rPr>
              <a:t>U.S. Emission Standards – Heavy Duty Trucks</a:t>
            </a:r>
            <a:endParaRPr lang="en-US" sz="1600" dirty="0">
              <a:solidFill>
                <a:srgbClr val="002060"/>
              </a:solidFill>
              <a:latin typeface="+mn-lt"/>
            </a:endParaRPr>
          </a:p>
        </p:txBody>
      </p:sp>
      <p:sp>
        <p:nvSpPr>
          <p:cNvPr id="11" name="Striped Right Arrow 10"/>
          <p:cNvSpPr/>
          <p:nvPr/>
        </p:nvSpPr>
        <p:spPr>
          <a:xfrm rot="2195397">
            <a:off x="1185255" y="2874378"/>
            <a:ext cx="2657408" cy="267037"/>
          </a:xfrm>
          <a:prstGeom prst="stripedRightArrow">
            <a:avLst>
              <a:gd name="adj1" fmla="val 53536"/>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515369" y="2467781"/>
            <a:ext cx="1319003" cy="307777"/>
          </a:xfrm>
          <a:prstGeom prst="rect">
            <a:avLst/>
          </a:prstGeom>
          <a:solidFill>
            <a:schemeClr val="bg1"/>
          </a:solidFill>
          <a:ln>
            <a:solidFill>
              <a:schemeClr val="tx1"/>
            </a:solidFill>
          </a:ln>
        </p:spPr>
        <p:txBody>
          <a:bodyPr wrap="square" rtlCol="0" anchor="ctr">
            <a:spAutoFit/>
          </a:bodyPr>
          <a:lstStyle/>
          <a:p>
            <a:pPr algn="ctr"/>
            <a:r>
              <a:rPr lang="en-US" sz="1400" dirty="0" smtClean="0">
                <a:latin typeface="+mn-lt"/>
              </a:rPr>
              <a:t>98% Reduction</a:t>
            </a:r>
            <a:endParaRPr lang="en-US" sz="1400" dirty="0">
              <a:latin typeface="+mn-lt"/>
            </a:endParaRPr>
          </a:p>
        </p:txBody>
      </p:sp>
      <p:sp>
        <p:nvSpPr>
          <p:cNvPr id="14" name="TextBox 13"/>
          <p:cNvSpPr txBox="1"/>
          <p:nvPr/>
        </p:nvSpPr>
        <p:spPr>
          <a:xfrm>
            <a:off x="6836035" y="2641086"/>
            <a:ext cx="1319003" cy="307777"/>
          </a:xfrm>
          <a:prstGeom prst="rect">
            <a:avLst/>
          </a:prstGeom>
          <a:solidFill>
            <a:schemeClr val="bg1"/>
          </a:solidFill>
          <a:ln>
            <a:solidFill>
              <a:schemeClr val="tx1"/>
            </a:solidFill>
          </a:ln>
        </p:spPr>
        <p:txBody>
          <a:bodyPr wrap="square" rtlCol="0" anchor="ctr">
            <a:spAutoFit/>
          </a:bodyPr>
          <a:lstStyle/>
          <a:p>
            <a:pPr algn="ctr"/>
            <a:r>
              <a:rPr lang="en-US" sz="1400" dirty="0" smtClean="0">
                <a:latin typeface="+mn-lt"/>
              </a:rPr>
              <a:t>98% Reduction</a:t>
            </a:r>
            <a:endParaRPr lang="en-US" sz="1400" dirty="0">
              <a:latin typeface="+mn-lt"/>
            </a:endParaRPr>
          </a:p>
        </p:txBody>
      </p:sp>
      <p:sp>
        <p:nvSpPr>
          <p:cNvPr id="15" name="TextBox 14"/>
          <p:cNvSpPr txBox="1"/>
          <p:nvPr/>
        </p:nvSpPr>
        <p:spPr>
          <a:xfrm>
            <a:off x="912185" y="1731030"/>
            <a:ext cx="1084333" cy="261610"/>
          </a:xfrm>
          <a:prstGeom prst="rect">
            <a:avLst/>
          </a:prstGeom>
          <a:solidFill>
            <a:schemeClr val="bg1"/>
          </a:solidFill>
        </p:spPr>
        <p:txBody>
          <a:bodyPr wrap="square" rtlCol="0" anchor="ctr">
            <a:spAutoFit/>
          </a:bodyPr>
          <a:lstStyle/>
          <a:p>
            <a:pPr algn="ctr"/>
            <a:r>
              <a:rPr lang="en-US" sz="1100" dirty="0" smtClean="0">
                <a:latin typeface="+mn-lt"/>
              </a:rPr>
              <a:t>NOx (g/bhp-hr)</a:t>
            </a:r>
            <a:endParaRPr lang="en-US" sz="1100" dirty="0">
              <a:latin typeface="+mn-lt"/>
            </a:endParaRPr>
          </a:p>
        </p:txBody>
      </p:sp>
      <p:sp>
        <p:nvSpPr>
          <p:cNvPr id="16" name="TextBox 15"/>
          <p:cNvSpPr txBox="1"/>
          <p:nvPr/>
        </p:nvSpPr>
        <p:spPr>
          <a:xfrm>
            <a:off x="5163294" y="1713497"/>
            <a:ext cx="1084333" cy="261610"/>
          </a:xfrm>
          <a:prstGeom prst="rect">
            <a:avLst/>
          </a:prstGeom>
          <a:solidFill>
            <a:schemeClr val="bg1"/>
          </a:solidFill>
        </p:spPr>
        <p:txBody>
          <a:bodyPr wrap="square" rtlCol="0" anchor="ctr">
            <a:spAutoFit/>
          </a:bodyPr>
          <a:lstStyle/>
          <a:p>
            <a:pPr algn="ctr"/>
            <a:r>
              <a:rPr lang="en-US" sz="1100" dirty="0" smtClean="0">
                <a:latin typeface="+mn-lt"/>
              </a:rPr>
              <a:t>PM (g/bhp-hr)</a:t>
            </a:r>
            <a:endParaRPr lang="en-US" sz="1100" dirty="0">
              <a:latin typeface="+mn-lt"/>
            </a:endParaRPr>
          </a:p>
        </p:txBody>
      </p:sp>
      <p:sp>
        <p:nvSpPr>
          <p:cNvPr id="17" name="Striped Right Arrow 16"/>
          <p:cNvSpPr/>
          <p:nvPr/>
        </p:nvSpPr>
        <p:spPr>
          <a:xfrm rot="2195397">
            <a:off x="5474226" y="2950577"/>
            <a:ext cx="2657408" cy="267037"/>
          </a:xfrm>
          <a:prstGeom prst="stripedRightArrow">
            <a:avLst>
              <a:gd name="adj1" fmla="val 53536"/>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Clean Diesel in the OTC States: </a:t>
            </a:r>
            <a:r>
              <a:rPr lang="en-US" sz="2400" b="1" dirty="0" smtClean="0"/>
              <a:t>Heavy Duty Trucks (Class 3-8)</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7416683"/>
              </p:ext>
            </p:extLst>
          </p:nvPr>
        </p:nvGraphicFramePr>
        <p:xfrm>
          <a:off x="1219200" y="1447800"/>
          <a:ext cx="6768936" cy="4794885"/>
        </p:xfrm>
        <a:graphic>
          <a:graphicData uri="http://schemas.openxmlformats.org/drawingml/2006/table">
            <a:tbl>
              <a:tblPr/>
              <a:tblGrid>
                <a:gridCol w="2153682"/>
                <a:gridCol w="1618013"/>
                <a:gridCol w="1011216"/>
                <a:gridCol w="1986025"/>
              </a:tblGrid>
              <a:tr h="705562">
                <a:tc>
                  <a:txBody>
                    <a:bodyPr/>
                    <a:lstStyle/>
                    <a:p>
                      <a:pPr algn="ctr" fontAlgn="ctr"/>
                      <a:r>
                        <a:rPr lang="en-US" sz="1600" b="1" i="0" u="none" strike="noStrike" dirty="0">
                          <a:solidFill>
                            <a:srgbClr val="FFFFFF"/>
                          </a:solidFill>
                          <a:effectLst/>
                          <a:latin typeface="Calibri"/>
                        </a:rPr>
                        <a:t>OTC States</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Clean Diesel </a:t>
                      </a:r>
                      <a:r>
                        <a:rPr lang="en-US" sz="1600" b="1" i="0" u="none" strike="noStrike" dirty="0" smtClean="0">
                          <a:solidFill>
                            <a:srgbClr val="FFFFFF"/>
                          </a:solidFill>
                          <a:effectLst/>
                          <a:latin typeface="Calibri"/>
                        </a:rPr>
                        <a:t>*Trucks </a:t>
                      </a:r>
                      <a:br>
                        <a:rPr lang="en-US" sz="1600" b="1" i="0" u="none" strike="noStrike" dirty="0" smtClean="0">
                          <a:solidFill>
                            <a:srgbClr val="FFFFFF"/>
                          </a:solidFill>
                          <a:effectLst/>
                          <a:latin typeface="Calibri"/>
                        </a:rPr>
                      </a:br>
                      <a:r>
                        <a:rPr lang="en-US" sz="1600" b="1" i="0" u="none" strike="noStrike" dirty="0" smtClean="0">
                          <a:solidFill>
                            <a:srgbClr val="FFFFFF"/>
                          </a:solidFill>
                          <a:effectLst/>
                          <a:latin typeface="Calibri"/>
                        </a:rPr>
                        <a:t>(</a:t>
                      </a:r>
                      <a:r>
                        <a:rPr lang="en-US" sz="1600" b="1" i="0" u="none" strike="noStrike" dirty="0">
                          <a:solidFill>
                            <a:srgbClr val="FFFFFF"/>
                          </a:solidFill>
                          <a:effectLst/>
                          <a:latin typeface="Calibri"/>
                        </a:rPr>
                        <a:t>Class 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All </a:t>
                      </a:r>
                      <a:r>
                        <a:rPr lang="en-US" sz="1600" b="1" i="0" u="none" strike="noStrike" dirty="0" smtClean="0">
                          <a:solidFill>
                            <a:srgbClr val="FFFFFF"/>
                          </a:solidFill>
                          <a:effectLst/>
                          <a:latin typeface="Calibri"/>
                        </a:rPr>
                        <a:t>Trucks</a:t>
                      </a:r>
                      <a:br>
                        <a:rPr lang="en-US" sz="1600" b="1" i="0" u="none" strike="noStrike" dirty="0" smtClean="0">
                          <a:solidFill>
                            <a:srgbClr val="FFFFFF"/>
                          </a:solidFill>
                          <a:effectLst/>
                          <a:latin typeface="Calibri"/>
                        </a:rPr>
                      </a:br>
                      <a:r>
                        <a:rPr lang="en-US" sz="1600" b="1" i="0" u="none" strike="noStrike" dirty="0" smtClean="0">
                          <a:solidFill>
                            <a:srgbClr val="FFFFFF"/>
                          </a:solidFill>
                          <a:effectLst/>
                          <a:latin typeface="Calibri"/>
                        </a:rPr>
                        <a:t>(</a:t>
                      </a:r>
                      <a:r>
                        <a:rPr lang="en-US" sz="1600" b="1" i="0" u="none" strike="noStrike" dirty="0">
                          <a:solidFill>
                            <a:srgbClr val="FFFFFF"/>
                          </a:solidFill>
                          <a:effectLst/>
                          <a:latin typeface="Calibri"/>
                        </a:rPr>
                        <a:t>Class 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Share of Clean </a:t>
                      </a:r>
                      <a:r>
                        <a:rPr lang="en-US" sz="1600" b="1" i="0" u="none" strike="noStrike" dirty="0" smtClean="0">
                          <a:solidFill>
                            <a:srgbClr val="FFFFFF"/>
                          </a:solidFill>
                          <a:effectLst/>
                          <a:latin typeface="Calibri"/>
                        </a:rPr>
                        <a:t>Diesel* </a:t>
                      </a:r>
                      <a:r>
                        <a:rPr lang="en-US" sz="1600" b="1" i="0" u="none" strike="noStrike" dirty="0">
                          <a:solidFill>
                            <a:srgbClr val="FFFFFF"/>
                          </a:solidFill>
                          <a:effectLst/>
                          <a:latin typeface="Calibri"/>
                        </a:rPr>
                        <a:t>Trucks</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r>
              <a:tr h="241233">
                <a:tc>
                  <a:txBody>
                    <a:bodyPr/>
                    <a:lstStyle/>
                    <a:p>
                      <a:pPr algn="l" fontAlgn="b"/>
                      <a:r>
                        <a:rPr lang="en-US" sz="1600" b="0" i="0" u="none" strike="noStrike" dirty="0">
                          <a:solidFill>
                            <a:srgbClr val="000000"/>
                          </a:solidFill>
                          <a:effectLst/>
                          <a:latin typeface="Calibri"/>
                        </a:rPr>
                        <a:t>CONNECTICUT</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20,624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73,632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28.0%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1233">
                <a:tc>
                  <a:txBody>
                    <a:bodyPr/>
                    <a:lstStyle/>
                    <a:p>
                      <a:pPr algn="l" fontAlgn="b"/>
                      <a:r>
                        <a:rPr lang="en-US" sz="1600" b="0" i="0" u="none" strike="noStrike" dirty="0">
                          <a:solidFill>
                            <a:srgbClr val="000000"/>
                          </a:solidFill>
                          <a:effectLst/>
                          <a:latin typeface="Calibri"/>
                        </a:rPr>
                        <a:t>DELAWARE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dirty="0">
                          <a:solidFill>
                            <a:srgbClr val="000000"/>
                          </a:solidFill>
                          <a:effectLst/>
                          <a:latin typeface="Calibri"/>
                        </a:rPr>
                        <a:t>6,070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21,652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28.0%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41233">
                <a:tc>
                  <a:txBody>
                    <a:bodyPr/>
                    <a:lstStyle/>
                    <a:p>
                      <a:pPr algn="l" fontAlgn="b"/>
                      <a:r>
                        <a:rPr lang="en-US" sz="1600" b="0" i="0" u="none" strike="noStrike">
                          <a:solidFill>
                            <a:srgbClr val="000000"/>
                          </a:solidFill>
                          <a:effectLst/>
                          <a:latin typeface="Calibri"/>
                        </a:rPr>
                        <a:t>DISTRICT OF COLUMBIA</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1,842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9,285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19.8%</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1233">
                <a:tc>
                  <a:txBody>
                    <a:bodyPr/>
                    <a:lstStyle/>
                    <a:p>
                      <a:pPr algn="l" fontAlgn="b"/>
                      <a:r>
                        <a:rPr lang="en-US" sz="1600" b="0" i="0" u="none" strike="noStrike">
                          <a:solidFill>
                            <a:srgbClr val="000000"/>
                          </a:solidFill>
                          <a:effectLst/>
                          <a:latin typeface="Calibri"/>
                        </a:rPr>
                        <a:t>MAINE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dirty="0">
                          <a:solidFill>
                            <a:srgbClr val="000000"/>
                          </a:solidFill>
                          <a:effectLst/>
                          <a:latin typeface="Calibri"/>
                        </a:rPr>
                        <a:t>10,350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44,681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23.2%</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41233">
                <a:tc>
                  <a:txBody>
                    <a:bodyPr/>
                    <a:lstStyle/>
                    <a:p>
                      <a:pPr algn="l" fontAlgn="b"/>
                      <a:r>
                        <a:rPr lang="en-US" sz="1600" b="0" i="0" u="none" strike="noStrike">
                          <a:solidFill>
                            <a:srgbClr val="000000"/>
                          </a:solidFill>
                          <a:effectLst/>
                          <a:latin typeface="Calibri"/>
                        </a:rPr>
                        <a:t>MARYLAND</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40,498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123,108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32.9%</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1233">
                <a:tc>
                  <a:txBody>
                    <a:bodyPr/>
                    <a:lstStyle/>
                    <a:p>
                      <a:pPr algn="l" fontAlgn="b"/>
                      <a:r>
                        <a:rPr lang="en-US" sz="1600" b="0" i="0" u="none" strike="noStrike">
                          <a:solidFill>
                            <a:srgbClr val="000000"/>
                          </a:solidFill>
                          <a:effectLst/>
                          <a:latin typeface="Calibri"/>
                        </a:rPr>
                        <a:t>MASSACHUSETTS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dirty="0">
                          <a:solidFill>
                            <a:srgbClr val="000000"/>
                          </a:solidFill>
                          <a:effectLst/>
                          <a:latin typeface="Calibri"/>
                        </a:rPr>
                        <a:t>31,617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114,215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27.7%</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41233">
                <a:tc>
                  <a:txBody>
                    <a:bodyPr/>
                    <a:lstStyle/>
                    <a:p>
                      <a:pPr algn="l" fontAlgn="b"/>
                      <a:r>
                        <a:rPr lang="en-US" sz="1600" b="0" i="0" u="none" strike="noStrike">
                          <a:solidFill>
                            <a:srgbClr val="000000"/>
                          </a:solidFill>
                          <a:effectLst/>
                          <a:latin typeface="Calibri"/>
                        </a:rPr>
                        <a:t>NEW HAMPSHIRE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10,713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39,078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27.4%</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1233">
                <a:tc>
                  <a:txBody>
                    <a:bodyPr/>
                    <a:lstStyle/>
                    <a:p>
                      <a:pPr algn="l" fontAlgn="b"/>
                      <a:r>
                        <a:rPr lang="en-US" sz="1600" b="0" i="0" u="none" strike="noStrike">
                          <a:solidFill>
                            <a:srgbClr val="000000"/>
                          </a:solidFill>
                          <a:effectLst/>
                          <a:latin typeface="Calibri"/>
                        </a:rPr>
                        <a:t>NEW JERSEY</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dirty="0">
                          <a:solidFill>
                            <a:srgbClr val="000000"/>
                          </a:solidFill>
                          <a:effectLst/>
                          <a:latin typeface="Calibri"/>
                        </a:rPr>
                        <a:t>57,880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228,212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25.4%</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41233">
                <a:tc>
                  <a:txBody>
                    <a:bodyPr/>
                    <a:lstStyle/>
                    <a:p>
                      <a:pPr algn="l" fontAlgn="b"/>
                      <a:r>
                        <a:rPr lang="en-US" sz="1600" b="0" i="0" u="none" strike="noStrike">
                          <a:solidFill>
                            <a:srgbClr val="000000"/>
                          </a:solidFill>
                          <a:effectLst/>
                          <a:latin typeface="Calibri"/>
                        </a:rPr>
                        <a:t>NEW YORK</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97,073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330,213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29.4%</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1233">
                <a:tc>
                  <a:txBody>
                    <a:bodyPr/>
                    <a:lstStyle/>
                    <a:p>
                      <a:pPr algn="l" fontAlgn="b"/>
                      <a:r>
                        <a:rPr lang="en-US" sz="1600" b="0" i="0" u="none" strike="noStrike">
                          <a:solidFill>
                            <a:srgbClr val="000000"/>
                          </a:solidFill>
                          <a:effectLst/>
                          <a:latin typeface="Calibri"/>
                        </a:rPr>
                        <a:t>PENNSYLVANIA</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113,020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dirty="0">
                          <a:solidFill>
                            <a:srgbClr val="000000"/>
                          </a:solidFill>
                          <a:effectLst/>
                          <a:latin typeface="Calibri"/>
                        </a:rPr>
                        <a:t>344,306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32.8%</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41233">
                <a:tc>
                  <a:txBody>
                    <a:bodyPr/>
                    <a:lstStyle/>
                    <a:p>
                      <a:pPr algn="l" fontAlgn="b"/>
                      <a:r>
                        <a:rPr lang="en-US" sz="1600" b="0" i="0" u="none" strike="noStrike">
                          <a:solidFill>
                            <a:srgbClr val="000000"/>
                          </a:solidFill>
                          <a:effectLst/>
                          <a:latin typeface="Calibri"/>
                        </a:rPr>
                        <a:t>RHODE ISLAND</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5,785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18,410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31.4%</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1233">
                <a:tc>
                  <a:txBody>
                    <a:bodyPr/>
                    <a:lstStyle/>
                    <a:p>
                      <a:pPr algn="l" fontAlgn="b"/>
                      <a:r>
                        <a:rPr lang="en-US" sz="1600" b="0" i="0" u="none" strike="noStrike">
                          <a:solidFill>
                            <a:srgbClr val="000000"/>
                          </a:solidFill>
                          <a:effectLst/>
                          <a:latin typeface="Calibri"/>
                        </a:rPr>
                        <a:t>VERMONT</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6,813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23,289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1600" b="0" i="0" u="none" strike="noStrike">
                          <a:solidFill>
                            <a:srgbClr val="000000"/>
                          </a:solidFill>
                          <a:effectLst/>
                          <a:latin typeface="Calibri"/>
                        </a:rPr>
                        <a:t>29.3%</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41233">
                <a:tc>
                  <a:txBody>
                    <a:bodyPr/>
                    <a:lstStyle/>
                    <a:p>
                      <a:pPr algn="l" fontAlgn="b"/>
                      <a:r>
                        <a:rPr lang="en-US" sz="1600" b="0" i="0" u="none" strike="noStrike">
                          <a:solidFill>
                            <a:srgbClr val="000000"/>
                          </a:solidFill>
                          <a:effectLst/>
                          <a:latin typeface="Calibri"/>
                        </a:rPr>
                        <a:t>VIRGINIA</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43,376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a:rPr>
                        <a:t>186,089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23.3%</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1233">
                <a:tc>
                  <a:txBody>
                    <a:bodyPr/>
                    <a:lstStyle/>
                    <a:p>
                      <a:pPr algn="l" fontAlgn="b"/>
                      <a:endParaRPr lang="en-US" sz="1600" b="0" i="0" u="none" strike="noStrike">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endParaRPr lang="en-US" sz="16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endParaRPr lang="en-US" sz="16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endParaRPr lang="en-US" sz="16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41233">
                <a:tc>
                  <a:txBody>
                    <a:bodyPr/>
                    <a:lstStyle/>
                    <a:p>
                      <a:pPr algn="l" fontAlgn="b"/>
                      <a:r>
                        <a:rPr lang="en-US" sz="1600" b="0" i="0" u="none" strike="noStrike">
                          <a:solidFill>
                            <a:srgbClr val="000000"/>
                          </a:solidFill>
                          <a:effectLst/>
                          <a:latin typeface="Calibri"/>
                        </a:rPr>
                        <a:t>OTC Total</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445,661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1,556,170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effectLst/>
                          <a:latin typeface="Calibri"/>
                        </a:rPr>
                        <a:t>28.6%</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1233">
                <a:tc>
                  <a:txBody>
                    <a:bodyPr/>
                    <a:lstStyle/>
                    <a:p>
                      <a:pPr algn="l" fontAlgn="b"/>
                      <a:r>
                        <a:rPr lang="en-US" sz="1600" b="0" i="0" u="none" strike="noStrike" dirty="0">
                          <a:solidFill>
                            <a:srgbClr val="000000"/>
                          </a:solidFill>
                          <a:effectLst/>
                          <a:latin typeface="Calibri"/>
                        </a:rPr>
                        <a:t>National Average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CE6F1"/>
                    </a:solidFill>
                  </a:tcPr>
                </a:tc>
                <a:tc>
                  <a:txBody>
                    <a:bodyPr/>
                    <a:lstStyle/>
                    <a:p>
                      <a:pPr algn="ctr" fontAlgn="b"/>
                      <a:endParaRPr lang="en-US" sz="16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CE6F1"/>
                    </a:solidFill>
                  </a:tcPr>
                </a:tc>
                <a:tc>
                  <a:txBody>
                    <a:bodyPr/>
                    <a:lstStyle/>
                    <a:p>
                      <a:pPr algn="ctr" fontAlgn="b"/>
                      <a:endParaRPr lang="en-US" sz="16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CE6F1"/>
                    </a:solidFill>
                  </a:tcPr>
                </a:tc>
                <a:tc>
                  <a:txBody>
                    <a:bodyPr/>
                    <a:lstStyle/>
                    <a:p>
                      <a:pPr algn="ctr" fontAlgn="b"/>
                      <a:r>
                        <a:rPr lang="en-US" sz="1600" b="0" i="0" u="none" strike="noStrike" dirty="0">
                          <a:solidFill>
                            <a:srgbClr val="000000"/>
                          </a:solidFill>
                          <a:effectLst/>
                          <a:latin typeface="Calibri"/>
                        </a:rPr>
                        <a:t>29.2%</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CE6F1"/>
                    </a:solidFill>
                  </a:tcPr>
                </a:tc>
              </a:tr>
            </a:tbl>
          </a:graphicData>
        </a:graphic>
      </p:graphicFrame>
      <p:sp>
        <p:nvSpPr>
          <p:cNvPr id="5" name="TextBox 4"/>
          <p:cNvSpPr txBox="1"/>
          <p:nvPr/>
        </p:nvSpPr>
        <p:spPr>
          <a:xfrm>
            <a:off x="3048000" y="1066800"/>
            <a:ext cx="2254331" cy="307777"/>
          </a:xfrm>
          <a:prstGeom prst="rect">
            <a:avLst/>
          </a:prstGeom>
          <a:noFill/>
        </p:spPr>
        <p:txBody>
          <a:bodyPr wrap="square" rtlCol="0">
            <a:spAutoFit/>
          </a:bodyPr>
          <a:lstStyle/>
          <a:p>
            <a:r>
              <a:rPr lang="en-US" sz="1400" dirty="0" smtClean="0">
                <a:latin typeface="+mn-lt"/>
              </a:rPr>
              <a:t>* Model Year 2007 or newer</a:t>
            </a:r>
            <a:endParaRPr lang="en-US" sz="1400" dirty="0">
              <a:latin typeface="+mn-lt"/>
            </a:endParaRPr>
          </a:p>
        </p:txBody>
      </p:sp>
      <p:sp>
        <p:nvSpPr>
          <p:cNvPr id="6" name="TextBox 5"/>
          <p:cNvSpPr txBox="1"/>
          <p:nvPr/>
        </p:nvSpPr>
        <p:spPr>
          <a:xfrm>
            <a:off x="914400" y="3962400"/>
            <a:ext cx="300082"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8001000" y="3962400"/>
            <a:ext cx="300082"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53003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Over 20% of the 2012 heavy duty fleet are powered with new clean diesel engines built after 2006</a:t>
            </a:r>
            <a:endParaRPr lang="en-US" sz="2400" b="1" dirty="0"/>
          </a:p>
        </p:txBody>
      </p:sp>
      <p:graphicFrame>
        <p:nvGraphicFramePr>
          <p:cNvPr id="4" name="Content Placeholder 3"/>
          <p:cNvGraphicFramePr>
            <a:graphicFrameLocks noGrp="1"/>
          </p:cNvGraphicFramePr>
          <p:nvPr>
            <p:ph idx="1"/>
          </p:nvPr>
        </p:nvGraphicFramePr>
        <p:xfrm>
          <a:off x="473384" y="1680292"/>
          <a:ext cx="8229600" cy="42916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57400" y="1295400"/>
            <a:ext cx="5007420" cy="338554"/>
          </a:xfrm>
          <a:prstGeom prst="rect">
            <a:avLst/>
          </a:prstGeom>
          <a:noFill/>
        </p:spPr>
        <p:txBody>
          <a:bodyPr wrap="square" rtlCol="0">
            <a:spAutoFit/>
          </a:bodyPr>
          <a:lstStyle/>
          <a:p>
            <a:r>
              <a:rPr lang="en-US" sz="1600" dirty="0" smtClean="0">
                <a:solidFill>
                  <a:srgbClr val="002060"/>
                </a:solidFill>
                <a:latin typeface="+mn-lt"/>
              </a:rPr>
              <a:t>U.S. New Clean Diesel Engines in Operation – Heavy Duty</a:t>
            </a:r>
            <a:endParaRPr lang="en-US" sz="1600" dirty="0">
              <a:solidFill>
                <a:srgbClr val="002060"/>
              </a:solidFill>
              <a:latin typeface="+mn-lt"/>
            </a:endParaRPr>
          </a:p>
        </p:txBody>
      </p:sp>
      <p:sp>
        <p:nvSpPr>
          <p:cNvPr id="6" name="TextBox 5"/>
          <p:cNvSpPr txBox="1"/>
          <p:nvPr/>
        </p:nvSpPr>
        <p:spPr>
          <a:xfrm>
            <a:off x="835791" y="6225107"/>
            <a:ext cx="6738257" cy="261610"/>
          </a:xfrm>
          <a:prstGeom prst="rect">
            <a:avLst/>
          </a:prstGeom>
          <a:noFill/>
        </p:spPr>
        <p:txBody>
          <a:bodyPr wrap="square" rtlCol="0">
            <a:spAutoFit/>
          </a:bodyPr>
          <a:lstStyle/>
          <a:p>
            <a:pPr marL="228600" indent="-228600"/>
            <a:r>
              <a:rPr lang="en-US" sz="1100" b="0" dirty="0" smtClean="0">
                <a:latin typeface="+mn-lt"/>
              </a:rPr>
              <a:t>Based on Polk HD class </a:t>
            </a:r>
            <a:r>
              <a:rPr lang="en-US" sz="1100" b="0" u="sng" dirty="0" smtClean="0">
                <a:latin typeface="+mn-lt"/>
              </a:rPr>
              <a:t>4-8</a:t>
            </a:r>
            <a:r>
              <a:rPr lang="en-US" sz="1100" b="0" dirty="0" smtClean="0">
                <a:latin typeface="+mn-lt"/>
              </a:rPr>
              <a:t> registrations and vehicles in operation for the U.S.</a:t>
            </a:r>
            <a:endParaRPr lang="en-US" sz="1100" b="0" dirty="0">
              <a:latin typeface="+mn-lt"/>
            </a:endParaRPr>
          </a:p>
        </p:txBody>
      </p:sp>
      <p:sp>
        <p:nvSpPr>
          <p:cNvPr id="7" name="TextBox 6"/>
          <p:cNvSpPr txBox="1"/>
          <p:nvPr/>
        </p:nvSpPr>
        <p:spPr>
          <a:xfrm>
            <a:off x="1375646" y="1964875"/>
            <a:ext cx="2508529"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en-US" sz="1400" u="sng" dirty="0" smtClean="0">
                <a:latin typeface="+mn-lt"/>
              </a:rPr>
              <a:t>Clean Diesel Technology Package</a:t>
            </a:r>
          </a:p>
          <a:p>
            <a:pPr marL="112713" indent="-112713">
              <a:buFont typeface="Arial" pitchFamily="34" charset="0"/>
              <a:buChar char="•"/>
            </a:pPr>
            <a:r>
              <a:rPr lang="en-US" sz="1400" b="0" dirty="0" smtClean="0">
                <a:latin typeface="+mn-lt"/>
              </a:rPr>
              <a:t>SCR (2010)</a:t>
            </a:r>
          </a:p>
          <a:p>
            <a:pPr marL="112713" indent="-112713">
              <a:buFont typeface="Arial" pitchFamily="34" charset="0"/>
              <a:buChar char="•"/>
            </a:pPr>
            <a:r>
              <a:rPr lang="en-US" sz="1400" b="0" dirty="0" smtClean="0">
                <a:latin typeface="+mn-lt"/>
              </a:rPr>
              <a:t>EGR</a:t>
            </a:r>
          </a:p>
          <a:p>
            <a:pPr marL="112713" indent="-112713">
              <a:buFont typeface="Arial" pitchFamily="34" charset="0"/>
              <a:buChar char="•"/>
            </a:pPr>
            <a:r>
              <a:rPr lang="en-US" sz="1400" b="0" dirty="0" smtClean="0">
                <a:latin typeface="+mn-lt"/>
              </a:rPr>
              <a:t>Particulate filter</a:t>
            </a:r>
          </a:p>
          <a:p>
            <a:pPr marL="112713" indent="-112713">
              <a:buFont typeface="Arial" pitchFamily="34" charset="0"/>
              <a:buChar char="•"/>
            </a:pPr>
            <a:r>
              <a:rPr lang="en-US" sz="1400" b="0" dirty="0" smtClean="0">
                <a:latin typeface="+mn-lt"/>
              </a:rPr>
              <a:t>Injection improvements</a:t>
            </a:r>
          </a:p>
          <a:p>
            <a:pPr marL="112713" indent="-112713">
              <a:buFont typeface="Arial" pitchFamily="34" charset="0"/>
              <a:buChar char="•"/>
            </a:pPr>
            <a:r>
              <a:rPr lang="en-US" sz="1400" b="0" dirty="0" smtClean="0">
                <a:latin typeface="+mn-lt"/>
              </a:rPr>
              <a:t>Enhanced turbocharging</a:t>
            </a:r>
          </a:p>
          <a:p>
            <a:pPr marL="112713" indent="-112713">
              <a:buFont typeface="Arial" pitchFamily="34" charset="0"/>
              <a:buChar char="•"/>
            </a:pPr>
            <a:r>
              <a:rPr lang="en-US" sz="1400" b="0" dirty="0" smtClean="0">
                <a:latin typeface="+mn-lt"/>
              </a:rPr>
              <a:t>Ultra-low sulfur fuel</a:t>
            </a:r>
            <a:endParaRPr lang="en-US" sz="1400" b="0" dirty="0">
              <a:latin typeface="+mn-lt"/>
            </a:endParaRPr>
          </a:p>
        </p:txBody>
      </p:sp>
      <p:sp>
        <p:nvSpPr>
          <p:cNvPr id="8" name="TextBox 7"/>
          <p:cNvSpPr txBox="1"/>
          <p:nvPr/>
        </p:nvSpPr>
        <p:spPr>
          <a:xfrm>
            <a:off x="6466114" y="5007429"/>
            <a:ext cx="1785258" cy="523220"/>
          </a:xfrm>
          <a:prstGeom prst="rect">
            <a:avLst/>
          </a:prstGeom>
          <a:noFill/>
        </p:spPr>
        <p:txBody>
          <a:bodyPr wrap="square" rtlCol="0">
            <a:spAutoFit/>
          </a:bodyPr>
          <a:lstStyle/>
          <a:p>
            <a:pPr algn="ctr"/>
            <a:r>
              <a:rPr lang="en-US" sz="1400" dirty="0" smtClean="0">
                <a:solidFill>
                  <a:schemeClr val="bg1"/>
                </a:solidFill>
                <a:latin typeface="+mn-lt"/>
              </a:rPr>
              <a:t>SCR equipped Clean Diesel </a:t>
            </a:r>
            <a:endParaRPr lang="en-US" sz="1400" dirty="0">
              <a:solidFill>
                <a:schemeClr val="bg1"/>
              </a:solidFill>
              <a:latin typeface="+mn-lt"/>
            </a:endParaRPr>
          </a:p>
        </p:txBody>
      </p:sp>
      <p:sp>
        <p:nvSpPr>
          <p:cNvPr id="9" name="TextBox 8"/>
          <p:cNvSpPr txBox="1"/>
          <p:nvPr/>
        </p:nvSpPr>
        <p:spPr>
          <a:xfrm>
            <a:off x="5834742" y="3755572"/>
            <a:ext cx="1785258" cy="307777"/>
          </a:xfrm>
          <a:prstGeom prst="rect">
            <a:avLst/>
          </a:prstGeom>
          <a:noFill/>
        </p:spPr>
        <p:txBody>
          <a:bodyPr wrap="square" rtlCol="0">
            <a:spAutoFit/>
          </a:bodyPr>
          <a:lstStyle/>
          <a:p>
            <a:pPr algn="ctr"/>
            <a:r>
              <a:rPr lang="en-US" sz="1400" dirty="0" smtClean="0">
                <a:solidFill>
                  <a:schemeClr val="bg1"/>
                </a:solidFill>
                <a:latin typeface="+mn-lt"/>
              </a:rPr>
              <a:t>Clean Diesel w/o SCR</a:t>
            </a:r>
            <a:endParaRPr lang="en-US" sz="1400" dirty="0">
              <a:solidFill>
                <a:schemeClr val="bg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2400" b="1" dirty="0" smtClean="0"/>
              <a:t>Selective Catalytic Reduction (SCR) Technology for 2010 Emission Standards Has Reduced Fuel Consumption by 3-4%</a:t>
            </a:r>
            <a:endParaRPr lang="en-US" sz="2400" b="1" dirty="0"/>
          </a:p>
        </p:txBody>
      </p:sp>
      <p:graphicFrame>
        <p:nvGraphicFramePr>
          <p:cNvPr id="5" name="Table 4"/>
          <p:cNvGraphicFramePr>
            <a:graphicFrameLocks noGrp="1"/>
          </p:cNvGraphicFramePr>
          <p:nvPr/>
        </p:nvGraphicFramePr>
        <p:xfrm>
          <a:off x="609600" y="2286000"/>
          <a:ext cx="7954568" cy="2952005"/>
        </p:xfrm>
        <a:graphic>
          <a:graphicData uri="http://schemas.openxmlformats.org/drawingml/2006/table">
            <a:tbl>
              <a:tblPr firstRow="1" bandRow="1">
                <a:tableStyleId>{5C22544A-7EE6-4342-B048-85BDC9FD1C3A}</a:tableStyleId>
              </a:tblPr>
              <a:tblGrid>
                <a:gridCol w="540909"/>
                <a:gridCol w="1530612"/>
                <a:gridCol w="1084477"/>
                <a:gridCol w="1108052"/>
                <a:gridCol w="1108052"/>
                <a:gridCol w="1291233"/>
                <a:gridCol w="1291233"/>
              </a:tblGrid>
              <a:tr h="355681">
                <a:tc>
                  <a:txBody>
                    <a:bodyPr/>
                    <a:lstStyle/>
                    <a:p>
                      <a:r>
                        <a:rPr lang="en-US" sz="1200" dirty="0" smtClean="0"/>
                        <a:t>Class</a:t>
                      </a:r>
                      <a:endParaRPr lang="en-US" sz="1200" dirty="0"/>
                    </a:p>
                  </a:txBody>
                  <a:tcPr/>
                </a:tc>
                <a:tc>
                  <a:txBody>
                    <a:bodyPr/>
                    <a:lstStyle/>
                    <a:p>
                      <a:r>
                        <a:rPr lang="en-US" sz="1200" dirty="0" smtClean="0"/>
                        <a:t>Example Production Vehicle</a:t>
                      </a:r>
                      <a:endParaRPr lang="en-US" sz="1200" dirty="0"/>
                    </a:p>
                  </a:txBody>
                  <a:tcPr/>
                </a:tc>
                <a:tc>
                  <a:txBody>
                    <a:bodyPr/>
                    <a:lstStyle/>
                    <a:p>
                      <a:r>
                        <a:rPr lang="en-US" sz="1200" dirty="0" smtClean="0"/>
                        <a:t>VMT Range</a:t>
                      </a:r>
                      <a:endParaRPr lang="en-US" sz="1200" dirty="0"/>
                    </a:p>
                  </a:txBody>
                  <a:tcPr/>
                </a:tc>
                <a:tc>
                  <a:txBody>
                    <a:bodyPr/>
                    <a:lstStyle/>
                    <a:p>
                      <a:r>
                        <a:rPr lang="en-US" sz="1200" dirty="0" smtClean="0"/>
                        <a:t>2007 MPG Range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Average  2007 MPG</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2010 MPG with SCR Range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Average  2010 MPG with SCR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r>
              <a:tr h="462385">
                <a:tc>
                  <a:txBody>
                    <a:bodyPr/>
                    <a:lstStyle/>
                    <a:p>
                      <a:r>
                        <a:rPr lang="en-US" sz="1200" dirty="0" smtClean="0"/>
                        <a:t>4</a:t>
                      </a:r>
                      <a:endParaRPr lang="en-US" sz="1200" dirty="0"/>
                    </a:p>
                  </a:txBody>
                  <a:tcPr anchor="ctr"/>
                </a:tc>
                <a:tc>
                  <a:txBody>
                    <a:bodyPr/>
                    <a:lstStyle/>
                    <a:p>
                      <a:r>
                        <a:rPr lang="en-US" sz="1200" dirty="0" smtClean="0"/>
                        <a:t>Ford F-450</a:t>
                      </a:r>
                      <a:endParaRPr lang="en-US" sz="1200" dirty="0"/>
                    </a:p>
                  </a:txBody>
                  <a:tcPr anchor="ctr"/>
                </a:tc>
                <a:tc>
                  <a:txBody>
                    <a:bodyPr/>
                    <a:lstStyle/>
                    <a:p>
                      <a:r>
                        <a:rPr lang="en-US" sz="1200" dirty="0" smtClean="0"/>
                        <a:t>30-35,000</a:t>
                      </a:r>
                      <a:endParaRPr lang="en-US" sz="1200" dirty="0"/>
                    </a:p>
                  </a:txBody>
                  <a:tcPr anchor="ctr"/>
                </a:tc>
                <a:tc>
                  <a:txBody>
                    <a:bodyPr/>
                    <a:lstStyle/>
                    <a:p>
                      <a:r>
                        <a:rPr lang="en-US" sz="1200" dirty="0" smtClean="0"/>
                        <a:t>7-12</a:t>
                      </a:r>
                      <a:endParaRPr lang="en-US" sz="1200" dirty="0"/>
                    </a:p>
                  </a:txBody>
                  <a:tcPr anchor="ctr"/>
                </a:tc>
                <a:tc>
                  <a:txBody>
                    <a:bodyPr/>
                    <a:lstStyle/>
                    <a:p>
                      <a:r>
                        <a:rPr lang="en-US" sz="1200" dirty="0" smtClean="0"/>
                        <a:t>8.8</a:t>
                      </a:r>
                      <a:endParaRPr lang="en-US" sz="1200" dirty="0"/>
                    </a:p>
                  </a:txBody>
                  <a:tcPr anchor="ctr"/>
                </a:tc>
                <a:tc>
                  <a:txBody>
                    <a:bodyPr/>
                    <a:lstStyle/>
                    <a:p>
                      <a:r>
                        <a:rPr lang="en-US" sz="1200" dirty="0" smtClean="0"/>
                        <a:t>7.3-12.5</a:t>
                      </a:r>
                      <a:endParaRPr lang="en-US" sz="1200" dirty="0"/>
                    </a:p>
                  </a:txBody>
                  <a:tcPr anchor="ctr"/>
                </a:tc>
                <a:tc>
                  <a:txBody>
                    <a:bodyPr/>
                    <a:lstStyle/>
                    <a:p>
                      <a:r>
                        <a:rPr lang="en-US" sz="1100" dirty="0" smtClean="0"/>
                        <a:t>8.8</a:t>
                      </a:r>
                      <a:endParaRPr lang="en-US" sz="1100" dirty="0"/>
                    </a:p>
                  </a:txBody>
                  <a:tcPr anchor="ctr"/>
                </a:tc>
              </a:tr>
              <a:tr h="462385">
                <a:tc>
                  <a:txBody>
                    <a:bodyPr/>
                    <a:lstStyle/>
                    <a:p>
                      <a:r>
                        <a:rPr lang="en-US" sz="1200" dirty="0" smtClean="0"/>
                        <a:t>5</a:t>
                      </a:r>
                      <a:endParaRPr lang="en-US" sz="1200" dirty="0"/>
                    </a:p>
                  </a:txBody>
                  <a:tcPr anchor="ctr"/>
                </a:tc>
                <a:tc>
                  <a:txBody>
                    <a:bodyPr/>
                    <a:lstStyle/>
                    <a:p>
                      <a:r>
                        <a:rPr lang="en-US" sz="1200" dirty="0" smtClean="0"/>
                        <a:t>Kenworth T170</a:t>
                      </a:r>
                      <a:endParaRPr lang="en-US" sz="1200" dirty="0"/>
                    </a:p>
                  </a:txBody>
                  <a:tcPr anchor="ctr"/>
                </a:tc>
                <a:tc>
                  <a:txBody>
                    <a:bodyPr/>
                    <a:lstStyle/>
                    <a:p>
                      <a:r>
                        <a:rPr lang="en-US" sz="1200" dirty="0" smtClean="0"/>
                        <a:t>30-40,000</a:t>
                      </a:r>
                      <a:endParaRPr lang="en-US" sz="1200" dirty="0"/>
                    </a:p>
                  </a:txBody>
                  <a:tcPr anchor="ctr"/>
                </a:tc>
                <a:tc>
                  <a:txBody>
                    <a:bodyPr/>
                    <a:lstStyle/>
                    <a:p>
                      <a:r>
                        <a:rPr lang="en-US" sz="1200" dirty="0" smtClean="0"/>
                        <a:t>6-12</a:t>
                      </a:r>
                      <a:endParaRPr lang="en-US" sz="1200" dirty="0"/>
                    </a:p>
                  </a:txBody>
                  <a:tcPr anchor="ctr"/>
                </a:tc>
                <a:tc>
                  <a:txBody>
                    <a:bodyPr/>
                    <a:lstStyle/>
                    <a:p>
                      <a:r>
                        <a:rPr lang="en-US" sz="1200" dirty="0" smtClean="0"/>
                        <a:t>8.0</a:t>
                      </a:r>
                    </a:p>
                  </a:txBody>
                  <a:tcPr anchor="ctr"/>
                </a:tc>
                <a:tc>
                  <a:txBody>
                    <a:bodyPr/>
                    <a:lstStyle/>
                    <a:p>
                      <a:r>
                        <a:rPr lang="en-US" sz="1200" dirty="0" smtClean="0"/>
                        <a:t>6.3-12.5</a:t>
                      </a:r>
                    </a:p>
                  </a:txBody>
                  <a:tcPr anchor="ctr"/>
                </a:tc>
                <a:tc>
                  <a:txBody>
                    <a:bodyPr/>
                    <a:lstStyle/>
                    <a:p>
                      <a:r>
                        <a:rPr lang="en-US" sz="1100" dirty="0" smtClean="0"/>
                        <a:t>8.0</a:t>
                      </a:r>
                    </a:p>
                  </a:txBody>
                  <a:tcPr anchor="ctr"/>
                </a:tc>
              </a:tr>
              <a:tr h="462385">
                <a:tc>
                  <a:txBody>
                    <a:bodyPr/>
                    <a:lstStyle/>
                    <a:p>
                      <a:r>
                        <a:rPr lang="en-US" sz="1200" dirty="0" smtClean="0"/>
                        <a:t>6</a:t>
                      </a:r>
                      <a:endParaRPr lang="en-US" sz="1200" dirty="0"/>
                    </a:p>
                  </a:txBody>
                  <a:tcPr anchor="ctr"/>
                </a:tc>
                <a:tc>
                  <a:txBody>
                    <a:bodyPr/>
                    <a:lstStyle/>
                    <a:p>
                      <a:r>
                        <a:rPr lang="en-US" sz="1200" dirty="0" smtClean="0"/>
                        <a:t>Peterbilt Model 330</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40-50,000</a:t>
                      </a:r>
                    </a:p>
                  </a:txBody>
                  <a:tcPr anchor="ctr"/>
                </a:tc>
                <a:tc>
                  <a:txBody>
                    <a:bodyPr/>
                    <a:lstStyle/>
                    <a:p>
                      <a:r>
                        <a:rPr lang="en-US" sz="1200" dirty="0" smtClean="0"/>
                        <a:t>5-12</a:t>
                      </a:r>
                      <a:endParaRPr lang="en-US" sz="1200" dirty="0"/>
                    </a:p>
                  </a:txBody>
                  <a:tcPr anchor="ctr"/>
                </a:tc>
                <a:tc>
                  <a:txBody>
                    <a:bodyPr/>
                    <a:lstStyle/>
                    <a:p>
                      <a:r>
                        <a:rPr lang="en-US" sz="1200" dirty="0" smtClean="0"/>
                        <a:t>7.1</a:t>
                      </a:r>
                      <a:endParaRPr lang="en-US" sz="1200" dirty="0"/>
                    </a:p>
                  </a:txBody>
                  <a:tcPr anchor="ctr"/>
                </a:tc>
                <a:tc>
                  <a:txBody>
                    <a:bodyPr/>
                    <a:lstStyle/>
                    <a:p>
                      <a:r>
                        <a:rPr lang="en-US" sz="1200" dirty="0" smtClean="0"/>
                        <a:t>5.2-12.5</a:t>
                      </a:r>
                      <a:endParaRPr lang="en-US" sz="1200" dirty="0"/>
                    </a:p>
                  </a:txBody>
                  <a:tcPr anchor="ctr"/>
                </a:tc>
                <a:tc>
                  <a:txBody>
                    <a:bodyPr/>
                    <a:lstStyle/>
                    <a:p>
                      <a:r>
                        <a:rPr lang="en-US" sz="1100" dirty="0" smtClean="0"/>
                        <a:t>7.1</a:t>
                      </a:r>
                    </a:p>
                  </a:txBody>
                  <a:tcPr anchor="ctr"/>
                </a:tc>
              </a:tr>
              <a:tr h="462385">
                <a:tc>
                  <a:txBody>
                    <a:bodyPr/>
                    <a:lstStyle/>
                    <a:p>
                      <a:r>
                        <a:rPr lang="en-US" sz="1200" dirty="0" smtClean="0"/>
                        <a:t>7</a:t>
                      </a:r>
                      <a:endParaRPr lang="en-US" sz="1200" dirty="0"/>
                    </a:p>
                  </a:txBody>
                  <a:tcPr anchor="ctr"/>
                </a:tc>
                <a:tc>
                  <a:txBody>
                    <a:bodyPr/>
                    <a:lstStyle/>
                    <a:p>
                      <a:r>
                        <a:rPr lang="en-US" sz="1200" dirty="0" smtClean="0"/>
                        <a:t>Kenworth T370</a:t>
                      </a:r>
                      <a:endParaRPr lang="en-US" sz="1200" dirty="0"/>
                    </a:p>
                  </a:txBody>
                  <a:tcPr anchor="ctr"/>
                </a:tc>
                <a:tc>
                  <a:txBody>
                    <a:bodyPr/>
                    <a:lstStyle/>
                    <a:p>
                      <a:r>
                        <a:rPr lang="en-US" sz="1200" dirty="0" smtClean="0"/>
                        <a:t>40-50,000</a:t>
                      </a:r>
                      <a:endParaRPr lang="en-US" sz="1200" dirty="0"/>
                    </a:p>
                  </a:txBody>
                  <a:tcPr anchor="ctr"/>
                </a:tc>
                <a:tc>
                  <a:txBody>
                    <a:bodyPr/>
                    <a:lstStyle/>
                    <a:p>
                      <a:r>
                        <a:rPr lang="en-US" sz="1200" dirty="0" smtClean="0"/>
                        <a:t>4-8</a:t>
                      </a:r>
                      <a:endParaRPr lang="en-US" sz="1200" dirty="0"/>
                    </a:p>
                  </a:txBody>
                  <a:tcPr anchor="ctr"/>
                </a:tc>
                <a:tc>
                  <a:txBody>
                    <a:bodyPr/>
                    <a:lstStyle/>
                    <a:p>
                      <a:r>
                        <a:rPr lang="en-US" sz="1200" dirty="0" smtClean="0"/>
                        <a:t>5.3</a:t>
                      </a:r>
                      <a:endParaRPr lang="en-US" sz="1200" dirty="0"/>
                    </a:p>
                  </a:txBody>
                  <a:tcPr anchor="ctr"/>
                </a:tc>
                <a:tc>
                  <a:txBody>
                    <a:bodyPr/>
                    <a:lstStyle/>
                    <a:p>
                      <a:r>
                        <a:rPr lang="en-US" sz="1200" dirty="0" smtClean="0"/>
                        <a:t>4.2-8.3</a:t>
                      </a:r>
                      <a:endParaRPr lang="en-US" sz="1200" dirty="0"/>
                    </a:p>
                  </a:txBody>
                  <a:tcPr anchor="ctr"/>
                </a:tc>
                <a:tc>
                  <a:txBody>
                    <a:bodyPr/>
                    <a:lstStyle/>
                    <a:p>
                      <a:r>
                        <a:rPr lang="en-US" sz="1100" dirty="0" smtClean="0"/>
                        <a:t>5.6</a:t>
                      </a:r>
                    </a:p>
                  </a:txBody>
                  <a:tcPr anchor="ctr"/>
                </a:tc>
              </a:tr>
              <a:tr h="462385">
                <a:tc>
                  <a:txBody>
                    <a:bodyPr/>
                    <a:lstStyle/>
                    <a:p>
                      <a:r>
                        <a:rPr lang="en-US" sz="1200" dirty="0" smtClean="0"/>
                        <a:t>8</a:t>
                      </a:r>
                      <a:endParaRPr lang="en-US" sz="1200" dirty="0"/>
                    </a:p>
                  </a:txBody>
                  <a:tcPr anchor="ctr"/>
                </a:tc>
                <a:tc>
                  <a:txBody>
                    <a:bodyPr/>
                    <a:lstStyle/>
                    <a:p>
                      <a:r>
                        <a:rPr lang="en-US" sz="1200" dirty="0" smtClean="0"/>
                        <a:t>Freightliner Cascadia</a:t>
                      </a:r>
                      <a:endParaRPr lang="en-US" sz="1200" dirty="0"/>
                    </a:p>
                  </a:txBody>
                  <a:tcPr anchor="ctr"/>
                </a:tc>
                <a:tc>
                  <a:txBody>
                    <a:bodyPr/>
                    <a:lstStyle/>
                    <a:p>
                      <a:r>
                        <a:rPr lang="en-US" sz="1200" dirty="0" smtClean="0"/>
                        <a:t>110-140,000</a:t>
                      </a:r>
                      <a:endParaRPr lang="en-US" sz="1200" dirty="0"/>
                    </a:p>
                  </a:txBody>
                  <a:tcPr anchor="ctr"/>
                </a:tc>
                <a:tc>
                  <a:txBody>
                    <a:bodyPr/>
                    <a:lstStyle/>
                    <a:p>
                      <a:r>
                        <a:rPr lang="en-US" sz="1200" dirty="0" smtClean="0"/>
                        <a:t>4-7.5</a:t>
                      </a:r>
                      <a:endParaRPr lang="en-US" sz="1200" dirty="0"/>
                    </a:p>
                  </a:txBody>
                  <a:tcPr anchor="ctr"/>
                </a:tc>
                <a:tc>
                  <a:txBody>
                    <a:bodyPr/>
                    <a:lstStyle/>
                    <a:p>
                      <a:r>
                        <a:rPr lang="en-US" sz="1200" dirty="0" smtClean="0"/>
                        <a:t>5.2</a:t>
                      </a:r>
                      <a:endParaRPr lang="en-US" sz="1200" dirty="0"/>
                    </a:p>
                  </a:txBody>
                  <a:tcPr anchor="ctr"/>
                </a:tc>
                <a:tc>
                  <a:txBody>
                    <a:bodyPr/>
                    <a:lstStyle/>
                    <a:p>
                      <a:r>
                        <a:rPr lang="en-US" sz="1200" dirty="0" smtClean="0"/>
                        <a:t>4.2-7.8</a:t>
                      </a:r>
                      <a:endParaRPr lang="en-US" sz="1200" dirty="0"/>
                    </a:p>
                  </a:txBody>
                  <a:tcPr anchor="ctr"/>
                </a:tc>
                <a:tc>
                  <a:txBody>
                    <a:bodyPr/>
                    <a:lstStyle/>
                    <a:p>
                      <a:r>
                        <a:rPr lang="en-US" sz="1100" dirty="0" smtClean="0"/>
                        <a:t>5.4</a:t>
                      </a:r>
                    </a:p>
                  </a:txBody>
                  <a:tcPr anchor="ctr"/>
                </a:tc>
              </a:tr>
            </a:tbl>
          </a:graphicData>
        </a:graphic>
      </p:graphicFrame>
      <p:sp>
        <p:nvSpPr>
          <p:cNvPr id="9" name="TextBox 8"/>
          <p:cNvSpPr txBox="1"/>
          <p:nvPr/>
        </p:nvSpPr>
        <p:spPr>
          <a:xfrm>
            <a:off x="990600" y="5486400"/>
            <a:ext cx="7162800" cy="307777"/>
          </a:xfrm>
          <a:prstGeom prst="rect">
            <a:avLst/>
          </a:prstGeom>
          <a:noFill/>
        </p:spPr>
        <p:txBody>
          <a:bodyPr wrap="square" rtlCol="0">
            <a:spAutoFit/>
          </a:bodyPr>
          <a:lstStyle/>
          <a:p>
            <a:r>
              <a:rPr lang="en-US" sz="1400" b="1" dirty="0" smtClean="0">
                <a:latin typeface="+mn-lt"/>
              </a:rPr>
              <a:t>8 MPG with  traditional diesel becomes  about 10 MPG Equivalent </a:t>
            </a:r>
            <a:r>
              <a:rPr lang="en-US" sz="1400" b="1" dirty="0" smtClean="0"/>
              <a:t>with B20 Biodiesel  Blend</a:t>
            </a:r>
            <a:endParaRPr lang="en-US" sz="1400" b="1"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2000" b="1" dirty="0" smtClean="0"/>
              <a:t>Average In-use Emission Rates for 2010 Model Year and Later</a:t>
            </a:r>
            <a:br>
              <a:rPr lang="en-US" sz="2000" b="1" dirty="0" smtClean="0"/>
            </a:br>
            <a:r>
              <a:rPr lang="en-US" sz="2000" b="1" dirty="0" smtClean="0"/>
              <a:t>(Class 4-8 trucks)</a:t>
            </a:r>
            <a:br>
              <a:rPr lang="en-US" sz="2000" b="1" dirty="0" smtClean="0"/>
            </a:br>
            <a:r>
              <a:rPr lang="en-US" sz="2000" b="1" dirty="0" smtClean="0"/>
              <a:t/>
            </a:r>
            <a:br>
              <a:rPr lang="en-US" sz="2000" b="1" dirty="0" smtClean="0"/>
            </a:br>
            <a:r>
              <a:rPr lang="en-US" sz="2000" b="1" dirty="0" smtClean="0"/>
              <a:t>Over 90%  Reduction Since 2007</a:t>
            </a:r>
            <a:endParaRPr lang="en-US" sz="2000" b="1" dirty="0"/>
          </a:p>
        </p:txBody>
      </p:sp>
      <p:graphicFrame>
        <p:nvGraphicFramePr>
          <p:cNvPr id="5" name="Table 4"/>
          <p:cNvGraphicFramePr>
            <a:graphicFrameLocks noGrp="1"/>
          </p:cNvGraphicFramePr>
          <p:nvPr/>
        </p:nvGraphicFramePr>
        <p:xfrm>
          <a:off x="1905000" y="1981200"/>
          <a:ext cx="5334001" cy="3855092"/>
        </p:xfrm>
        <a:graphic>
          <a:graphicData uri="http://schemas.openxmlformats.org/drawingml/2006/table">
            <a:tbl>
              <a:tblPr firstRow="1" bandRow="1">
                <a:tableStyleId>{5C22544A-7EE6-4342-B048-85BDC9FD1C3A}</a:tableStyleId>
              </a:tblPr>
              <a:tblGrid>
                <a:gridCol w="475969"/>
                <a:gridCol w="1446205"/>
                <a:gridCol w="1038823"/>
                <a:gridCol w="1181414"/>
                <a:gridCol w="1191590"/>
              </a:tblGrid>
              <a:tr h="515133">
                <a:tc>
                  <a:txBody>
                    <a:bodyPr/>
                    <a:lstStyle/>
                    <a:p>
                      <a:r>
                        <a:rPr lang="en-US" sz="1200" dirty="0" smtClean="0"/>
                        <a:t>Class</a:t>
                      </a:r>
                      <a:endParaRPr lang="en-US" sz="1200" dirty="0"/>
                    </a:p>
                  </a:txBody>
                  <a:tcPr/>
                </a:tc>
                <a:tc>
                  <a:txBody>
                    <a:bodyPr/>
                    <a:lstStyle/>
                    <a:p>
                      <a:r>
                        <a:rPr lang="en-US" sz="1200" dirty="0" smtClean="0"/>
                        <a:t>Example Production Vehicle</a:t>
                      </a:r>
                      <a:endParaRPr lang="en-US" sz="1200" dirty="0"/>
                    </a:p>
                  </a:txBody>
                  <a:tcPr/>
                </a:tc>
                <a:tc>
                  <a:txBody>
                    <a:bodyPr/>
                    <a:lstStyle/>
                    <a:p>
                      <a:r>
                        <a:rPr lang="en-US" sz="1200" dirty="0" smtClean="0"/>
                        <a:t>VMT Range</a:t>
                      </a:r>
                      <a:endParaRPr lang="en-US" sz="1200" dirty="0"/>
                    </a:p>
                  </a:txBody>
                  <a:tcPr/>
                </a:tc>
                <a:tc>
                  <a:txBody>
                    <a:bodyPr/>
                    <a:lstStyle/>
                    <a:p>
                      <a:r>
                        <a:rPr lang="en-US" sz="1200" dirty="0" smtClean="0"/>
                        <a:t>In-use NOx</a:t>
                      </a:r>
                      <a:r>
                        <a:rPr lang="en-US" sz="1200" baseline="0" dirty="0" smtClean="0"/>
                        <a:t> Emissions (g/mi)</a:t>
                      </a:r>
                      <a:endParaRPr lang="en-US" sz="1200" dirty="0"/>
                    </a:p>
                  </a:txBody>
                  <a:tcPr/>
                </a:tc>
                <a:tc>
                  <a:txBody>
                    <a:bodyPr/>
                    <a:lstStyle/>
                    <a:p>
                      <a:r>
                        <a:rPr lang="en-US" sz="1200" dirty="0" smtClean="0"/>
                        <a:t>In-use PM Emissions (g/mi)</a:t>
                      </a:r>
                      <a:endParaRPr lang="en-US" sz="1200" dirty="0"/>
                    </a:p>
                  </a:txBody>
                  <a:tcPr/>
                </a:tc>
              </a:tr>
              <a:tr h="613253">
                <a:tc>
                  <a:txBody>
                    <a:bodyPr/>
                    <a:lstStyle/>
                    <a:p>
                      <a:r>
                        <a:rPr lang="en-US" sz="1200" dirty="0" smtClean="0"/>
                        <a:t>4</a:t>
                      </a:r>
                      <a:endParaRPr lang="en-US" sz="1200" dirty="0"/>
                    </a:p>
                  </a:txBody>
                  <a:tcPr anchor="ctr"/>
                </a:tc>
                <a:tc>
                  <a:txBody>
                    <a:bodyPr/>
                    <a:lstStyle/>
                    <a:p>
                      <a:r>
                        <a:rPr lang="en-US" sz="1200" dirty="0" smtClean="0"/>
                        <a:t>Ford F-450</a:t>
                      </a:r>
                      <a:endParaRPr lang="en-US" sz="1200" dirty="0"/>
                    </a:p>
                  </a:txBody>
                  <a:tcPr anchor="ctr"/>
                </a:tc>
                <a:tc>
                  <a:txBody>
                    <a:bodyPr/>
                    <a:lstStyle/>
                    <a:p>
                      <a:r>
                        <a:rPr lang="en-US" sz="1200" dirty="0" smtClean="0"/>
                        <a:t>30-35,000</a:t>
                      </a:r>
                      <a:endParaRPr lang="en-US" sz="1200" dirty="0"/>
                    </a:p>
                  </a:txBody>
                  <a:tcPr anchor="ctr"/>
                </a:tc>
                <a:tc>
                  <a:txBody>
                    <a:bodyPr/>
                    <a:lstStyle/>
                    <a:p>
                      <a:r>
                        <a:rPr lang="en-US" sz="1100" dirty="0" smtClean="0"/>
                        <a:t>Pre-2007: 4.35</a:t>
                      </a:r>
                    </a:p>
                    <a:p>
                      <a:r>
                        <a:rPr lang="en-US" sz="1100" dirty="0" smtClean="0"/>
                        <a:t>2007-2009: 1.66</a:t>
                      </a:r>
                    </a:p>
                    <a:p>
                      <a:r>
                        <a:rPr lang="en-US" sz="1100" dirty="0" smtClean="0"/>
                        <a:t>2010+: 0.26</a:t>
                      </a:r>
                      <a:endParaRPr lang="en-US" sz="1100" dirty="0"/>
                    </a:p>
                  </a:txBody>
                  <a:tcPr anchor="ctr"/>
                </a:tc>
                <a:tc>
                  <a:txBody>
                    <a:bodyPr/>
                    <a:lstStyle/>
                    <a:p>
                      <a:r>
                        <a:rPr lang="en-US" sz="1100" dirty="0" smtClean="0"/>
                        <a:t>Pre-2007: 0.096</a:t>
                      </a:r>
                    </a:p>
                    <a:p>
                      <a:r>
                        <a:rPr lang="en-US" sz="1100" dirty="0" smtClean="0"/>
                        <a:t>2007-2009: 0.0133</a:t>
                      </a:r>
                    </a:p>
                    <a:p>
                      <a:r>
                        <a:rPr lang="en-US" sz="1100" dirty="0" smtClean="0"/>
                        <a:t>2010+: 0.013</a:t>
                      </a:r>
                      <a:endParaRPr lang="en-US" sz="1100" dirty="0"/>
                    </a:p>
                  </a:txBody>
                  <a:tcPr anchor="ctr"/>
                </a:tc>
              </a:tr>
              <a:tr h="613253">
                <a:tc>
                  <a:txBody>
                    <a:bodyPr/>
                    <a:lstStyle/>
                    <a:p>
                      <a:r>
                        <a:rPr lang="en-US" sz="1200" dirty="0" smtClean="0"/>
                        <a:t>5</a:t>
                      </a:r>
                      <a:endParaRPr lang="en-US" sz="1200" dirty="0"/>
                    </a:p>
                  </a:txBody>
                  <a:tcPr anchor="ctr"/>
                </a:tc>
                <a:tc>
                  <a:txBody>
                    <a:bodyPr/>
                    <a:lstStyle/>
                    <a:p>
                      <a:r>
                        <a:rPr lang="en-US" sz="1200" dirty="0" smtClean="0"/>
                        <a:t>Kenworth T170</a:t>
                      </a:r>
                      <a:endParaRPr lang="en-US" sz="1200" dirty="0"/>
                    </a:p>
                  </a:txBody>
                  <a:tcPr anchor="ctr"/>
                </a:tc>
                <a:tc>
                  <a:txBody>
                    <a:bodyPr/>
                    <a:lstStyle/>
                    <a:p>
                      <a:r>
                        <a:rPr lang="en-US" sz="1200" dirty="0" smtClean="0"/>
                        <a:t>30-40,000</a:t>
                      </a:r>
                      <a:endParaRPr lang="en-US" sz="1200" dirty="0"/>
                    </a:p>
                  </a:txBody>
                  <a:tcPr anchor="ctr"/>
                </a:tc>
                <a:tc>
                  <a:txBody>
                    <a:bodyPr/>
                    <a:lstStyle/>
                    <a:p>
                      <a:r>
                        <a:rPr lang="en-US" sz="1100" dirty="0" smtClean="0"/>
                        <a:t>Pre-2007: 4.55</a:t>
                      </a:r>
                    </a:p>
                    <a:p>
                      <a:r>
                        <a:rPr lang="en-US" sz="1100" dirty="0" smtClean="0"/>
                        <a:t>2007-2009: 1.79</a:t>
                      </a:r>
                    </a:p>
                    <a:p>
                      <a:r>
                        <a:rPr lang="en-US" sz="1100" dirty="0" smtClean="0"/>
                        <a:t>2010+: 0.28</a:t>
                      </a:r>
                    </a:p>
                  </a:txBody>
                  <a:tcPr anchor="ctr"/>
                </a:tc>
                <a:tc>
                  <a:txBody>
                    <a:bodyPr/>
                    <a:lstStyle/>
                    <a:p>
                      <a:r>
                        <a:rPr lang="en-US" sz="1100" dirty="0" smtClean="0"/>
                        <a:t>Pre-2007: 0.085</a:t>
                      </a:r>
                    </a:p>
                    <a:p>
                      <a:r>
                        <a:rPr lang="en-US" sz="1100" dirty="0" smtClean="0"/>
                        <a:t>2007-2009: 0.014</a:t>
                      </a:r>
                    </a:p>
                    <a:p>
                      <a:r>
                        <a:rPr lang="en-US" sz="1100" dirty="0" smtClean="0"/>
                        <a:t>2010+: 0.014</a:t>
                      </a:r>
                      <a:endParaRPr lang="en-US" sz="1100" dirty="0"/>
                    </a:p>
                  </a:txBody>
                  <a:tcPr anchor="ctr"/>
                </a:tc>
              </a:tr>
              <a:tr h="613253">
                <a:tc>
                  <a:txBody>
                    <a:bodyPr/>
                    <a:lstStyle/>
                    <a:p>
                      <a:r>
                        <a:rPr lang="en-US" sz="1200" dirty="0" smtClean="0"/>
                        <a:t>6</a:t>
                      </a:r>
                      <a:endParaRPr lang="en-US" sz="1200" dirty="0"/>
                    </a:p>
                  </a:txBody>
                  <a:tcPr anchor="ctr"/>
                </a:tc>
                <a:tc>
                  <a:txBody>
                    <a:bodyPr/>
                    <a:lstStyle/>
                    <a:p>
                      <a:r>
                        <a:rPr lang="en-US" sz="1200" dirty="0" smtClean="0"/>
                        <a:t>Peterbilt Model 330</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40-50,000</a:t>
                      </a:r>
                    </a:p>
                  </a:txBody>
                  <a:tcPr anchor="ctr"/>
                </a:tc>
                <a:tc>
                  <a:txBody>
                    <a:bodyPr/>
                    <a:lstStyle/>
                    <a:p>
                      <a:r>
                        <a:rPr lang="en-US" sz="1100" dirty="0" smtClean="0"/>
                        <a:t>Pre-2007: 5.99</a:t>
                      </a:r>
                    </a:p>
                    <a:p>
                      <a:r>
                        <a:rPr lang="en-US" sz="1100" dirty="0" smtClean="0"/>
                        <a:t>2007-2009: 2.20</a:t>
                      </a:r>
                    </a:p>
                    <a:p>
                      <a:r>
                        <a:rPr lang="en-US" sz="1100" dirty="0" smtClean="0"/>
                        <a:t>2010+: 0.35</a:t>
                      </a:r>
                    </a:p>
                  </a:txBody>
                  <a:tcPr anchor="ctr"/>
                </a:tc>
                <a:tc>
                  <a:txBody>
                    <a:bodyPr/>
                    <a:lstStyle/>
                    <a:p>
                      <a:r>
                        <a:rPr lang="en-US" sz="1100" dirty="0" smtClean="0"/>
                        <a:t>Pre-2007: 0.186</a:t>
                      </a:r>
                    </a:p>
                    <a:p>
                      <a:r>
                        <a:rPr lang="en-US" sz="1100" dirty="0" smtClean="0"/>
                        <a:t>2007-2009: 0.017</a:t>
                      </a:r>
                    </a:p>
                    <a:p>
                      <a:r>
                        <a:rPr lang="en-US" sz="1100" dirty="0" smtClean="0"/>
                        <a:t>2010+: 0.017</a:t>
                      </a:r>
                      <a:endParaRPr lang="en-US" sz="1100" dirty="0"/>
                    </a:p>
                  </a:txBody>
                  <a:tcPr anchor="ctr"/>
                </a:tc>
              </a:tr>
              <a:tr h="613253">
                <a:tc>
                  <a:txBody>
                    <a:bodyPr/>
                    <a:lstStyle/>
                    <a:p>
                      <a:r>
                        <a:rPr lang="en-US" sz="1200" dirty="0" smtClean="0"/>
                        <a:t>7</a:t>
                      </a:r>
                      <a:endParaRPr lang="en-US" sz="1200" dirty="0"/>
                    </a:p>
                  </a:txBody>
                  <a:tcPr anchor="ctr"/>
                </a:tc>
                <a:tc>
                  <a:txBody>
                    <a:bodyPr/>
                    <a:lstStyle/>
                    <a:p>
                      <a:r>
                        <a:rPr lang="en-US" sz="1200" dirty="0" smtClean="0"/>
                        <a:t>Kenworth T370</a:t>
                      </a:r>
                      <a:endParaRPr lang="en-US" sz="1200" dirty="0"/>
                    </a:p>
                  </a:txBody>
                  <a:tcPr anchor="ctr"/>
                </a:tc>
                <a:tc>
                  <a:txBody>
                    <a:bodyPr/>
                    <a:lstStyle/>
                    <a:p>
                      <a:r>
                        <a:rPr lang="en-US" sz="1200" dirty="0" smtClean="0"/>
                        <a:t>40-50,000</a:t>
                      </a:r>
                      <a:endParaRPr lang="en-US" sz="1200" dirty="0"/>
                    </a:p>
                  </a:txBody>
                  <a:tcPr anchor="ctr"/>
                </a:tc>
                <a:tc>
                  <a:txBody>
                    <a:bodyPr/>
                    <a:lstStyle/>
                    <a:p>
                      <a:r>
                        <a:rPr lang="en-US" sz="1100" dirty="0" smtClean="0"/>
                        <a:t>Pre-2007: 7.47</a:t>
                      </a:r>
                    </a:p>
                    <a:p>
                      <a:r>
                        <a:rPr lang="en-US" sz="1100" dirty="0" smtClean="0"/>
                        <a:t>2007-2009: 2.73</a:t>
                      </a:r>
                    </a:p>
                    <a:p>
                      <a:r>
                        <a:rPr lang="en-US" sz="1100" dirty="0" smtClean="0"/>
                        <a:t>2010+: 0.43</a:t>
                      </a:r>
                    </a:p>
                  </a:txBody>
                  <a:tcPr anchor="ctr"/>
                </a:tc>
                <a:tc>
                  <a:txBody>
                    <a:bodyPr/>
                    <a:lstStyle/>
                    <a:p>
                      <a:r>
                        <a:rPr lang="en-US" sz="1100" dirty="0" smtClean="0"/>
                        <a:t>Pre-2007: 0.192</a:t>
                      </a:r>
                    </a:p>
                    <a:p>
                      <a:r>
                        <a:rPr lang="en-US" sz="1100" dirty="0" smtClean="0"/>
                        <a:t>2007-2009: 0.022</a:t>
                      </a:r>
                    </a:p>
                    <a:p>
                      <a:r>
                        <a:rPr lang="en-US" sz="1100" dirty="0" smtClean="0"/>
                        <a:t>2010+: 0.022</a:t>
                      </a:r>
                      <a:endParaRPr lang="en-US" sz="1100" dirty="0"/>
                    </a:p>
                  </a:txBody>
                  <a:tcPr anchor="ctr"/>
                </a:tc>
              </a:tr>
              <a:tr h="613253">
                <a:tc>
                  <a:txBody>
                    <a:bodyPr/>
                    <a:lstStyle/>
                    <a:p>
                      <a:r>
                        <a:rPr lang="en-US" sz="1200" dirty="0" smtClean="0"/>
                        <a:t>8</a:t>
                      </a:r>
                      <a:endParaRPr lang="en-US" sz="1200" dirty="0"/>
                    </a:p>
                  </a:txBody>
                  <a:tcPr anchor="ctr"/>
                </a:tc>
                <a:tc>
                  <a:txBody>
                    <a:bodyPr/>
                    <a:lstStyle/>
                    <a:p>
                      <a:r>
                        <a:rPr lang="en-US" sz="1200" dirty="0" smtClean="0"/>
                        <a:t>Freightliner Cascadia</a:t>
                      </a:r>
                      <a:endParaRPr lang="en-US" sz="1200" dirty="0"/>
                    </a:p>
                  </a:txBody>
                  <a:tcPr anchor="ctr"/>
                </a:tc>
                <a:tc>
                  <a:txBody>
                    <a:bodyPr/>
                    <a:lstStyle/>
                    <a:p>
                      <a:r>
                        <a:rPr lang="en-US" sz="1200" dirty="0" smtClean="0"/>
                        <a:t>110-140,000</a:t>
                      </a:r>
                      <a:endParaRPr lang="en-US" sz="1200" dirty="0"/>
                    </a:p>
                  </a:txBody>
                  <a:tcPr anchor="ctr"/>
                </a:tc>
                <a:tc>
                  <a:txBody>
                    <a:bodyPr/>
                    <a:lstStyle/>
                    <a:p>
                      <a:r>
                        <a:rPr lang="en-US" sz="1100" dirty="0" smtClean="0"/>
                        <a:t>Pre-2007: 9.19</a:t>
                      </a:r>
                    </a:p>
                    <a:p>
                      <a:r>
                        <a:rPr lang="en-US" sz="1100" dirty="0" smtClean="0"/>
                        <a:t>2007-2009: 2.94</a:t>
                      </a:r>
                    </a:p>
                    <a:p>
                      <a:r>
                        <a:rPr lang="en-US" sz="1100" dirty="0" smtClean="0"/>
                        <a:t>2010+: 0.50</a:t>
                      </a:r>
                    </a:p>
                  </a:txBody>
                  <a:tcPr anchor="ctr"/>
                </a:tc>
                <a:tc>
                  <a:txBody>
                    <a:bodyPr/>
                    <a:lstStyle/>
                    <a:p>
                      <a:r>
                        <a:rPr lang="en-US" sz="1100" dirty="0" smtClean="0"/>
                        <a:t>Pre-2007: 0.233</a:t>
                      </a:r>
                    </a:p>
                    <a:p>
                      <a:r>
                        <a:rPr lang="en-US" sz="1100" dirty="0" smtClean="0"/>
                        <a:t>2007-2009: 0.025</a:t>
                      </a:r>
                    </a:p>
                    <a:p>
                      <a:r>
                        <a:rPr lang="en-US" sz="1100" dirty="0" smtClean="0"/>
                        <a:t>2010+: 0.025</a:t>
                      </a:r>
                      <a:endParaRPr lang="en-US" sz="1100" dirty="0"/>
                    </a:p>
                  </a:txBody>
                  <a:tcPr anchor="ctr"/>
                </a:tc>
              </a:tr>
            </a:tbl>
          </a:graphicData>
        </a:graphic>
      </p:graphicFrame>
      <p:sp>
        <p:nvSpPr>
          <p:cNvPr id="9" name="TextBox 8"/>
          <p:cNvSpPr txBox="1"/>
          <p:nvPr/>
        </p:nvSpPr>
        <p:spPr>
          <a:xfrm>
            <a:off x="859972" y="6161306"/>
            <a:ext cx="6596742" cy="400110"/>
          </a:xfrm>
          <a:prstGeom prst="rect">
            <a:avLst/>
          </a:prstGeom>
          <a:noFill/>
        </p:spPr>
        <p:txBody>
          <a:bodyPr wrap="square" rtlCol="0">
            <a:spAutoFit/>
          </a:bodyPr>
          <a:lstStyle/>
          <a:p>
            <a:r>
              <a:rPr lang="en-US" sz="1000" b="0" dirty="0" smtClean="0">
                <a:latin typeface="+mn-lt"/>
              </a:rPr>
              <a:t>Source: “Average in-use emissions from heavy-duty trucks”, Table 2, EPA420-F-08-027; “Update to the Accounting for the Tier 2 and Heavy-Duty 2005/2007 Requirements in MOBILE6”, Table 16, EPA420-R-03-012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2007-2012  Clean Diesel Engines Have Reduced </a:t>
            </a:r>
            <a:r>
              <a:rPr lang="en-US" sz="2400" b="1" dirty="0" err="1" smtClean="0"/>
              <a:t>NOx</a:t>
            </a:r>
            <a:r>
              <a:rPr lang="en-US" sz="2400" b="1" dirty="0" smtClean="0"/>
              <a:t> Emissions by 1 Million </a:t>
            </a:r>
            <a:r>
              <a:rPr lang="en-US" sz="2400" b="1" dirty="0" err="1" smtClean="0"/>
              <a:t>Tonnes</a:t>
            </a:r>
            <a:r>
              <a:rPr lang="en-US" sz="2400" b="1" dirty="0" smtClean="0"/>
              <a:t> </a:t>
            </a:r>
            <a:endParaRPr lang="en-US" sz="2400" b="1" dirty="0"/>
          </a:p>
        </p:txBody>
      </p:sp>
      <p:graphicFrame>
        <p:nvGraphicFramePr>
          <p:cNvPr id="4" name="Content Placeholder 3"/>
          <p:cNvGraphicFramePr>
            <a:graphicFrameLocks noGrp="1"/>
          </p:cNvGraphicFramePr>
          <p:nvPr>
            <p:ph idx="1"/>
          </p:nvPr>
        </p:nvGraphicFramePr>
        <p:xfrm>
          <a:off x="990600" y="1905000"/>
          <a:ext cx="7696200" cy="432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60532" y="1451651"/>
            <a:ext cx="1349828" cy="307777"/>
          </a:xfrm>
          <a:prstGeom prst="rect">
            <a:avLst/>
          </a:prstGeom>
          <a:solidFill>
            <a:schemeClr val="bg1"/>
          </a:solidFill>
        </p:spPr>
        <p:txBody>
          <a:bodyPr wrap="square" rtlCol="0">
            <a:spAutoFit/>
          </a:bodyPr>
          <a:lstStyle/>
          <a:p>
            <a:pPr algn="ctr"/>
            <a:r>
              <a:rPr lang="en-US" sz="1400" dirty="0" smtClean="0">
                <a:latin typeface="+mn-lt"/>
              </a:rPr>
              <a:t>Million Tonnes</a:t>
            </a:r>
            <a:endParaRPr lang="en-US" sz="1400" dirty="0">
              <a:latin typeface="+mn-lt"/>
            </a:endParaRPr>
          </a:p>
        </p:txBody>
      </p:sp>
      <p:sp>
        <p:nvSpPr>
          <p:cNvPr id="10" name="TextBox 9"/>
          <p:cNvSpPr txBox="1"/>
          <p:nvPr/>
        </p:nvSpPr>
        <p:spPr>
          <a:xfrm>
            <a:off x="7811632" y="935068"/>
            <a:ext cx="881973" cy="261610"/>
          </a:xfrm>
          <a:prstGeom prst="rect">
            <a:avLst/>
          </a:prstGeom>
          <a:solidFill>
            <a:schemeClr val="bg1"/>
          </a:solidFill>
        </p:spPr>
        <p:txBody>
          <a:bodyPr wrap="none" rtlCol="0" anchor="ctr">
            <a:spAutoFit/>
          </a:bodyPr>
          <a:lstStyle/>
          <a:p>
            <a:pPr algn="ctr"/>
            <a:r>
              <a:rPr lang="en-US" sz="1100" dirty="0" smtClean="0">
                <a:solidFill>
                  <a:srgbClr val="002060"/>
                </a:solidFill>
                <a:latin typeface="+mn-lt"/>
              </a:rPr>
              <a:t>U.S. Market</a:t>
            </a:r>
            <a:endParaRPr lang="en-US" sz="1100" dirty="0">
              <a:solidFill>
                <a:srgbClr val="002060"/>
              </a:solidFill>
              <a:latin typeface="+mn-lt"/>
            </a:endParaRPr>
          </a:p>
        </p:txBody>
      </p:sp>
      <p:sp>
        <p:nvSpPr>
          <p:cNvPr id="12" name="TextBox 11"/>
          <p:cNvSpPr txBox="1"/>
          <p:nvPr/>
        </p:nvSpPr>
        <p:spPr>
          <a:xfrm>
            <a:off x="6143395" y="4086481"/>
            <a:ext cx="1746340" cy="738664"/>
          </a:xfrm>
          <a:prstGeom prst="rect">
            <a:avLst/>
          </a:prstGeom>
          <a:noFill/>
        </p:spPr>
        <p:txBody>
          <a:bodyPr wrap="square" rtlCol="0">
            <a:spAutoFit/>
          </a:bodyPr>
          <a:lstStyle/>
          <a:p>
            <a:pPr algn="ctr"/>
            <a:r>
              <a:rPr lang="en-US" sz="1400" dirty="0" smtClean="0">
                <a:solidFill>
                  <a:schemeClr val="bg1"/>
                </a:solidFill>
                <a:latin typeface="+mn-lt"/>
              </a:rPr>
              <a:t>Total Savings</a:t>
            </a:r>
          </a:p>
          <a:p>
            <a:pPr algn="ctr"/>
            <a:r>
              <a:rPr lang="en-US" sz="1400" b="0" i="1" dirty="0" smtClean="0">
                <a:solidFill>
                  <a:schemeClr val="bg1"/>
                </a:solidFill>
                <a:latin typeface="+mn-lt"/>
              </a:rPr>
              <a:t>0.99M tonnes NO</a:t>
            </a:r>
            <a:r>
              <a:rPr lang="en-US" sz="1400" b="0" i="1" baseline="-25000" dirty="0" smtClean="0">
                <a:solidFill>
                  <a:schemeClr val="bg1"/>
                </a:solidFill>
                <a:latin typeface="+mn-lt"/>
              </a:rPr>
              <a:t>x</a:t>
            </a:r>
          </a:p>
          <a:p>
            <a:pPr algn="ctr"/>
            <a:r>
              <a:rPr lang="en-US" sz="1400" b="0" i="1" dirty="0" smtClean="0">
                <a:solidFill>
                  <a:schemeClr val="bg1"/>
                </a:solidFill>
                <a:latin typeface="+mn-lt"/>
              </a:rPr>
              <a:t>27,000 tonnes PM</a:t>
            </a:r>
            <a:endParaRPr lang="en-US" sz="1200" b="0" i="1" baseline="-25000" dirty="0">
              <a:solidFill>
                <a:schemeClr val="bg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Clean Diesel </a:t>
            </a:r>
            <a:r>
              <a:rPr lang="en-US" sz="2800" b="1" dirty="0" err="1" smtClean="0"/>
              <a:t>vs</a:t>
            </a:r>
            <a:r>
              <a:rPr lang="en-US" sz="2800" b="1" dirty="0" smtClean="0"/>
              <a:t> CNG</a:t>
            </a:r>
            <a:endParaRPr lang="en-US" sz="2800" b="1"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240588185"/>
              </p:ext>
            </p:extLst>
          </p:nvPr>
        </p:nvGraphicFramePr>
        <p:xfrm>
          <a:off x="990600" y="2133600"/>
          <a:ext cx="7000505" cy="1543564"/>
        </p:xfrm>
        <a:graphic>
          <a:graphicData uri="http://schemas.openxmlformats.org/drawingml/2006/table">
            <a:tbl>
              <a:tblPr firstRow="1" firstCol="1" bandRow="1">
                <a:tableStyleId>{5C22544A-7EE6-4342-B048-85BDC9FD1C3A}</a:tableStyleId>
              </a:tblPr>
              <a:tblGrid>
                <a:gridCol w="1866612"/>
                <a:gridCol w="1524985"/>
                <a:gridCol w="2071588"/>
                <a:gridCol w="1537320"/>
              </a:tblGrid>
              <a:tr h="771782">
                <a:tc>
                  <a:txBody>
                    <a:bodyPr/>
                    <a:lstStyle/>
                    <a:p>
                      <a:pPr marL="0" marR="0">
                        <a:lnSpc>
                          <a:spcPct val="115000"/>
                        </a:lnSpc>
                        <a:spcBef>
                          <a:spcPts val="0"/>
                        </a:spcBef>
                        <a:spcAft>
                          <a:spcPts val="0"/>
                        </a:spcAft>
                      </a:pPr>
                      <a:r>
                        <a:rPr lang="en-US" sz="1400" dirty="0">
                          <a:effectLst/>
                        </a:rPr>
                        <a:t>Vs. 2000 Diesel</a:t>
                      </a:r>
                    </a:p>
                    <a:p>
                      <a:pPr marL="0" marR="0">
                        <a:lnSpc>
                          <a:spcPct val="115000"/>
                        </a:lnSpc>
                        <a:spcBef>
                          <a:spcPts val="0"/>
                        </a:spcBef>
                        <a:spcAft>
                          <a:spcPts val="0"/>
                        </a:spcAft>
                      </a:pPr>
                      <a:r>
                        <a:rPr lang="en-US" sz="1400" dirty="0">
                          <a:effectLst/>
                        </a:rPr>
                        <a:t>Bus</a:t>
                      </a:r>
                      <a:endParaRPr lang="en-US" sz="1400" dirty="0">
                        <a:effectLst/>
                        <a:latin typeface="Calibri"/>
                        <a:ea typeface="Calibri"/>
                        <a:cs typeface="Times New Roman"/>
                      </a:endParaRPr>
                    </a:p>
                  </a:txBody>
                  <a:tcPr marL="59101" marR="59101" marT="0" marB="0"/>
                </a:tc>
                <a:tc>
                  <a:txBody>
                    <a:bodyPr/>
                    <a:lstStyle/>
                    <a:p>
                      <a:pPr marL="0" marR="0" algn="ctr">
                        <a:lnSpc>
                          <a:spcPct val="115000"/>
                        </a:lnSpc>
                        <a:spcBef>
                          <a:spcPts val="0"/>
                        </a:spcBef>
                        <a:spcAft>
                          <a:spcPts val="0"/>
                        </a:spcAft>
                      </a:pPr>
                      <a:r>
                        <a:rPr lang="en-US" sz="1400">
                          <a:effectLst/>
                        </a:rPr>
                        <a:t>Nitrogen Oxide (NOx)</a:t>
                      </a:r>
                      <a:endParaRPr lang="en-US" sz="1400">
                        <a:effectLst/>
                        <a:latin typeface="Calibri"/>
                        <a:ea typeface="Calibri"/>
                        <a:cs typeface="Times New Roman"/>
                      </a:endParaRPr>
                    </a:p>
                  </a:txBody>
                  <a:tcPr marL="59101" marR="59101" marT="0" marB="0"/>
                </a:tc>
                <a:tc>
                  <a:txBody>
                    <a:bodyPr/>
                    <a:lstStyle/>
                    <a:p>
                      <a:pPr marL="0" marR="0" algn="ctr">
                        <a:lnSpc>
                          <a:spcPct val="115000"/>
                        </a:lnSpc>
                        <a:spcBef>
                          <a:spcPts val="0"/>
                        </a:spcBef>
                        <a:spcAft>
                          <a:spcPts val="0"/>
                        </a:spcAft>
                      </a:pPr>
                      <a:r>
                        <a:rPr lang="en-US" sz="1400" dirty="0">
                          <a:effectLst/>
                        </a:rPr>
                        <a:t>Particulate Matter (PM)</a:t>
                      </a:r>
                      <a:endParaRPr lang="en-US" sz="1400" dirty="0">
                        <a:effectLst/>
                        <a:latin typeface="Calibri"/>
                        <a:ea typeface="Calibri"/>
                        <a:cs typeface="Times New Roman"/>
                      </a:endParaRPr>
                    </a:p>
                  </a:txBody>
                  <a:tcPr marL="59101" marR="59101" marT="0" marB="0"/>
                </a:tc>
                <a:tc>
                  <a:txBody>
                    <a:bodyPr/>
                    <a:lstStyle/>
                    <a:p>
                      <a:pPr marL="0" marR="0" algn="ctr">
                        <a:lnSpc>
                          <a:spcPct val="115000"/>
                        </a:lnSpc>
                        <a:spcBef>
                          <a:spcPts val="0"/>
                        </a:spcBef>
                        <a:spcAft>
                          <a:spcPts val="0"/>
                        </a:spcAft>
                      </a:pPr>
                      <a:r>
                        <a:rPr lang="en-US" sz="1400" dirty="0">
                          <a:effectLst/>
                        </a:rPr>
                        <a:t>Hydrocarbon (HC)</a:t>
                      </a:r>
                      <a:endParaRPr lang="en-US" sz="1400" dirty="0">
                        <a:effectLst/>
                        <a:latin typeface="Calibri"/>
                        <a:ea typeface="Calibri"/>
                        <a:cs typeface="Times New Roman"/>
                      </a:endParaRPr>
                    </a:p>
                  </a:txBody>
                  <a:tcPr marL="59101" marR="59101" marT="0" marB="0"/>
                </a:tc>
              </a:tr>
              <a:tr h="385891">
                <a:tc>
                  <a:txBody>
                    <a:bodyPr/>
                    <a:lstStyle/>
                    <a:p>
                      <a:pPr marL="0" marR="0">
                        <a:lnSpc>
                          <a:spcPct val="115000"/>
                        </a:lnSpc>
                        <a:spcBef>
                          <a:spcPts val="0"/>
                        </a:spcBef>
                        <a:spcAft>
                          <a:spcPts val="0"/>
                        </a:spcAft>
                      </a:pPr>
                      <a:r>
                        <a:rPr lang="en-US" sz="1400">
                          <a:effectLst/>
                        </a:rPr>
                        <a:t>2012 Diesel Bus</a:t>
                      </a:r>
                      <a:endParaRPr lang="en-US" sz="1400">
                        <a:effectLst/>
                        <a:latin typeface="Calibri"/>
                        <a:ea typeface="Calibri"/>
                        <a:cs typeface="Times New Roman"/>
                      </a:endParaRPr>
                    </a:p>
                  </a:txBody>
                  <a:tcPr marL="59101" marR="59101" marT="0" marB="0"/>
                </a:tc>
                <a:tc>
                  <a:txBody>
                    <a:bodyPr/>
                    <a:lstStyle/>
                    <a:p>
                      <a:pPr marL="0" marR="0" algn="ctr">
                        <a:lnSpc>
                          <a:spcPct val="115000"/>
                        </a:lnSpc>
                        <a:spcBef>
                          <a:spcPts val="0"/>
                        </a:spcBef>
                        <a:spcAft>
                          <a:spcPts val="0"/>
                        </a:spcAft>
                      </a:pPr>
                      <a:r>
                        <a:rPr lang="en-US" sz="1400" dirty="0">
                          <a:effectLst/>
                        </a:rPr>
                        <a:t>-94%</a:t>
                      </a:r>
                      <a:endParaRPr lang="en-US" sz="1400" dirty="0">
                        <a:effectLst/>
                        <a:latin typeface="Calibri"/>
                        <a:ea typeface="Calibri"/>
                        <a:cs typeface="Times New Roman"/>
                      </a:endParaRPr>
                    </a:p>
                  </a:txBody>
                  <a:tcPr marL="59101" marR="59101" marT="0" marB="0"/>
                </a:tc>
                <a:tc>
                  <a:txBody>
                    <a:bodyPr/>
                    <a:lstStyle/>
                    <a:p>
                      <a:pPr marL="0" marR="0" algn="ctr">
                        <a:lnSpc>
                          <a:spcPct val="115000"/>
                        </a:lnSpc>
                        <a:spcBef>
                          <a:spcPts val="0"/>
                        </a:spcBef>
                        <a:spcAft>
                          <a:spcPts val="0"/>
                        </a:spcAft>
                      </a:pPr>
                      <a:r>
                        <a:rPr lang="en-US" sz="1400">
                          <a:effectLst/>
                        </a:rPr>
                        <a:t>-98%</a:t>
                      </a:r>
                      <a:endParaRPr lang="en-US" sz="1400">
                        <a:effectLst/>
                        <a:latin typeface="Calibri"/>
                        <a:ea typeface="Calibri"/>
                        <a:cs typeface="Times New Roman"/>
                      </a:endParaRPr>
                    </a:p>
                  </a:txBody>
                  <a:tcPr marL="59101" marR="59101" marT="0" marB="0"/>
                </a:tc>
                <a:tc>
                  <a:txBody>
                    <a:bodyPr/>
                    <a:lstStyle/>
                    <a:p>
                      <a:pPr marL="0" marR="0" algn="ctr">
                        <a:lnSpc>
                          <a:spcPct val="115000"/>
                        </a:lnSpc>
                        <a:spcBef>
                          <a:spcPts val="0"/>
                        </a:spcBef>
                        <a:spcAft>
                          <a:spcPts val="0"/>
                        </a:spcAft>
                      </a:pPr>
                      <a:r>
                        <a:rPr lang="en-US" sz="1400">
                          <a:effectLst/>
                        </a:rPr>
                        <a:t>-89%</a:t>
                      </a:r>
                      <a:endParaRPr lang="en-US" sz="1400">
                        <a:effectLst/>
                        <a:latin typeface="Calibri"/>
                        <a:ea typeface="Calibri"/>
                        <a:cs typeface="Times New Roman"/>
                      </a:endParaRPr>
                    </a:p>
                  </a:txBody>
                  <a:tcPr marL="59101" marR="59101" marT="0" marB="0"/>
                </a:tc>
              </a:tr>
              <a:tr h="385891">
                <a:tc>
                  <a:txBody>
                    <a:bodyPr/>
                    <a:lstStyle/>
                    <a:p>
                      <a:pPr marL="0" marR="0">
                        <a:lnSpc>
                          <a:spcPct val="115000"/>
                        </a:lnSpc>
                        <a:spcBef>
                          <a:spcPts val="0"/>
                        </a:spcBef>
                        <a:spcAft>
                          <a:spcPts val="0"/>
                        </a:spcAft>
                      </a:pPr>
                      <a:r>
                        <a:rPr lang="en-US" sz="1400">
                          <a:effectLst/>
                        </a:rPr>
                        <a:t>2012 CNG Bus</a:t>
                      </a:r>
                      <a:endParaRPr lang="en-US" sz="1400">
                        <a:effectLst/>
                        <a:latin typeface="Calibri"/>
                        <a:ea typeface="Calibri"/>
                        <a:cs typeface="Times New Roman"/>
                      </a:endParaRPr>
                    </a:p>
                  </a:txBody>
                  <a:tcPr marL="59101" marR="59101" marT="0" marB="0"/>
                </a:tc>
                <a:tc>
                  <a:txBody>
                    <a:bodyPr/>
                    <a:lstStyle/>
                    <a:p>
                      <a:pPr marL="0" marR="0" algn="ctr">
                        <a:lnSpc>
                          <a:spcPct val="115000"/>
                        </a:lnSpc>
                        <a:spcBef>
                          <a:spcPts val="0"/>
                        </a:spcBef>
                        <a:spcAft>
                          <a:spcPts val="0"/>
                        </a:spcAft>
                      </a:pPr>
                      <a:r>
                        <a:rPr lang="en-US" sz="1400">
                          <a:effectLst/>
                        </a:rPr>
                        <a:t>-80%</a:t>
                      </a:r>
                      <a:endParaRPr lang="en-US" sz="1400">
                        <a:effectLst/>
                        <a:latin typeface="Calibri"/>
                        <a:ea typeface="Calibri"/>
                        <a:cs typeface="Times New Roman"/>
                      </a:endParaRPr>
                    </a:p>
                  </a:txBody>
                  <a:tcPr marL="59101" marR="59101" marT="0" marB="0"/>
                </a:tc>
                <a:tc>
                  <a:txBody>
                    <a:bodyPr/>
                    <a:lstStyle/>
                    <a:p>
                      <a:pPr marL="0" marR="0" algn="ctr">
                        <a:lnSpc>
                          <a:spcPct val="115000"/>
                        </a:lnSpc>
                        <a:spcBef>
                          <a:spcPts val="0"/>
                        </a:spcBef>
                        <a:spcAft>
                          <a:spcPts val="0"/>
                        </a:spcAft>
                      </a:pPr>
                      <a:r>
                        <a:rPr lang="en-US" sz="1400">
                          <a:effectLst/>
                        </a:rPr>
                        <a:t>-99%</a:t>
                      </a:r>
                      <a:endParaRPr lang="en-US" sz="1400">
                        <a:effectLst/>
                        <a:latin typeface="Calibri"/>
                        <a:ea typeface="Calibri"/>
                        <a:cs typeface="Times New Roman"/>
                      </a:endParaRPr>
                    </a:p>
                  </a:txBody>
                  <a:tcPr marL="59101" marR="59101" marT="0" marB="0"/>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59101" marR="59101" marT="0" marB="0"/>
                </a:tc>
              </a:tr>
            </a:tbl>
          </a:graphicData>
        </a:graphic>
      </p:graphicFrame>
      <p:sp>
        <p:nvSpPr>
          <p:cNvPr id="6" name="Rectangle 1"/>
          <p:cNvSpPr>
            <a:spLocks noChangeArrowheads="1"/>
          </p:cNvSpPr>
          <p:nvPr/>
        </p:nvSpPr>
        <p:spPr bwMode="auto">
          <a:xfrm>
            <a:off x="838200" y="1676400"/>
            <a:ext cx="7037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2012 Clean Diesel Bus &amp; 2012 CNG Bus Emissions Comparison To 2000 Diesel Bus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90976540"/>
              </p:ext>
            </p:extLst>
          </p:nvPr>
        </p:nvGraphicFramePr>
        <p:xfrm>
          <a:off x="1219200" y="4648200"/>
          <a:ext cx="6460177" cy="1335047"/>
        </p:xfrm>
        <a:graphic>
          <a:graphicData uri="http://schemas.openxmlformats.org/drawingml/2006/table">
            <a:tbl>
              <a:tblPr firstRow="1" firstCol="1" bandRow="1">
                <a:tableStyleId>{5C22544A-7EE6-4342-B048-85BDC9FD1C3A}</a:tableStyleId>
              </a:tblPr>
              <a:tblGrid>
                <a:gridCol w="1744720"/>
                <a:gridCol w="1414637"/>
                <a:gridCol w="1886183"/>
                <a:gridCol w="1414637"/>
              </a:tblGrid>
              <a:tr h="677757">
                <a:tc>
                  <a:txBody>
                    <a:bodyPr/>
                    <a:lstStyle/>
                    <a:p>
                      <a:pPr marL="0" marR="0">
                        <a:lnSpc>
                          <a:spcPct val="115000"/>
                        </a:lnSpc>
                        <a:spcBef>
                          <a:spcPts val="0"/>
                        </a:spcBef>
                        <a:spcAft>
                          <a:spcPts val="0"/>
                        </a:spcAft>
                      </a:pPr>
                      <a:r>
                        <a:rPr lang="en-US" sz="1100" dirty="0">
                          <a:effectLst/>
                        </a:rPr>
                        <a:t>Vs. 2000 Diesel Bus</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Nitrogen Oxide (NOx)</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Particulate Matter (PM)</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Hydrocarbon (HC)</a:t>
                      </a:r>
                      <a:endParaRPr lang="en-US" sz="1100" dirty="0">
                        <a:effectLst/>
                        <a:latin typeface="Calibri"/>
                        <a:ea typeface="Calibri"/>
                        <a:cs typeface="Times New Roman"/>
                      </a:endParaRPr>
                    </a:p>
                  </a:txBody>
                  <a:tcPr marL="68580" marR="68580" marT="0" marB="0"/>
                </a:tc>
              </a:tr>
              <a:tr h="328645">
                <a:tc>
                  <a:txBody>
                    <a:bodyPr/>
                    <a:lstStyle/>
                    <a:p>
                      <a:pPr marL="0" marR="0">
                        <a:lnSpc>
                          <a:spcPct val="115000"/>
                        </a:lnSpc>
                        <a:spcBef>
                          <a:spcPts val="0"/>
                        </a:spcBef>
                        <a:spcAft>
                          <a:spcPts val="0"/>
                        </a:spcAft>
                      </a:pPr>
                      <a:r>
                        <a:rPr lang="en-US" sz="1100">
                          <a:effectLst/>
                        </a:rPr>
                        <a:t>2012 Diesel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-4,953 kg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-275 kg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-429 kg</a:t>
                      </a:r>
                      <a:endParaRPr lang="en-US" sz="1100">
                        <a:effectLst/>
                        <a:latin typeface="Calibri"/>
                        <a:ea typeface="Calibri"/>
                        <a:cs typeface="Times New Roman"/>
                      </a:endParaRPr>
                    </a:p>
                  </a:txBody>
                  <a:tcPr marL="68580" marR="68580" marT="0" marB="0"/>
                </a:tc>
              </a:tr>
              <a:tr h="328645">
                <a:tc>
                  <a:txBody>
                    <a:bodyPr/>
                    <a:lstStyle/>
                    <a:p>
                      <a:pPr marL="0" marR="0">
                        <a:lnSpc>
                          <a:spcPct val="115000"/>
                        </a:lnSpc>
                        <a:spcBef>
                          <a:spcPts val="0"/>
                        </a:spcBef>
                        <a:spcAft>
                          <a:spcPts val="0"/>
                        </a:spcAft>
                      </a:pPr>
                      <a:r>
                        <a:rPr lang="en-US" sz="1100">
                          <a:effectLst/>
                        </a:rPr>
                        <a:t>2012 CNG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-4,197 kg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-279 kg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-471 kg</a:t>
                      </a:r>
                      <a:endParaRPr lang="en-US" sz="1100" dirty="0">
                        <a:effectLst/>
                        <a:latin typeface="Calibri"/>
                        <a:ea typeface="Calibri"/>
                        <a:cs typeface="Times New Roman"/>
                      </a:endParaRPr>
                    </a:p>
                  </a:txBody>
                  <a:tcPr marL="68580" marR="68580" marT="0" marB="0"/>
                </a:tc>
              </a:tr>
            </a:tbl>
          </a:graphicData>
        </a:graphic>
      </p:graphicFrame>
      <p:sp>
        <p:nvSpPr>
          <p:cNvPr id="8" name="Rectangle 2"/>
          <p:cNvSpPr>
            <a:spLocks noChangeArrowheads="1"/>
          </p:cNvSpPr>
          <p:nvPr/>
        </p:nvSpPr>
        <p:spPr bwMode="auto">
          <a:xfrm>
            <a:off x="2133600" y="4038600"/>
            <a:ext cx="42914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Emissions Reductions Per 10 Replacement Buses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1295400" y="6172200"/>
            <a:ext cx="6553200" cy="261610"/>
          </a:xfrm>
          <a:prstGeom prst="rect">
            <a:avLst/>
          </a:prstGeom>
          <a:noFill/>
        </p:spPr>
        <p:txBody>
          <a:bodyPr wrap="square" rtlCol="0">
            <a:spAutoFit/>
          </a:bodyPr>
          <a:lstStyle/>
          <a:p>
            <a:r>
              <a:rPr lang="en-US" sz="1100" dirty="0" smtClean="0"/>
              <a:t>SOURCE: Clean Air Task Force. “Clean </a:t>
            </a:r>
            <a:r>
              <a:rPr lang="en-US" sz="1100" dirty="0"/>
              <a:t>Diesel versus CNG Buses: Cost, Air Quality, &amp; Climate Impacts” (2012) </a:t>
            </a:r>
          </a:p>
        </p:txBody>
      </p:sp>
    </p:spTree>
    <p:extLst>
      <p:ext uri="{BB962C8B-B14F-4D97-AF65-F5344CB8AC3E}">
        <p14:creationId xmlns:p14="http://schemas.microsoft.com/office/powerpoint/2010/main" val="611858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400" b="1" dirty="0" smtClean="0"/>
              <a:t>Clean Diesel Engines in Class 8 Trucks Save $3,500/year in Fuel</a:t>
            </a:r>
            <a:endParaRPr lang="en-US" sz="2400" b="1" dirty="0"/>
          </a:p>
        </p:txBody>
      </p:sp>
      <p:graphicFrame>
        <p:nvGraphicFramePr>
          <p:cNvPr id="8" name="Content Placeholder 3"/>
          <p:cNvGraphicFramePr>
            <a:graphicFrameLocks/>
          </p:cNvGraphicFramePr>
          <p:nvPr/>
        </p:nvGraphicFramePr>
        <p:xfrm>
          <a:off x="4992784" y="1424199"/>
          <a:ext cx="3815395" cy="2023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p:cNvGraphicFramePr>
            <a:graphicFrameLocks/>
          </p:cNvGraphicFramePr>
          <p:nvPr/>
        </p:nvGraphicFramePr>
        <p:xfrm>
          <a:off x="4983344" y="3431023"/>
          <a:ext cx="3815395" cy="216866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478308" y="1421560"/>
            <a:ext cx="882032" cy="261610"/>
          </a:xfrm>
          <a:prstGeom prst="rect">
            <a:avLst/>
          </a:prstGeom>
          <a:solidFill>
            <a:schemeClr val="bg1"/>
          </a:solidFill>
        </p:spPr>
        <p:txBody>
          <a:bodyPr wrap="square" rtlCol="0" anchor="ctr">
            <a:spAutoFit/>
          </a:bodyPr>
          <a:lstStyle/>
          <a:p>
            <a:pPr algn="ctr"/>
            <a:r>
              <a:rPr lang="en-US" sz="1100" dirty="0" smtClean="0">
                <a:latin typeface="+mn-lt"/>
              </a:rPr>
              <a:t>NOx (g/mi)</a:t>
            </a:r>
            <a:endParaRPr lang="en-US" sz="1100" dirty="0">
              <a:latin typeface="+mn-lt"/>
            </a:endParaRPr>
          </a:p>
        </p:txBody>
      </p:sp>
      <p:sp>
        <p:nvSpPr>
          <p:cNvPr id="11" name="TextBox 10"/>
          <p:cNvSpPr txBox="1"/>
          <p:nvPr/>
        </p:nvSpPr>
        <p:spPr>
          <a:xfrm>
            <a:off x="5574064" y="3445192"/>
            <a:ext cx="1084333" cy="261610"/>
          </a:xfrm>
          <a:prstGeom prst="rect">
            <a:avLst/>
          </a:prstGeom>
          <a:solidFill>
            <a:schemeClr val="bg1"/>
          </a:solidFill>
        </p:spPr>
        <p:txBody>
          <a:bodyPr wrap="square" rtlCol="0" anchor="ctr">
            <a:spAutoFit/>
          </a:bodyPr>
          <a:lstStyle/>
          <a:p>
            <a:pPr algn="ctr"/>
            <a:r>
              <a:rPr lang="en-US" sz="1100" dirty="0" smtClean="0">
                <a:latin typeface="+mn-lt"/>
              </a:rPr>
              <a:t>PM (g/mi)</a:t>
            </a:r>
            <a:endParaRPr lang="en-US" sz="1100" dirty="0">
              <a:latin typeface="+mn-lt"/>
            </a:endParaRPr>
          </a:p>
        </p:txBody>
      </p:sp>
      <p:graphicFrame>
        <p:nvGraphicFramePr>
          <p:cNvPr id="13" name="Group 80"/>
          <p:cNvGraphicFramePr>
            <a:graphicFrameLocks/>
          </p:cNvGraphicFramePr>
          <p:nvPr>
            <p:extLst>
              <p:ext uri="{D42A27DB-BD31-4B8C-83A1-F6EECF244321}">
                <p14:modId xmlns:p14="http://schemas.microsoft.com/office/powerpoint/2010/main" val="1777933780"/>
              </p:ext>
            </p:extLst>
          </p:nvPr>
        </p:nvGraphicFramePr>
        <p:xfrm>
          <a:off x="380326" y="1601791"/>
          <a:ext cx="4337331" cy="2991714"/>
        </p:xfrm>
        <a:graphic>
          <a:graphicData uri="http://schemas.openxmlformats.org/drawingml/2006/table">
            <a:tbl>
              <a:tblPr/>
              <a:tblGrid>
                <a:gridCol w="2791752"/>
                <a:gridCol w="1545579"/>
              </a:tblGrid>
              <a:tr h="647167">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Savings to the new clean  diesel buyer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rgbClr val="FFFFFF"/>
                        </a:gs>
                      </a:gsLst>
                      <a:lin ang="5400000" scaled="1"/>
                    </a:gra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Per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rgbClr val="FFFFFF"/>
                        </a:gs>
                      </a:gsLst>
                      <a:lin ang="5400000" scaled="1"/>
                    </a:gradFill>
                  </a:tcPr>
                </a:tc>
              </a:tr>
              <a:tr h="314715">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Average vehicle miles traveled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125,000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715">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Fuel savings - gallons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875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715">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Fuel savings - bbl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698">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Fuel cost savings @ $4.00/gal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$3,500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905">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CO</a:t>
                      </a:r>
                      <a:r>
                        <a:rPr kumimoji="0" lang="en-US" sz="1400" b="1" i="0" u="none" strike="noStrike" cap="none" normalizeH="0" baseline="-25000" dirty="0" smtClean="0">
                          <a:ln>
                            <a:noFill/>
                          </a:ln>
                          <a:solidFill>
                            <a:schemeClr val="tx1"/>
                          </a:solidFill>
                          <a:effectLst/>
                          <a:latin typeface="+mn-lt"/>
                        </a:rPr>
                        <a:t>2</a:t>
                      </a:r>
                      <a:r>
                        <a:rPr kumimoji="0" lang="en-US" sz="1400" b="1" i="0" u="none" strike="noStrike" cap="none" normalizeH="0" baseline="0" dirty="0" smtClean="0">
                          <a:ln>
                            <a:noFill/>
                          </a:ln>
                          <a:solidFill>
                            <a:schemeClr val="tx1"/>
                          </a:solidFill>
                          <a:effectLst/>
                          <a:latin typeface="+mn-lt"/>
                        </a:rPr>
                        <a:t> savings – metric tonnes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963">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NO</a:t>
                      </a:r>
                      <a:r>
                        <a:rPr kumimoji="0" lang="en-US" sz="1400" b="1" i="0" u="none" strike="noStrike" cap="none" normalizeH="0" baseline="-25000" dirty="0" smtClean="0">
                          <a:ln>
                            <a:noFill/>
                          </a:ln>
                          <a:solidFill>
                            <a:schemeClr val="tx1"/>
                          </a:solidFill>
                          <a:effectLst/>
                          <a:latin typeface="+mn-lt"/>
                        </a:rPr>
                        <a:t>x</a:t>
                      </a:r>
                      <a:r>
                        <a:rPr kumimoji="0" lang="en-US" sz="1400" b="1" i="0" u="none" strike="noStrike" cap="none" normalizeH="0" baseline="0" dirty="0" smtClean="0">
                          <a:ln>
                            <a:noFill/>
                          </a:ln>
                          <a:solidFill>
                            <a:schemeClr val="tx1"/>
                          </a:solidFill>
                          <a:effectLst/>
                          <a:latin typeface="+mn-lt"/>
                        </a:rPr>
                        <a:t> savings – metric tonnes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963">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Particulate matter savings – 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TextBox 13"/>
          <p:cNvSpPr txBox="1"/>
          <p:nvPr/>
        </p:nvSpPr>
        <p:spPr>
          <a:xfrm>
            <a:off x="7477042" y="1828005"/>
            <a:ext cx="1302817" cy="276999"/>
          </a:xfrm>
          <a:prstGeom prst="rect">
            <a:avLst/>
          </a:prstGeom>
          <a:solidFill>
            <a:schemeClr val="bg1"/>
          </a:solidFill>
          <a:ln>
            <a:solidFill>
              <a:schemeClr val="tx1"/>
            </a:solidFill>
          </a:ln>
        </p:spPr>
        <p:txBody>
          <a:bodyPr wrap="square" rtlCol="0" anchor="ctr">
            <a:spAutoFit/>
          </a:bodyPr>
          <a:lstStyle/>
          <a:p>
            <a:pPr algn="ctr"/>
            <a:r>
              <a:rPr lang="en-US" sz="1200" dirty="0" smtClean="0">
                <a:latin typeface="+mn-lt"/>
              </a:rPr>
              <a:t>95% Reduction</a:t>
            </a:r>
            <a:endParaRPr lang="en-US" sz="1200" dirty="0">
              <a:latin typeface="+mn-lt"/>
            </a:endParaRPr>
          </a:p>
        </p:txBody>
      </p:sp>
      <p:cxnSp>
        <p:nvCxnSpPr>
          <p:cNvPr id="17" name="Straight Connector 16"/>
          <p:cNvCxnSpPr/>
          <p:nvPr/>
        </p:nvCxnSpPr>
        <p:spPr>
          <a:xfrm flipV="1">
            <a:off x="8108219" y="2128205"/>
            <a:ext cx="0" cy="89821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158040" y="1950181"/>
            <a:ext cx="1262356"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24560" y="5577745"/>
            <a:ext cx="3309642" cy="861774"/>
          </a:xfrm>
          <a:prstGeom prst="rect">
            <a:avLst/>
          </a:prstGeom>
          <a:noFill/>
        </p:spPr>
        <p:txBody>
          <a:bodyPr wrap="square" rtlCol="0">
            <a:spAutoFit/>
          </a:bodyPr>
          <a:lstStyle/>
          <a:p>
            <a:r>
              <a:rPr lang="en-US" sz="1000" b="0" dirty="0" smtClean="0">
                <a:latin typeface="+mn-lt"/>
              </a:rPr>
              <a:t>EPA estimates for in-use distance based output. Phase-in for 2004 and 2007 rulemaking is averaged across 2007-2009 and 2010 and beyond respectively. Pre-2007 estimates are based on an estimate of all vehicles in operation before 2007. </a:t>
            </a:r>
            <a:endParaRPr lang="en-US" sz="1000" b="0" dirty="0">
              <a:latin typeface="+mn-lt"/>
            </a:endParaRPr>
          </a:p>
        </p:txBody>
      </p:sp>
      <p:sp>
        <p:nvSpPr>
          <p:cNvPr id="26" name="TextBox 25"/>
          <p:cNvSpPr txBox="1"/>
          <p:nvPr/>
        </p:nvSpPr>
        <p:spPr>
          <a:xfrm>
            <a:off x="7572798" y="3598812"/>
            <a:ext cx="1302817" cy="276999"/>
          </a:xfrm>
          <a:prstGeom prst="rect">
            <a:avLst/>
          </a:prstGeom>
          <a:solidFill>
            <a:schemeClr val="bg1"/>
          </a:solidFill>
          <a:ln>
            <a:solidFill>
              <a:schemeClr val="tx1"/>
            </a:solidFill>
          </a:ln>
        </p:spPr>
        <p:txBody>
          <a:bodyPr wrap="square" rtlCol="0" anchor="ctr">
            <a:spAutoFit/>
          </a:bodyPr>
          <a:lstStyle/>
          <a:p>
            <a:pPr algn="ctr"/>
            <a:r>
              <a:rPr lang="en-US" sz="1200" dirty="0" smtClean="0">
                <a:latin typeface="+mn-lt"/>
              </a:rPr>
              <a:t>89% Reduction</a:t>
            </a:r>
            <a:endParaRPr lang="en-US" sz="1200" dirty="0">
              <a:latin typeface="+mn-lt"/>
            </a:endParaRPr>
          </a:p>
        </p:txBody>
      </p:sp>
      <p:cxnSp>
        <p:nvCxnSpPr>
          <p:cNvPr id="27" name="Straight Connector 26"/>
          <p:cNvCxnSpPr/>
          <p:nvPr/>
        </p:nvCxnSpPr>
        <p:spPr>
          <a:xfrm flipV="1">
            <a:off x="8203975" y="3899012"/>
            <a:ext cx="0" cy="112614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253796" y="3720988"/>
            <a:ext cx="1262356"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098" name="Picture 2" descr="http://www.blogcdn.com/www.autoblog.com/media/2007/05/114847607a946_cb_450.jpg">
            <a:hlinkClick r:id="rId5"/>
          </p:cNvPr>
          <p:cNvPicPr>
            <a:picLocks noChangeAspect="1" noChangeArrowheads="1"/>
          </p:cNvPicPr>
          <p:nvPr/>
        </p:nvPicPr>
        <p:blipFill>
          <a:blip r:embed="rId6" cstate="print"/>
          <a:srcRect/>
          <a:stretch>
            <a:fillRect/>
          </a:stretch>
        </p:blipFill>
        <p:spPr bwMode="auto">
          <a:xfrm>
            <a:off x="1298122" y="4675415"/>
            <a:ext cx="2359478" cy="157298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bwMode="auto">
          <a:xfrm>
            <a:off x="3733800" y="2819400"/>
            <a:ext cx="45719" cy="45719"/>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eaLnBrk="1" hangingPunct="1">
              <a:lnSpc>
                <a:spcPct val="90000"/>
              </a:lnSpc>
              <a:buFontTx/>
              <a:buNone/>
            </a:pPr>
            <a:endParaRPr lang="en-US" sz="1400" b="1" dirty="0" smtClean="0">
              <a:latin typeface="+mj-lt"/>
              <a:ea typeface="ＭＳ Ｐゴシック" pitchFamily="34" charset="-128"/>
            </a:endParaRPr>
          </a:p>
          <a:p>
            <a:pPr eaLnBrk="1" hangingPunct="1">
              <a:lnSpc>
                <a:spcPct val="90000"/>
              </a:lnSpc>
              <a:buFontTx/>
              <a:buNone/>
            </a:pPr>
            <a:endParaRPr lang="en-US" sz="1400" b="1" dirty="0" smtClean="0">
              <a:latin typeface="+mj-lt"/>
              <a:ea typeface="ＭＳ Ｐゴシック" pitchFamily="34" charset="-128"/>
            </a:endParaRPr>
          </a:p>
          <a:p>
            <a:pPr eaLnBrk="1" hangingPunct="1">
              <a:lnSpc>
                <a:spcPct val="90000"/>
              </a:lnSpc>
              <a:buFontTx/>
              <a:buNone/>
            </a:pPr>
            <a:endParaRPr lang="en-US" sz="1400" b="1" dirty="0" smtClean="0">
              <a:latin typeface="+mj-lt"/>
              <a:ea typeface="ＭＳ Ｐゴシック" pitchFamily="34" charset="-128"/>
            </a:endParaRPr>
          </a:p>
          <a:p>
            <a:pPr eaLnBrk="1" hangingPunct="1">
              <a:lnSpc>
                <a:spcPct val="90000"/>
              </a:lnSpc>
              <a:buFontTx/>
              <a:buNone/>
            </a:pPr>
            <a:endParaRPr lang="en-US" sz="1400" b="1" dirty="0" smtClean="0">
              <a:latin typeface="+mj-lt"/>
              <a:ea typeface="ＭＳ Ｐゴシック" pitchFamily="34" charset="-128"/>
            </a:endParaRPr>
          </a:p>
        </p:txBody>
      </p:sp>
      <p:pic>
        <p:nvPicPr>
          <p:cNvPr id="30723" name="Picture 5" descr="patients_nav_boy">
            <a:hlinkClick r:id="rId3"/>
          </p:cNvPr>
          <p:cNvPicPr>
            <a:picLocks noChangeAspect="1" noChangeArrowheads="1"/>
          </p:cNvPicPr>
          <p:nvPr/>
        </p:nvPicPr>
        <p:blipFill>
          <a:blip r:embed="rId4" cstate="print"/>
          <a:srcRect/>
          <a:stretch>
            <a:fillRect/>
          </a:stretch>
        </p:blipFill>
        <p:spPr bwMode="auto">
          <a:xfrm>
            <a:off x="5157591" y="2133600"/>
            <a:ext cx="2995809" cy="2209800"/>
          </a:xfrm>
          <a:prstGeom prst="rect">
            <a:avLst/>
          </a:prstGeom>
          <a:noFill/>
          <a:ln w="57150">
            <a:solidFill>
              <a:schemeClr val="tx2"/>
            </a:solidFill>
            <a:miter lim="800000"/>
            <a:headEnd/>
            <a:tailEnd/>
          </a:ln>
        </p:spPr>
      </p:pic>
      <p:pic>
        <p:nvPicPr>
          <p:cNvPr id="30724" name="Picture 6" descr="FigS-5"/>
          <p:cNvPicPr>
            <a:picLocks noChangeAspect="1" noChangeArrowheads="1"/>
          </p:cNvPicPr>
          <p:nvPr/>
        </p:nvPicPr>
        <p:blipFill>
          <a:blip r:embed="rId5" cstate="print"/>
          <a:srcRect/>
          <a:stretch>
            <a:fillRect/>
          </a:stretch>
        </p:blipFill>
        <p:spPr bwMode="auto">
          <a:xfrm>
            <a:off x="762000" y="2057400"/>
            <a:ext cx="2971800" cy="2370306"/>
          </a:xfrm>
          <a:prstGeom prst="rect">
            <a:avLst/>
          </a:prstGeom>
          <a:noFill/>
          <a:ln w="9525">
            <a:noFill/>
            <a:miter lim="800000"/>
            <a:headEnd/>
            <a:tailEnd/>
          </a:ln>
        </p:spPr>
      </p:pic>
      <p:sp>
        <p:nvSpPr>
          <p:cNvPr id="98311" name="Rectangle 7"/>
          <p:cNvSpPr>
            <a:spLocks noChangeArrowheads="1"/>
          </p:cNvSpPr>
          <p:nvPr/>
        </p:nvSpPr>
        <p:spPr bwMode="auto">
          <a:xfrm>
            <a:off x="457200" y="762000"/>
            <a:ext cx="8382000" cy="1015663"/>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z="2400" b="1" dirty="0" smtClean="0">
                <a:solidFill>
                  <a:srgbClr val="FFFFFF"/>
                </a:solidFill>
                <a:effectLst>
                  <a:outerShdw blurRad="38100" dist="38100" dir="2700000" algn="tl">
                    <a:srgbClr val="000000"/>
                  </a:outerShdw>
                </a:effectLst>
                <a:latin typeface="+mj-lt"/>
                <a:ea typeface="ＭＳ Ｐゴシック" pitchFamily="34" charset="-128"/>
              </a:rPr>
              <a:t> </a:t>
            </a:r>
            <a:r>
              <a:rPr lang="en-US" sz="2400" b="1" dirty="0" smtClean="0">
                <a:latin typeface="+mj-lt"/>
                <a:ea typeface="ＭＳ Ｐゴシック" pitchFamily="34" charset="-128"/>
              </a:rPr>
              <a:t> Fine Particulates in the Air That We Breathe</a:t>
            </a:r>
          </a:p>
          <a:p>
            <a:pPr algn="ctr" fontAlgn="base">
              <a:spcBef>
                <a:spcPct val="0"/>
              </a:spcBef>
              <a:spcAft>
                <a:spcPct val="0"/>
              </a:spcAft>
            </a:pPr>
            <a:endParaRPr lang="en-US" sz="1600" b="1" dirty="0" smtClean="0">
              <a:latin typeface="+mj-lt"/>
              <a:ea typeface="ＭＳ Ｐゴシック" pitchFamily="34" charset="-128"/>
            </a:endParaRPr>
          </a:p>
          <a:p>
            <a:pPr algn="ctr" fontAlgn="base">
              <a:spcBef>
                <a:spcPct val="0"/>
              </a:spcBef>
              <a:spcAft>
                <a:spcPct val="0"/>
              </a:spcAft>
            </a:pPr>
            <a:r>
              <a:rPr lang="en-US" sz="2000" b="1" dirty="0" smtClean="0">
                <a:latin typeface="+mj-lt"/>
                <a:ea typeface="ＭＳ Ｐゴシック" pitchFamily="34" charset="-128"/>
              </a:rPr>
              <a:t>The Need for Clean Transportation Fuels</a:t>
            </a:r>
            <a:endParaRPr lang="en-US" sz="2000" dirty="0" smtClean="0">
              <a:effectLst>
                <a:outerShdw blurRad="38100" dist="38100" dir="2700000" algn="tl">
                  <a:srgbClr val="000000"/>
                </a:outerShdw>
              </a:effectLst>
              <a:latin typeface="+mj-lt"/>
              <a:ea typeface="ＭＳ Ｐゴシック" pitchFamily="34" charset="-128"/>
            </a:endParaRPr>
          </a:p>
        </p:txBody>
      </p:sp>
      <p:pic>
        <p:nvPicPr>
          <p:cNvPr id="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4800600"/>
            <a:ext cx="1855747" cy="114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l="2674" t="7619" r="2674" b="15238"/>
          <a:stretch>
            <a:fillRect/>
          </a:stretch>
        </p:blipFill>
        <p:spPr bwMode="auto">
          <a:xfrm>
            <a:off x="2895600" y="4876800"/>
            <a:ext cx="3236596"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Z:\Shared\dtf\Images\Highway Truck and Bus, school transit - not hybrid\school bus and kid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4876800"/>
            <a:ext cx="1727404" cy="1147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Pick-up and Delivery Vehicles Have Achieved a 20X Reduction in Real World </a:t>
            </a:r>
            <a:r>
              <a:rPr lang="en-US" sz="2400" b="1" dirty="0" err="1" smtClean="0"/>
              <a:t>Nox</a:t>
            </a:r>
            <a:r>
              <a:rPr lang="en-US" sz="2400" b="1" dirty="0" smtClean="0"/>
              <a:t> Emissions With Clean Diesel Engines</a:t>
            </a:r>
            <a:endParaRPr lang="en-US" sz="2400" b="1" dirty="0"/>
          </a:p>
        </p:txBody>
      </p:sp>
      <p:graphicFrame>
        <p:nvGraphicFramePr>
          <p:cNvPr id="13" name="Content Placeholder 3"/>
          <p:cNvGraphicFramePr>
            <a:graphicFrameLocks/>
          </p:cNvGraphicFramePr>
          <p:nvPr/>
        </p:nvGraphicFramePr>
        <p:xfrm>
          <a:off x="4992784" y="1424199"/>
          <a:ext cx="3815395" cy="2023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3"/>
          <p:cNvGraphicFramePr>
            <a:graphicFrameLocks/>
          </p:cNvGraphicFramePr>
          <p:nvPr/>
        </p:nvGraphicFramePr>
        <p:xfrm>
          <a:off x="4983344" y="3431023"/>
          <a:ext cx="3815395" cy="216866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5478308" y="1421560"/>
            <a:ext cx="882032" cy="261610"/>
          </a:xfrm>
          <a:prstGeom prst="rect">
            <a:avLst/>
          </a:prstGeom>
          <a:solidFill>
            <a:schemeClr val="bg1"/>
          </a:solidFill>
        </p:spPr>
        <p:txBody>
          <a:bodyPr wrap="square" rtlCol="0" anchor="ctr">
            <a:spAutoFit/>
          </a:bodyPr>
          <a:lstStyle/>
          <a:p>
            <a:pPr algn="ctr"/>
            <a:r>
              <a:rPr lang="en-US" sz="1100" dirty="0" smtClean="0">
                <a:latin typeface="+mn-lt"/>
              </a:rPr>
              <a:t>NOx (g/mi)</a:t>
            </a:r>
            <a:endParaRPr lang="en-US" sz="1100" dirty="0">
              <a:latin typeface="+mn-lt"/>
            </a:endParaRPr>
          </a:p>
        </p:txBody>
      </p:sp>
      <p:sp>
        <p:nvSpPr>
          <p:cNvPr id="16" name="TextBox 15"/>
          <p:cNvSpPr txBox="1"/>
          <p:nvPr/>
        </p:nvSpPr>
        <p:spPr>
          <a:xfrm>
            <a:off x="5574064" y="3445192"/>
            <a:ext cx="1084333" cy="261610"/>
          </a:xfrm>
          <a:prstGeom prst="rect">
            <a:avLst/>
          </a:prstGeom>
          <a:solidFill>
            <a:schemeClr val="bg1"/>
          </a:solidFill>
        </p:spPr>
        <p:txBody>
          <a:bodyPr wrap="square" rtlCol="0" anchor="ctr">
            <a:spAutoFit/>
          </a:bodyPr>
          <a:lstStyle/>
          <a:p>
            <a:pPr algn="ctr"/>
            <a:r>
              <a:rPr lang="en-US" sz="1100" dirty="0" smtClean="0">
                <a:latin typeface="+mn-lt"/>
              </a:rPr>
              <a:t>PM (g/mi)</a:t>
            </a:r>
            <a:endParaRPr lang="en-US" sz="1100" dirty="0">
              <a:latin typeface="+mn-lt"/>
            </a:endParaRPr>
          </a:p>
        </p:txBody>
      </p:sp>
      <p:graphicFrame>
        <p:nvGraphicFramePr>
          <p:cNvPr id="17" name="Group 80"/>
          <p:cNvGraphicFramePr>
            <a:graphicFrameLocks/>
          </p:cNvGraphicFramePr>
          <p:nvPr>
            <p:extLst>
              <p:ext uri="{D42A27DB-BD31-4B8C-83A1-F6EECF244321}">
                <p14:modId xmlns:p14="http://schemas.microsoft.com/office/powerpoint/2010/main" val="1301050850"/>
              </p:ext>
            </p:extLst>
          </p:nvPr>
        </p:nvGraphicFramePr>
        <p:xfrm>
          <a:off x="380326" y="1601791"/>
          <a:ext cx="4337331" cy="2991714"/>
        </p:xfrm>
        <a:graphic>
          <a:graphicData uri="http://schemas.openxmlformats.org/drawingml/2006/table">
            <a:tbl>
              <a:tblPr/>
              <a:tblGrid>
                <a:gridCol w="2791752"/>
                <a:gridCol w="1545579"/>
              </a:tblGrid>
              <a:tr h="647167">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Savings to the new clean diesel buyer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rgbClr val="FFFFFF"/>
                        </a:gs>
                      </a:gsLst>
                      <a:lin ang="5400000" scaled="1"/>
                    </a:gra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Per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rgbClr val="FFFFFF"/>
                        </a:gs>
                      </a:gsLst>
                      <a:lin ang="5400000" scaled="1"/>
                    </a:gradFill>
                  </a:tcPr>
                </a:tc>
              </a:tr>
              <a:tr h="314715">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Average vehicle miles traveled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35,000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715">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Fuel savings - gallons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715">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Fuel savings - bbl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698">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Fuel cost savings @ $4.00/gal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905">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CO</a:t>
                      </a:r>
                      <a:r>
                        <a:rPr kumimoji="0" lang="en-US" sz="1400" b="1" i="0" u="none" strike="noStrike" cap="none" normalizeH="0" baseline="-25000" dirty="0" smtClean="0">
                          <a:ln>
                            <a:noFill/>
                          </a:ln>
                          <a:solidFill>
                            <a:schemeClr val="tx1"/>
                          </a:solidFill>
                          <a:effectLst/>
                          <a:latin typeface="+mn-lt"/>
                        </a:rPr>
                        <a:t>2</a:t>
                      </a:r>
                      <a:r>
                        <a:rPr kumimoji="0" lang="en-US" sz="1400" b="1" i="0" u="none" strike="noStrike" cap="none" normalizeH="0" baseline="0" dirty="0" smtClean="0">
                          <a:ln>
                            <a:noFill/>
                          </a:ln>
                          <a:solidFill>
                            <a:schemeClr val="tx1"/>
                          </a:solidFill>
                          <a:effectLst/>
                          <a:latin typeface="+mn-lt"/>
                        </a:rPr>
                        <a:t> savings – metric tonnes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963">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NO</a:t>
                      </a:r>
                      <a:r>
                        <a:rPr kumimoji="0" lang="en-US" sz="1400" b="1" i="0" u="none" strike="noStrike" cap="none" normalizeH="0" baseline="-25000" dirty="0" smtClean="0">
                          <a:ln>
                            <a:noFill/>
                          </a:ln>
                          <a:solidFill>
                            <a:schemeClr val="tx1"/>
                          </a:solidFill>
                          <a:effectLst/>
                          <a:latin typeface="+mn-lt"/>
                        </a:rPr>
                        <a:t>x</a:t>
                      </a:r>
                      <a:r>
                        <a:rPr kumimoji="0" lang="en-US" sz="1400" b="1" i="0" u="none" strike="noStrike" cap="none" normalizeH="0" baseline="0" dirty="0" smtClean="0">
                          <a:ln>
                            <a:noFill/>
                          </a:ln>
                          <a:solidFill>
                            <a:schemeClr val="tx1"/>
                          </a:solidFill>
                          <a:effectLst/>
                          <a:latin typeface="+mn-lt"/>
                        </a:rPr>
                        <a:t> savings – metric tonnes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963">
                <a:tc>
                  <a:txBody>
                    <a:bodyPr/>
                    <a:lstStyle/>
                    <a:p>
                      <a:pPr marL="0" marR="0" lvl="0" indent="0" algn="just"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Particulate matter savings – 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TextBox 17"/>
          <p:cNvSpPr txBox="1"/>
          <p:nvPr/>
        </p:nvSpPr>
        <p:spPr>
          <a:xfrm>
            <a:off x="7477042" y="1609521"/>
            <a:ext cx="1302817" cy="276999"/>
          </a:xfrm>
          <a:prstGeom prst="rect">
            <a:avLst/>
          </a:prstGeom>
          <a:solidFill>
            <a:schemeClr val="bg1"/>
          </a:solidFill>
          <a:ln>
            <a:solidFill>
              <a:schemeClr val="tx1"/>
            </a:solidFill>
          </a:ln>
        </p:spPr>
        <p:txBody>
          <a:bodyPr wrap="square" rtlCol="0" anchor="ctr">
            <a:spAutoFit/>
          </a:bodyPr>
          <a:lstStyle/>
          <a:p>
            <a:pPr algn="ctr"/>
            <a:r>
              <a:rPr lang="en-US" sz="1200" dirty="0" smtClean="0">
                <a:latin typeface="+mn-lt"/>
              </a:rPr>
              <a:t>94% Reduction</a:t>
            </a:r>
            <a:endParaRPr lang="en-US" sz="1200" dirty="0">
              <a:latin typeface="+mn-lt"/>
            </a:endParaRPr>
          </a:p>
        </p:txBody>
      </p:sp>
      <p:cxnSp>
        <p:nvCxnSpPr>
          <p:cNvPr id="19" name="Straight Connector 18"/>
          <p:cNvCxnSpPr/>
          <p:nvPr/>
        </p:nvCxnSpPr>
        <p:spPr>
          <a:xfrm flipV="1">
            <a:off x="8108219" y="1925905"/>
            <a:ext cx="0" cy="106814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158040" y="1731697"/>
            <a:ext cx="1262356"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24560" y="5577745"/>
            <a:ext cx="3309642" cy="861774"/>
          </a:xfrm>
          <a:prstGeom prst="rect">
            <a:avLst/>
          </a:prstGeom>
          <a:noFill/>
        </p:spPr>
        <p:txBody>
          <a:bodyPr wrap="square" rtlCol="0">
            <a:spAutoFit/>
          </a:bodyPr>
          <a:lstStyle/>
          <a:p>
            <a:r>
              <a:rPr lang="en-US" sz="1000" b="0" dirty="0" smtClean="0">
                <a:latin typeface="+mn-lt"/>
              </a:rPr>
              <a:t>EPA estimates for in-use distance based output. Phase-in for 2004 and 2007 rulemaking is averaged across 2007-2009 and 2010 and beyond respectively. Pre-2007 estimates are based on an estimate of all vehicles in operation before 2007. </a:t>
            </a:r>
            <a:endParaRPr lang="en-US" sz="1000" b="0" dirty="0">
              <a:latin typeface="+mn-lt"/>
            </a:endParaRPr>
          </a:p>
        </p:txBody>
      </p:sp>
      <p:sp>
        <p:nvSpPr>
          <p:cNvPr id="22" name="TextBox 21"/>
          <p:cNvSpPr txBox="1"/>
          <p:nvPr/>
        </p:nvSpPr>
        <p:spPr>
          <a:xfrm>
            <a:off x="7572798" y="3663548"/>
            <a:ext cx="1302817" cy="276999"/>
          </a:xfrm>
          <a:prstGeom prst="rect">
            <a:avLst/>
          </a:prstGeom>
          <a:solidFill>
            <a:schemeClr val="bg1"/>
          </a:solidFill>
          <a:ln>
            <a:solidFill>
              <a:schemeClr val="tx1"/>
            </a:solidFill>
          </a:ln>
        </p:spPr>
        <p:txBody>
          <a:bodyPr wrap="square" rtlCol="0" anchor="ctr">
            <a:spAutoFit/>
          </a:bodyPr>
          <a:lstStyle/>
          <a:p>
            <a:pPr algn="ctr"/>
            <a:r>
              <a:rPr lang="en-US" sz="1200" dirty="0" smtClean="0">
                <a:latin typeface="+mn-lt"/>
              </a:rPr>
              <a:t>83% Reduction</a:t>
            </a:r>
            <a:endParaRPr lang="en-US" sz="1200" dirty="0">
              <a:latin typeface="+mn-lt"/>
            </a:endParaRPr>
          </a:p>
        </p:txBody>
      </p:sp>
      <p:cxnSp>
        <p:nvCxnSpPr>
          <p:cNvPr id="23" name="Straight Connector 22"/>
          <p:cNvCxnSpPr/>
          <p:nvPr/>
        </p:nvCxnSpPr>
        <p:spPr>
          <a:xfrm flipV="1">
            <a:off x="8203975" y="3899012"/>
            <a:ext cx="0" cy="112614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253796" y="3826184"/>
            <a:ext cx="1262356"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100" name="Picture 4" descr="http://www.jxe.com/images/sce/Model-325.jpg">
            <a:hlinkClick r:id="rId5"/>
          </p:cNvPr>
          <p:cNvPicPr>
            <a:picLocks noChangeAspect="1" noChangeArrowheads="1"/>
          </p:cNvPicPr>
          <p:nvPr/>
        </p:nvPicPr>
        <p:blipFill>
          <a:blip r:embed="rId6" cstate="print"/>
          <a:srcRect/>
          <a:stretch>
            <a:fillRect/>
          </a:stretch>
        </p:blipFill>
        <p:spPr bwMode="auto">
          <a:xfrm>
            <a:off x="1628917" y="4800600"/>
            <a:ext cx="2202633" cy="165638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90600" y="2057400"/>
            <a:ext cx="7690042" cy="3950965"/>
          </a:xfrm>
        </p:spPr>
        <p:txBody>
          <a:bodyPr>
            <a:normAutofit fontScale="70000" lnSpcReduction="20000"/>
          </a:bodyPr>
          <a:lstStyle/>
          <a:p>
            <a:r>
              <a:rPr lang="en-US" b="1" dirty="0" smtClean="0"/>
              <a:t>New commercial diesel trucks (2014-2018) will be getting more fuel efficient</a:t>
            </a:r>
          </a:p>
          <a:p>
            <a:pPr lvl="1"/>
            <a:r>
              <a:rPr lang="en-US" dirty="0" smtClean="0"/>
              <a:t>EPA/NHTSA GHG rules for HD trucks require anywhere from </a:t>
            </a:r>
            <a:r>
              <a:rPr lang="en-US" u="sng" dirty="0" smtClean="0"/>
              <a:t>6 % to 23 % reductions in fuel consumption</a:t>
            </a:r>
            <a:r>
              <a:rPr lang="en-US" dirty="0" smtClean="0"/>
              <a:t> by 2018 (3 classes of vehicles, - pickup trucks/vans, vocational and tractors)</a:t>
            </a:r>
          </a:p>
          <a:p>
            <a:pPr lvl="1"/>
            <a:r>
              <a:rPr lang="en-US" dirty="0" smtClean="0"/>
              <a:t>Combinations of engine and vehicle technologies for phase 1</a:t>
            </a:r>
          </a:p>
          <a:p>
            <a:endParaRPr lang="en-US" b="1" dirty="0" smtClean="0"/>
          </a:p>
          <a:p>
            <a:r>
              <a:rPr lang="en-US" b="1" dirty="0" smtClean="0"/>
              <a:t>Phase 2 – 2014-2018  Significant challenges to achieve future fuel economy gains </a:t>
            </a:r>
          </a:p>
          <a:p>
            <a:pPr lvl="1"/>
            <a:r>
              <a:rPr lang="en-US" dirty="0" smtClean="0"/>
              <a:t>Meeting near-zero emissions of NOx with lower CO2 Reductions gets harder– future standards</a:t>
            </a:r>
          </a:p>
          <a:p>
            <a:pPr lvl="1"/>
            <a:r>
              <a:rPr lang="en-US" dirty="0" smtClean="0"/>
              <a:t>Further changes in NOx emissions challenge ability to meet future fuel economy requirements.  </a:t>
            </a:r>
            <a:endParaRPr lang="en-US" dirty="0"/>
          </a:p>
        </p:txBody>
      </p:sp>
      <p:sp>
        <p:nvSpPr>
          <p:cNvPr id="4" name="Title 3"/>
          <p:cNvSpPr>
            <a:spLocks noGrp="1"/>
          </p:cNvSpPr>
          <p:nvPr>
            <p:ph type="title"/>
          </p:nvPr>
        </p:nvSpPr>
        <p:spPr>
          <a:xfrm>
            <a:off x="533400" y="685800"/>
            <a:ext cx="8229600" cy="1143000"/>
          </a:xfrm>
        </p:spPr>
        <p:txBody>
          <a:bodyPr>
            <a:noAutofit/>
          </a:bodyPr>
          <a:lstStyle/>
          <a:p>
            <a:r>
              <a:rPr lang="en-US" sz="2400" b="1" dirty="0" smtClean="0"/>
              <a:t>Future Heavy-Duty Trucks:  </a:t>
            </a:r>
            <a:br>
              <a:rPr lang="en-US" sz="2400" b="1" dirty="0" smtClean="0"/>
            </a:br>
            <a:r>
              <a:rPr lang="en-US" sz="2400" b="1" dirty="0" smtClean="0"/>
              <a:t>Balancing New Fuel Efficiency Standards &amp; Near Zero Emissions</a:t>
            </a:r>
            <a:endParaRPr lang="en-US" sz="2400" b="1" dirty="0"/>
          </a:p>
        </p:txBody>
      </p:sp>
    </p:spTree>
    <p:extLst>
      <p:ext uri="{BB962C8B-B14F-4D97-AF65-F5344CB8AC3E}">
        <p14:creationId xmlns:p14="http://schemas.microsoft.com/office/powerpoint/2010/main" val="2302040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0" y="228600"/>
            <a:ext cx="9144000" cy="1143000"/>
          </a:xfrm>
        </p:spPr>
        <p:txBody>
          <a:bodyPr>
            <a:normAutofit/>
          </a:bodyPr>
          <a:lstStyle/>
          <a:p>
            <a:r>
              <a:rPr lang="en-US" sz="2400" b="1" dirty="0" smtClean="0"/>
              <a:t>Diesel to be # 1 Transport Fuel by 2020</a:t>
            </a:r>
          </a:p>
        </p:txBody>
      </p:sp>
      <p:sp>
        <p:nvSpPr>
          <p:cNvPr id="62468" name="Rectangle 3"/>
          <p:cNvSpPr>
            <a:spLocks noGrp="1" noChangeArrowheads="1"/>
          </p:cNvSpPr>
          <p:nvPr>
            <p:ph type="body" idx="1"/>
          </p:nvPr>
        </p:nvSpPr>
        <p:spPr>
          <a:xfrm>
            <a:off x="533400" y="1676400"/>
            <a:ext cx="8382000" cy="4043082"/>
          </a:xfrm>
        </p:spPr>
        <p:txBody>
          <a:bodyPr>
            <a:normAutofit lnSpcReduction="10000"/>
          </a:bodyPr>
          <a:lstStyle/>
          <a:p>
            <a:pPr marL="0" indent="0">
              <a:buNone/>
            </a:pPr>
            <a:r>
              <a:rPr lang="en-US" sz="1800" b="1" dirty="0" smtClean="0"/>
              <a:t>ExxonMobil</a:t>
            </a:r>
            <a:r>
              <a:rPr lang="en-US" sz="1800" b="1" dirty="0"/>
              <a:t>:</a:t>
            </a:r>
            <a:r>
              <a:rPr lang="en-US" sz="1400" dirty="0"/>
              <a:t> </a:t>
            </a:r>
            <a:r>
              <a:rPr lang="en-US" sz="1400" u="sng" dirty="0"/>
              <a:t>Diesel will surpass gasoline as the number one global transportation fuel by 2020</a:t>
            </a:r>
            <a:r>
              <a:rPr lang="en-US" sz="1400" dirty="0"/>
              <a:t>. Diesel demand will account for 70% of the growth in demand for all transportation fuels through the forecast period to 2040.  Although natural gas will play a greater role as a transportation fuel by 2040, it will remain only a small share of the global transportation fuel mix, at 4 percent by 2040, up from today’s 1 percent, according to ExxonMobil’s forecast</a:t>
            </a:r>
            <a:r>
              <a:rPr lang="en-US" sz="1400" dirty="0" smtClean="0"/>
              <a:t>.</a:t>
            </a:r>
            <a:endParaRPr lang="en-US" sz="1600" dirty="0" smtClean="0"/>
          </a:p>
          <a:p>
            <a:pPr marL="0" indent="0">
              <a:buNone/>
            </a:pPr>
            <a:r>
              <a:rPr lang="en-US" sz="1800" b="1" dirty="0" smtClean="0"/>
              <a:t>The </a:t>
            </a:r>
            <a:r>
              <a:rPr lang="en-US" sz="1800" b="1" dirty="0"/>
              <a:t>World Energy Outlook</a:t>
            </a:r>
            <a:r>
              <a:rPr lang="en-US" sz="1600" b="1" dirty="0"/>
              <a:t>: </a:t>
            </a:r>
            <a:r>
              <a:rPr lang="en-US" sz="1600" u="sng" dirty="0"/>
              <a:t>Diesel fuel will remain the “dominant” growth fuel between now and 2035,</a:t>
            </a:r>
            <a:r>
              <a:rPr lang="en-US" sz="1600" dirty="0"/>
              <a:t> according to the International Energy Agency. Globally, the report suggests the possibility of only a two percent share of natural gas in the heavy-duty transport market by 2035</a:t>
            </a:r>
            <a:r>
              <a:rPr lang="en-US" sz="1600" dirty="0" smtClean="0"/>
              <a:t>. </a:t>
            </a:r>
            <a:endParaRPr lang="en-US" sz="1600" dirty="0"/>
          </a:p>
          <a:p>
            <a:pPr marL="0" indent="0">
              <a:buNone/>
            </a:pPr>
            <a:r>
              <a:rPr lang="en-US" sz="1800" b="1" dirty="0" smtClean="0"/>
              <a:t>The </a:t>
            </a:r>
            <a:r>
              <a:rPr lang="en-US" sz="1800" b="1" dirty="0"/>
              <a:t>National Petroleum Council</a:t>
            </a:r>
            <a:r>
              <a:rPr lang="en-US" sz="1600" dirty="0"/>
              <a:t> in its 2012 report “Advancing Technology for America’s Transportation Future” for the U.S. Department of Energy stated: “</a:t>
            </a:r>
            <a:r>
              <a:rPr lang="en-US" sz="1600" u="sng" dirty="0"/>
              <a:t>Diesel engines will remain the powertrain of choice for HD (heavy-duty) vehicles for decades to come </a:t>
            </a:r>
            <a:r>
              <a:rPr lang="en-US" sz="1600" dirty="0"/>
              <a:t>because of their power and </a:t>
            </a:r>
            <a:r>
              <a:rPr lang="en-US" sz="1600" dirty="0" smtClean="0"/>
              <a:t>efficiency." </a:t>
            </a:r>
          </a:p>
          <a:p>
            <a:pPr marL="0" indent="0">
              <a:buNone/>
            </a:pPr>
            <a:endParaRPr lang="en-US" sz="1600" dirty="0" smtClean="0"/>
          </a:p>
          <a:p>
            <a:pPr marL="0" indent="0">
              <a:buNone/>
            </a:pPr>
            <a:r>
              <a:rPr lang="en-US" sz="1800" b="1" dirty="0" smtClean="0"/>
              <a:t>Diesel to gasoline production ratio (per bbl of crude oil) difficult to increase</a:t>
            </a:r>
          </a:p>
          <a:p>
            <a:pPr marL="0" indent="0">
              <a:buNone/>
            </a:pPr>
            <a:endParaRPr lang="en-US" sz="1800" b="1" dirty="0" smtClean="0"/>
          </a:p>
          <a:p>
            <a:pPr marL="0" indent="0">
              <a:buNone/>
            </a:pPr>
            <a:r>
              <a:rPr lang="en-US" sz="1800" b="1" dirty="0" smtClean="0"/>
              <a:t>Biodiesel contributes to increasing supply of fuel for diesel market</a:t>
            </a:r>
            <a:endParaRPr lang="en-US" sz="1800" b="1" dirty="0"/>
          </a:p>
        </p:txBody>
      </p:sp>
    </p:spTree>
    <p:extLst>
      <p:ext uri="{BB962C8B-B14F-4D97-AF65-F5344CB8AC3E}">
        <p14:creationId xmlns:p14="http://schemas.microsoft.com/office/powerpoint/2010/main" val="8054258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219200" y="1447800"/>
          <a:ext cx="6956425" cy="4497387"/>
        </p:xfrm>
        <a:graphic>
          <a:graphicData uri="http://schemas.openxmlformats.org/presentationml/2006/ole">
            <mc:AlternateContent xmlns:mc="http://schemas.openxmlformats.org/markup-compatibility/2006">
              <mc:Choice xmlns:v="urn:schemas-microsoft-com:vml" Requires="v">
                <p:oleObj spid="_x0000_s1027" name="Photo Editor Photo" r:id="rId3" imgW="7895238" imgH="5800000" progId="">
                  <p:embed/>
                </p:oleObj>
              </mc:Choice>
              <mc:Fallback>
                <p:oleObj name="Photo Editor Photo" r:id="rId3" imgW="7895238" imgH="5800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800"/>
                        <a:ext cx="695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Text Box 3"/>
          <p:cNvSpPr txBox="1">
            <a:spLocks noChangeArrowheads="1"/>
          </p:cNvSpPr>
          <p:nvPr/>
        </p:nvSpPr>
        <p:spPr bwMode="auto">
          <a:xfrm>
            <a:off x="2133600" y="5486400"/>
            <a:ext cx="5410200" cy="704804"/>
          </a:xfrm>
          <a:prstGeom prst="rect">
            <a:avLst/>
          </a:prstGeom>
          <a:noFill/>
          <a:ln w="9525">
            <a:noFill/>
            <a:miter lim="800000"/>
            <a:headEnd/>
            <a:tailEnd/>
          </a:ln>
        </p:spPr>
        <p:txBody>
          <a:bodyPr wrap="square" lIns="91435" tIns="45718" rIns="91435" bIns="45718">
            <a:spAutoFit/>
          </a:bodyPr>
          <a:lstStyle/>
          <a:p>
            <a:pPr marL="457177" indent="-457177" algn="just">
              <a:spcBef>
                <a:spcPct val="10000"/>
              </a:spcBef>
              <a:buClr>
                <a:srgbClr val="990033"/>
              </a:buClr>
              <a:buFontTx/>
              <a:buChar char="•"/>
            </a:pPr>
            <a:endParaRPr lang="en-US" sz="2000" dirty="0"/>
          </a:p>
          <a:p>
            <a:pPr marL="457177" indent="-457177">
              <a:spcBef>
                <a:spcPct val="10000"/>
              </a:spcBef>
              <a:buClr>
                <a:srgbClr val="990033"/>
              </a:buClr>
            </a:pPr>
            <a:r>
              <a:rPr lang="en-US" dirty="0" smtClean="0"/>
              <a:t>25</a:t>
            </a:r>
            <a:r>
              <a:rPr lang="en-US" dirty="0"/>
              <a:t>% PM reduction w/o </a:t>
            </a:r>
            <a:r>
              <a:rPr lang="en-US" dirty="0" smtClean="0"/>
              <a:t>DPF         67</a:t>
            </a:r>
            <a:r>
              <a:rPr lang="en-US" dirty="0"/>
              <a:t>% reduction w/ DPF</a:t>
            </a:r>
          </a:p>
        </p:txBody>
      </p:sp>
      <p:sp>
        <p:nvSpPr>
          <p:cNvPr id="4100" name="Rectangle 4"/>
          <p:cNvSpPr>
            <a:spLocks noChangeArrowheads="1"/>
          </p:cNvSpPr>
          <p:nvPr/>
        </p:nvSpPr>
        <p:spPr bwMode="auto">
          <a:xfrm>
            <a:off x="0" y="0"/>
            <a:ext cx="9144000" cy="685800"/>
          </a:xfrm>
          <a:prstGeom prst="rect">
            <a:avLst/>
          </a:prstGeom>
          <a:noFill/>
          <a:ln w="9525">
            <a:noFill/>
            <a:miter lim="800000"/>
            <a:headEnd/>
            <a:tailEnd/>
          </a:ln>
        </p:spPr>
        <p:txBody>
          <a:bodyPr lIns="91435" tIns="45718" rIns="91435" bIns="45718" anchor="ctr"/>
          <a:lstStyle/>
          <a:p>
            <a:endParaRPr lang="en-US" sz="3600" b="1" dirty="0">
              <a:latin typeface="Verdana" pitchFamily="34" charset="0"/>
            </a:endParaRPr>
          </a:p>
        </p:txBody>
      </p:sp>
      <p:sp>
        <p:nvSpPr>
          <p:cNvPr id="4101" name="Text Box 5"/>
          <p:cNvSpPr txBox="1">
            <a:spLocks noChangeArrowheads="1"/>
          </p:cNvSpPr>
          <p:nvPr/>
        </p:nvSpPr>
        <p:spPr bwMode="auto">
          <a:xfrm>
            <a:off x="2819400" y="6248400"/>
            <a:ext cx="3505199" cy="338550"/>
          </a:xfrm>
          <a:prstGeom prst="rect">
            <a:avLst/>
          </a:prstGeom>
          <a:noFill/>
          <a:ln w="9525">
            <a:noFill/>
            <a:miter lim="800000"/>
            <a:headEnd/>
            <a:tailEnd/>
          </a:ln>
        </p:spPr>
        <p:txBody>
          <a:bodyPr wrap="square" lIns="91435" tIns="45718" rIns="91435" bIns="45718">
            <a:spAutoFit/>
          </a:bodyPr>
          <a:lstStyle/>
          <a:p>
            <a:pPr>
              <a:spcBef>
                <a:spcPct val="50000"/>
              </a:spcBef>
            </a:pPr>
            <a:r>
              <a:rPr lang="en-US" sz="1600" dirty="0"/>
              <a:t>Source: National Renewable Energy Lab</a:t>
            </a:r>
          </a:p>
        </p:txBody>
      </p:sp>
      <p:sp>
        <p:nvSpPr>
          <p:cNvPr id="6" name="TextBox 5"/>
          <p:cNvSpPr txBox="1"/>
          <p:nvPr/>
        </p:nvSpPr>
        <p:spPr>
          <a:xfrm>
            <a:off x="1143000" y="533400"/>
            <a:ext cx="6824625" cy="830997"/>
          </a:xfrm>
          <a:prstGeom prst="rect">
            <a:avLst/>
          </a:prstGeom>
          <a:noFill/>
        </p:spPr>
        <p:txBody>
          <a:bodyPr wrap="none" rtlCol="0">
            <a:spAutoFit/>
          </a:bodyPr>
          <a:lstStyle/>
          <a:p>
            <a:pPr algn="ctr"/>
            <a:r>
              <a:rPr lang="en-US" sz="2400" b="1" dirty="0" smtClean="0"/>
              <a:t>B20 Biodiesel PM Reduction in Clean Diesel Engines</a:t>
            </a:r>
          </a:p>
          <a:p>
            <a:pPr algn="ctr"/>
            <a:r>
              <a:rPr lang="en-US" sz="2400" b="1" dirty="0" smtClean="0"/>
              <a:t>(Particulate Filter Traps)</a:t>
            </a:r>
            <a:endParaRPr lang="en-US" sz="24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838200" y="2743200"/>
            <a:ext cx="4420195" cy="1295400"/>
          </a:xfrm>
          <a:ln/>
        </p:spPr>
        <p:txBody>
          <a:bodyPr/>
          <a:lstStyle/>
          <a:p>
            <a:pPr>
              <a:tabLst>
                <a:tab pos="857220" algn="l"/>
              </a:tabLst>
            </a:pPr>
            <a:r>
              <a:rPr lang="en-US" sz="2400" b="1" dirty="0" smtClean="0">
                <a:solidFill>
                  <a:schemeClr val="accent2">
                    <a:lumMod val="75000"/>
                  </a:schemeClr>
                </a:solidFill>
              </a:rPr>
              <a:t>Biodiesel</a:t>
            </a:r>
            <a:endParaRPr lang="en-US" sz="2400" b="1" dirty="0">
              <a:solidFill>
                <a:schemeClr val="accent2">
                  <a:lumMod val="75000"/>
                </a:schemeClr>
              </a:solidFill>
            </a:endParaRPr>
          </a:p>
        </p:txBody>
      </p:sp>
      <p:sp>
        <p:nvSpPr>
          <p:cNvPr id="52229" name="Rectangle 5"/>
          <p:cNvSpPr>
            <a:spLocks noGrp="1" noChangeArrowheads="1"/>
          </p:cNvSpPr>
          <p:nvPr>
            <p:ph idx="1"/>
          </p:nvPr>
        </p:nvSpPr>
        <p:spPr>
          <a:xfrm>
            <a:off x="762000" y="3733800"/>
            <a:ext cx="4621113" cy="914400"/>
          </a:xfrm>
          <a:ln/>
        </p:spPr>
        <p:txBody>
          <a:bodyPr/>
          <a:lstStyle/>
          <a:p>
            <a:pPr algn="ctr">
              <a:buNone/>
              <a:tabLst>
                <a:tab pos="517903" algn="l"/>
              </a:tabLst>
            </a:pPr>
            <a:r>
              <a:rPr lang="en-US" sz="2400" dirty="0" smtClean="0">
                <a:solidFill>
                  <a:schemeClr val="accent2">
                    <a:lumMod val="75000"/>
                  </a:schemeClr>
                </a:solidFill>
              </a:rPr>
              <a:t>The future is here now.</a:t>
            </a:r>
          </a:p>
          <a:p>
            <a:pPr algn="ctr">
              <a:buNone/>
              <a:tabLst>
                <a:tab pos="517903" algn="l"/>
              </a:tabLst>
            </a:pPr>
            <a:r>
              <a:rPr lang="en-US" sz="2400" dirty="0" smtClean="0">
                <a:solidFill>
                  <a:schemeClr val="accent2">
                    <a:lumMod val="75000"/>
                  </a:schemeClr>
                </a:solidFill>
              </a:rPr>
              <a:t>Thank You !!!</a:t>
            </a:r>
          </a:p>
          <a:p>
            <a:pPr algn="ctr">
              <a:buNone/>
              <a:tabLst>
                <a:tab pos="517903" algn="l"/>
              </a:tabLst>
            </a:pPr>
            <a:endParaRPr lang="en-US" dirty="0"/>
          </a:p>
        </p:txBody>
      </p:sp>
      <p:pic>
        <p:nvPicPr>
          <p:cNvPr id="8" name="Picture 8" descr="deep-fryer-lg"/>
          <p:cNvPicPr>
            <a:picLocks noChangeAspect="1" noChangeArrowheads="1"/>
          </p:cNvPicPr>
          <p:nvPr/>
        </p:nvPicPr>
        <p:blipFill>
          <a:blip r:embed="rId3" cstate="print"/>
          <a:srcRect/>
          <a:stretch>
            <a:fillRect/>
          </a:stretch>
        </p:blipFill>
        <p:spPr bwMode="auto">
          <a:xfrm>
            <a:off x="5697140" y="4607719"/>
            <a:ext cx="2357438" cy="1768078"/>
          </a:xfrm>
          <a:prstGeom prst="rect">
            <a:avLst/>
          </a:prstGeom>
          <a:ln>
            <a:noFill/>
          </a:ln>
          <a:effectLst>
            <a:softEdge rad="112500"/>
          </a:effectLst>
        </p:spPr>
      </p:pic>
      <p:pic>
        <p:nvPicPr>
          <p:cNvPr id="1027" name="Picture 3" descr="S:\Document\Pictures\Feedstocks\collage2.jpg"/>
          <p:cNvPicPr>
            <a:picLocks noChangeAspect="1" noChangeArrowheads="1"/>
          </p:cNvPicPr>
          <p:nvPr/>
        </p:nvPicPr>
        <p:blipFill>
          <a:blip r:embed="rId4" cstate="print"/>
          <a:srcRect/>
          <a:stretch>
            <a:fillRect/>
          </a:stretch>
        </p:blipFill>
        <p:spPr bwMode="auto">
          <a:xfrm>
            <a:off x="5697140" y="527026"/>
            <a:ext cx="2357438" cy="2205458"/>
          </a:xfrm>
          <a:prstGeom prst="rect">
            <a:avLst/>
          </a:prstGeom>
          <a:ln>
            <a:noFill/>
          </a:ln>
          <a:effectLst>
            <a:softEdge rad="112500"/>
          </a:effectLst>
        </p:spPr>
      </p:pic>
      <p:pic>
        <p:nvPicPr>
          <p:cNvPr id="7" name="Picture 3"/>
          <p:cNvPicPr>
            <a:picLocks noChangeAspect="1" noChangeArrowheads="1"/>
          </p:cNvPicPr>
          <p:nvPr/>
        </p:nvPicPr>
        <p:blipFill>
          <a:blip r:embed="rId5" cstate="print"/>
          <a:srcRect/>
          <a:stretch>
            <a:fillRect/>
          </a:stretch>
        </p:blipFill>
        <p:spPr bwMode="auto">
          <a:xfrm>
            <a:off x="1219200" y="5105400"/>
            <a:ext cx="3575224" cy="1071563"/>
          </a:xfrm>
          <a:prstGeom prst="rect">
            <a:avLst/>
          </a:prstGeom>
          <a:noFill/>
          <a:ln w="12700">
            <a:noFill/>
            <a:round/>
            <a:headEnd/>
            <a:tailEnd/>
          </a:ln>
        </p:spPr>
      </p:pic>
      <p:pic>
        <p:nvPicPr>
          <p:cNvPr id="9" name="Picture 9"/>
          <p:cNvPicPr>
            <a:picLocks noChangeArrowheads="1"/>
          </p:cNvPicPr>
          <p:nvPr/>
        </p:nvPicPr>
        <p:blipFill>
          <a:blip r:embed="rId6" cstate="print"/>
          <a:srcRect/>
          <a:stretch>
            <a:fillRect/>
          </a:stretch>
        </p:blipFill>
        <p:spPr bwMode="auto">
          <a:xfrm>
            <a:off x="685800" y="762000"/>
            <a:ext cx="2133600" cy="1676400"/>
          </a:xfrm>
          <a:prstGeom prst="rect">
            <a:avLst/>
          </a:prstGeom>
          <a:noFill/>
          <a:ln w="9525">
            <a:noFill/>
            <a:miter lim="800000"/>
            <a:headEnd/>
            <a:tailEnd/>
          </a:ln>
          <a:effectLst>
            <a:outerShdw dist="177799" dir="2700000" algn="ctr" rotWithShape="0">
              <a:srgbClr val="808080">
                <a:alpha val="67998"/>
              </a:srgbClr>
            </a:outerShdw>
          </a:effectLst>
        </p:spPr>
      </p:pic>
      <p:pic>
        <p:nvPicPr>
          <p:cNvPr id="11" name="Picture 10"/>
          <p:cNvPicPr>
            <a:picLocks noChangeArrowheads="1"/>
          </p:cNvPicPr>
          <p:nvPr/>
        </p:nvPicPr>
        <p:blipFill>
          <a:blip r:embed="rId7" cstate="print"/>
          <a:srcRect/>
          <a:stretch>
            <a:fillRect/>
          </a:stretch>
        </p:blipFill>
        <p:spPr bwMode="auto">
          <a:xfrm>
            <a:off x="3200400" y="762000"/>
            <a:ext cx="1885950" cy="1676400"/>
          </a:xfrm>
          <a:prstGeom prst="rect">
            <a:avLst/>
          </a:prstGeom>
          <a:noFill/>
          <a:ln w="9525">
            <a:noFill/>
            <a:miter lim="800000"/>
            <a:headEnd/>
            <a:tailEnd/>
          </a:ln>
          <a:effectLst>
            <a:outerShdw dist="126999" dir="2700000" algn="ctr" rotWithShape="0">
              <a:srgbClr val="808080">
                <a:alpha val="81000"/>
              </a:srgbClr>
            </a:outerShdw>
          </a:effectLst>
        </p:spPr>
      </p:pic>
      <p:pic>
        <p:nvPicPr>
          <p:cNvPr id="1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2165" y="2971800"/>
            <a:ext cx="210263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000" fill="hold"/>
                                        <p:tgtEl>
                                          <p:spTgt spid="9"/>
                                        </p:tgtEl>
                                        <p:attrNameLst>
                                          <p:attrName>ppt_x</p:attrName>
                                        </p:attrNameLst>
                                      </p:cBhvr>
                                      <p:tavLst>
                                        <p:tav tm="0">
                                          <p:val>
                                            <p:strVal val="0-#ppt_w/2"/>
                                          </p:val>
                                        </p:tav>
                                        <p:tav tm="100000">
                                          <p:val>
                                            <p:strVal val="#ppt_x"/>
                                          </p:val>
                                        </p:tav>
                                      </p:tavLst>
                                    </p:anim>
                                    <p:anim calcmode="lin" valueType="num">
                                      <p:cBhvr additive="base">
                                        <p:cTn id="11" dur="10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066800" y="914400"/>
            <a:ext cx="7162800" cy="5338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a:cs typeface="ＭＳ Ｐゴシック"/>
              </a:rPr>
              <a:t>Biodiesel Feedstock Diversity</a:t>
            </a:r>
            <a:endParaRPr lang="en-US" dirty="0"/>
          </a:p>
        </p:txBody>
      </p:sp>
      <p:sp>
        <p:nvSpPr>
          <p:cNvPr id="3" name="Content Placeholder 2"/>
          <p:cNvSpPr>
            <a:spLocks noGrp="1"/>
          </p:cNvSpPr>
          <p:nvPr>
            <p:ph idx="1"/>
          </p:nvPr>
        </p:nvSpPr>
        <p:spPr>
          <a:xfrm>
            <a:off x="914400" y="1600200"/>
            <a:ext cx="7467600" cy="2209799"/>
          </a:xfrm>
        </p:spPr>
        <p:txBody>
          <a:bodyPr>
            <a:normAutofit/>
          </a:bodyPr>
          <a:lstStyle/>
          <a:p>
            <a:r>
              <a:rPr lang="en-US" sz="2400" dirty="0" smtClean="0">
                <a:latin typeface="+mj-lt"/>
              </a:rPr>
              <a:t>Diversity = Sustainability</a:t>
            </a:r>
          </a:p>
          <a:p>
            <a:r>
              <a:rPr lang="en-US" sz="2400" dirty="0" smtClean="0">
                <a:latin typeface="+mj-lt"/>
              </a:rPr>
              <a:t>NBB supports all sustainable </a:t>
            </a:r>
            <a:r>
              <a:rPr lang="en-US" sz="2400" dirty="0" err="1" smtClean="0">
                <a:latin typeface="+mj-lt"/>
              </a:rPr>
              <a:t>feedstocks</a:t>
            </a:r>
            <a:endParaRPr lang="en-US" sz="2400" dirty="0" smtClean="0">
              <a:latin typeface="+mj-lt"/>
            </a:endParaRPr>
          </a:p>
          <a:p>
            <a:r>
              <a:rPr lang="en-US" sz="2400" dirty="0" smtClean="0">
                <a:latin typeface="+mj-lt"/>
              </a:rPr>
              <a:t>Utilize existing wastes</a:t>
            </a:r>
          </a:p>
          <a:p>
            <a:r>
              <a:rPr lang="en-US" sz="2400" dirty="0" smtClean="0">
                <a:latin typeface="+mj-lt"/>
              </a:rPr>
              <a:t>Improve market value for underutilized co-products</a:t>
            </a:r>
            <a:endParaRPr lang="en-US" sz="2400" dirty="0">
              <a:latin typeface="+mj-lt"/>
            </a:endParaRPr>
          </a:p>
        </p:txBody>
      </p:sp>
      <p:grpSp>
        <p:nvGrpSpPr>
          <p:cNvPr id="4" name="Group 25"/>
          <p:cNvGrpSpPr>
            <a:grpSpLocks/>
          </p:cNvGrpSpPr>
          <p:nvPr/>
        </p:nvGrpSpPr>
        <p:grpSpPr bwMode="auto">
          <a:xfrm>
            <a:off x="2438400" y="3962400"/>
            <a:ext cx="2044700" cy="2165294"/>
            <a:chOff x="3278188" y="1689100"/>
            <a:chExt cx="2044700" cy="2164898"/>
          </a:xfrm>
        </p:grpSpPr>
        <p:pic>
          <p:nvPicPr>
            <p:cNvPr id="5" name="Picture 15" descr="deep-fryer-lg.jpg"/>
            <p:cNvPicPr>
              <a:picLocks noChangeAspect="1"/>
            </p:cNvPicPr>
            <p:nvPr/>
          </p:nvPicPr>
          <p:blipFill>
            <a:blip r:embed="rId2" cstate="print"/>
            <a:srcRect/>
            <a:stretch>
              <a:fillRect/>
            </a:stretch>
          </p:blipFill>
          <p:spPr bwMode="auto">
            <a:xfrm>
              <a:off x="3278188" y="1689100"/>
              <a:ext cx="2019300" cy="1851025"/>
            </a:xfrm>
            <a:prstGeom prst="rect">
              <a:avLst/>
            </a:prstGeom>
            <a:noFill/>
            <a:ln w="9525">
              <a:noFill/>
              <a:miter lim="800000"/>
              <a:headEnd/>
              <a:tailEnd/>
            </a:ln>
          </p:spPr>
        </p:pic>
        <p:sp>
          <p:nvSpPr>
            <p:cNvPr id="6" name="TextBox 21"/>
            <p:cNvSpPr txBox="1">
              <a:spLocks noChangeArrowheads="1"/>
            </p:cNvSpPr>
            <p:nvPr/>
          </p:nvSpPr>
          <p:spPr bwMode="auto">
            <a:xfrm>
              <a:off x="3278188" y="3546277"/>
              <a:ext cx="2044700" cy="307721"/>
            </a:xfrm>
            <a:prstGeom prst="rect">
              <a:avLst/>
            </a:prstGeom>
            <a:noFill/>
            <a:ln w="9525">
              <a:noFill/>
              <a:miter lim="800000"/>
              <a:headEnd/>
              <a:tailEnd/>
            </a:ln>
          </p:spPr>
          <p:txBody>
            <a:bodyPr>
              <a:spAutoFit/>
            </a:bodyPr>
            <a:lstStyle/>
            <a:p>
              <a:pPr algn="ctr"/>
              <a:r>
                <a:rPr lang="en-US" sz="1400" dirty="0"/>
                <a:t>Yellow Grease</a:t>
              </a:r>
            </a:p>
          </p:txBody>
        </p:sp>
      </p:grpSp>
      <p:grpSp>
        <p:nvGrpSpPr>
          <p:cNvPr id="7" name="Group 23"/>
          <p:cNvGrpSpPr>
            <a:grpSpLocks/>
          </p:cNvGrpSpPr>
          <p:nvPr/>
        </p:nvGrpSpPr>
        <p:grpSpPr bwMode="auto">
          <a:xfrm>
            <a:off x="4572000" y="3962400"/>
            <a:ext cx="2044700" cy="2286000"/>
            <a:chOff x="6565900" y="1625273"/>
            <a:chExt cx="2044700" cy="1616229"/>
          </a:xfrm>
        </p:grpSpPr>
        <p:pic>
          <p:nvPicPr>
            <p:cNvPr id="8" name="Picture 17" descr="poultry_big.jpg"/>
            <p:cNvPicPr>
              <a:picLocks noChangeAspect="1"/>
            </p:cNvPicPr>
            <p:nvPr/>
          </p:nvPicPr>
          <p:blipFill>
            <a:blip r:embed="rId3" cstate="print"/>
            <a:srcRect l="2835" t="4224" r="2835" b="4224"/>
            <a:stretch>
              <a:fillRect/>
            </a:stretch>
          </p:blipFill>
          <p:spPr bwMode="auto">
            <a:xfrm>
              <a:off x="6565900" y="1625273"/>
              <a:ext cx="2008312" cy="1308427"/>
            </a:xfrm>
            <a:prstGeom prst="rect">
              <a:avLst/>
            </a:prstGeom>
            <a:noFill/>
            <a:ln w="9525">
              <a:noFill/>
              <a:miter lim="800000"/>
              <a:headEnd/>
              <a:tailEnd/>
            </a:ln>
          </p:spPr>
        </p:pic>
        <p:sp>
          <p:nvSpPr>
            <p:cNvPr id="9" name="TextBox 22"/>
            <p:cNvSpPr txBox="1">
              <a:spLocks noChangeArrowheads="1"/>
            </p:cNvSpPr>
            <p:nvPr/>
          </p:nvSpPr>
          <p:spPr bwMode="auto">
            <a:xfrm>
              <a:off x="6565900" y="2933700"/>
              <a:ext cx="2044700" cy="307802"/>
            </a:xfrm>
            <a:prstGeom prst="rect">
              <a:avLst/>
            </a:prstGeom>
            <a:noFill/>
            <a:ln w="9525">
              <a:noFill/>
              <a:miter lim="800000"/>
              <a:headEnd/>
              <a:tailEnd/>
            </a:ln>
          </p:spPr>
          <p:txBody>
            <a:bodyPr>
              <a:spAutoFit/>
            </a:bodyPr>
            <a:lstStyle/>
            <a:p>
              <a:pPr algn="ctr"/>
              <a:r>
                <a:rPr lang="en-US" sz="1400" dirty="0"/>
                <a:t>Animal Fats</a:t>
              </a:r>
            </a:p>
          </p:txBody>
        </p:sp>
      </p:grpSp>
      <p:grpSp>
        <p:nvGrpSpPr>
          <p:cNvPr id="10" name="Group 24"/>
          <p:cNvGrpSpPr>
            <a:grpSpLocks/>
          </p:cNvGrpSpPr>
          <p:nvPr/>
        </p:nvGrpSpPr>
        <p:grpSpPr bwMode="auto">
          <a:xfrm>
            <a:off x="6629400" y="3962400"/>
            <a:ext cx="2078390" cy="2209800"/>
            <a:chOff x="6529512" y="3455699"/>
            <a:chExt cx="2078390" cy="1808037"/>
          </a:xfrm>
        </p:grpSpPr>
        <p:pic>
          <p:nvPicPr>
            <p:cNvPr id="11" name="Picture 16" descr="ethanol_planth2.jpg"/>
            <p:cNvPicPr>
              <a:picLocks noChangeAspect="1"/>
            </p:cNvPicPr>
            <p:nvPr/>
          </p:nvPicPr>
          <p:blipFill>
            <a:blip r:embed="rId4" cstate="print"/>
            <a:srcRect/>
            <a:stretch>
              <a:fillRect/>
            </a:stretch>
          </p:blipFill>
          <p:spPr bwMode="auto">
            <a:xfrm>
              <a:off x="6605712" y="3455699"/>
              <a:ext cx="2002190" cy="1496307"/>
            </a:xfrm>
            <a:prstGeom prst="rect">
              <a:avLst/>
            </a:prstGeom>
            <a:noFill/>
            <a:ln w="9525">
              <a:noFill/>
              <a:miter lim="800000"/>
              <a:headEnd/>
              <a:tailEnd/>
            </a:ln>
          </p:spPr>
        </p:pic>
        <p:sp>
          <p:nvSpPr>
            <p:cNvPr id="12" name="TextBox 20"/>
            <p:cNvSpPr txBox="1">
              <a:spLocks noChangeArrowheads="1"/>
            </p:cNvSpPr>
            <p:nvPr/>
          </p:nvSpPr>
          <p:spPr bwMode="auto">
            <a:xfrm>
              <a:off x="6529512" y="4955977"/>
              <a:ext cx="2044700" cy="307759"/>
            </a:xfrm>
            <a:prstGeom prst="rect">
              <a:avLst/>
            </a:prstGeom>
            <a:noFill/>
            <a:ln w="9525">
              <a:noFill/>
              <a:miter lim="800000"/>
              <a:headEnd/>
              <a:tailEnd/>
            </a:ln>
          </p:spPr>
          <p:txBody>
            <a:bodyPr>
              <a:spAutoFit/>
            </a:bodyPr>
            <a:lstStyle/>
            <a:p>
              <a:pPr algn="ctr"/>
              <a:r>
                <a:rPr lang="en-US" sz="1400" dirty="0"/>
                <a:t>Corn Oil from DDGS</a:t>
              </a:r>
            </a:p>
          </p:txBody>
        </p:sp>
      </p:grpSp>
      <p:grpSp>
        <p:nvGrpSpPr>
          <p:cNvPr id="13" name="Group 43"/>
          <p:cNvGrpSpPr>
            <a:grpSpLocks/>
          </p:cNvGrpSpPr>
          <p:nvPr/>
        </p:nvGrpSpPr>
        <p:grpSpPr bwMode="auto">
          <a:xfrm>
            <a:off x="381000" y="3962400"/>
            <a:ext cx="2019300" cy="2286000"/>
            <a:chOff x="292100" y="4748610"/>
            <a:chExt cx="2019300" cy="1653794"/>
          </a:xfrm>
        </p:grpSpPr>
        <p:sp>
          <p:nvSpPr>
            <p:cNvPr id="14" name="TextBox 39"/>
            <p:cNvSpPr txBox="1">
              <a:spLocks noChangeArrowheads="1"/>
            </p:cNvSpPr>
            <p:nvPr/>
          </p:nvSpPr>
          <p:spPr bwMode="auto">
            <a:xfrm>
              <a:off x="292100" y="6094687"/>
              <a:ext cx="1981200" cy="307717"/>
            </a:xfrm>
            <a:prstGeom prst="rect">
              <a:avLst/>
            </a:prstGeom>
            <a:noFill/>
            <a:ln w="9525">
              <a:noFill/>
              <a:miter lim="800000"/>
              <a:headEnd/>
              <a:tailEnd/>
            </a:ln>
          </p:spPr>
          <p:txBody>
            <a:bodyPr>
              <a:spAutoFit/>
            </a:bodyPr>
            <a:lstStyle/>
            <a:p>
              <a:pPr algn="ctr"/>
              <a:r>
                <a:rPr lang="en-US" sz="1400" dirty="0" smtClean="0"/>
                <a:t>Soybean and Canola Oil</a:t>
              </a:r>
              <a:endParaRPr lang="en-US" sz="1400" dirty="0"/>
            </a:p>
          </p:txBody>
        </p:sp>
        <p:pic>
          <p:nvPicPr>
            <p:cNvPr id="15" name="Picture 8" descr="IMG_5639.JPG"/>
            <p:cNvPicPr>
              <a:picLocks noChangeAspect="1"/>
            </p:cNvPicPr>
            <p:nvPr/>
          </p:nvPicPr>
          <p:blipFill>
            <a:blip r:embed="rId5" cstate="print"/>
            <a:srcRect/>
            <a:stretch>
              <a:fillRect/>
            </a:stretch>
          </p:blipFill>
          <p:spPr bwMode="auto">
            <a:xfrm>
              <a:off x="292285" y="4748610"/>
              <a:ext cx="2019115" cy="1346077"/>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838200"/>
            <a:ext cx="7826375" cy="1143000"/>
          </a:xfrm>
        </p:spPr>
        <p:txBody>
          <a:bodyPr>
            <a:normAutofit/>
          </a:bodyPr>
          <a:lstStyle/>
          <a:p>
            <a:pPr algn="ctr"/>
            <a:r>
              <a:rPr lang="en-US" sz="2800" b="1" dirty="0" smtClean="0">
                <a:ea typeface="ＭＳ Ｐゴシック"/>
                <a:cs typeface="ＭＳ Ｐゴシック"/>
              </a:rPr>
              <a:t>Longer Term Biodiesel Feedstock Sources</a:t>
            </a:r>
          </a:p>
        </p:txBody>
      </p:sp>
      <p:pic>
        <p:nvPicPr>
          <p:cNvPr id="15365" name="Picture 3" descr="flower"/>
          <p:cNvPicPr>
            <a:picLocks noChangeAspect="1" noChangeArrowheads="1"/>
          </p:cNvPicPr>
          <p:nvPr/>
        </p:nvPicPr>
        <p:blipFill>
          <a:blip r:embed="rId3"/>
          <a:srcRect/>
          <a:stretch>
            <a:fillRect/>
          </a:stretch>
        </p:blipFill>
        <p:spPr bwMode="auto">
          <a:xfrm>
            <a:off x="-3378199" y="-3022599"/>
            <a:ext cx="1587" cy="1587"/>
          </a:xfrm>
          <a:prstGeom prst="rect">
            <a:avLst/>
          </a:prstGeom>
          <a:noFill/>
          <a:ln w="9525">
            <a:noFill/>
            <a:miter lim="800000"/>
            <a:headEnd/>
            <a:tailEnd/>
          </a:ln>
        </p:spPr>
      </p:pic>
      <p:grpSp>
        <p:nvGrpSpPr>
          <p:cNvPr id="6" name="Group 30"/>
          <p:cNvGrpSpPr>
            <a:grpSpLocks/>
          </p:cNvGrpSpPr>
          <p:nvPr/>
        </p:nvGrpSpPr>
        <p:grpSpPr bwMode="auto">
          <a:xfrm>
            <a:off x="1295400" y="2743199"/>
            <a:ext cx="6553199" cy="3237111"/>
            <a:chOff x="314325" y="2195202"/>
            <a:chExt cx="4655008" cy="2096211"/>
          </a:xfrm>
        </p:grpSpPr>
        <p:grpSp>
          <p:nvGrpSpPr>
            <p:cNvPr id="7" name="Group 10"/>
            <p:cNvGrpSpPr>
              <a:grpSpLocks/>
            </p:cNvGrpSpPr>
            <p:nvPr/>
          </p:nvGrpSpPr>
          <p:grpSpPr bwMode="auto">
            <a:xfrm>
              <a:off x="314325" y="2195203"/>
              <a:ext cx="2226066" cy="2096210"/>
              <a:chOff x="1113" y="2058"/>
              <a:chExt cx="2989" cy="2815"/>
            </a:xfrm>
          </p:grpSpPr>
          <p:pic>
            <p:nvPicPr>
              <p:cNvPr id="15380" name="Picture 11" descr="mso27512"/>
              <p:cNvPicPr>
                <a:picLocks noChangeAspect="1" noChangeArrowheads="1"/>
              </p:cNvPicPr>
              <p:nvPr/>
            </p:nvPicPr>
            <p:blipFill>
              <a:blip r:embed="rId4" cstate="print"/>
              <a:srcRect t="4193" r="2766"/>
              <a:stretch>
                <a:fillRect/>
              </a:stretch>
            </p:blipFill>
            <p:spPr bwMode="auto">
              <a:xfrm>
                <a:off x="1113" y="2058"/>
                <a:ext cx="2916" cy="2456"/>
              </a:xfrm>
              <a:prstGeom prst="rect">
                <a:avLst/>
              </a:prstGeom>
              <a:noFill/>
              <a:ln w="9525">
                <a:noFill/>
                <a:miter lim="800000"/>
                <a:headEnd/>
                <a:tailEnd/>
              </a:ln>
            </p:spPr>
          </p:pic>
          <p:sp>
            <p:nvSpPr>
              <p:cNvPr id="15381" name="Text Box 12"/>
              <p:cNvSpPr txBox="1">
                <a:spLocks noChangeArrowheads="1"/>
              </p:cNvSpPr>
              <p:nvPr/>
            </p:nvSpPr>
            <p:spPr bwMode="auto">
              <a:xfrm>
                <a:off x="1186" y="4510"/>
                <a:ext cx="2916" cy="363"/>
              </a:xfrm>
              <a:prstGeom prst="rect">
                <a:avLst/>
              </a:prstGeom>
              <a:noFill/>
              <a:ln w="9525">
                <a:noFill/>
                <a:miter lim="800000"/>
                <a:headEnd/>
                <a:tailEnd/>
              </a:ln>
            </p:spPr>
            <p:txBody>
              <a:bodyPr>
                <a:spAutoFit/>
              </a:bodyPr>
              <a:lstStyle/>
              <a:p>
                <a:pPr algn="ctr"/>
                <a:r>
                  <a:rPr lang="en-US" b="1" dirty="0">
                    <a:latin typeface="Calibri" pitchFamily="34" charset="0"/>
                  </a:rPr>
                  <a:t>Algae</a:t>
                </a:r>
              </a:p>
            </p:txBody>
          </p:sp>
        </p:grpSp>
        <p:grpSp>
          <p:nvGrpSpPr>
            <p:cNvPr id="8" name="Group 16"/>
            <p:cNvGrpSpPr>
              <a:grpSpLocks/>
            </p:cNvGrpSpPr>
            <p:nvPr/>
          </p:nvGrpSpPr>
          <p:grpSpPr bwMode="auto">
            <a:xfrm>
              <a:off x="2749604" y="2195202"/>
              <a:ext cx="2219729" cy="2095678"/>
              <a:chOff x="3811" y="2617"/>
              <a:chExt cx="1682" cy="1588"/>
            </a:xfrm>
          </p:grpSpPr>
          <p:pic>
            <p:nvPicPr>
              <p:cNvPr id="15378" name="Picture 17" descr="jatropha fruit 2"/>
              <p:cNvPicPr>
                <a:picLocks noChangeAspect="1" noChangeArrowheads="1"/>
              </p:cNvPicPr>
              <p:nvPr/>
            </p:nvPicPr>
            <p:blipFill>
              <a:blip r:embed="rId5" cstate="print"/>
              <a:srcRect/>
              <a:stretch>
                <a:fillRect/>
              </a:stretch>
            </p:blipFill>
            <p:spPr bwMode="auto">
              <a:xfrm>
                <a:off x="3813" y="2617"/>
                <a:ext cx="1680" cy="1367"/>
              </a:xfrm>
              <a:prstGeom prst="rect">
                <a:avLst/>
              </a:prstGeom>
              <a:noFill/>
              <a:ln w="9525">
                <a:noFill/>
                <a:miter lim="800000"/>
                <a:headEnd/>
                <a:tailEnd/>
              </a:ln>
            </p:spPr>
          </p:pic>
          <p:sp>
            <p:nvSpPr>
              <p:cNvPr id="15379" name="Text Box 18"/>
              <p:cNvSpPr txBox="1">
                <a:spLocks noChangeArrowheads="1"/>
              </p:cNvSpPr>
              <p:nvPr/>
            </p:nvSpPr>
            <p:spPr bwMode="auto">
              <a:xfrm>
                <a:off x="3811" y="4000"/>
                <a:ext cx="1678" cy="205"/>
              </a:xfrm>
              <a:prstGeom prst="rect">
                <a:avLst/>
              </a:prstGeom>
              <a:noFill/>
              <a:ln w="9525">
                <a:noFill/>
                <a:miter lim="800000"/>
                <a:headEnd/>
                <a:tailEnd/>
              </a:ln>
            </p:spPr>
            <p:txBody>
              <a:bodyPr>
                <a:spAutoFit/>
              </a:bodyPr>
              <a:lstStyle/>
              <a:p>
                <a:pPr algn="ctr">
                  <a:spcBef>
                    <a:spcPct val="50000"/>
                  </a:spcBef>
                </a:pPr>
                <a:r>
                  <a:rPr lang="en-US" b="1" dirty="0" err="1">
                    <a:latin typeface="Calibri" pitchFamily="34" charset="0"/>
                  </a:rPr>
                  <a:t>Jatropha</a:t>
                </a:r>
                <a:endParaRPr lang="en-US" b="1" dirty="0">
                  <a:latin typeface="Calibri" pitchFamily="34" charset="0"/>
                </a:endParaRPr>
              </a:p>
            </p:txBody>
          </p:sp>
        </p:grpSp>
      </p:gr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r>
              <a:rPr lang="en-US" sz="3600" dirty="0"/>
              <a:t>Co-products of Food Production</a:t>
            </a:r>
          </a:p>
        </p:txBody>
      </p:sp>
      <p:pic>
        <p:nvPicPr>
          <p:cNvPr id="43011" name="Content Placeholder 3" descr="Soy8020visualfinal.JPG"/>
          <p:cNvPicPr>
            <a:picLocks noGrp="1" noChangeAspect="1"/>
          </p:cNvPicPr>
          <p:nvPr>
            <p:ph sz="half" idx="1"/>
          </p:nvPr>
        </p:nvPicPr>
        <p:blipFill>
          <a:blip r:embed="rId3" cstate="print"/>
          <a:srcRect/>
          <a:stretch>
            <a:fillRect/>
          </a:stretch>
        </p:blipFill>
        <p:spPr>
          <a:xfrm>
            <a:off x="4854575" y="2087564"/>
            <a:ext cx="4114800" cy="3505200"/>
          </a:xfrm>
        </p:spPr>
      </p:pic>
      <p:sp>
        <p:nvSpPr>
          <p:cNvPr id="43012" name="Content Placeholder 5"/>
          <p:cNvSpPr>
            <a:spLocks noGrp="1"/>
          </p:cNvSpPr>
          <p:nvPr>
            <p:ph sz="half" idx="2"/>
          </p:nvPr>
        </p:nvSpPr>
        <p:spPr>
          <a:xfrm>
            <a:off x="762000" y="1752600"/>
            <a:ext cx="4114800" cy="4191000"/>
          </a:xfrm>
        </p:spPr>
        <p:txBody>
          <a:bodyPr/>
          <a:lstStyle/>
          <a:p>
            <a:r>
              <a:rPr lang="en-US" dirty="0" smtClean="0"/>
              <a:t>Protein meal for livestock feed is the driver for soybean production and pricing</a:t>
            </a:r>
          </a:p>
          <a:p>
            <a:endParaRPr lang="en-US" dirty="0" smtClean="0"/>
          </a:p>
          <a:p>
            <a:r>
              <a:rPr lang="en-US" dirty="0" smtClean="0"/>
              <a:t>Better utilization of the oil co-product can reduce the price of the protein meal.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838200" y="2362200"/>
            <a:ext cx="7391400" cy="3886200"/>
          </a:xfrm>
          <a:prstGeom prst="rect">
            <a:avLst/>
          </a:prstGeom>
          <a:noFill/>
          <a:ln w="9525">
            <a:noFill/>
            <a:miter lim="800000"/>
            <a:headEnd/>
            <a:tailEnd/>
          </a:ln>
        </p:spPr>
      </p:pic>
      <p:sp>
        <p:nvSpPr>
          <p:cNvPr id="5" name="Rectangle 4"/>
          <p:cNvSpPr/>
          <p:nvPr/>
        </p:nvSpPr>
        <p:spPr>
          <a:xfrm>
            <a:off x="1447800" y="457200"/>
            <a:ext cx="6172200" cy="1815882"/>
          </a:xfrm>
          <a:prstGeom prst="rect">
            <a:avLst/>
          </a:prstGeom>
        </p:spPr>
        <p:txBody>
          <a:bodyPr wrap="square">
            <a:spAutoFit/>
          </a:bodyPr>
          <a:lstStyle/>
          <a:p>
            <a:pPr algn="ctr"/>
            <a:endParaRPr lang="en-US" b="1" dirty="0" smtClean="0"/>
          </a:p>
          <a:p>
            <a:pPr algn="ctr"/>
            <a:r>
              <a:rPr lang="en-US" sz="2400" b="1" dirty="0" smtClean="0"/>
              <a:t>Energy Characteristics of Biodiesel Production</a:t>
            </a:r>
          </a:p>
          <a:p>
            <a:pPr algn="ctr"/>
            <a:endParaRPr lang="en-US" b="1" dirty="0" smtClean="0"/>
          </a:p>
          <a:p>
            <a:pPr algn="ctr"/>
            <a:r>
              <a:rPr lang="en-US" b="1" dirty="0" smtClean="0"/>
              <a:t>Continuing Improvements in Biodiesel Production </a:t>
            </a:r>
          </a:p>
          <a:p>
            <a:pPr algn="ctr"/>
            <a:r>
              <a:rPr lang="en-US" b="1" dirty="0" smtClean="0"/>
              <a:t> </a:t>
            </a:r>
          </a:p>
          <a:p>
            <a:pPr algn="ctr"/>
            <a:r>
              <a:rPr lang="en-US" sz="1600" b="1" dirty="0" smtClean="0"/>
              <a:t>Total Life-cycle Energy Requirements </a:t>
            </a:r>
            <a:endParaRPr lang="en-US" sz="1600" dirty="0"/>
          </a:p>
        </p:txBody>
      </p:sp>
      <p:sp>
        <p:nvSpPr>
          <p:cNvPr id="6" name="TextBox 5"/>
          <p:cNvSpPr txBox="1"/>
          <p:nvPr/>
        </p:nvSpPr>
        <p:spPr>
          <a:xfrm>
            <a:off x="6400800" y="3962400"/>
            <a:ext cx="2133600" cy="738664"/>
          </a:xfrm>
          <a:prstGeom prst="rect">
            <a:avLst/>
          </a:prstGeom>
          <a:noFill/>
        </p:spPr>
        <p:txBody>
          <a:bodyPr wrap="square" rtlCol="0">
            <a:spAutoFit/>
          </a:bodyPr>
          <a:lstStyle/>
          <a:p>
            <a:r>
              <a:rPr lang="en-US" sz="1400" b="1" dirty="0" smtClean="0"/>
              <a:t>86% Greenhouse Gas Savings </a:t>
            </a:r>
            <a:r>
              <a:rPr lang="en-US" sz="1400" b="1" dirty="0" err="1" smtClean="0"/>
              <a:t>vs</a:t>
            </a:r>
            <a:r>
              <a:rPr lang="en-US" sz="1400" b="1" dirty="0" smtClean="0"/>
              <a:t> Traditional Petroleum</a:t>
            </a:r>
            <a:endParaRPr lang="en-US" sz="14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t="9193"/>
          <a:stretch>
            <a:fillRect/>
          </a:stretch>
        </p:blipFill>
        <p:spPr bwMode="auto">
          <a:xfrm>
            <a:off x="1752600" y="1981200"/>
            <a:ext cx="5410200" cy="3849175"/>
          </a:xfrm>
          <a:prstGeom prst="rect">
            <a:avLst/>
          </a:prstGeom>
          <a:noFill/>
          <a:ln w="9525">
            <a:noFill/>
            <a:miter lim="800000"/>
            <a:headEnd/>
            <a:tailEnd/>
          </a:ln>
        </p:spPr>
      </p:pic>
      <p:sp>
        <p:nvSpPr>
          <p:cNvPr id="3" name="TextBox 2"/>
          <p:cNvSpPr txBox="1"/>
          <p:nvPr/>
        </p:nvSpPr>
        <p:spPr>
          <a:xfrm>
            <a:off x="1206895" y="838200"/>
            <a:ext cx="6938824" cy="861774"/>
          </a:xfrm>
          <a:prstGeom prst="rect">
            <a:avLst/>
          </a:prstGeom>
          <a:noFill/>
        </p:spPr>
        <p:txBody>
          <a:bodyPr wrap="none" rtlCol="0">
            <a:spAutoFit/>
          </a:bodyPr>
          <a:lstStyle/>
          <a:p>
            <a:pPr algn="ctr"/>
            <a:r>
              <a:rPr lang="en-US" b="1" dirty="0" smtClean="0"/>
              <a:t>Comparison of Greenhouse Gas Emissions from Fossil Fuels </a:t>
            </a:r>
            <a:r>
              <a:rPr lang="en-US" b="1" dirty="0" err="1" smtClean="0"/>
              <a:t>vs</a:t>
            </a:r>
            <a:r>
              <a:rPr lang="en-US" b="1" dirty="0" smtClean="0"/>
              <a:t> Biodiesel</a:t>
            </a:r>
          </a:p>
          <a:p>
            <a:pPr algn="ctr"/>
            <a:endParaRPr lang="en-US" b="1" dirty="0" smtClean="0"/>
          </a:p>
          <a:p>
            <a:pPr algn="ctr"/>
            <a:r>
              <a:rPr lang="en-US" sz="1400" b="1" dirty="0" smtClean="0"/>
              <a:t>(not including methane leakage)</a:t>
            </a:r>
            <a:endParaRPr lang="en-US" sz="1400" b="1"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5410200" cy="1219200"/>
          </a:xfrm>
        </p:spPr>
        <p:txBody>
          <a:bodyPr>
            <a:normAutofit fontScale="90000"/>
          </a:bodyPr>
          <a:lstStyle/>
          <a:p>
            <a:r>
              <a:rPr lang="en-US" sz="2700" b="1" cap="none" dirty="0" smtClean="0"/>
              <a:t>Introduction to Clean Diesel</a:t>
            </a:r>
            <a:r>
              <a:rPr lang="en-US" sz="2000" b="1" cap="none" dirty="0" smtClean="0"/>
              <a:t/>
            </a:r>
            <a:br>
              <a:rPr lang="en-US" sz="2000" b="1" cap="none" dirty="0" smtClean="0"/>
            </a:br>
            <a:r>
              <a:rPr lang="en-US" sz="2000" b="1" cap="none" dirty="0" smtClean="0"/>
              <a:t/>
            </a:r>
            <a:br>
              <a:rPr lang="en-US" sz="2000" b="1" cap="none" dirty="0" smtClean="0"/>
            </a:br>
            <a:r>
              <a:rPr lang="en-US" sz="2000" b="1" cap="none" dirty="0" smtClean="0"/>
              <a:t>About the Diesel Technology Forum</a:t>
            </a:r>
            <a:br>
              <a:rPr lang="en-US" sz="2000" b="1" cap="none" dirty="0" smtClean="0"/>
            </a:br>
            <a:r>
              <a:rPr lang="en-US" sz="1800" b="1" cap="none" dirty="0" smtClean="0"/>
              <a:t/>
            </a:r>
            <a:br>
              <a:rPr lang="en-US" sz="1800" b="1" cap="none" dirty="0" smtClean="0"/>
            </a:br>
            <a:r>
              <a:rPr lang="en-US" sz="1400" b="1" dirty="0" smtClean="0"/>
              <a:t>www.dieselforum.org</a:t>
            </a:r>
            <a:endParaRPr lang="en-US" sz="1400" b="1" cap="none" dirty="0"/>
          </a:p>
        </p:txBody>
      </p:sp>
      <p:sp>
        <p:nvSpPr>
          <p:cNvPr id="13315" name="Content Placeholder 2"/>
          <p:cNvSpPr>
            <a:spLocks noGrp="1"/>
          </p:cNvSpPr>
          <p:nvPr>
            <p:ph sz="half" idx="1"/>
          </p:nvPr>
        </p:nvSpPr>
        <p:spPr>
          <a:xfrm>
            <a:off x="1219200" y="3886200"/>
            <a:ext cx="3810000" cy="2362200"/>
          </a:xfrm>
        </p:spPr>
        <p:txBody>
          <a:bodyPr>
            <a:normAutofit lnSpcReduction="10000"/>
          </a:bodyPr>
          <a:lstStyle/>
          <a:p>
            <a:pPr marL="457200" lvl="1" indent="0">
              <a:lnSpc>
                <a:spcPct val="80000"/>
              </a:lnSpc>
              <a:buNone/>
            </a:pPr>
            <a:r>
              <a:rPr lang="en-US" sz="1200" b="1" dirty="0"/>
              <a:t>AGCO</a:t>
            </a:r>
          </a:p>
          <a:p>
            <a:pPr marL="457200" lvl="1" indent="0">
              <a:lnSpc>
                <a:spcPct val="80000"/>
              </a:lnSpc>
              <a:buNone/>
            </a:pPr>
            <a:r>
              <a:rPr lang="en-US" sz="1200" b="1" dirty="0"/>
              <a:t>BP</a:t>
            </a:r>
          </a:p>
          <a:p>
            <a:pPr marL="457200" lvl="1" indent="0">
              <a:lnSpc>
                <a:spcPct val="80000"/>
              </a:lnSpc>
              <a:buNone/>
            </a:pPr>
            <a:r>
              <a:rPr lang="en-US" sz="1200" b="1" dirty="0"/>
              <a:t>BorgWarner</a:t>
            </a:r>
          </a:p>
          <a:p>
            <a:pPr marL="457200" lvl="1" indent="0">
              <a:lnSpc>
                <a:spcPct val="80000"/>
              </a:lnSpc>
              <a:buNone/>
            </a:pPr>
            <a:r>
              <a:rPr lang="en-US" sz="1200" b="1" dirty="0"/>
              <a:t>BOSCH</a:t>
            </a:r>
          </a:p>
          <a:p>
            <a:pPr marL="457200" lvl="1" indent="0">
              <a:lnSpc>
                <a:spcPct val="80000"/>
              </a:lnSpc>
              <a:buNone/>
            </a:pPr>
            <a:r>
              <a:rPr lang="en-US" sz="1200" b="1" dirty="0" smtClean="0"/>
              <a:t>Chrysler</a:t>
            </a:r>
            <a:endParaRPr lang="en-US" sz="1200" b="1" dirty="0"/>
          </a:p>
          <a:p>
            <a:pPr marL="457200" lvl="1" indent="0">
              <a:lnSpc>
                <a:spcPct val="80000"/>
              </a:lnSpc>
              <a:buNone/>
            </a:pPr>
            <a:r>
              <a:rPr lang="en-US" sz="1200" b="1" dirty="0"/>
              <a:t>Cummins Inc </a:t>
            </a:r>
          </a:p>
          <a:p>
            <a:pPr marL="457200" lvl="1" indent="0">
              <a:lnSpc>
                <a:spcPct val="80000"/>
              </a:lnSpc>
              <a:buNone/>
            </a:pPr>
            <a:r>
              <a:rPr lang="en-US" sz="1200" b="1" dirty="0"/>
              <a:t>Daimler </a:t>
            </a:r>
          </a:p>
          <a:p>
            <a:pPr marL="457200" lvl="1" indent="0">
              <a:lnSpc>
                <a:spcPct val="80000"/>
              </a:lnSpc>
              <a:buNone/>
            </a:pPr>
            <a:r>
              <a:rPr lang="en-US" sz="1200" b="1" dirty="0"/>
              <a:t>Delphi </a:t>
            </a:r>
            <a:r>
              <a:rPr lang="en-US" sz="1200" b="1" dirty="0" smtClean="0"/>
              <a:t>Automotive</a:t>
            </a:r>
            <a:endParaRPr lang="en-US" sz="1200" b="1" dirty="0"/>
          </a:p>
          <a:p>
            <a:pPr marL="457200" lvl="1" indent="0">
              <a:lnSpc>
                <a:spcPct val="80000"/>
              </a:lnSpc>
              <a:buNone/>
            </a:pPr>
            <a:r>
              <a:rPr lang="en-US" sz="1200" b="1" dirty="0"/>
              <a:t>Deere &amp; Company</a:t>
            </a:r>
          </a:p>
          <a:p>
            <a:pPr marL="457200" lvl="1" indent="0">
              <a:lnSpc>
                <a:spcPct val="80000"/>
              </a:lnSpc>
              <a:buNone/>
            </a:pPr>
            <a:r>
              <a:rPr lang="en-US" sz="1200" b="1" dirty="0"/>
              <a:t>Ford Motor Company</a:t>
            </a:r>
          </a:p>
          <a:p>
            <a:pPr marL="457200" lvl="1" indent="0">
              <a:lnSpc>
                <a:spcPct val="80000"/>
              </a:lnSpc>
              <a:buNone/>
            </a:pPr>
            <a:r>
              <a:rPr lang="en-US" sz="1200" b="1" dirty="0"/>
              <a:t>General Motors </a:t>
            </a:r>
          </a:p>
          <a:p>
            <a:pPr marL="457200" lvl="1" indent="0">
              <a:lnSpc>
                <a:spcPct val="80000"/>
              </a:lnSpc>
              <a:buNone/>
            </a:pPr>
            <a:r>
              <a:rPr lang="en-US" sz="1200" b="1" dirty="0"/>
              <a:t>Honeywell </a:t>
            </a:r>
          </a:p>
          <a:p>
            <a:pPr marL="457200" lvl="1" indent="0">
              <a:lnSpc>
                <a:spcPct val="80000"/>
              </a:lnSpc>
              <a:buNone/>
            </a:pPr>
            <a:r>
              <a:rPr lang="en-US" sz="1200" b="1" dirty="0"/>
              <a:t>Johnson </a:t>
            </a:r>
            <a:r>
              <a:rPr lang="en-US" sz="1200" b="1" dirty="0" smtClean="0"/>
              <a:t>Matthey</a:t>
            </a:r>
            <a:endParaRPr lang="en-US" sz="2000" i="1" dirty="0" smtClean="0">
              <a:latin typeface="Arial" pitchFamily="34" charset="0"/>
              <a:cs typeface="Arial" pitchFamily="34" charset="0"/>
            </a:endParaRPr>
          </a:p>
        </p:txBody>
      </p:sp>
      <p:sp>
        <p:nvSpPr>
          <p:cNvPr id="3" name="Content Placeholder 2"/>
          <p:cNvSpPr>
            <a:spLocks noGrp="1"/>
          </p:cNvSpPr>
          <p:nvPr>
            <p:ph sz="half" idx="2"/>
          </p:nvPr>
        </p:nvSpPr>
        <p:spPr>
          <a:xfrm>
            <a:off x="4495800" y="3886200"/>
            <a:ext cx="4038600" cy="2209800"/>
          </a:xfrm>
        </p:spPr>
        <p:txBody>
          <a:bodyPr>
            <a:normAutofit lnSpcReduction="10000"/>
          </a:bodyPr>
          <a:lstStyle/>
          <a:p>
            <a:pPr marL="457200" lvl="1" indent="0">
              <a:lnSpc>
                <a:spcPct val="80000"/>
              </a:lnSpc>
              <a:buNone/>
            </a:pPr>
            <a:r>
              <a:rPr lang="en-US" sz="1200" b="1" dirty="0" smtClean="0"/>
              <a:t>Honeywell</a:t>
            </a:r>
          </a:p>
          <a:p>
            <a:pPr marL="457200" lvl="1" indent="0">
              <a:lnSpc>
                <a:spcPct val="80000"/>
              </a:lnSpc>
              <a:buNone/>
            </a:pPr>
            <a:r>
              <a:rPr lang="en-US" sz="1200" b="1" dirty="0" smtClean="0"/>
              <a:t>Johnson Battery</a:t>
            </a:r>
          </a:p>
          <a:p>
            <a:pPr marL="457200" lvl="1" indent="0">
              <a:lnSpc>
                <a:spcPct val="80000"/>
              </a:lnSpc>
              <a:buNone/>
            </a:pPr>
            <a:r>
              <a:rPr lang="en-US" sz="1200" b="1" dirty="0" smtClean="0"/>
              <a:t>Mazda </a:t>
            </a:r>
            <a:r>
              <a:rPr lang="en-US" sz="1200" b="1" dirty="0"/>
              <a:t>North American Operations</a:t>
            </a:r>
          </a:p>
          <a:p>
            <a:pPr marL="457200" lvl="1" indent="0">
              <a:lnSpc>
                <a:spcPct val="80000"/>
              </a:lnSpc>
              <a:buNone/>
            </a:pPr>
            <a:r>
              <a:rPr lang="en-US" sz="1200" b="1" dirty="0"/>
              <a:t>Navistar  </a:t>
            </a:r>
          </a:p>
          <a:p>
            <a:pPr marL="457200" lvl="1" indent="0">
              <a:lnSpc>
                <a:spcPct val="80000"/>
              </a:lnSpc>
              <a:buNone/>
            </a:pPr>
            <a:r>
              <a:rPr lang="en-US" sz="1200" b="1" dirty="0"/>
              <a:t>Terra Environmental</a:t>
            </a:r>
          </a:p>
          <a:p>
            <a:pPr marL="457200" lvl="1" indent="0">
              <a:lnSpc>
                <a:spcPct val="80000"/>
              </a:lnSpc>
              <a:buNone/>
            </a:pPr>
            <a:r>
              <a:rPr lang="en-US" sz="1200" b="1" dirty="0" smtClean="0"/>
              <a:t>Volkswagen Group </a:t>
            </a:r>
            <a:r>
              <a:rPr lang="en-US" sz="1200" b="1" dirty="0"/>
              <a:t>of America</a:t>
            </a:r>
          </a:p>
          <a:p>
            <a:pPr marL="457200" lvl="1" indent="0">
              <a:lnSpc>
                <a:spcPct val="80000"/>
              </a:lnSpc>
              <a:buNone/>
            </a:pPr>
            <a:r>
              <a:rPr lang="en-US" sz="1200" b="1" dirty="0"/>
              <a:t>Yanmar</a:t>
            </a:r>
            <a:br>
              <a:rPr lang="en-US" sz="1200" b="1" dirty="0"/>
            </a:br>
            <a:endParaRPr lang="en-US" sz="1200" b="1" dirty="0"/>
          </a:p>
          <a:p>
            <a:pPr lvl="1">
              <a:lnSpc>
                <a:spcPct val="80000"/>
              </a:lnSpc>
              <a:buFont typeface="Wingdings" pitchFamily="2" charset="2"/>
              <a:buNone/>
            </a:pPr>
            <a:r>
              <a:rPr lang="en-US" sz="1200" b="1" i="1" dirty="0"/>
              <a:t>Allied </a:t>
            </a:r>
            <a:r>
              <a:rPr lang="en-US" sz="1200" b="1" i="1" dirty="0" smtClean="0"/>
              <a:t>Members</a:t>
            </a:r>
          </a:p>
          <a:p>
            <a:pPr lvl="1">
              <a:lnSpc>
                <a:spcPct val="80000"/>
              </a:lnSpc>
              <a:buFont typeface="Wingdings" pitchFamily="2" charset="2"/>
              <a:buNone/>
            </a:pPr>
            <a:endParaRPr lang="en-US" sz="1200" b="1" i="1" dirty="0"/>
          </a:p>
          <a:p>
            <a:pPr marL="457200" lvl="1" indent="0">
              <a:lnSpc>
                <a:spcPct val="80000"/>
              </a:lnSpc>
              <a:buNone/>
            </a:pPr>
            <a:r>
              <a:rPr lang="en-US" sz="1200" b="1" dirty="0"/>
              <a:t>Association of Diesel Specialists</a:t>
            </a:r>
          </a:p>
          <a:p>
            <a:pPr marL="457200" lvl="1" indent="0">
              <a:lnSpc>
                <a:spcPct val="80000"/>
              </a:lnSpc>
              <a:buNone/>
            </a:pPr>
            <a:r>
              <a:rPr lang="en-US" sz="1200" b="1" dirty="0" smtClean="0"/>
              <a:t>National </a:t>
            </a:r>
            <a:r>
              <a:rPr lang="en-US" sz="1200" b="1" dirty="0"/>
              <a:t>Biodiesel Board</a:t>
            </a:r>
          </a:p>
          <a:p>
            <a:pPr marL="457200" lvl="1" indent="0">
              <a:lnSpc>
                <a:spcPct val="80000"/>
              </a:lnSpc>
              <a:buNone/>
            </a:pPr>
            <a:r>
              <a:rPr lang="en-US" sz="1200" b="1" dirty="0" smtClean="0"/>
              <a:t>Western </a:t>
            </a:r>
            <a:r>
              <a:rPr lang="en-US" sz="1200" b="1" dirty="0"/>
              <a:t>States Petroleum Association</a:t>
            </a:r>
          </a:p>
          <a:p>
            <a:endParaRPr lang="en-US" dirty="0"/>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362200"/>
            <a:ext cx="1855747" cy="114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2674" t="7619" r="2674" b="15238"/>
          <a:stretch>
            <a:fillRect/>
          </a:stretch>
        </p:blipFill>
        <p:spPr bwMode="auto">
          <a:xfrm>
            <a:off x="2971800" y="2362200"/>
            <a:ext cx="3236596"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Z:\Shared\dtf\Images\Highway Truck and Bus, school transit - not hybrid\school bus and kid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2362200"/>
            <a:ext cx="1727404" cy="114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1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4433</TotalTime>
  <Words>2101</Words>
  <Application>Microsoft Office PowerPoint</Application>
  <PresentationFormat>On-screen Show (4:3)</PresentationFormat>
  <Paragraphs>433</Paragraphs>
  <Slides>24</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Photo Editor Photo</vt:lpstr>
      <vt:lpstr>Biodiesel  America’s first  Advanced Biofuel  Raymond J. Albrecht, P.E. Technical Representative National Biodiesel Board  rayalbrechtpe@gmail.com  www.biodiesel.org</vt:lpstr>
      <vt:lpstr>PowerPoint Presentation</vt:lpstr>
      <vt:lpstr>PowerPoint Presentation</vt:lpstr>
      <vt:lpstr>Biodiesel Feedstock Diversity</vt:lpstr>
      <vt:lpstr>Longer Term Biodiesel Feedstock Sources</vt:lpstr>
      <vt:lpstr>Co-products of Food Production</vt:lpstr>
      <vt:lpstr>PowerPoint Presentation</vt:lpstr>
      <vt:lpstr>PowerPoint Presentation</vt:lpstr>
      <vt:lpstr>Introduction to Clean Diesel  About the Diesel Technology Forum  www.dieselforum.org</vt:lpstr>
      <vt:lpstr>Why Diesel?</vt:lpstr>
      <vt:lpstr>Biodiesel Emissions Performance  Transportation and Stationary Diesel Applications </vt:lpstr>
      <vt:lpstr>New clean diesel engines have reduced NOx and PM emissions by more than 95% over the last 25 years</vt:lpstr>
      <vt:lpstr>Clean Diesel in the OTC States: Heavy Duty Trucks (Class 3-8)</vt:lpstr>
      <vt:lpstr>Over 20% of the 2012 heavy duty fleet are powered with new clean diesel engines built after 2006</vt:lpstr>
      <vt:lpstr>Selective Catalytic Reduction (SCR) Technology for 2010 Emission Standards Has Reduced Fuel Consumption by 3-4%</vt:lpstr>
      <vt:lpstr>Average In-use Emission Rates for 2010 Model Year and Later (Class 4-8 trucks)  Over 90%  Reduction Since 2007</vt:lpstr>
      <vt:lpstr>2007-2012  Clean Diesel Engines Have Reduced NOx Emissions by 1 Million Tonnes </vt:lpstr>
      <vt:lpstr>Clean Diesel vs CNG</vt:lpstr>
      <vt:lpstr>Clean Diesel Engines in Class 8 Trucks Save $3,500/year in Fuel</vt:lpstr>
      <vt:lpstr>Pick-up and Delivery Vehicles Have Achieved a 20X Reduction in Real World Nox Emissions With Clean Diesel Engines</vt:lpstr>
      <vt:lpstr>Future Heavy-Duty Trucks:   Balancing New Fuel Efficiency Standards &amp; Near Zero Emissions</vt:lpstr>
      <vt:lpstr>Diesel to be # 1 Transport Fuel by 2020</vt:lpstr>
      <vt:lpstr>PowerPoint Presentation</vt:lpstr>
      <vt:lpstr>Biodiesel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of the National Biodiesel Board</dc:title>
  <dc:creator>Owner</dc:creator>
  <cp:lastModifiedBy>Heidi Jones</cp:lastModifiedBy>
  <cp:revision>312</cp:revision>
  <dcterms:created xsi:type="dcterms:W3CDTF">2011-01-28T15:43:31Z</dcterms:created>
  <dcterms:modified xsi:type="dcterms:W3CDTF">2014-04-03T12:11:59Z</dcterms:modified>
</cp:coreProperties>
</file>