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6"/>
  </p:notesMasterIdLst>
  <p:handoutMasterIdLst>
    <p:handoutMasterId r:id="rId17"/>
  </p:handoutMasterIdLst>
  <p:sldIdLst>
    <p:sldId id="291" r:id="rId2"/>
    <p:sldId id="271" r:id="rId3"/>
    <p:sldId id="294" r:id="rId4"/>
    <p:sldId id="293" r:id="rId5"/>
    <p:sldId id="295" r:id="rId6"/>
    <p:sldId id="296" r:id="rId7"/>
    <p:sldId id="297" r:id="rId8"/>
    <p:sldId id="299" r:id="rId9"/>
    <p:sldId id="300" r:id="rId10"/>
    <p:sldId id="301" r:id="rId11"/>
    <p:sldId id="302" r:id="rId12"/>
    <p:sldId id="303" r:id="rId13"/>
    <p:sldId id="304" r:id="rId14"/>
    <p:sldId id="277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8886"/>
    <a:srgbClr val="33231B"/>
    <a:srgbClr val="FFB500"/>
    <a:srgbClr val="D9D9D6"/>
    <a:srgbClr val="ED8B00"/>
    <a:srgbClr val="BDBCBA"/>
    <a:srgbClr val="2F1C11"/>
    <a:srgbClr val="78BE20"/>
    <a:srgbClr val="40C1AC"/>
    <a:srgbClr val="CDA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34" autoAdjust="0"/>
  </p:normalViewPr>
  <p:slideViewPr>
    <p:cSldViewPr snapToGrid="0" snapToObjects="1">
      <p:cViewPr varScale="1">
        <p:scale>
          <a:sx n="94" d="100"/>
          <a:sy n="94" d="100"/>
        </p:scale>
        <p:origin x="69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53DB6-B2D6-9A4F-A06C-9DE9EA6F7DD3}" type="datetimeFigureOut">
              <a:rPr lang="en-US" smtClean="0"/>
              <a:t>4/2/2014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FAFC7-4558-764F-A640-6BC3F2A65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075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B4C64-571D-D748-AC2B-636E97AE73BE}" type="datetimeFigureOut">
              <a:rPr lang="en-US" smtClean="0"/>
              <a:t>4/2/2014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9A758-BB6D-C145-9DB7-2653BC3DB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15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9A758-BB6D-C145-9DB7-2653BC3DBB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40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ght -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2158779" y="266803"/>
            <a:ext cx="3886200" cy="1143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5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88929" y="669234"/>
            <a:ext cx="2057400" cy="3381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rgbClr val="FFB500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40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own - 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4320" y="4684869"/>
            <a:ext cx="5120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D9D9D6"/>
                </a:solidFill>
                <a:latin typeface="Tahoma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0" y="1280160"/>
            <a:ext cx="8561819" cy="324584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Font typeface="Arial"/>
              <a:buChar char="•"/>
              <a:defRPr sz="1600" baseline="0">
                <a:solidFill>
                  <a:schemeClr val="bg1"/>
                </a:solidFill>
                <a:latin typeface="Tahoma"/>
                <a:cs typeface="Tahoma"/>
              </a:defRPr>
            </a:lvl1pPr>
            <a:lvl2pPr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defRPr sz="1400">
                <a:solidFill>
                  <a:schemeClr val="bg1"/>
                </a:solidFill>
                <a:latin typeface="Tahoma"/>
                <a:cs typeface="Tahoma"/>
              </a:defRPr>
            </a:lvl2pPr>
            <a:lvl3pPr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defRPr sz="1300">
                <a:solidFill>
                  <a:schemeClr val="bg1"/>
                </a:solidFill>
                <a:latin typeface="Tahoma"/>
                <a:cs typeface="Tahoma"/>
              </a:defRPr>
            </a:lvl3pPr>
            <a:lvl4pPr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defRPr sz="1200">
                <a:solidFill>
                  <a:schemeClr val="bg1"/>
                </a:solidFill>
                <a:latin typeface="Tahoma"/>
                <a:cs typeface="Tahoma"/>
              </a:defRPr>
            </a:lvl4pPr>
            <a:lvl5pPr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defRPr sz="1200">
                <a:solidFill>
                  <a:schemeClr val="bg1"/>
                </a:solidFill>
                <a:latin typeface="Tahoma"/>
                <a:cs typeface="Tahoma"/>
              </a:defRPr>
            </a:lvl5pPr>
            <a:lvl6pPr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defRPr sz="1200" baseline="0">
                <a:solidFill>
                  <a:schemeClr val="bg1"/>
                </a:solidFill>
                <a:latin typeface="Tahoma"/>
                <a:cs typeface="Tahoma"/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  <p:sp>
        <p:nvSpPr>
          <p:cNvPr id="10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74320"/>
            <a:ext cx="8561818" cy="49213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685800"/>
            <a:ext cx="8561387" cy="4397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87420" y="4593587"/>
            <a:ext cx="377938" cy="4572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456222" y="4697537"/>
            <a:ext cx="6231557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90793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0" y="1280160"/>
            <a:ext cx="8561819" cy="324584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600">
                <a:solidFill>
                  <a:srgbClr val="33231B"/>
                </a:solidFill>
                <a:latin typeface="Tahoma"/>
                <a:cs typeface="Tahoma"/>
              </a:defRPr>
            </a:lvl1pPr>
            <a:lvl2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400">
                <a:solidFill>
                  <a:srgbClr val="33231B"/>
                </a:solidFill>
                <a:latin typeface="Tahoma"/>
                <a:cs typeface="Tahoma"/>
              </a:defRPr>
            </a:lvl2pPr>
            <a:lvl3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300">
                <a:solidFill>
                  <a:srgbClr val="33231B"/>
                </a:solidFill>
                <a:latin typeface="Tahoma"/>
                <a:cs typeface="Tahoma"/>
              </a:defRPr>
            </a:lvl3pPr>
            <a:lvl4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4pPr>
            <a:lvl5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5pPr>
            <a:lvl6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 baseline="0">
                <a:solidFill>
                  <a:srgbClr val="33231B"/>
                </a:solidFill>
                <a:latin typeface="Tahoma"/>
                <a:cs typeface="Tahoma"/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  <p:sp>
        <p:nvSpPr>
          <p:cNvPr id="24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74320"/>
            <a:ext cx="8561818" cy="49213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>
                <a:srgbClr val="33231B"/>
              </a:buClr>
              <a:buSzTx/>
              <a:buFontTx/>
              <a:buNone/>
              <a:tabLst/>
              <a:defRPr sz="2800">
                <a:solidFill>
                  <a:srgbClr val="33231B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685800"/>
            <a:ext cx="8561387" cy="439737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rgbClr val="33231B"/>
              </a:buClr>
              <a:buNone/>
              <a:defRPr sz="2000" baseline="0">
                <a:solidFill>
                  <a:srgbClr val="33231B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4320" y="4684869"/>
            <a:ext cx="5120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88886"/>
                </a:solidFill>
                <a:latin typeface="Tahoma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87420" y="4593587"/>
            <a:ext cx="377938" cy="4572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456222" y="4697537"/>
            <a:ext cx="6231557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85354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- 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0" y="1280160"/>
            <a:ext cx="8561819" cy="324584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600">
                <a:solidFill>
                  <a:srgbClr val="33231B"/>
                </a:solidFill>
                <a:latin typeface="Tahoma"/>
                <a:cs typeface="Tahoma"/>
              </a:defRPr>
            </a:lvl1pPr>
            <a:lvl2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400">
                <a:solidFill>
                  <a:srgbClr val="33231B"/>
                </a:solidFill>
                <a:latin typeface="Tahoma"/>
                <a:cs typeface="Tahoma"/>
              </a:defRPr>
            </a:lvl2pPr>
            <a:lvl3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300">
                <a:solidFill>
                  <a:srgbClr val="33231B"/>
                </a:solidFill>
                <a:latin typeface="Tahoma"/>
                <a:cs typeface="Tahoma"/>
              </a:defRPr>
            </a:lvl3pPr>
            <a:lvl4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4pPr>
            <a:lvl5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5pPr>
            <a:lvl6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 baseline="0">
                <a:solidFill>
                  <a:srgbClr val="33231B"/>
                </a:solidFill>
                <a:latin typeface="Tahoma"/>
                <a:cs typeface="Tahoma"/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  <p:sp>
        <p:nvSpPr>
          <p:cNvPr id="34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74320"/>
            <a:ext cx="8561818" cy="49213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>
                <a:srgbClr val="33231B"/>
              </a:buClr>
              <a:buSzTx/>
              <a:buFontTx/>
              <a:buNone/>
              <a:tabLst/>
              <a:defRPr sz="2800">
                <a:solidFill>
                  <a:srgbClr val="33231B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685800"/>
            <a:ext cx="8561387" cy="439737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rgbClr val="33231B"/>
              </a:buClr>
              <a:buNone/>
              <a:defRPr sz="2000" baseline="0">
                <a:solidFill>
                  <a:srgbClr val="33231B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4320" y="4684869"/>
            <a:ext cx="5120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88886"/>
                </a:solidFill>
                <a:latin typeface="Tahoma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87420" y="4593587"/>
            <a:ext cx="377938" cy="4572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456222" y="4697537"/>
            <a:ext cx="6231557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90793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17520" y="1280160"/>
            <a:ext cx="5847838" cy="324584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600">
                <a:solidFill>
                  <a:srgbClr val="33231B"/>
                </a:solidFill>
                <a:latin typeface="Tahoma"/>
                <a:cs typeface="Tahoma"/>
              </a:defRPr>
            </a:lvl1pPr>
            <a:lvl2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400">
                <a:solidFill>
                  <a:srgbClr val="33231B"/>
                </a:solidFill>
                <a:latin typeface="Tahoma"/>
                <a:cs typeface="Tahoma"/>
              </a:defRPr>
            </a:lvl2pPr>
            <a:lvl3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300">
                <a:solidFill>
                  <a:srgbClr val="33231B"/>
                </a:solidFill>
                <a:latin typeface="Tahoma"/>
                <a:cs typeface="Tahoma"/>
              </a:defRPr>
            </a:lvl3pPr>
            <a:lvl4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4pPr>
            <a:lvl5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5pPr>
            <a:lvl6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 baseline="0">
                <a:solidFill>
                  <a:srgbClr val="33231B"/>
                </a:solidFill>
                <a:latin typeface="Tahoma"/>
                <a:cs typeface="Tahoma"/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3017520" y="274320"/>
            <a:ext cx="5847837" cy="49213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>
                <a:srgbClr val="33231B"/>
              </a:buClr>
              <a:buSzTx/>
              <a:buFontTx/>
              <a:buNone/>
              <a:tabLst/>
              <a:defRPr sz="2800">
                <a:solidFill>
                  <a:srgbClr val="33231B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0" y="685800"/>
            <a:ext cx="5847542" cy="439737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rgbClr val="33231B"/>
              </a:buClr>
              <a:buNone/>
              <a:defRPr sz="2000" baseline="0">
                <a:solidFill>
                  <a:srgbClr val="33231B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4320" y="4684869"/>
            <a:ext cx="5120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D9D9D6"/>
                </a:solidFill>
                <a:latin typeface="Tahoma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87420" y="4593587"/>
            <a:ext cx="377938" cy="4572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017520" y="4697537"/>
            <a:ext cx="5364480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79466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container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5"/>
          <p:cNvSpPr>
            <a:spLocks noGrp="1"/>
          </p:cNvSpPr>
          <p:nvPr>
            <p:ph type="title" hasCustomPrompt="1"/>
          </p:nvPr>
        </p:nvSpPr>
        <p:spPr>
          <a:xfrm>
            <a:off x="3017520" y="274320"/>
            <a:ext cx="5847837" cy="49213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>
                <a:srgbClr val="33231B"/>
              </a:buClr>
              <a:buSzTx/>
              <a:buFontTx/>
              <a:buNone/>
              <a:tabLst/>
              <a:defRPr sz="2800">
                <a:solidFill>
                  <a:srgbClr val="33231B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0" y="685800"/>
            <a:ext cx="5847542" cy="439737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rgbClr val="33231B"/>
              </a:buClr>
              <a:buNone/>
              <a:defRPr sz="2000" baseline="0">
                <a:solidFill>
                  <a:srgbClr val="33231B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17520" y="1280160"/>
            <a:ext cx="5847838" cy="324584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600">
                <a:solidFill>
                  <a:srgbClr val="33231B"/>
                </a:solidFill>
                <a:latin typeface="Tahoma"/>
                <a:cs typeface="Tahoma"/>
              </a:defRPr>
            </a:lvl1pPr>
            <a:lvl2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400">
                <a:solidFill>
                  <a:srgbClr val="33231B"/>
                </a:solidFill>
                <a:latin typeface="Tahoma"/>
                <a:cs typeface="Tahoma"/>
              </a:defRPr>
            </a:lvl2pPr>
            <a:lvl3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300">
                <a:solidFill>
                  <a:srgbClr val="33231B"/>
                </a:solidFill>
                <a:latin typeface="Tahoma"/>
                <a:cs typeface="Tahoma"/>
              </a:defRPr>
            </a:lvl3pPr>
            <a:lvl4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4pPr>
            <a:lvl5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5pPr>
            <a:lvl6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 baseline="0">
                <a:solidFill>
                  <a:srgbClr val="33231B"/>
                </a:solidFill>
                <a:latin typeface="Tahoma"/>
                <a:cs typeface="Tahoma"/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4320" y="4684869"/>
            <a:ext cx="5120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D9D9D6"/>
                </a:solidFill>
                <a:latin typeface="Tahoma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87420" y="4593587"/>
            <a:ext cx="377938" cy="4572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017520" y="4697537"/>
            <a:ext cx="5364480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64001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5"/>
          <p:cNvSpPr>
            <a:spLocks noGrp="1"/>
          </p:cNvSpPr>
          <p:nvPr>
            <p:ph type="title" hasCustomPrompt="1"/>
          </p:nvPr>
        </p:nvSpPr>
        <p:spPr>
          <a:xfrm>
            <a:off x="3017520" y="274320"/>
            <a:ext cx="5847837" cy="49213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>
                <a:srgbClr val="33231B"/>
              </a:buClr>
              <a:buSzTx/>
              <a:buFontTx/>
              <a:buNone/>
              <a:tabLst/>
              <a:defRPr sz="2800">
                <a:solidFill>
                  <a:srgbClr val="33231B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0" y="685800"/>
            <a:ext cx="5847542" cy="439737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rgbClr val="33231B"/>
              </a:buClr>
              <a:buNone/>
              <a:defRPr sz="2000" baseline="0">
                <a:solidFill>
                  <a:srgbClr val="33231B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17520" y="1280160"/>
            <a:ext cx="5847838" cy="324584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600">
                <a:solidFill>
                  <a:srgbClr val="33231B"/>
                </a:solidFill>
                <a:latin typeface="Tahoma"/>
                <a:cs typeface="Tahoma"/>
              </a:defRPr>
            </a:lvl1pPr>
            <a:lvl2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400">
                <a:solidFill>
                  <a:srgbClr val="33231B"/>
                </a:solidFill>
                <a:latin typeface="Tahoma"/>
                <a:cs typeface="Tahoma"/>
              </a:defRPr>
            </a:lvl2pPr>
            <a:lvl3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300">
                <a:solidFill>
                  <a:srgbClr val="33231B"/>
                </a:solidFill>
                <a:latin typeface="Tahoma"/>
                <a:cs typeface="Tahoma"/>
              </a:defRPr>
            </a:lvl3pPr>
            <a:lvl4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4pPr>
            <a:lvl5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5pPr>
            <a:lvl6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 baseline="0">
                <a:solidFill>
                  <a:srgbClr val="33231B"/>
                </a:solidFill>
                <a:latin typeface="Tahoma"/>
                <a:cs typeface="Tahoma"/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4320" y="4684869"/>
            <a:ext cx="5120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88886"/>
                </a:solidFill>
                <a:latin typeface="Tahoma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87420" y="4593587"/>
            <a:ext cx="377938" cy="4572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017520" y="4697537"/>
            <a:ext cx="5364480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64001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0" y="1280160"/>
            <a:ext cx="5847838" cy="324584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231B"/>
              </a:buClr>
              <a:defRPr sz="1600">
                <a:solidFill>
                  <a:srgbClr val="33231B"/>
                </a:solidFill>
                <a:latin typeface="Tahoma"/>
                <a:cs typeface="Tahoma"/>
              </a:defRPr>
            </a:lvl1pPr>
            <a:lvl2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231B"/>
              </a:buClr>
              <a:defRPr sz="1400">
                <a:solidFill>
                  <a:srgbClr val="33231B"/>
                </a:solidFill>
                <a:latin typeface="Tahoma"/>
                <a:cs typeface="Tahoma"/>
              </a:defRPr>
            </a:lvl2pPr>
            <a:lvl3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231B"/>
              </a:buClr>
              <a:defRPr sz="1300">
                <a:solidFill>
                  <a:srgbClr val="33231B"/>
                </a:solidFill>
                <a:latin typeface="Tahoma"/>
                <a:cs typeface="Tahoma"/>
              </a:defRPr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5pPr>
            <a:lvl6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231B"/>
              </a:buClr>
              <a:defRPr sz="1200" baseline="0">
                <a:solidFill>
                  <a:srgbClr val="33231B"/>
                </a:solidFill>
                <a:latin typeface="Tahoma"/>
                <a:cs typeface="Tahoma"/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  <p:sp>
        <p:nvSpPr>
          <p:cNvPr id="17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74320"/>
            <a:ext cx="5847837" cy="49213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>
                <a:srgbClr val="33231B"/>
              </a:buClr>
              <a:buSzTx/>
              <a:buFontTx/>
              <a:buNone/>
              <a:tabLst/>
              <a:defRPr sz="2800">
                <a:solidFill>
                  <a:srgbClr val="33231B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685800"/>
            <a:ext cx="5847542" cy="439737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rgbClr val="33231B"/>
              </a:buClr>
              <a:buNone/>
              <a:defRPr sz="2000" baseline="0">
                <a:solidFill>
                  <a:srgbClr val="33231B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3294" y="4684869"/>
            <a:ext cx="5120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D9D9D6"/>
                </a:solidFill>
                <a:latin typeface="Tahoma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4320" y="4593587"/>
            <a:ext cx="377938" cy="4572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848822" y="4697537"/>
            <a:ext cx="5364480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07588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ehous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74320"/>
            <a:ext cx="5847837" cy="49213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>
                <a:srgbClr val="33231B"/>
              </a:buClr>
              <a:buSzTx/>
              <a:buFontTx/>
              <a:buNone/>
              <a:tabLst/>
              <a:defRPr sz="2800">
                <a:solidFill>
                  <a:srgbClr val="33231B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685800"/>
            <a:ext cx="5847542" cy="439737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rgbClr val="33231B"/>
              </a:buClr>
              <a:buNone/>
              <a:defRPr sz="2000" baseline="0">
                <a:solidFill>
                  <a:srgbClr val="33231B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0" y="1280160"/>
            <a:ext cx="5847838" cy="324584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231B"/>
              </a:buClr>
              <a:defRPr sz="1600">
                <a:solidFill>
                  <a:srgbClr val="33231B"/>
                </a:solidFill>
                <a:latin typeface="Tahoma"/>
                <a:cs typeface="Tahoma"/>
              </a:defRPr>
            </a:lvl1pPr>
            <a:lvl2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231B"/>
              </a:buClr>
              <a:defRPr sz="1400">
                <a:solidFill>
                  <a:srgbClr val="33231B"/>
                </a:solidFill>
                <a:latin typeface="Tahoma"/>
                <a:cs typeface="Tahoma"/>
              </a:defRPr>
            </a:lvl2pPr>
            <a:lvl3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231B"/>
              </a:buClr>
              <a:defRPr sz="1300">
                <a:solidFill>
                  <a:srgbClr val="33231B"/>
                </a:solidFill>
                <a:latin typeface="Tahoma"/>
                <a:cs typeface="Tahoma"/>
              </a:defRPr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5pPr>
            <a:lvl6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231B"/>
              </a:buClr>
              <a:defRPr sz="1200" baseline="0">
                <a:solidFill>
                  <a:srgbClr val="33231B"/>
                </a:solidFill>
                <a:latin typeface="Tahoma"/>
                <a:cs typeface="Tahoma"/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53294" y="4684869"/>
            <a:ext cx="5120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D9D9D6"/>
                </a:solidFill>
                <a:latin typeface="Tahoma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4320" y="4593587"/>
            <a:ext cx="377938" cy="4572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848822" y="4697537"/>
            <a:ext cx="5364480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38649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ght - Thank Yo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456222" y="4697537"/>
            <a:ext cx="6231557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157984" y="603466"/>
            <a:ext cx="17241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Georgia"/>
                <a:cs typeface="Georgia"/>
              </a:rPr>
              <a:t>Thank You</a:t>
            </a:r>
            <a:endParaRPr lang="en-US" sz="25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90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 - Thank Yo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456222" y="4697537"/>
            <a:ext cx="6231557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157984" y="603466"/>
            <a:ext cx="17241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Georgia"/>
                <a:cs typeface="Georgia"/>
              </a:rPr>
              <a:t>Thank You</a:t>
            </a:r>
            <a:endParaRPr lang="en-US" sz="25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93287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 -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2158779" y="266803"/>
            <a:ext cx="3886200" cy="1143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5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88929" y="669234"/>
            <a:ext cx="2057400" cy="3381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rgbClr val="FFB500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 - Thank Yo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456222" y="4697537"/>
            <a:ext cx="6231557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157984" y="603466"/>
            <a:ext cx="17241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Georgia"/>
                <a:cs typeface="Georgia"/>
              </a:rPr>
              <a:t>Thank You</a:t>
            </a:r>
            <a:endParaRPr lang="en-US" sz="25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6208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tail - Thank Yo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456222" y="4697537"/>
            <a:ext cx="6231557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157984" y="603466"/>
            <a:ext cx="17241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Georgia"/>
                <a:cs typeface="Georgia"/>
              </a:rPr>
              <a:t>Thank You</a:t>
            </a:r>
            <a:endParaRPr lang="en-US" sz="25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72937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unteer - Thank Yo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456222" y="4697537"/>
            <a:ext cx="6231557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157984" y="603466"/>
            <a:ext cx="17241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Georgia"/>
                <a:cs typeface="Georgia"/>
              </a:rPr>
              <a:t>Thank You</a:t>
            </a:r>
            <a:endParaRPr lang="en-US" sz="25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15249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 - Thank Yo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456222" y="4697537"/>
            <a:ext cx="6231557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157984" y="603466"/>
            <a:ext cx="17241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Georgia"/>
                <a:cs typeface="Georgia"/>
              </a:rPr>
              <a:t>Thank You</a:t>
            </a:r>
            <a:endParaRPr lang="en-US" sz="25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91122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 - Thank Yo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456222" y="4697537"/>
            <a:ext cx="6231557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157984" y="603466"/>
            <a:ext cx="17241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Georgia"/>
                <a:cs typeface="Georgia"/>
              </a:rPr>
              <a:t>Thank You</a:t>
            </a:r>
            <a:endParaRPr lang="en-US" sz="25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54413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ckage Car - Thank Yo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456222" y="4697537"/>
            <a:ext cx="6231557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157984" y="603466"/>
            <a:ext cx="17241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Georgia"/>
                <a:cs typeface="Georgia"/>
              </a:rPr>
              <a:t>Thank You</a:t>
            </a:r>
            <a:endParaRPr lang="en-US" sz="25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10360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 - Thank Yo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456222" y="4697537"/>
            <a:ext cx="6231557" cy="28854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33231B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3231B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33231B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33231B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33231B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157984" y="603466"/>
            <a:ext cx="17241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Georgia"/>
                <a:cs typeface="Georgia"/>
              </a:rPr>
              <a:t>Thank You</a:t>
            </a:r>
            <a:endParaRPr lang="en-US" sz="25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25355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 -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2158779" y="266803"/>
            <a:ext cx="3886200" cy="1143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5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88929" y="669234"/>
            <a:ext cx="2057400" cy="3381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rgbClr val="FFB500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tail -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2158779" y="266803"/>
            <a:ext cx="3886200" cy="1143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5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88929" y="669234"/>
            <a:ext cx="2057400" cy="3381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rgbClr val="FFB500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unteer -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2158779" y="266803"/>
            <a:ext cx="3886200" cy="1143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5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88929" y="669234"/>
            <a:ext cx="2057400" cy="3381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rgbClr val="FFB500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81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 -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2158779" y="266803"/>
            <a:ext cx="3886200" cy="1143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5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88929" y="669234"/>
            <a:ext cx="2057400" cy="3381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rgbClr val="FFB500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3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 -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2158779" y="266803"/>
            <a:ext cx="3886200" cy="1143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5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88929" y="669234"/>
            <a:ext cx="2057400" cy="3381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rgbClr val="FFB500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17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ckage Car -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2158779" y="266803"/>
            <a:ext cx="3886200" cy="1143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5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88929" y="669234"/>
            <a:ext cx="2057400" cy="3381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rgbClr val="FFB500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04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ub -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2158779" y="266803"/>
            <a:ext cx="3886200" cy="1143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5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88929" y="669234"/>
            <a:ext cx="2057400" cy="3381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rgbClr val="FFB500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54" y="396203"/>
            <a:ext cx="730912" cy="88420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789716" y="995927"/>
            <a:ext cx="2057400" cy="9144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8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39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32858" y="266803"/>
            <a:ext cx="512341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Reducing Air Emissions through Alternative Transportation Strategies 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788929" y="669234"/>
            <a:ext cx="2057400" cy="338138"/>
          </a:xfrm>
        </p:spPr>
        <p:txBody>
          <a:bodyPr/>
          <a:lstStyle/>
          <a:p>
            <a:r>
              <a:rPr lang="en-US" dirty="0" smtClean="0"/>
              <a:t>April 8, 2014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164486" y="1007372"/>
            <a:ext cx="17145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n-US" sz="1100" dirty="0">
                <a:solidFill>
                  <a:srgbClr val="FFB500"/>
                </a:solidFill>
                <a:latin typeface="Tahoma"/>
                <a:cs typeface="Tahoma"/>
              </a:rPr>
              <a:t>Mark Giuffre</a:t>
            </a:r>
            <a:br>
              <a:rPr lang="en-US" sz="1100" dirty="0">
                <a:solidFill>
                  <a:srgbClr val="FFB500"/>
                </a:solidFill>
                <a:latin typeface="Tahoma"/>
                <a:cs typeface="Tahoma"/>
              </a:rPr>
            </a:br>
            <a:r>
              <a:rPr lang="en-US" sz="1100" dirty="0">
                <a:solidFill>
                  <a:srgbClr val="FFB500"/>
                </a:solidFill>
                <a:latin typeface="Tahoma"/>
                <a:cs typeface="Tahoma"/>
              </a:rPr>
              <a:t>Vice President, </a:t>
            </a:r>
            <a:br>
              <a:rPr lang="en-US" sz="1100" dirty="0">
                <a:solidFill>
                  <a:srgbClr val="FFB500"/>
                </a:solidFill>
                <a:latin typeface="Tahoma"/>
                <a:cs typeface="Tahoma"/>
              </a:rPr>
            </a:br>
            <a:r>
              <a:rPr lang="en-US" sz="1100" dirty="0">
                <a:solidFill>
                  <a:srgbClr val="FFB500"/>
                </a:solidFill>
                <a:latin typeface="Tahoma"/>
                <a:cs typeface="Tahoma"/>
              </a:rPr>
              <a:t>UPS State Govt. Affairs</a:t>
            </a:r>
            <a:br>
              <a:rPr lang="en-US" sz="1100" dirty="0">
                <a:solidFill>
                  <a:srgbClr val="FFB500"/>
                </a:solidFill>
                <a:latin typeface="Tahoma"/>
                <a:cs typeface="Tahoma"/>
              </a:rPr>
            </a:br>
            <a:endParaRPr lang="en-US" sz="1100" dirty="0">
              <a:solidFill>
                <a:srgbClr val="FFB5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0796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1077383" cy="274637"/>
          </a:xfrm>
          <a:prstGeom prst="rect">
            <a:avLst/>
          </a:prstGeom>
        </p:spPr>
        <p:txBody>
          <a:bodyPr/>
          <a:lstStyle/>
          <a:p>
            <a:fld id="{0A8B43A7-666A-9F40-B039-53E3BCE5B7A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604761"/>
            <a:ext cx="3991764" cy="33092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8160" y="571565"/>
            <a:ext cx="4572000" cy="33424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i="1" kern="0" dirty="0">
                <a:solidFill>
                  <a:srgbClr val="000000"/>
                </a:solidFill>
                <a:latin typeface="Calibri" pitchFamily="34" charset="0"/>
                <a:ea typeface="ＭＳ Ｐゴシック" panose="020B0600070205080204" pitchFamily="34" charset="-128"/>
              </a:rPr>
              <a:t>“As the folks here at UPS understand, we’ve got to have an all-out, all-in, all-of-the-above strategy that develops every source of American energy.”</a:t>
            </a:r>
          </a:p>
          <a:p>
            <a:pPr lvl="0" algn="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kern="0" dirty="0" smtClean="0">
                <a:solidFill>
                  <a:srgbClr val="000000"/>
                </a:solidFill>
                <a:latin typeface="Calibri" pitchFamily="34" charset="0"/>
                <a:ea typeface="ＭＳ Ｐゴシック" panose="020B0600070205080204" pitchFamily="34" charset="-128"/>
              </a:rPr>
              <a:t>President </a:t>
            </a: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ＭＳ Ｐゴシック" panose="020B0600070205080204" pitchFamily="34" charset="-128"/>
              </a:rPr>
              <a:t>Obama, </a:t>
            </a:r>
          </a:p>
          <a:p>
            <a:pPr lvl="0" algn="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ＭＳ Ｐゴシック" panose="020B0600070205080204" pitchFamily="34" charset="-128"/>
              </a:rPr>
              <a:t>Jan 26, 2012</a:t>
            </a:r>
          </a:p>
        </p:txBody>
      </p:sp>
    </p:spTree>
    <p:extLst>
      <p:ext uri="{BB962C8B-B14F-4D97-AF65-F5344CB8AC3E}">
        <p14:creationId xmlns:p14="http://schemas.microsoft.com/office/powerpoint/2010/main" val="253954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74320" y="187235"/>
            <a:ext cx="8869680" cy="4921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Outlook for UPS Alternative </a:t>
            </a:r>
            <a:r>
              <a:rPr lang="en-US" dirty="0" smtClean="0"/>
              <a:t>Fuels </a:t>
            </a:r>
            <a:r>
              <a:rPr lang="en-US" dirty="0"/>
              <a:t>Fleet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1077383" cy="274637"/>
          </a:xfrm>
          <a:prstGeom prst="rect">
            <a:avLst/>
          </a:prstGeom>
        </p:spPr>
        <p:txBody>
          <a:bodyPr/>
          <a:lstStyle/>
          <a:p>
            <a:fld id="{0A8B43A7-666A-9F40-B039-53E3BCE5B7A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4320" y="583575"/>
            <a:ext cx="8229600" cy="5029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  <a:defRPr/>
            </a:pP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LNG: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buFontTx/>
              <a:buChar char="•"/>
              <a:defRPr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2014, the only new class 8 tractors that UPS will buy (for its domestic small package business) will run on natural gas. Will build 9 more LNG fueling stations by the end of 2014 – increasing the total number of stations by 13. </a:t>
            </a:r>
          </a:p>
          <a:p>
            <a:pPr lvl="1">
              <a:buFontTx/>
              <a:buChar char="•"/>
              <a:defRPr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the end of 2014 UPS will have in excess of 1,000 Class 8 LNG tractors, displacing 24 million gallons annually (19 in the U.K. operating on bio-methane).</a:t>
            </a:r>
          </a:p>
          <a:p>
            <a:pPr>
              <a:buFontTx/>
              <a:buChar char="•"/>
              <a:defRPr/>
            </a:pP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Propane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lvl="1">
              <a:buFontTx/>
              <a:buChar char="•"/>
              <a:defRPr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UPS began using propane-powered vehicles in Canada in the 1980s.  Today UPS has nearly 900 there. </a:t>
            </a:r>
          </a:p>
          <a:p>
            <a:pPr lvl="1">
              <a:buFontTx/>
              <a:buChar char="•"/>
              <a:defRPr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March said we will spend $68 million to buy 1,000 propane-powered trucks for the U.S., including 40 propane-fueling stations, by early next year.</a:t>
            </a:r>
          </a:p>
          <a:p>
            <a:pPr>
              <a:buFontTx/>
              <a:buChar char="•"/>
              <a:defRPr/>
            </a:pP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Electric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lvl="1">
              <a:buFontTx/>
              <a:buChar char="•"/>
              <a:defRPr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UPS has 158 plug-in electric delivery trucks worldwide. UPS engineers are seeking more affordable, longer-range electric delivery trucks to deploy in large numbers in the future.  </a:t>
            </a:r>
          </a:p>
          <a:p>
            <a:pPr>
              <a:buFontTx/>
              <a:buChar char="•"/>
              <a:defRPr/>
            </a:pPr>
            <a:endParaRPr lang="en-US" sz="16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61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74320" y="248295"/>
            <a:ext cx="8869680" cy="4921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UPS Game Plan on Natural Gas Alternative Fuel Vehicles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1077383" cy="274637"/>
          </a:xfrm>
          <a:prstGeom prst="rect">
            <a:avLst/>
          </a:prstGeom>
        </p:spPr>
        <p:txBody>
          <a:bodyPr/>
          <a:lstStyle/>
          <a:p>
            <a:fld id="{0A8B43A7-666A-9F40-B039-53E3BCE5B7A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962297"/>
            <a:ext cx="8451670" cy="300881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  <a:defRPr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Systematically find cheap LNG for our hubs</a:t>
            </a:r>
          </a:p>
          <a:p>
            <a:pPr>
              <a:buFontTx/>
              <a:buChar char="•"/>
              <a:defRPr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Systematically seek State financial incentives, one state at a time.</a:t>
            </a:r>
          </a:p>
          <a:p>
            <a:pPr lvl="1">
              <a:buFontTx/>
              <a:buChar char="•"/>
              <a:defRPr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Florida (5 year tax free holiday on CNG and LNG)</a:t>
            </a:r>
          </a:p>
          <a:p>
            <a:pPr lvl="1">
              <a:buFontTx/>
              <a:buChar char="•"/>
              <a:defRPr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Rebate per vehicle up to 50% of cost differential, but not more than $25,000 per vehicle</a:t>
            </a:r>
          </a:p>
          <a:p>
            <a:pPr>
              <a:buFontTx/>
              <a:buChar char="•"/>
              <a:defRPr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CNG vehicles at our hubs if natural gas is there </a:t>
            </a:r>
          </a:p>
          <a:p>
            <a:pPr>
              <a:buFontTx/>
              <a:buChar char="•"/>
              <a:defRPr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less expensive new Class 8 trucks that operate on natural gas</a:t>
            </a:r>
          </a:p>
          <a:p>
            <a:pPr>
              <a:buFontTx/>
              <a:buChar char="•"/>
              <a:defRPr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Eliminate disincentives to natural gas trucks</a:t>
            </a:r>
          </a:p>
          <a:p>
            <a:pPr>
              <a:buFontTx/>
              <a:buChar char="•"/>
              <a:defRPr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Seek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tate “green” procurement laws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en-US" sz="2000" dirty="0" smtClean="0">
              <a:ea typeface="ＭＳ Ｐゴシック" panose="020B0600070205080204" pitchFamily="34" charset="-128"/>
            </a:endParaRPr>
          </a:p>
          <a:p>
            <a:pPr>
              <a:buFontTx/>
              <a:buChar char="•"/>
              <a:defRPr/>
            </a:pPr>
            <a:endParaRPr lang="en-US" sz="2000" dirty="0" smtClean="0">
              <a:ea typeface="ＭＳ Ｐゴシック" panose="020B0600070205080204" pitchFamily="34" charset="-128"/>
            </a:endParaRPr>
          </a:p>
          <a:p>
            <a:pPr>
              <a:buFontTx/>
              <a:buChar char="•"/>
              <a:defRPr/>
            </a:pPr>
            <a:endParaRPr lang="en-US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731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5942" y="114826"/>
            <a:ext cx="8869680" cy="4921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Overview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1077383" cy="274637"/>
          </a:xfrm>
          <a:prstGeom prst="rect">
            <a:avLst/>
          </a:prstGeom>
        </p:spPr>
        <p:txBody>
          <a:bodyPr/>
          <a:lstStyle/>
          <a:p>
            <a:fld id="{0A8B43A7-666A-9F40-B039-53E3BCE5B7A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0446" y="997863"/>
            <a:ext cx="5473338" cy="30536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U.S. has the domestic energy resources to get UPS trucks off oil gradually </a:t>
            </a:r>
            <a:endParaRPr lang="en-U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UPS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fuel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neutral</a:t>
            </a:r>
          </a:p>
          <a:p>
            <a:pPr>
              <a:buFontTx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Centrally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fueled fleets can avoid the chicken and egg problem to pave the way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</a:t>
            </a:r>
          </a:p>
          <a:p>
            <a:pPr>
              <a:buFontTx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Eliminate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disincentives at federal and state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</a:t>
            </a:r>
          </a:p>
          <a:p>
            <a:pPr>
              <a:buFontTx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Seek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 and federal incentives, which will attract alternative fuel vehicle deployment earlier and remove older trucks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sooner</a:t>
            </a:r>
          </a:p>
          <a:p>
            <a:pPr>
              <a:buFontTx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Replacing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older trucks with alternative fuel vehicles reduces air emissions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•"/>
              <a:defRPr/>
            </a:pPr>
            <a:endParaRPr lang="en-US" sz="2000" dirty="0" smtClean="0">
              <a:ea typeface="ＭＳ Ｐゴシック" panose="020B0600070205080204" pitchFamily="34" charset="-128"/>
            </a:endParaRPr>
          </a:p>
          <a:p>
            <a:pPr>
              <a:buFontTx/>
              <a:buChar char="•"/>
              <a:defRPr/>
            </a:pPr>
            <a:endParaRPr 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483" y="1168926"/>
            <a:ext cx="2564680" cy="271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3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61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74320" y="1175656"/>
            <a:ext cx="5847838" cy="3396343"/>
          </a:xfrm>
        </p:spPr>
        <p:txBody>
          <a:bodyPr/>
          <a:lstStyle/>
          <a:p>
            <a:r>
              <a:rPr lang="en-US" sz="1400" b="1" dirty="0" smtClean="0"/>
              <a:t>1907:</a:t>
            </a:r>
            <a:r>
              <a:rPr lang="en-US" sz="1400" dirty="0" smtClean="0"/>
              <a:t> </a:t>
            </a:r>
            <a:r>
              <a:rPr lang="en-US" sz="1400" dirty="0"/>
              <a:t>C</a:t>
            </a:r>
            <a:r>
              <a:rPr lang="en-US" sz="1400" dirty="0" smtClean="0"/>
              <a:t>ouriers </a:t>
            </a:r>
            <a:r>
              <a:rPr lang="en-US" sz="1400" dirty="0"/>
              <a:t>on foot and bicycles</a:t>
            </a:r>
          </a:p>
          <a:p>
            <a:r>
              <a:rPr lang="en-US" sz="1400" b="1" dirty="0" smtClean="0"/>
              <a:t>1913: </a:t>
            </a:r>
            <a:r>
              <a:rPr lang="en-US" sz="1400" dirty="0" smtClean="0"/>
              <a:t>First </a:t>
            </a:r>
            <a:r>
              <a:rPr lang="en-US" sz="1400" dirty="0"/>
              <a:t>truck, a Model T Ford</a:t>
            </a:r>
          </a:p>
          <a:p>
            <a:r>
              <a:rPr lang="en-US" sz="1400" dirty="0"/>
              <a:t>75 years of growing dependence on oil</a:t>
            </a:r>
          </a:p>
          <a:p>
            <a:r>
              <a:rPr lang="en-US" sz="1400" dirty="0"/>
              <a:t>35 years: C</a:t>
            </a:r>
            <a:r>
              <a:rPr lang="en-US" sz="1400" dirty="0" smtClean="0"/>
              <a:t>arefully </a:t>
            </a:r>
            <a:r>
              <a:rPr lang="en-US" sz="1400" dirty="0"/>
              <a:t>investigating truck fuels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Domestic</a:t>
            </a:r>
            <a:r>
              <a:rPr lang="en-US" dirty="0"/>
              <a:t>, cleaner, cheaper (less price volatility)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400" dirty="0" smtClean="0">
                <a:ea typeface="ＭＳ Ｐゴシック" panose="020B0600070205080204" pitchFamily="34" charset="-128"/>
              </a:rPr>
              <a:t>1930’s </a:t>
            </a:r>
            <a:r>
              <a:rPr lang="en-US" sz="1400" dirty="0">
                <a:ea typeface="ＭＳ Ｐゴシック" panose="020B0600070205080204" pitchFamily="34" charset="-128"/>
              </a:rPr>
              <a:t>plug-in electric fleet of delivery trucks in NYC 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1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400" dirty="0">
                <a:ea typeface="ＭＳ Ｐゴシック" panose="020B0600070205080204" pitchFamily="34" charset="-128"/>
              </a:rPr>
              <a:t>Began testing CNG “package cars” in </a:t>
            </a:r>
            <a:r>
              <a:rPr lang="en-US" sz="1400" dirty="0" smtClean="0">
                <a:ea typeface="ＭＳ Ｐゴシック" panose="020B0600070205080204" pitchFamily="34" charset="-128"/>
              </a:rPr>
              <a:t>1989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 smtClean="0">
                <a:ea typeface="ＭＳ Ｐゴシック" panose="020B0600070205080204" pitchFamily="34" charset="-128"/>
              </a:rPr>
              <a:t>1,000 purchased and on the road by </a:t>
            </a:r>
            <a:r>
              <a:rPr lang="en-US" dirty="0">
                <a:ea typeface="ＭＳ Ｐゴシック" panose="020B0600070205080204" pitchFamily="34" charset="-128"/>
              </a:rPr>
              <a:t>2001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1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400" dirty="0">
                <a:ea typeface="ＭＳ Ｐゴシック" panose="020B0600070205080204" pitchFamily="34" charset="-128"/>
              </a:rPr>
              <a:t> Began testing propane trucks in the 1980s.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14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1400" dirty="0">
                <a:ea typeface="ＭＳ Ｐゴシック" panose="020B0600070205080204" pitchFamily="34" charset="-128"/>
              </a:rPr>
              <a:t>In 2002, began testing 11 LNG class 8 trucks in service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74320" y="391886"/>
            <a:ext cx="5329647" cy="56605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Alternative Fuel Vehicle History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702538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A8B43A7-666A-9F40-B039-53E3BCE5B7A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Harold Oberkotter as a Red Arrow Messen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336" y="74839"/>
            <a:ext cx="2865664" cy="506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5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Central fueling and financial incentives are key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In-service use permits perfection of vehicles, fuels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Economics drives the focus to long-haul heavy trucks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UPS is willing to move </a:t>
            </a:r>
            <a:r>
              <a:rPr lang="en-US" b="1" dirty="0" smtClean="0"/>
              <a:t>boldly</a:t>
            </a:r>
            <a:r>
              <a:rPr lang="en-US" dirty="0" smtClean="0"/>
              <a:t> once the case is made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dirty="0" smtClean="0">
                <a:ea typeface="ＭＳ Ｐゴシック" panose="020B0600070205080204" pitchFamily="34" charset="-128"/>
              </a:rPr>
              <a:t>UPS is fuel neutral, but still will require petroleum for years to come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dirty="0" smtClean="0">
                <a:ea typeface="ＭＳ Ｐゴシック" panose="020B0600070205080204" pitchFamily="34" charset="-128"/>
              </a:rPr>
              <a:t>Required </a:t>
            </a:r>
            <a:r>
              <a:rPr lang="en-US" dirty="0">
                <a:ea typeface="ＭＳ Ｐゴシック" panose="020B0600070205080204" pitchFamily="34" charset="-128"/>
              </a:rPr>
              <a:t>financial incentives to make the business case for alternative fuels</a:t>
            </a:r>
          </a:p>
          <a:p>
            <a:pPr lvl="1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74320" y="421326"/>
            <a:ext cx="8561818" cy="4921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UPS’s </a:t>
            </a:r>
            <a:r>
              <a:rPr lang="en-US" dirty="0" smtClean="0"/>
              <a:t>Vision for the Future of Alternative Fuels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1077383" cy="274637"/>
          </a:xfrm>
          <a:prstGeom prst="rect">
            <a:avLst/>
          </a:prstGeom>
        </p:spPr>
        <p:txBody>
          <a:bodyPr/>
          <a:lstStyle/>
          <a:p>
            <a:fld id="{0A8B43A7-666A-9F40-B039-53E3BCE5B7A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ea typeface="ＭＳ Ｐゴシック" panose="020B0600070205080204" pitchFamily="34" charset="-128"/>
              </a:rPr>
              <a:t>Roughly 100,000 trucks worldwide, 17,000 heavy class 8 trucks in U.S.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>
                <a:ea typeface="ＭＳ Ｐゴシック" panose="020B0600070205080204" pitchFamily="34" charset="-128"/>
              </a:rPr>
              <a:t>Ninth </a:t>
            </a:r>
            <a:r>
              <a:rPr lang="en-US" dirty="0">
                <a:ea typeface="ＭＳ Ｐゴシック" panose="020B0600070205080204" pitchFamily="34" charset="-128"/>
              </a:rPr>
              <a:t>largest airline in the world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>
                <a:ea typeface="ＭＳ Ｐゴシック" panose="020B0600070205080204" pitchFamily="34" charset="-128"/>
              </a:rPr>
              <a:t>Fuel </a:t>
            </a:r>
            <a:r>
              <a:rPr lang="en-US" dirty="0">
                <a:ea typeface="ＭＳ Ｐゴシック" panose="020B0600070205080204" pitchFamily="34" charset="-128"/>
              </a:rPr>
              <a:t>price volatility is a major burden</a:t>
            </a:r>
          </a:p>
          <a:p>
            <a:pPr marL="342900" lvl="2" indent="-342900">
              <a:lnSpc>
                <a:spcPct val="90000"/>
              </a:lnSpc>
            </a:pPr>
            <a:endParaRPr lang="en-US" sz="1600" dirty="0" smtClean="0">
              <a:ea typeface="ＭＳ Ｐゴシック" panose="020B0600070205080204" pitchFamily="34" charset="-128"/>
            </a:endParaRPr>
          </a:p>
          <a:p>
            <a:pPr marL="342900" lvl="2" indent="-342900">
              <a:lnSpc>
                <a:spcPct val="90000"/>
              </a:lnSpc>
            </a:pPr>
            <a:r>
              <a:rPr lang="en-US" sz="1600" dirty="0" smtClean="0">
                <a:ea typeface="ＭＳ Ｐゴシック" panose="020B0600070205080204" pitchFamily="34" charset="-128"/>
              </a:rPr>
              <a:t>Oil </a:t>
            </a:r>
            <a:r>
              <a:rPr lang="en-US" sz="1600" dirty="0">
                <a:ea typeface="ＭＳ Ｐゴシック" panose="020B0600070205080204" pitchFamily="34" charset="-128"/>
              </a:rPr>
              <a:t>prices driven by international cartel –  domestic oil likely priced at or close to world price, even if U.S. is world’s largest producer</a:t>
            </a:r>
          </a:p>
          <a:p>
            <a:pPr marL="342900" lvl="2" indent="-342900">
              <a:lnSpc>
                <a:spcPct val="90000"/>
              </a:lnSpc>
            </a:pPr>
            <a:endParaRPr lang="en-US" sz="1600" dirty="0" smtClean="0">
              <a:ea typeface="ＭＳ Ｐゴシック" panose="020B0600070205080204" pitchFamily="34" charset="-128"/>
            </a:endParaRPr>
          </a:p>
          <a:p>
            <a:pPr marL="342900" lvl="2" indent="-342900">
              <a:lnSpc>
                <a:spcPct val="90000"/>
              </a:lnSpc>
            </a:pPr>
            <a:r>
              <a:rPr lang="en-US" sz="1600" dirty="0" smtClean="0">
                <a:ea typeface="ＭＳ Ｐゴシック" panose="020B0600070205080204" pitchFamily="34" charset="-128"/>
              </a:rPr>
              <a:t>Partial </a:t>
            </a:r>
            <a:r>
              <a:rPr lang="en-US" sz="1600" dirty="0">
                <a:ea typeface="ＭＳ Ｐゴシック" panose="020B0600070205080204" pitchFamily="34" charset="-128"/>
              </a:rPr>
              <a:t>decoupling from oil is now thinkable: U.S. has 150 years of natural gas reserves, price appears relatively stable and well below petroleum on energy equivalent basis.</a:t>
            </a:r>
          </a:p>
          <a:p>
            <a:pPr marL="342900" lvl="2" indent="-342900">
              <a:lnSpc>
                <a:spcPct val="90000"/>
              </a:lnSpc>
            </a:pPr>
            <a:endParaRPr lang="en-US" sz="1600" b="1" dirty="0" smtClean="0">
              <a:ea typeface="ＭＳ Ｐゴシック" panose="020B0600070205080204" pitchFamily="34" charset="-128"/>
            </a:endParaRPr>
          </a:p>
          <a:p>
            <a:pPr marL="342900" lvl="2" indent="-342900">
              <a:lnSpc>
                <a:spcPct val="90000"/>
              </a:lnSpc>
            </a:pPr>
            <a:r>
              <a:rPr lang="en-US" sz="1600" b="1" dirty="0" smtClean="0">
                <a:ea typeface="ＭＳ Ｐゴシック" panose="020B0600070205080204" pitchFamily="34" charset="-128"/>
              </a:rPr>
              <a:t>Alternative </a:t>
            </a:r>
            <a:r>
              <a:rPr lang="en-US" sz="1600" b="1" dirty="0">
                <a:ea typeface="ＭＳ Ｐゴシック" panose="020B0600070205080204" pitchFamily="34" charset="-128"/>
              </a:rPr>
              <a:t>fuels generally yield less air emissions, including carbon, especially if replacing older trucks.</a:t>
            </a:r>
          </a:p>
          <a:p>
            <a:pPr lvl="1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UPS Seeks to Move Its Trucks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/>
              <a:t>Bridging Fuel of the Future and Off Oil”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1077383" cy="274637"/>
          </a:xfrm>
          <a:prstGeom prst="rect">
            <a:avLst/>
          </a:prstGeom>
        </p:spPr>
        <p:txBody>
          <a:bodyPr/>
          <a:lstStyle/>
          <a:p>
            <a:fld id="{0A8B43A7-666A-9F40-B039-53E3BCE5B7A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3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74320" y="934171"/>
            <a:ext cx="8561819" cy="324584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>
                <a:ea typeface="ＭＳ Ｐゴシック" panose="020B0600070205080204" pitchFamily="34" charset="-128"/>
              </a:rPr>
              <a:t>UPS “Rolling Laboratory”:  3,152 alternative fuel vehicles </a:t>
            </a:r>
            <a:r>
              <a:rPr lang="en-US" dirty="0" smtClean="0">
                <a:ea typeface="ＭＳ Ｐゴシック" panose="020B0600070205080204" pitchFamily="34" charset="-128"/>
              </a:rPr>
              <a:t>worldwide</a:t>
            </a:r>
          </a:p>
          <a:p>
            <a:pPr>
              <a:buFontTx/>
              <a:buChar char="•"/>
            </a:pPr>
            <a:r>
              <a:rPr lang="en-US" dirty="0" smtClean="0">
                <a:ea typeface="ＭＳ Ｐゴシック" panose="020B0600070205080204" pitchFamily="34" charset="-128"/>
              </a:rPr>
              <a:t>About </a:t>
            </a:r>
            <a:r>
              <a:rPr lang="en-US" dirty="0">
                <a:ea typeface="ＭＳ Ｐゴシック" panose="020B0600070205080204" pitchFamily="34" charset="-128"/>
              </a:rPr>
              <a:t>1,000 CNG “package cars” (class 6</a:t>
            </a:r>
            <a:r>
              <a:rPr lang="en-US" dirty="0" smtClean="0">
                <a:ea typeface="ＭＳ Ｐゴシック" panose="020B0600070205080204" pitchFamily="34" charset="-128"/>
              </a:rPr>
              <a:t>)</a:t>
            </a:r>
          </a:p>
          <a:p>
            <a:pPr>
              <a:buFontTx/>
              <a:buChar char="•"/>
            </a:pPr>
            <a:r>
              <a:rPr lang="en-US" dirty="0" smtClean="0">
                <a:ea typeface="ＭＳ Ｐゴシック" panose="020B0600070205080204" pitchFamily="34" charset="-128"/>
              </a:rPr>
              <a:t>249 </a:t>
            </a:r>
            <a:r>
              <a:rPr lang="en-US" dirty="0">
                <a:ea typeface="ＭＳ Ｐゴシック" panose="020B0600070205080204" pitchFamily="34" charset="-128"/>
              </a:rPr>
              <a:t>LNG heavy class 8 </a:t>
            </a:r>
            <a:r>
              <a:rPr lang="en-US" dirty="0" smtClean="0">
                <a:ea typeface="ＭＳ Ｐゴシック" panose="020B0600070205080204" pitchFamily="34" charset="-128"/>
              </a:rPr>
              <a:t>tractors</a:t>
            </a:r>
          </a:p>
          <a:p>
            <a:pPr>
              <a:buFontTx/>
              <a:buChar char="•"/>
            </a:pPr>
            <a:r>
              <a:rPr lang="en-US" dirty="0" smtClean="0">
                <a:ea typeface="ＭＳ Ｐゴシック" panose="020B0600070205080204" pitchFamily="34" charset="-128"/>
              </a:rPr>
              <a:t>Need </a:t>
            </a:r>
            <a:r>
              <a:rPr lang="en-US" dirty="0">
                <a:ea typeface="ＭＳ Ｐゴシック" panose="020B0600070205080204" pitchFamily="34" charset="-128"/>
              </a:rPr>
              <a:t>for financial incentives:</a:t>
            </a:r>
          </a:p>
          <a:p>
            <a:pPr lvl="2"/>
            <a:r>
              <a:rPr lang="en-US" dirty="0">
                <a:ea typeface="ＭＳ Ｐゴシック" panose="020B0600070205080204" pitchFamily="34" charset="-128"/>
              </a:rPr>
              <a:t>Prefer not to rely on them, but still need them now</a:t>
            </a:r>
          </a:p>
          <a:p>
            <a:pPr lvl="2"/>
            <a:r>
              <a:rPr lang="en-US" dirty="0">
                <a:ea typeface="ＭＳ Ｐゴシック" panose="020B0600070205080204" pitchFamily="34" charset="-128"/>
              </a:rPr>
              <a:t>Systematic hub-by-hub search for cheap LNG</a:t>
            </a:r>
          </a:p>
          <a:p>
            <a:pPr lvl="2"/>
            <a:r>
              <a:rPr lang="en-US" dirty="0">
                <a:ea typeface="ＭＳ Ｐゴシック" panose="020B0600070205080204" pitchFamily="34" charset="-128"/>
              </a:rPr>
              <a:t>Seeking State/federal financial assistance in States, and removal of federal disincentives.</a:t>
            </a:r>
          </a:p>
          <a:p>
            <a:pPr lvl="2"/>
            <a:r>
              <a:rPr lang="en-US" dirty="0">
                <a:ea typeface="ＭＳ Ｐゴシック" panose="020B0600070205080204" pitchFamily="34" charset="-128"/>
              </a:rPr>
              <a:t>Close to acceptable economics in isolated instances.</a:t>
            </a:r>
          </a:p>
          <a:p>
            <a:pPr lvl="2"/>
            <a:r>
              <a:rPr lang="en-US" u="sng" dirty="0">
                <a:ea typeface="ＭＳ Ｐゴシック" panose="020B0600070205080204" pitchFamily="34" charset="-128"/>
              </a:rPr>
              <a:t>Incentives lead to earlier deployment and removal of older, more emitting trucks</a:t>
            </a:r>
          </a:p>
          <a:p>
            <a:pPr lvl="1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Current UPS Situation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1077383" cy="274637"/>
          </a:xfrm>
          <a:prstGeom prst="rect">
            <a:avLst/>
          </a:prstGeom>
        </p:spPr>
        <p:txBody>
          <a:bodyPr/>
          <a:lstStyle/>
          <a:p>
            <a:fld id="{0A8B43A7-666A-9F40-B039-53E3BCE5B7A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274320"/>
            <a:ext cx="9143999" cy="4921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UPS Global Alternative Fuel and Advanced Technology Vehicles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1077383" cy="274637"/>
          </a:xfrm>
          <a:prstGeom prst="rect">
            <a:avLst/>
          </a:prstGeom>
        </p:spPr>
        <p:txBody>
          <a:bodyPr/>
          <a:lstStyle/>
          <a:p>
            <a:fld id="{0A8B43A7-666A-9F40-B039-53E3BCE5B7A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95" y="1284150"/>
            <a:ext cx="2946143" cy="194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979780"/>
            <a:ext cx="9061620" cy="57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Alternative Tech Vehicles 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Globally: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3,152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											(as </a:t>
            </a:r>
            <a:r>
              <a:rPr lang="en-US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Jan. 15, </a:t>
            </a:r>
            <a:r>
              <a:rPr lang="en-US" sz="11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2014)</a:t>
            </a:r>
            <a:endParaRPr lang="en-US" sz="11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1558400"/>
            <a:ext cx="49530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U.S. Alternative Tech Fleet: 2,077 </a:t>
            </a: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None/>
            </a:pPr>
            <a:endParaRPr lang="en-US" sz="500" b="1" dirty="0" smtClean="0">
              <a:solidFill>
                <a:srgbClr val="000000"/>
              </a:solidFill>
              <a:latin typeface="Calibri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Compressed Natural Gas Vehicles: 877 </a:t>
            </a: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Hybrid Electric Vehicles: 380</a:t>
            </a: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Liquid Natural Gas Vehicles: 249 </a:t>
            </a: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Propane Vehicles: 28 </a:t>
            </a: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Electric Vehicles: 102 </a:t>
            </a: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Hydraulic Hybrid Vehicles: 41</a:t>
            </a: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Composite Body Diesel: 400 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153504" y="3232415"/>
            <a:ext cx="5908117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International Alternative Tech Fleet: 1,075 </a:t>
            </a: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None/>
            </a:pPr>
            <a:endParaRPr lang="en-US" sz="500" b="1" dirty="0" smtClean="0">
              <a:solidFill>
                <a:srgbClr val="000000"/>
              </a:solidFill>
              <a:latin typeface="Calibri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Compressed Natural Gas Vehicles: 88 </a:t>
            </a: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Hybrid Electric Vehicles: 6</a:t>
            </a: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Propane Vehicles: 846</a:t>
            </a: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Electric Vehicles: 56 </a:t>
            </a: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Ethanol Vehicles: 50</a:t>
            </a:r>
          </a:p>
          <a:p>
            <a:pPr eaLnBrk="0" fontAlgn="base" hangingPunct="0">
              <a:lnSpc>
                <a:spcPct val="80000"/>
              </a:lnSpc>
              <a:spcAft>
                <a:spcPct val="0"/>
              </a:spcAft>
              <a:buClr>
                <a:srgbClr val="BBE0E3"/>
              </a:buClr>
              <a:buFont typeface="Wingdings" panose="05000000000000000000" pitchFamily="2" charset="2"/>
              <a:buChar char="§"/>
            </a:pP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Biomethane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Arial" panose="020B0604020202020204" pitchFamily="34" charset="0"/>
              </a:rPr>
              <a:t> Vehicles: 29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12" y="3039043"/>
            <a:ext cx="2774092" cy="16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Liquid Natural Gas (LNG) As A Fuel For Over-the-Road Heavy Trucks  (Compression Ignition)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1077383" cy="274637"/>
          </a:xfrm>
          <a:prstGeom prst="rect">
            <a:avLst/>
          </a:prstGeom>
        </p:spPr>
        <p:txBody>
          <a:bodyPr/>
          <a:lstStyle/>
          <a:p>
            <a:fld id="{0A8B43A7-666A-9F40-B039-53E3BCE5B7A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5891" y="1085335"/>
            <a:ext cx="6988175" cy="4191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95% reduction in petroleum use </a:t>
            </a:r>
          </a:p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26% reduction in greenhouse gas emissions (tailpipe to wheel) when replacing diesel trucks.</a:t>
            </a:r>
          </a:p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500 - 550-mile range</a:t>
            </a:r>
          </a:p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 reduced operating costs </a:t>
            </a:r>
          </a:p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Cryogenic tanks</a:t>
            </a:r>
          </a:p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initial costs</a:t>
            </a:r>
          </a:p>
          <a:p>
            <a:pPr lvl="1"/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LNG truck –  as much as 100% premium over new diesel truck</a:t>
            </a:r>
          </a:p>
          <a:p>
            <a:pPr lvl="1"/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Fueling station -- $1 million +</a:t>
            </a:r>
          </a:p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UPS: a decade of experience with 11 LNG heavy trucks on the road between CA and NV.  </a:t>
            </a:r>
          </a:p>
        </p:txBody>
      </p:sp>
    </p:spTree>
    <p:extLst>
      <p:ext uri="{BB962C8B-B14F-4D97-AF65-F5344CB8AC3E}">
        <p14:creationId xmlns:p14="http://schemas.microsoft.com/office/powerpoint/2010/main" val="140918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Heavy Truck Corridors Align With NG Pipelines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1077383" cy="274637"/>
          </a:xfrm>
          <a:prstGeom prst="rect">
            <a:avLst/>
          </a:prstGeom>
        </p:spPr>
        <p:txBody>
          <a:bodyPr/>
          <a:lstStyle/>
          <a:p>
            <a:fld id="{0A8B43A7-666A-9F40-B039-53E3BCE5B7A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39" y="686030"/>
            <a:ext cx="4407790" cy="42066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110" y="678526"/>
            <a:ext cx="4129332" cy="425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5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UPS Major Hubs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1077383" cy="274637"/>
          </a:xfrm>
          <a:prstGeom prst="rect">
            <a:avLst/>
          </a:prstGeom>
        </p:spPr>
        <p:txBody>
          <a:bodyPr/>
          <a:lstStyle/>
          <a:p>
            <a:fld id="{0A8B43A7-666A-9F40-B039-53E3BCE5B7A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020" y="743339"/>
            <a:ext cx="6040418" cy="402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PS Brand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UPS Brand Template.thmx</Template>
  <TotalTime>860</TotalTime>
  <Words>941</Words>
  <Application>Microsoft Office PowerPoint</Application>
  <PresentationFormat>On-screen Show (16:9)</PresentationFormat>
  <Paragraphs>121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ＭＳ Ｐゴシック</vt:lpstr>
      <vt:lpstr>Arial</vt:lpstr>
      <vt:lpstr>Calibri</vt:lpstr>
      <vt:lpstr>Calisto MT</vt:lpstr>
      <vt:lpstr>Georgia</vt:lpstr>
      <vt:lpstr>Tahoma</vt:lpstr>
      <vt:lpstr>Wingdings</vt:lpstr>
      <vt:lpstr>UPS Brand Template</vt:lpstr>
      <vt:lpstr>Reducing Air Emissions through Alternative Transportation Strategies  </vt:lpstr>
      <vt:lpstr>Alternative Fuel Vehicle History </vt:lpstr>
      <vt:lpstr>UPS’s Vision for the Future of Alternative Fuels</vt:lpstr>
      <vt:lpstr>UPS Seeks to Move Its Trucks to  “Bridging Fuel of the Future and Off Oil”</vt:lpstr>
      <vt:lpstr>Current UPS Situation</vt:lpstr>
      <vt:lpstr>UPS Global Alternative Fuel and Advanced Technology Vehicles</vt:lpstr>
      <vt:lpstr>Liquid Natural Gas (LNG) As A Fuel For Over-the-Road Heavy Trucks  (Compression Ignition)</vt:lpstr>
      <vt:lpstr>Heavy Truck Corridors Align With NG Pipelines </vt:lpstr>
      <vt:lpstr>UPS Major Hubs</vt:lpstr>
      <vt:lpstr>PowerPoint Presentation</vt:lpstr>
      <vt:lpstr>Outlook for UPS Alternative Fuels Fleet</vt:lpstr>
      <vt:lpstr>UPS Game Plan on Natural Gas Alternative Fuel Vehicles</vt:lpstr>
      <vt:lpstr>Overview</vt:lpstr>
      <vt:lpstr>PowerPoint Presentation</vt:lpstr>
    </vt:vector>
  </TitlesOfParts>
  <Company>UPS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UPS Brand - Widescreen</dc:title>
  <dc:creator>Madrecki Thomas (TPT8TQG)</dc:creator>
  <cp:keywords>Powerpoint Template</cp:keywords>
  <cp:lastModifiedBy>Giuffre Mark (com1mxg)</cp:lastModifiedBy>
  <cp:revision>90</cp:revision>
  <cp:lastPrinted>2013-07-19T16:44:01Z</cp:lastPrinted>
  <dcterms:created xsi:type="dcterms:W3CDTF">2013-07-16T11:14:48Z</dcterms:created>
  <dcterms:modified xsi:type="dcterms:W3CDTF">2014-04-03T00:01:23Z</dcterms:modified>
</cp:coreProperties>
</file>