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316" r:id="rId3"/>
    <p:sldId id="328" r:id="rId4"/>
    <p:sldId id="269" r:id="rId5"/>
    <p:sldId id="325" r:id="rId6"/>
    <p:sldId id="320" r:id="rId7"/>
    <p:sldId id="302" r:id="rId8"/>
    <p:sldId id="317" r:id="rId9"/>
    <p:sldId id="318" r:id="rId10"/>
    <p:sldId id="321" r:id="rId11"/>
    <p:sldId id="270" r:id="rId12"/>
    <p:sldId id="271" r:id="rId13"/>
    <p:sldId id="265" r:id="rId14"/>
    <p:sldId id="273" r:id="rId15"/>
    <p:sldId id="268" r:id="rId16"/>
    <p:sldId id="326" r:id="rId17"/>
    <p:sldId id="327" r:id="rId18"/>
    <p:sldId id="283" r:id="rId19"/>
    <p:sldId id="308" r:id="rId2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935"/>
    <a:srgbClr val="45D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8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904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  <a:alpha val="85000"/>
                    </a:srgbClr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  <a:lin ang="5400000" scaled="0"/>
              </a:gra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Autos</c:v>
                </c:pt>
                <c:pt idx="1">
                  <c:v>Aerospace &amp; Defense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102</c:v>
                </c:pt>
                <c:pt idx="1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21984"/>
        <c:axId val="138123520"/>
      </c:barChart>
      <c:catAx>
        <c:axId val="13812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38123520"/>
        <c:crosses val="autoZero"/>
        <c:auto val="1"/>
        <c:lblAlgn val="ctr"/>
        <c:lblOffset val="100"/>
        <c:noMultiLvlLbl val="0"/>
      </c:catAx>
      <c:valAx>
        <c:axId val="138123520"/>
        <c:scaling>
          <c:orientation val="minMax"/>
          <c:max val="1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3812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60238793680199E-2"/>
          <c:y val="4.0585875984251965E-2"/>
          <c:w val="0.91429597035664656"/>
          <c:h val="0.746517470472440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Fuel Economy</c:v>
                </c:pt>
              </c:strCache>
            </c:strRef>
          </c:tx>
          <c:spPr>
            <a:ln w="76200" cap="sq" cmpd="sng">
              <a:solidFill>
                <a:srgbClr val="FFFF00"/>
              </a:solidFill>
              <a:prstDash val="solid"/>
              <a:miter lim="800000"/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30.1</c:v>
                </c:pt>
                <c:pt idx="1">
                  <c:v>31.1</c:v>
                </c:pt>
                <c:pt idx="2">
                  <c:v>32.200000000000003</c:v>
                </c:pt>
                <c:pt idx="3">
                  <c:v>33.799999999999997</c:v>
                </c:pt>
                <c:pt idx="4">
                  <c:v>35.5</c:v>
                </c:pt>
                <c:pt idx="5">
                  <c:v>36.6</c:v>
                </c:pt>
                <c:pt idx="6">
                  <c:v>38.299999999999997</c:v>
                </c:pt>
                <c:pt idx="7">
                  <c:v>39.9</c:v>
                </c:pt>
                <c:pt idx="8">
                  <c:v>41.7</c:v>
                </c:pt>
                <c:pt idx="9">
                  <c:v>44.4</c:v>
                </c:pt>
                <c:pt idx="10">
                  <c:v>46.8</c:v>
                </c:pt>
                <c:pt idx="11">
                  <c:v>49.1</c:v>
                </c:pt>
                <c:pt idx="12">
                  <c:v>51.7</c:v>
                </c:pt>
                <c:pt idx="13">
                  <c:v>54.5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46560"/>
        <c:axId val="138560640"/>
      </c:lineChart>
      <c:catAx>
        <c:axId val="13854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38560640"/>
        <c:crosses val="autoZero"/>
        <c:auto val="1"/>
        <c:lblAlgn val="ctr"/>
        <c:lblOffset val="100"/>
        <c:noMultiLvlLbl val="0"/>
      </c:catAx>
      <c:valAx>
        <c:axId val="138560640"/>
        <c:scaling>
          <c:orientation val="minMax"/>
          <c:max val="55"/>
          <c:min val="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385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DA0D-4AC6-4C19-BA4F-A9A60A33E753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7B35-8D3B-46F7-9DE6-19BC8FB67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639EFA-A440-48F7-8ECF-F3F73A5719D2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6535B4-5B7E-4BC2-B533-74A449D472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95800"/>
            <a:ext cx="5608320" cy="4183380"/>
          </a:xfrm>
        </p:spPr>
        <p:txBody>
          <a:bodyPr/>
          <a:lstStyle/>
          <a:p>
            <a:pPr lvl="0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8BD5-AD55-4861-A872-0943CB217B2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4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96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5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9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52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58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67200"/>
            <a:ext cx="5608320" cy="4183380"/>
          </a:xfrm>
        </p:spPr>
        <p:txBody>
          <a:bodyPr/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52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57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b="1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35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08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b="1" cap="all" dirty="0"/>
          </a:p>
          <a:p>
            <a:endParaRPr lang="en-US" sz="1500" b="1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8BD5-AD55-4861-A872-0943CB217B2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b="1" cap="all" dirty="0"/>
          </a:p>
          <a:p>
            <a:endParaRPr lang="en-US" sz="1500" b="1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8BD5-AD55-4861-A872-0943CB217B2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08320" cy="4183380"/>
          </a:xfrm>
        </p:spPr>
        <p:txBody>
          <a:bodyPr/>
          <a:lstStyle/>
          <a:p>
            <a:r>
              <a:rPr lang="en-US" sz="1600" b="1" dirty="0"/>
              <a:t>The average car on the road in the U.S. today is 11 years old.  That’s just an average; there are a lot of older vehicles still in operation.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This </a:t>
            </a:r>
            <a:r>
              <a:rPr lang="en-US" sz="1600" b="1" dirty="0"/>
              <a:t>is important because every time a family swaps a new car for their eleven year old road warrior, they are making a profound difference for the environment, they are diminishing our oil dependency and they are significantly reducing the changes that they will be seriously injured in a crash.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What some people </a:t>
            </a:r>
            <a:r>
              <a:rPr lang="en-US" sz="1600" b="1" dirty="0"/>
              <a:t>don’t realize is that they can make a big difference whether or not they purchase an alternatively fueled vehicle.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1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4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4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4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1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1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535B4-5B7E-4BC2-B533-74A449D472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8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Hexagon 49"/>
          <p:cNvSpPr>
            <a:spLocks noChangeAspect="1"/>
          </p:cNvSpPr>
          <p:nvPr userDrawn="1"/>
        </p:nvSpPr>
        <p:spPr>
          <a:xfrm>
            <a:off x="8495792" y="2743218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Hexagon 45"/>
          <p:cNvSpPr>
            <a:spLocks noChangeAspect="1"/>
          </p:cNvSpPr>
          <p:nvPr userDrawn="1"/>
        </p:nvSpPr>
        <p:spPr>
          <a:xfrm>
            <a:off x="8494657" y="3003813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 userDrawn="1"/>
        </p:nvSpPr>
        <p:spPr>
          <a:xfrm>
            <a:off x="6366890" y="855209"/>
            <a:ext cx="1371600" cy="891540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Hexagon 39"/>
          <p:cNvSpPr>
            <a:spLocks noChangeAspect="1"/>
          </p:cNvSpPr>
          <p:nvPr userDrawn="1"/>
        </p:nvSpPr>
        <p:spPr>
          <a:xfrm>
            <a:off x="8839200" y="628650"/>
            <a:ext cx="914400" cy="594360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/>
          <p:nvPr userDrawn="1"/>
        </p:nvSpPr>
        <p:spPr>
          <a:xfrm>
            <a:off x="-921130" y="802844"/>
            <a:ext cx="1371600" cy="891540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0" y="1485900"/>
            <a:ext cx="9144000" cy="1371600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Hexagon 7"/>
          <p:cNvSpPr/>
          <p:nvPr userDrawn="1"/>
        </p:nvSpPr>
        <p:spPr>
          <a:xfrm>
            <a:off x="5181600" y="342900"/>
            <a:ext cx="1371600" cy="891540"/>
          </a:xfrm>
          <a:prstGeom prst="hexagon">
            <a:avLst/>
          </a:prstGeom>
          <a:solidFill>
            <a:schemeClr val="bg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4830698" y="546606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>
            <a:off x="4528946" y="416327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4227194" y="807233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4528946" y="937535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 userDrawn="1"/>
        </p:nvSpPr>
        <p:spPr>
          <a:xfrm>
            <a:off x="3523345" y="320773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>
            <a:spLocks noChangeAspect="1"/>
          </p:cNvSpPr>
          <p:nvPr userDrawn="1"/>
        </p:nvSpPr>
        <p:spPr>
          <a:xfrm>
            <a:off x="4830698" y="807233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6553200" y="326685"/>
            <a:ext cx="685800" cy="445770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1594067" y="844117"/>
            <a:ext cx="914400" cy="594360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4890008" y="4215415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4588256" y="4085113"/>
            <a:ext cx="347472" cy="225857"/>
          </a:xfrm>
          <a:prstGeom prst="hexagon">
            <a:avLst/>
          </a:prstGeom>
          <a:solidFill>
            <a:schemeClr val="bg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4286504" y="4217701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4588256" y="4606321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4890008" y="4476019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3980688" y="4087399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5992368" y="4198041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5690616" y="4588947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6294120" y="4588947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/>
          <p:nvPr userDrawn="1"/>
        </p:nvSpPr>
        <p:spPr>
          <a:xfrm>
            <a:off x="7086600" y="3714750"/>
            <a:ext cx="1371600" cy="891540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0441"/>
            <a:ext cx="8229600" cy="1097280"/>
          </a:xfrm>
        </p:spPr>
        <p:txBody>
          <a:bodyPr anchor="ctr" anchorCtr="1"/>
          <a:lstStyle>
            <a:lvl1pPr>
              <a:defRPr sz="38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DBD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200" y="4286250"/>
            <a:ext cx="2895600" cy="514350"/>
            <a:chOff x="3124200" y="5553816"/>
            <a:chExt cx="2895600" cy="685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819"/>
            <a:stretch/>
          </p:blipFill>
          <p:spPr>
            <a:xfrm>
              <a:off x="3124200" y="5553816"/>
              <a:ext cx="2895600" cy="32236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3245713" y="5909752"/>
              <a:ext cx="2621687" cy="3298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90000" dir="5400000" sy="-100000" algn="bl" rotWithShape="0"/>
            </a:effectLst>
          </p:spPr>
        </p:pic>
      </p:grpSp>
      <p:sp>
        <p:nvSpPr>
          <p:cNvPr id="49" name="Hexagon 48"/>
          <p:cNvSpPr>
            <a:spLocks noChangeAspect="1"/>
          </p:cNvSpPr>
          <p:nvPr userDrawn="1"/>
        </p:nvSpPr>
        <p:spPr>
          <a:xfrm>
            <a:off x="8799576" y="3131851"/>
            <a:ext cx="347472" cy="225857"/>
          </a:xfrm>
          <a:prstGeom prst="hexagon">
            <a:avLst/>
          </a:prstGeom>
          <a:solidFill>
            <a:schemeClr val="bg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3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Hexagon 2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Hexagon 3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Hexagon 4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Hexagon 5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Hexagon 6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Hexagon 7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Hexagon 10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94860"/>
            <a:ext cx="870683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00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Hexagon 2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Hexagon 3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Hexagon 4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Hexagon 5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Hexagon 6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Hexagon 7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Hexagon 10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6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Hexagon 38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Hexagon 39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Hexagon 40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085850"/>
            <a:ext cx="3505200" cy="4057650"/>
          </a:xfrm>
          <a:prstGeom prst="rect">
            <a:avLst/>
          </a:prstGeom>
          <a:solidFill>
            <a:srgbClr val="004B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505200" cy="1076706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6" y="4663440"/>
            <a:ext cx="696546" cy="274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167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Hexagon 40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Hexagon 41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Hexagon 42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Hexagon 43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Hexagon 44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Hexagon 45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Hexagon 46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Hexagon 47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Hexagon 48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Hexagon 49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Hexagon 50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Hexagon 51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Hexagon 52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Hexagon 53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Hexagon 54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Hexagon 55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Hexagon 56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Hexagon 57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Hexagon 58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Hexagon 59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Hexagon 60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Hexagon 61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Hexagon 62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Hexagon 63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Hexagon 64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Hexagon 65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Hexagon 66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8" name="Hexagon 67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Hexagon 68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Hexagon 69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64592" y="123444"/>
            <a:ext cx="8814816" cy="4896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6" y="4663440"/>
            <a:ext cx="696546" cy="274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87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Hexagon 38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Hexagon 39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25830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4592" y="123444"/>
            <a:ext cx="8814816" cy="4896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2"/>
            <a:ext cx="8229600" cy="6705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6" y="4663440"/>
            <a:ext cx="696546" cy="274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40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Hexagon 10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Hexagon 38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64592" y="123444"/>
            <a:ext cx="8814816" cy="4896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6" y="4663440"/>
            <a:ext cx="696546" cy="274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50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-Title-Right Logo-Bor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4574286"/>
            <a:ext cx="871066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08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7" name="Hexagon 56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1" name="Hexagon 90"/>
          <p:cNvSpPr>
            <a:spLocks noChangeAspect="1"/>
          </p:cNvSpPr>
          <p:nvPr userDrawn="1"/>
        </p:nvSpPr>
        <p:spPr>
          <a:xfrm>
            <a:off x="8686800" y="1371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6" name="Hexagon 85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7" name="Hexagon 86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" name="Hexagon 87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Hexagon 88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0" name="Hexagon 89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Hexagon 40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Hexagon 41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Hexagon 42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Hexagon 43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Hexagon 44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Hexagon 45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Hexagon 46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Hexagon 47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Hexagon 48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Hexagon 49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Hexagon 50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8" name="Hexagon 67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Hexagon 68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6" name="Hexagon 75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Hexagon 76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Hexagon 77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" name="Hexagon 78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Hexagon 79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" name="Hexagon 80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Hexagon 81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Hexagon 82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Hexagon 83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Hexagon 84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87552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46888"/>
            <a:ext cx="8321040" cy="617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r="6062" b="62722"/>
          <a:stretch/>
        </p:blipFill>
        <p:spPr>
          <a:xfrm>
            <a:off x="6413521" y="4749625"/>
            <a:ext cx="2340429" cy="196574"/>
          </a:xfrm>
          <a:prstGeom prst="rect">
            <a:avLst/>
          </a:prstGeom>
          <a:effectLst>
            <a:outerShdw blurRad="50800" dist="38100" dir="8100000" algn="tr" rotWithShape="0">
              <a:schemeClr val="tx1">
                <a:alpha val="35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493174" y="4777873"/>
            <a:ext cx="1758315" cy="165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164592" y="123444"/>
            <a:ext cx="8814816" cy="4896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2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Summa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Hexagon 9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Hexagon 10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25830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56"/>
            <a:ext cx="8229600" cy="6705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85850"/>
            <a:ext cx="8229600" cy="3943350"/>
          </a:xfrm>
        </p:spPr>
        <p:txBody>
          <a:bodyPr/>
          <a:lstStyle>
            <a:lvl1pPr marL="0" indent="0">
              <a:buNone/>
              <a:defRPr>
                <a:solidFill>
                  <a:srgbClr val="30C0EC"/>
                </a:solidFill>
              </a:defRPr>
            </a:lvl1pPr>
            <a:lvl2pPr marL="742950" indent="-285750">
              <a:buFont typeface="Arial"/>
              <a:buChar char="•"/>
              <a:defRPr/>
            </a:lvl2pPr>
            <a:lvl3pPr marL="1143000" indent="-228600">
              <a:buFont typeface="Lucida Grande"/>
              <a:buChar char="-"/>
              <a:defRPr/>
            </a:lvl3pPr>
            <a:lvl4pPr marL="1600200" indent="-228600">
              <a:buFont typeface="Arial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9"/>
          <a:stretch/>
        </p:blipFill>
        <p:spPr>
          <a:xfrm>
            <a:off x="6251464" y="4749622"/>
            <a:ext cx="2663936" cy="222428"/>
          </a:xfrm>
          <a:prstGeom prst="rect">
            <a:avLst/>
          </a:prstGeom>
          <a:effectLst>
            <a:outerShdw blurRad="50800" dist="38100" dir="8100000" algn="tr" rotWithShape="0">
              <a:schemeClr val="tx1">
                <a:alpha val="3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493174" y="4777873"/>
            <a:ext cx="1758315" cy="165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164592" y="123444"/>
            <a:ext cx="8814816" cy="4896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xagon 11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Hexagon 38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Hexagon 39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Hexagon 40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7281"/>
            <a:ext cx="9144000" cy="1371600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91465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0C0E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44350"/>
            <a:ext cx="7772400" cy="1102519"/>
          </a:xfrm>
        </p:spPr>
        <p:txBody>
          <a:bodyPr anchor="ctr" anchorCtr="1"/>
          <a:lstStyle>
            <a:lvl1pPr>
              <a:defRPr sz="3800" b="0" i="0">
                <a:solidFill>
                  <a:srgbClr val="60C92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562600" y="4286250"/>
            <a:ext cx="2895600" cy="514350"/>
            <a:chOff x="3124200" y="5553816"/>
            <a:chExt cx="2895600" cy="685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819"/>
            <a:stretch/>
          </p:blipFill>
          <p:spPr>
            <a:xfrm>
              <a:off x="3124200" y="5553816"/>
              <a:ext cx="2895600" cy="32236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3245713" y="5909752"/>
              <a:ext cx="2621687" cy="3298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90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19439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43200" y="0"/>
            <a:ext cx="6400800" cy="5143500"/>
          </a:xfrm>
          <a:prstGeom prst="rect">
            <a:avLst/>
          </a:prstGeom>
          <a:gradFill flip="none" rotWithShape="1">
            <a:gsLst>
              <a:gs pos="1000">
                <a:srgbClr val="6F7881"/>
              </a:gs>
              <a:gs pos="100000">
                <a:srgbClr val="2D353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Hexagon 9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Hexagon 38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743200" cy="5143500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26585" y="4411078"/>
            <a:ext cx="2514600" cy="446672"/>
            <a:chOff x="3124200" y="5553816"/>
            <a:chExt cx="2895600" cy="68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819"/>
            <a:stretch/>
          </p:blipFill>
          <p:spPr>
            <a:xfrm>
              <a:off x="3124200" y="5553816"/>
              <a:ext cx="2895600" cy="32236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3245713" y="5909752"/>
              <a:ext cx="2621687" cy="3298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90000" dir="5400000" sy="-100000" algn="bl" rotWithShape="0"/>
            </a:effectLst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205978"/>
            <a:ext cx="2286000" cy="2822972"/>
          </a:xfrm>
        </p:spPr>
        <p:txBody>
          <a:bodyPr anchor="t" anchorCtr="0"/>
          <a:lstStyle>
            <a:lvl1pPr>
              <a:defRPr b="1">
                <a:effectLst>
                  <a:outerShdw blurRad="50800" dist="38100" dir="2700000" algn="tl" rotWithShape="0">
                    <a:srgbClr val="373737">
                      <a:alpha val="5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28613" y="3028950"/>
            <a:ext cx="2286001" cy="9144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AEDCE1"/>
                </a:solidFill>
                <a:effectLst>
                  <a:outerShdw blurRad="50800" dist="50800" dir="2700000" algn="tl" rotWithShape="0">
                    <a:srgbClr val="373737">
                      <a:alpha val="5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1"/>
          </p:nvPr>
        </p:nvSpPr>
        <p:spPr>
          <a:xfrm>
            <a:off x="3200400" y="342900"/>
            <a:ext cx="54864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xagon 11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Hexagon 38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Hexagon 39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Hexagon 40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25830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2"/>
            <a:ext cx="8229600" cy="6705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64592" y="123444"/>
            <a:ext cx="8814816" cy="4896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94860"/>
            <a:ext cx="870683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05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Hexagon 38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Hexagon 39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Hexagon 40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Hexagon 41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Hexagon 42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25830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64592" y="123444"/>
            <a:ext cx="8814816" cy="4896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2"/>
            <a:ext cx="8229600" cy="6705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0C0E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0C0E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94860"/>
            <a:ext cx="870683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77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Hexagon 35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Hexagon 36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Hexagon 38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Hexagon 39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25830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4592" y="123444"/>
            <a:ext cx="8814816" cy="4896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94860"/>
            <a:ext cx="870683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19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 userDrawn="1"/>
        </p:nvSpPr>
        <p:spPr>
          <a:xfrm>
            <a:off x="-914400" y="8001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Hexagon 6"/>
          <p:cNvSpPr>
            <a:spLocks noChangeAspect="1"/>
          </p:cNvSpPr>
          <p:nvPr userDrawn="1"/>
        </p:nvSpPr>
        <p:spPr>
          <a:xfrm>
            <a:off x="8960067" y="1478585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Hexagon 7"/>
          <p:cNvSpPr>
            <a:spLocks noChangeAspect="1"/>
          </p:cNvSpPr>
          <p:nvPr userDrawn="1"/>
        </p:nvSpPr>
        <p:spPr>
          <a:xfrm>
            <a:off x="237625" y="321051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Hexagon 8"/>
          <p:cNvSpPr>
            <a:spLocks noChangeAspect="1"/>
          </p:cNvSpPr>
          <p:nvPr userDrawn="1"/>
        </p:nvSpPr>
        <p:spPr>
          <a:xfrm>
            <a:off x="237625" y="3471120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Hexagon 9"/>
          <p:cNvSpPr>
            <a:spLocks noChangeAspect="1"/>
          </p:cNvSpPr>
          <p:nvPr userDrawn="1"/>
        </p:nvSpPr>
        <p:spPr>
          <a:xfrm>
            <a:off x="539496" y="333987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Hexagon 10"/>
          <p:cNvSpPr>
            <a:spLocks noChangeAspect="1"/>
          </p:cNvSpPr>
          <p:nvPr userDrawn="1"/>
        </p:nvSpPr>
        <p:spPr>
          <a:xfrm>
            <a:off x="381000" y="2514600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>
            <a:spLocks noChangeAspect="1"/>
          </p:cNvSpPr>
          <p:nvPr userDrawn="1"/>
        </p:nvSpPr>
        <p:spPr>
          <a:xfrm>
            <a:off x="-329184" y="2859786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/>
          <p:nvPr userDrawn="1"/>
        </p:nvSpPr>
        <p:spPr>
          <a:xfrm>
            <a:off x="5672710" y="928329"/>
            <a:ext cx="1371600" cy="89154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/>
          <p:nvPr userDrawn="1"/>
        </p:nvSpPr>
        <p:spPr>
          <a:xfrm>
            <a:off x="6858000" y="1440637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>
            <a:spLocks noChangeAspect="1"/>
          </p:cNvSpPr>
          <p:nvPr userDrawn="1"/>
        </p:nvSpPr>
        <p:spPr>
          <a:xfrm>
            <a:off x="5321808" y="1132058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>
            <a:spLocks noChangeAspect="1"/>
          </p:cNvSpPr>
          <p:nvPr userDrawn="1"/>
        </p:nvSpPr>
        <p:spPr>
          <a:xfrm>
            <a:off x="5020056" y="100175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>
            <a:spLocks noChangeAspect="1"/>
          </p:cNvSpPr>
          <p:nvPr userDrawn="1"/>
        </p:nvSpPr>
        <p:spPr>
          <a:xfrm>
            <a:off x="4718304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>
            <a:spLocks noChangeAspect="1"/>
          </p:cNvSpPr>
          <p:nvPr userDrawn="1"/>
        </p:nvSpPr>
        <p:spPr>
          <a:xfrm>
            <a:off x="5020056" y="1522964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>
            <a:spLocks noChangeAspect="1"/>
          </p:cNvSpPr>
          <p:nvPr userDrawn="1"/>
        </p:nvSpPr>
        <p:spPr>
          <a:xfrm>
            <a:off x="4014455" y="90620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>
            <a:spLocks noChangeAspect="1"/>
          </p:cNvSpPr>
          <p:nvPr userDrawn="1"/>
        </p:nvSpPr>
        <p:spPr>
          <a:xfrm>
            <a:off x="5321808" y="1392662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exagon 20"/>
          <p:cNvSpPr>
            <a:spLocks noChangeAspect="1"/>
          </p:cNvSpPr>
          <p:nvPr userDrawn="1"/>
        </p:nvSpPr>
        <p:spPr>
          <a:xfrm>
            <a:off x="4718304" y="165326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Hexagon 21"/>
          <p:cNvSpPr>
            <a:spLocks noChangeAspect="1"/>
          </p:cNvSpPr>
          <p:nvPr userDrawn="1"/>
        </p:nvSpPr>
        <p:spPr>
          <a:xfrm>
            <a:off x="7044310" y="912114"/>
            <a:ext cx="685800" cy="44577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>
            <a:spLocks noChangeAspect="1"/>
          </p:cNvSpPr>
          <p:nvPr userDrawn="1"/>
        </p:nvSpPr>
        <p:spPr>
          <a:xfrm>
            <a:off x="1594067" y="947444"/>
            <a:ext cx="914400" cy="59436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>
            <a:spLocks noChangeAspect="1"/>
          </p:cNvSpPr>
          <p:nvPr userDrawn="1"/>
        </p:nvSpPr>
        <p:spPr>
          <a:xfrm>
            <a:off x="7772400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>
            <a:spLocks noChangeAspect="1"/>
          </p:cNvSpPr>
          <p:nvPr userDrawn="1"/>
        </p:nvSpPr>
        <p:spPr>
          <a:xfrm>
            <a:off x="8375904" y="2803686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>
            <a:spLocks noChangeAspect="1"/>
          </p:cNvSpPr>
          <p:nvPr userDrawn="1"/>
        </p:nvSpPr>
        <p:spPr>
          <a:xfrm>
            <a:off x="4032504" y="4283995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>
            <a:spLocks noChangeAspect="1"/>
          </p:cNvSpPr>
          <p:nvPr userDrawn="1"/>
        </p:nvSpPr>
        <p:spPr>
          <a:xfrm>
            <a:off x="3730752" y="4153693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>
            <a:spLocks noChangeAspect="1"/>
          </p:cNvSpPr>
          <p:nvPr userDrawn="1"/>
        </p:nvSpPr>
        <p:spPr>
          <a:xfrm>
            <a:off x="3429000" y="4286281"/>
            <a:ext cx="347472" cy="225857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 userDrawn="1"/>
        </p:nvSpPr>
        <p:spPr>
          <a:xfrm>
            <a:off x="3730752" y="467490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>
            <a:spLocks noChangeAspect="1"/>
          </p:cNvSpPr>
          <p:nvPr userDrawn="1"/>
        </p:nvSpPr>
        <p:spPr>
          <a:xfrm>
            <a:off x="4032504" y="454459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Hexagon 30"/>
          <p:cNvSpPr>
            <a:spLocks noChangeAspect="1"/>
          </p:cNvSpPr>
          <p:nvPr userDrawn="1"/>
        </p:nvSpPr>
        <p:spPr>
          <a:xfrm>
            <a:off x="3123184" y="4155979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Hexagon 31"/>
          <p:cNvSpPr>
            <a:spLocks noChangeAspect="1"/>
          </p:cNvSpPr>
          <p:nvPr userDrawn="1"/>
        </p:nvSpPr>
        <p:spPr>
          <a:xfrm>
            <a:off x="5751576" y="4171981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Hexagon 32"/>
          <p:cNvSpPr>
            <a:spLocks noChangeAspect="1"/>
          </p:cNvSpPr>
          <p:nvPr userDrawn="1"/>
        </p:nvSpPr>
        <p:spPr>
          <a:xfrm>
            <a:off x="5449824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Hexagon 33"/>
          <p:cNvSpPr>
            <a:spLocks noChangeAspect="1"/>
          </p:cNvSpPr>
          <p:nvPr userDrawn="1"/>
        </p:nvSpPr>
        <p:spPr>
          <a:xfrm>
            <a:off x="6053328" y="4562887"/>
            <a:ext cx="347472" cy="225857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Hexagon 34"/>
          <p:cNvSpPr/>
          <p:nvPr userDrawn="1"/>
        </p:nvSpPr>
        <p:spPr>
          <a:xfrm>
            <a:off x="7086600" y="4000500"/>
            <a:ext cx="1371600" cy="89154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25830"/>
          </a:xfrm>
          <a:prstGeom prst="rect">
            <a:avLst/>
          </a:prstGeom>
          <a:gradFill flip="none" rotWithShape="1">
            <a:gsLst>
              <a:gs pos="86000">
                <a:srgbClr val="004B8D"/>
              </a:gs>
              <a:gs pos="0">
                <a:srgbClr val="0082C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4592" y="123444"/>
            <a:ext cx="8814816" cy="4896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6" y="4663440"/>
            <a:ext cx="696546" cy="274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90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F7881"/>
            </a:gs>
            <a:gs pos="100000">
              <a:srgbClr val="2D353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705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3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68CF07"/>
          </a:solidFill>
          <a:effectLst>
            <a:outerShdw blurRad="50800" dist="38100" dir="2700000" algn="tl" rotWithShape="0">
              <a:srgbClr val="373737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224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dc.energy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eleconomy.gov/feg/PowerSearch.do?action=noform&amp;year1=2013&amp;year2=2014&amp;vtype=Hybrid&amp;mclass=Upscale+Sedans,Luxury+Sedans&amp;srchtyp=newHybLux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12" Type="http://schemas.openxmlformats.org/officeDocument/2006/relationships/hyperlink" Target="http://www.fueleconomy.gov/feg/PowerSearch.do?action=noform&amp;year1=2013&amp;year2=2014&amp;vtype=Hybrid&amp;mclass=Sport+Utility+Vehicles&amp;srchtyp=newHybSu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fueleconomy.gov/feg/PowerSearch.do?action=noform&amp;year1=2013&amp;year2=2014&amp;vtype=Hybrid&amp;mclass=Family+Sedans&amp;srchtyp=newHybFam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www.fueleconomy.gov/feg/PowerSearch.do?action=noform&amp;year1=2013&amp;year2=2014&amp;vtype=Hybrid&amp;mclass=Pickup+Trucks&amp;srchtyp=newHybTrk" TargetMode="External"/><Relationship Id="rId4" Type="http://schemas.openxmlformats.org/officeDocument/2006/relationships/hyperlink" Target="http://www.fueleconomy.gov/feg/PowerSearch.do?action=noform&amp;year1=2013&amp;year2=2014&amp;vtype=Hybrid&amp;mclass=Small+Cars,Coupes,Sports/Sporty+Cars,Hatchbacks&amp;srchtyp=newHybSml" TargetMode="Externa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2891" r="2102" b="14792"/>
          <a:stretch/>
        </p:blipFill>
        <p:spPr bwMode="auto">
          <a:xfrm>
            <a:off x="152400" y="165100"/>
            <a:ext cx="88392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46043"/>
            <a:ext cx="9163492" cy="9144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88000"/>
                </a:schemeClr>
              </a:gs>
              <a:gs pos="0">
                <a:srgbClr val="0082C2">
                  <a:alpha val="79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0" y="3733800"/>
            <a:ext cx="3657600" cy="1276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Julie Becker</a:t>
            </a:r>
          </a:p>
          <a:p>
            <a:pPr algn="r"/>
            <a:r>
              <a:rPr lang="fr-FR" sz="16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fr-FR" sz="16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President for Environmental Affairs</a:t>
            </a:r>
            <a:endParaRPr lang="fr-FR" sz="16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r>
              <a:rPr lang="fr-FR" sz="16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Alliance of Automobile Manufacturers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377560"/>
            <a:ext cx="932590" cy="489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314476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Greening the Fleet in New Jersey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http://www.freegreatpicture.com/files/141/20194-green-ca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http://www.freegreatpicture.com/files/141/20194-green-ca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5" y="1276350"/>
            <a:ext cx="334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1600" b="1" dirty="0"/>
              <a:t>New Jersey Clean Air Council </a:t>
            </a:r>
            <a:endParaRPr lang="en-US" sz="1600" b="1" dirty="0" smtClean="0"/>
          </a:p>
          <a:p>
            <a:pPr defTabSz="457200">
              <a:spcBef>
                <a:spcPct val="0"/>
              </a:spcBef>
            </a:pPr>
            <a:r>
              <a:rPr lang="en-US" sz="1600" b="1" dirty="0" smtClean="0"/>
              <a:t>Public </a:t>
            </a:r>
            <a:r>
              <a:rPr lang="en-US" sz="1600" b="1" dirty="0"/>
              <a:t>Hearing</a:t>
            </a:r>
          </a:p>
          <a:p>
            <a:pPr defTabSz="457200">
              <a:spcBef>
                <a:spcPct val="0"/>
              </a:spcBef>
            </a:pPr>
            <a:r>
              <a:rPr lang="en-US" sz="1600" b="1" dirty="0"/>
              <a:t>April 8,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3381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0955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2012-2025 GHG Goal Expressed in Miles Per Gallon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94459645"/>
              </p:ext>
            </p:extLst>
          </p:nvPr>
        </p:nvGraphicFramePr>
        <p:xfrm>
          <a:off x="685800" y="742950"/>
          <a:ext cx="777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45408" y="2159960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MPG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5090" y="789622"/>
            <a:ext cx="358140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endpoint of 54.5 represents </a:t>
            </a:r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goal </a:t>
            </a:r>
            <a:r>
              <a:rPr lang="en-US" dirty="0">
                <a:solidFill>
                  <a:srgbClr val="FFFF00"/>
                </a:solidFill>
              </a:rPr>
              <a:t>of 163 </a:t>
            </a:r>
            <a:r>
              <a:rPr lang="en-US" dirty="0" err="1">
                <a:solidFill>
                  <a:srgbClr val="FFFF00"/>
                </a:solidFill>
              </a:rPr>
              <a:t>gpm</a:t>
            </a:r>
            <a:r>
              <a:rPr lang="en-US" dirty="0">
                <a:solidFill>
                  <a:srgbClr val="FFFF00"/>
                </a:solidFill>
              </a:rPr>
              <a:t> CO2 </a:t>
            </a:r>
            <a:r>
              <a:rPr lang="en-US" dirty="0" smtClean="0">
                <a:solidFill>
                  <a:srgbClr val="FFFF00"/>
                </a:solidFill>
              </a:rPr>
              <a:t>emissions from improved fuel economy and credits for other measures that reduce GHG emissions.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reakingenergy.com/wp-content/uploads/sites/2/2013/09/1813053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r="203" b="24550"/>
          <a:stretch/>
        </p:blipFill>
        <p:spPr bwMode="auto">
          <a:xfrm>
            <a:off x="152400" y="326358"/>
            <a:ext cx="8839200" cy="46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94706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57150"/>
            <a:ext cx="8915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 </a:t>
            </a:r>
            <a:r>
              <a:rPr lang="en-US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Gives Automakers </a:t>
            </a:r>
            <a:r>
              <a:rPr lang="en-US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'A' for </a:t>
            </a:r>
            <a:r>
              <a:rPr lang="en-US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Economy Effort</a:t>
            </a:r>
            <a:endParaRPr lang="en-US" sz="2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090" y="1276350"/>
            <a:ext cx="4534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"If we don't quite get there … it is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going to be the fault of those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companies... They are trying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hard. They are working.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investing."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3257550"/>
            <a:ext cx="2181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Gina McCarthy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 Administrator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13, 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31" y="4451652"/>
            <a:ext cx="9747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6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643"/>
            <a:ext cx="9144000" cy="81915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News from the 2014 Auto Shows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45368"/>
            <a:ext cx="8534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6" y="4476750"/>
            <a:ext cx="87068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12763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9541" y="1248287"/>
            <a:ext cx="6253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Cadillac ELR (Extended Range Electric) with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“Regeneration on Demand”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puts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back into your battery while simultaneously slowing you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down.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381000" y="243548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 Passat BlueMotion Concept Car:  7 speeds, direct injection, turbo, stop-start, cylinder deactivation and more! 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6" y="1200149"/>
            <a:ext cx="1812634" cy="10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81" y="1962150"/>
            <a:ext cx="1768381" cy="13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4" y="3384070"/>
            <a:ext cx="2377324" cy="15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32566" y="3565092"/>
            <a:ext cx="524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BMW i3 is the world’s first vehicle to use carbon fiber on this scale in large volume production.  Its range extender version uses a small gasoline engine to recharge the battery.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89" y="2189261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Source:  www.cadillac.com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1781" y="3288251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source: www.vw.com</a:t>
            </a:r>
            <a:endParaRPr lang="en-US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1781" y="3288436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source: www.vw.com</a:t>
            </a:r>
            <a:endParaRPr lang="en-US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525" y="3124696"/>
            <a:ext cx="25120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source: www.press.bmwgroup.com</a:t>
            </a:r>
            <a:endParaRPr lang="en-US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643"/>
            <a:ext cx="9144000" cy="81915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More News from the Auto Shows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45368"/>
            <a:ext cx="8534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6" y="4476750"/>
            <a:ext cx="87068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12763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2015F150windm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3" y="976043"/>
            <a:ext cx="2565827" cy="192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127635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2015 F-150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sheds 700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pounds with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aluminum body 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cargo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box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Photo Source:  Ford Motor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558374" y="3103661"/>
            <a:ext cx="4699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2014 Dodge Ram 1500 </a:t>
            </a:r>
            <a:r>
              <a:rPr lang="en-US" sz="2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EcoDiesel</a:t>
            </a:r>
            <a:endParaRPr lang="en-US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Pickup, rated 28 mpg highway, features a 3.0 liter V6 engine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 Source:  www.newsday.com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419350"/>
            <a:ext cx="296333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2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papersci.com/wp-content/uploads/2013/10/download-wallpaper-snowflake-wallpaper-x-back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b="1278"/>
          <a:stretch/>
        </p:blipFill>
        <p:spPr bwMode="auto">
          <a:xfrm>
            <a:off x="152400" y="165100"/>
            <a:ext cx="8839200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94706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57150"/>
            <a:ext cx="8915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Every Company Doing Something Different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1504950"/>
            <a:ext cx="7543800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  <a:alpha val="38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90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  <a:alpha val="73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GHG/CAFE program is a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consumption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program, not a production program, and each company’s customer base is unique.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9747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45368"/>
            <a:ext cx="7010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06432"/>
            <a:ext cx="5334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“Looking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ahead, about 5% of projected MY 2013 production could meet the MY 2025 CO2 emissions targets. Vehicles meeting the MY 2025 CO2 targets are comprised solely of hybrids, plug-in hybrids, and electric vehicles.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Since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MY 2025 standards are over a decade away,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there’s considerable time for continued improvements in gasoline vehicle technology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.”</a:t>
            </a:r>
          </a:p>
          <a:p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EPA Trends Report, Oct. 2013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47068"/>
            <a:ext cx="2275073" cy="2951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6" y="4476750"/>
            <a:ext cx="87068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7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NJ Versus CA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97329"/>
              </p:ext>
            </p:extLst>
          </p:nvPr>
        </p:nvGraphicFramePr>
        <p:xfrm>
          <a:off x="1066800" y="1276350"/>
          <a:ext cx="7122577" cy="313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113"/>
                <a:gridCol w="2651287"/>
                <a:gridCol w="2398177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Issue</a:t>
                      </a:r>
                      <a:endParaRPr lang="en-US" sz="1600" dirty="0"/>
                    </a:p>
                  </a:txBody>
                  <a:tcPr marL="91426" marR="91426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</a:t>
                      </a:r>
                      <a:endParaRPr lang="en-US" sz="2000" dirty="0"/>
                    </a:p>
                  </a:txBody>
                  <a:tcPr marL="91426" marR="91426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NJ</a:t>
                      </a:r>
                      <a:endParaRPr lang="en-US" sz="2000" dirty="0"/>
                    </a:p>
                  </a:txBody>
                  <a:tcPr marL="91426" marR="91426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ZEV Incentives</a:t>
                      </a:r>
                      <a:endParaRPr lang="en-US" sz="1400" b="1" dirty="0"/>
                    </a:p>
                  </a:txBody>
                  <a:tcPr marL="91426" marR="91426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State rebates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BEVs:     $2,500 rebate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PHEVs:  $1,500 rebate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 smtClean="0"/>
                        <a:t>HOV access (1,400 miles)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Local rebates up to $3,000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Local free parking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Free charging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Utility discounts</a:t>
                      </a:r>
                      <a:endParaRPr lang="en-US" sz="1400" b="0" dirty="0"/>
                    </a:p>
                  </a:txBody>
                  <a:tcPr marL="91426" marR="91426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/>
                        <a:t>Sales &amp; use tax</a:t>
                      </a:r>
                      <a:r>
                        <a:rPr lang="en-US" sz="1400" b="0" baseline="0" dirty="0" smtClean="0"/>
                        <a:t> exemption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HOV access (&lt;50 miles)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Green Pass (10%) Discount on Off-Peak NJ and Garden State Turnpike Fees for SULEV Vehicles with ≥ 45 MPG </a:t>
                      </a:r>
                    </a:p>
                  </a:txBody>
                  <a:tcPr marL="91426" marR="91426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34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Public Fueling Infrastructure</a:t>
                      </a:r>
                    </a:p>
                    <a:p>
                      <a:r>
                        <a:rPr lang="en-US" sz="1000" b="1" dirty="0" smtClean="0"/>
                        <a:t>(Source:  DOE Alt Fuels Data Center, </a:t>
                      </a:r>
                      <a:r>
                        <a:rPr lang="en-US" sz="1000" b="1" dirty="0" smtClean="0">
                          <a:hlinkClick r:id="rId3"/>
                        </a:rPr>
                        <a:t>www.afdc.energy.gov</a:t>
                      </a:r>
                      <a:r>
                        <a:rPr lang="en-US" sz="1000" b="1" dirty="0" smtClean="0"/>
                        <a:t>, 3/25/14)</a:t>
                      </a:r>
                      <a:endParaRPr lang="en-US" sz="1000" b="1" dirty="0"/>
                    </a:p>
                  </a:txBody>
                  <a:tcPr marL="91426" marR="91426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/>
                        <a:t>EV chargers:</a:t>
                      </a:r>
                      <a:r>
                        <a:rPr lang="en-US" sz="1400" b="0" baseline="0" dirty="0" smtClean="0"/>
                        <a:t>  1,651</a:t>
                      </a:r>
                    </a:p>
                    <a:p>
                      <a:pPr algn="l"/>
                      <a:r>
                        <a:rPr lang="en-US" sz="1400" b="0" baseline="0" dirty="0" smtClean="0"/>
                        <a:t>Hydrogen:      9 stations</a:t>
                      </a:r>
                    </a:p>
                    <a:p>
                      <a:pPr algn="l"/>
                      <a:r>
                        <a:rPr lang="en-US" sz="1400" b="0" baseline="0" dirty="0" smtClean="0"/>
                        <a:t>                        18 more funded</a:t>
                      </a:r>
                    </a:p>
                    <a:p>
                      <a:pPr algn="l"/>
                      <a:r>
                        <a:rPr lang="en-US" sz="1400" b="0" baseline="0" dirty="0" smtClean="0"/>
                        <a:t>CNG:               143 stations</a:t>
                      </a:r>
                      <a:endParaRPr lang="en-US" sz="1400" b="0" dirty="0" smtClean="0"/>
                    </a:p>
                  </a:txBody>
                  <a:tcPr marL="91426" marR="91426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/>
                        <a:t>EV chargers:</a:t>
                      </a:r>
                      <a:r>
                        <a:rPr lang="en-US" sz="1400" b="0" baseline="0" dirty="0" smtClean="0"/>
                        <a:t>   88</a:t>
                      </a:r>
                    </a:p>
                    <a:p>
                      <a:pPr algn="l"/>
                      <a:r>
                        <a:rPr lang="en-US" sz="1400" b="0" baseline="0" dirty="0" smtClean="0"/>
                        <a:t>Hydrogen:         0 stations</a:t>
                      </a:r>
                    </a:p>
                    <a:p>
                      <a:pPr algn="l"/>
                      <a:endParaRPr lang="en-US" sz="1400" b="0" baseline="0" dirty="0" smtClean="0"/>
                    </a:p>
                    <a:p>
                      <a:pPr algn="l"/>
                      <a:r>
                        <a:rPr lang="en-US" sz="1400" b="0" baseline="0" dirty="0" smtClean="0"/>
                        <a:t>CNG:                 27 stations</a:t>
                      </a:r>
                      <a:endParaRPr lang="en-US" sz="1400" b="0" dirty="0" smtClean="0"/>
                    </a:p>
                  </a:txBody>
                  <a:tcPr marL="91426" marR="91426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0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534400" cy="670539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ZEV Sales </a:t>
            </a:r>
            <a:r>
              <a:rPr lang="en-US" sz="2600" b="1" dirty="0">
                <a:solidFill>
                  <a:schemeClr val="bg1"/>
                </a:solidFill>
              </a:rPr>
              <a:t>Need </a:t>
            </a:r>
            <a:r>
              <a:rPr lang="en-US" sz="2600" b="1" dirty="0" smtClean="0">
                <a:solidFill>
                  <a:schemeClr val="bg1"/>
                </a:solidFill>
              </a:rPr>
              <a:t>to </a:t>
            </a:r>
            <a:r>
              <a:rPr lang="en-US" sz="2600" b="1" dirty="0">
                <a:solidFill>
                  <a:schemeClr val="bg1"/>
                </a:solidFill>
              </a:rPr>
              <a:t>Meet </a:t>
            </a:r>
            <a:r>
              <a:rPr lang="en-US" sz="2600" b="1" dirty="0" smtClean="0">
                <a:solidFill>
                  <a:schemeClr val="bg1"/>
                </a:solidFill>
              </a:rPr>
              <a:t>the Future Mandated Requirements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4221"/>
              </p:ext>
            </p:extLst>
          </p:nvPr>
        </p:nvGraphicFramePr>
        <p:xfrm>
          <a:off x="533400" y="1428750"/>
          <a:ext cx="82296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38200"/>
                <a:gridCol w="1066800"/>
                <a:gridCol w="1752600"/>
                <a:gridCol w="762000"/>
                <a:gridCol w="1828800"/>
                <a:gridCol w="990601"/>
              </a:tblGrid>
              <a:tr h="471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Vehicle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Sales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 &lt;0.5%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 Requirement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6%</a:t>
                      </a: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2025 Requirement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15.4%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532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26,918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71,782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532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PHEV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1,677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28,040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48,068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2431273" y="2114550"/>
            <a:ext cx="168978" cy="6096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257800" y="2114550"/>
            <a:ext cx="168978" cy="6096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832022" y="2124002"/>
            <a:ext cx="168978" cy="6096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337" y="310515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To meet the 2020 requirements, New Jersey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consumers will need to purchase ZEVs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at 12 times the present rate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To meet the 2025 requirements, New Jersey consumers will need to purchase ZEVs at &gt;30 times the present rate.</a:t>
            </a:r>
            <a:endParaRPr lang="en-US" sz="24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373737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5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hKFDdDATdsI/Tez4yJPQsaI/AAAAAAAAATU/rtofdHYmXb0/s1600/Fotolia_16021827_X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 r="6452" b="13398"/>
          <a:stretch/>
        </p:blipFill>
        <p:spPr bwMode="auto">
          <a:xfrm>
            <a:off x="152400" y="165101"/>
            <a:ext cx="8839200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33350"/>
            <a:ext cx="8915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</a:rPr>
              <a:t>Getting </a:t>
            </a:r>
            <a:r>
              <a:rPr lang="en-US" sz="2400" b="1" dirty="0">
                <a:solidFill>
                  <a:prstClr val="white"/>
                </a:solidFill>
              </a:rPr>
              <a:t>Green Vehicles from the Showroom to the Driveway </a:t>
            </a:r>
            <a:r>
              <a:rPr lang="en-US" sz="2400" b="1" dirty="0" smtClean="0">
                <a:solidFill>
                  <a:prstClr val="white"/>
                </a:solidFill>
              </a:rPr>
              <a:t>Is Complex and Challenging!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6" y="4476750"/>
            <a:ext cx="87068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661" y="160472"/>
            <a:ext cx="8720678" cy="482255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75" y="2419350"/>
            <a:ext cx="2968271" cy="903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100030" y="1200150"/>
            <a:ext cx="2634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36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22641"/>
            <a:ext cx="9747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661" y="160472"/>
            <a:ext cx="8720678" cy="482255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24" y="672416"/>
            <a:ext cx="2968271" cy="903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762000" y="1735428"/>
            <a:ext cx="7383882" cy="2860172"/>
            <a:chOff x="533400" y="2971800"/>
            <a:chExt cx="8250786" cy="312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12" y="2976474"/>
              <a:ext cx="2431068" cy="938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112" y="3077989"/>
              <a:ext cx="1905000" cy="7352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712" y="3015902"/>
              <a:ext cx="2226739" cy="859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12" y="2971800"/>
              <a:ext cx="2455288" cy="947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898934"/>
              <a:ext cx="2731154" cy="1054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114" y="3986932"/>
              <a:ext cx="2436238" cy="940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559" y="3970180"/>
              <a:ext cx="2479644" cy="9569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556" y="3919397"/>
              <a:ext cx="2772630" cy="10700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30" y="5099131"/>
              <a:ext cx="2332631" cy="90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412" y="5078720"/>
              <a:ext cx="2438400" cy="9410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839" y="5163657"/>
              <a:ext cx="2415761" cy="932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290" y="5105400"/>
              <a:ext cx="2566710" cy="99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6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4706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00390"/>
            <a:ext cx="8915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  What’s New in New Jersey?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6" y="4476750"/>
            <a:ext cx="87068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1000" y="1002090"/>
            <a:ext cx="86106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Answer: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the Light-Duty Fleet!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</a:rPr>
              <a:t>The </a:t>
            </a:r>
            <a:r>
              <a:rPr lang="en-US" sz="2400" b="1" dirty="0">
                <a:solidFill>
                  <a:prstClr val="white"/>
                </a:solidFill>
              </a:rPr>
              <a:t>average car on the road in </a:t>
            </a:r>
            <a:r>
              <a:rPr lang="en-US" sz="2400" b="1" dirty="0" smtClean="0">
                <a:solidFill>
                  <a:prstClr val="white"/>
                </a:solidFill>
              </a:rPr>
              <a:t>NJ today is 11.4 years old.</a:t>
            </a:r>
            <a:endParaRPr lang="en-US" sz="2400" b="1" dirty="0">
              <a:solidFill>
                <a:prstClr val="white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</a:rPr>
              <a:t>“The Virtuous Cycle”:  replacing a road warrior makes a </a:t>
            </a:r>
            <a:r>
              <a:rPr lang="en-US" sz="2400" b="1" dirty="0">
                <a:solidFill>
                  <a:prstClr val="white"/>
                </a:solidFill>
              </a:rPr>
              <a:t>profound difference for the </a:t>
            </a:r>
            <a:r>
              <a:rPr lang="en-US" sz="2400" b="1" dirty="0" smtClean="0">
                <a:solidFill>
                  <a:prstClr val="white"/>
                </a:solidFill>
              </a:rPr>
              <a:t>environment and passenger safety.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</a:rPr>
              <a:t>Environmental improvements are taking place across </a:t>
            </a:r>
            <a:r>
              <a:rPr lang="en-US" sz="2400" b="1" i="1" dirty="0" smtClean="0">
                <a:solidFill>
                  <a:prstClr val="white"/>
                </a:solidFill>
              </a:rPr>
              <a:t>all </a:t>
            </a:r>
            <a:r>
              <a:rPr lang="en-US" sz="2400" b="1" i="1" dirty="0" err="1" smtClean="0">
                <a:solidFill>
                  <a:prstClr val="white"/>
                </a:solidFill>
              </a:rPr>
              <a:t>powertains</a:t>
            </a:r>
            <a:r>
              <a:rPr lang="en-US" sz="2400" b="1" i="1" dirty="0" smtClean="0">
                <a:solidFill>
                  <a:prstClr val="white"/>
                </a:solidFill>
              </a:rPr>
              <a:t>.</a:t>
            </a:r>
            <a:endParaRPr lang="en-US" sz="24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1915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45368"/>
            <a:ext cx="7010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2013 Model Year Included…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6" y="4476750"/>
            <a:ext cx="87068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972312"/>
            <a:ext cx="82225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535 Models That Achieve 30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MPG or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Highway Fuel Economy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Wide Range of Powertrains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models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of PHEVs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diesels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6250" y="-1559558"/>
            <a:ext cx="571500" cy="31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503" tIns="47610" rIns="23805" bIns="2380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76750"/>
            <a:ext cx="262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 fueleconomy.gov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62" y="1885950"/>
            <a:ext cx="2310982" cy="13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68633" y="3181350"/>
            <a:ext cx="2204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2014 Ford Focus Electric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1915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45368"/>
            <a:ext cx="7010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Economy is Improving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6" y="4476750"/>
            <a:ext cx="87068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6250" y="-1559558"/>
            <a:ext cx="571500" cy="31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503" tIns="47610" rIns="23805" bIns="2380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"/>
            <a:endParaRPr lang="en-US" altLang="en-US" sz="600" dirty="0" smtClean="0">
              <a:solidFill>
                <a:prstClr val="black"/>
              </a:solidFill>
            </a:endParaRPr>
          </a:p>
          <a:p>
            <a:pPr algn="ctr" eaLnBrk="0" fontAlgn="b" hangingPunct="0"/>
            <a:r>
              <a:rPr lang="en-US" altLang="en-US" sz="4800" dirty="0" smtClean="0">
                <a:solidFill>
                  <a:prstClr val="black"/>
                </a:solidFill>
              </a:rPr>
              <a:t> </a:t>
            </a:r>
            <a:r>
              <a:rPr lang="en-US" altLang="en-US" sz="3400" dirty="0" smtClean="0">
                <a:solidFill>
                  <a:prstClr val="black"/>
                </a:solidFill>
              </a:rPr>
              <a:t> </a:t>
            </a:r>
            <a:r>
              <a:rPr lang="en-US" altLang="en-US" sz="4800" dirty="0" smtClean="0">
                <a:solidFill>
                  <a:prstClr val="black"/>
                </a:solidFill>
              </a:rPr>
              <a:t>    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672" y="4476750"/>
            <a:ext cx="274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 EPA Trends Report</a:t>
            </a:r>
            <a:endParaRPr lang="en-US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4" y="947068"/>
            <a:ext cx="8298002" cy="337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123950"/>
            <a:ext cx="4343400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Cylinder deactivation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</a:t>
            </a: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valve timing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Stratified charge combustion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auto-ignition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Homogeneous charge compression ignition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rolling resistance tires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Lean-burn gasoline engines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diesel selective catalytic </a:t>
            </a: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Stop-Start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Lightweight </a:t>
            </a: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GWP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refrigerants, improved A/C efficiency and low-leak A/C systems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1915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45368"/>
            <a:ext cx="7010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Advances in Conventional Technologies are Driving Fuel Economy/GHG Improvements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6" y="4476750"/>
            <a:ext cx="87068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6250" y="-1559558"/>
            <a:ext cx="571500" cy="31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503" tIns="47610" rIns="23805" bIns="2380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"/>
            <a:endParaRPr lang="en-US" altLang="en-US" sz="600" dirty="0" smtClean="0">
              <a:solidFill>
                <a:prstClr val="black"/>
              </a:solidFill>
            </a:endParaRPr>
          </a:p>
          <a:p>
            <a:pPr algn="ctr" eaLnBrk="0" fontAlgn="b" hangingPunct="0"/>
            <a:r>
              <a:rPr lang="en-US" altLang="en-US" sz="4800" dirty="0" smtClean="0">
                <a:solidFill>
                  <a:prstClr val="black"/>
                </a:solidFill>
              </a:rPr>
              <a:t> </a:t>
            </a:r>
            <a:r>
              <a:rPr lang="en-US" altLang="en-US" sz="3400" dirty="0" smtClean="0">
                <a:solidFill>
                  <a:prstClr val="black"/>
                </a:solidFill>
              </a:rPr>
              <a:t> </a:t>
            </a:r>
            <a:r>
              <a:rPr lang="en-US" altLang="en-US" sz="4800" dirty="0" smtClean="0">
                <a:solidFill>
                  <a:prstClr val="black"/>
                </a:solidFill>
              </a:rPr>
              <a:t>     </a:t>
            </a:r>
          </a:p>
        </p:txBody>
      </p:sp>
      <p:pic>
        <p:nvPicPr>
          <p:cNvPr id="11266" name="Picture 2" descr="http://www.fueleconomy.gov/feg/images/vehicleClass/2011_Civic_Hybrid_NoBackgroun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933752"/>
            <a:ext cx="10477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ttp://www.fueleconomy.gov/feg/images/vehicleClass/2011_Ford_Fusion_Hybrid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12810"/>
            <a:ext cx="10477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fueleconomy.gov/feg/images/vehicleClass/2011_Lincoln_MKZ_Hybrid_NoBackground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09977"/>
            <a:ext cx="10477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://www.fueleconomy.gov/feg/images/vehicleClass/2011_GMC_Sierra_Hybrid_NoBackgroun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64020"/>
            <a:ext cx="10477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fueleconomy.gov/feg/images/vehicleClass/2010_Ford_Escape_Hybrid_Righ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82386"/>
            <a:ext cx="10477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43400" y="1033516"/>
            <a:ext cx="4572000" cy="24776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 8 and 9-speed transmissions</a:t>
            </a:r>
          </a:p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ceramics for trapping clean diesel emissions</a:t>
            </a:r>
          </a:p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starter alternator damper</a:t>
            </a:r>
          </a:p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Belt-driven alternator starter</a:t>
            </a:r>
          </a:p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cruise control</a:t>
            </a:r>
          </a:p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aerodynamics</a:t>
            </a:r>
          </a:p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 fuel consumption feedback systems</a:t>
            </a:r>
          </a:p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Continuously variable transmissions</a:t>
            </a:r>
          </a:p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</a:t>
            </a: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</a:t>
            </a: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</a:p>
          <a:p>
            <a:pPr marL="342900" lvl="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Downsized turbocharged engines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5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4706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70000"/>
                </a:schemeClr>
              </a:gs>
              <a:gs pos="52000">
                <a:srgbClr val="00B0F0">
                  <a:lumMod val="89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57150"/>
            <a:ext cx="8915400" cy="9017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68CF07"/>
                </a:solidFill>
                <a:effectLst>
                  <a:outerShdw blurRad="50800" dist="38100" dir="2700000" algn="tl" rotWithShape="0">
                    <a:srgbClr val="373737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Sector R&amp;D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5100"/>
            <a:ext cx="8839200" cy="48450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116" y="895350"/>
            <a:ext cx="6137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Spent Annually on R&amp;D in 2013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1276350"/>
            <a:ext cx="6096000" cy="3733800"/>
            <a:chOff x="381000" y="1276350"/>
            <a:chExt cx="6096000" cy="3733800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914065853"/>
                </p:ext>
              </p:extLst>
            </p:nvPr>
          </p:nvGraphicFramePr>
          <p:xfrm>
            <a:off x="381000" y="1276350"/>
            <a:ext cx="6096000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870536" y="2495550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$102</a:t>
              </a: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Billion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4297" y="3721953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$25.5</a:t>
              </a: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Billion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6200000">
            <a:off x="334216" y="2541397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Billions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6" y="4476750"/>
            <a:ext cx="87068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70837" y="1678026"/>
            <a:ext cx="1371600" cy="1631216"/>
          </a:xfrm>
          <a:prstGeom prst="rect">
            <a:avLst/>
          </a:prstGeom>
          <a:noFill/>
          <a:ln w="0" cmpd="sng">
            <a:solidFill>
              <a:srgbClr val="FFFF00">
                <a:alpha val="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99% Comes from the Auto Industry!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4114799" y="1733550"/>
            <a:ext cx="304801" cy="2667000"/>
          </a:xfrm>
          <a:prstGeom prst="leftBracke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8613775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U.S.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Emissions Under Tier 2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01955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U.S. EPA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Alliance Supports EPA’s Final Tier 3 Rule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52550"/>
            <a:ext cx="80603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2025, Light-Duty Vehicles Must Have: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Lower Nitrogen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Oxide (presented as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NMOG+NOx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Emissions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Lower Particulate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 (PM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Emissions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150,000 Mile “Useful Life” for Emission Control Systems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2017, Gasoline Producers Are Required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an Annual 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Standard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Parts Per Million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(ppm)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 Achieves 10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Lower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On-Highway Vehicles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Fuel-Efficient Technologies</a:t>
            </a:r>
          </a:p>
        </p:txBody>
      </p:sp>
    </p:spTree>
    <p:extLst>
      <p:ext uri="{BB962C8B-B14F-4D97-AF65-F5344CB8AC3E}">
        <p14:creationId xmlns:p14="http://schemas.microsoft.com/office/powerpoint/2010/main" val="9289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6640</TotalTime>
  <Words>1017</Words>
  <Application>Microsoft Office PowerPoint</Application>
  <PresentationFormat>On-screen Show (16:9)</PresentationFormat>
  <Paragraphs>187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U.S. NOx Emissions Under Tier 2</vt:lpstr>
      <vt:lpstr>Alliance Supports EPA’s Final Tier 3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NJ Versus CA</vt:lpstr>
      <vt:lpstr>ZEV Sales Need to Meet the Future Mandated Requirements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Hall</dc:creator>
  <cp:lastModifiedBy>Julie Becker</cp:lastModifiedBy>
  <cp:revision>193</cp:revision>
  <cp:lastPrinted>2014-02-07T22:17:19Z</cp:lastPrinted>
  <dcterms:created xsi:type="dcterms:W3CDTF">2014-01-29T16:41:24Z</dcterms:created>
  <dcterms:modified xsi:type="dcterms:W3CDTF">2014-04-07T13:21:17Z</dcterms:modified>
</cp:coreProperties>
</file>