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25"/>
  </p:notesMasterIdLst>
  <p:handoutMasterIdLst>
    <p:handoutMasterId r:id="rId26"/>
  </p:handoutMasterIdLst>
  <p:sldIdLst>
    <p:sldId id="651" r:id="rId2"/>
    <p:sldId id="618" r:id="rId3"/>
    <p:sldId id="638" r:id="rId4"/>
    <p:sldId id="620" r:id="rId5"/>
    <p:sldId id="621" r:id="rId6"/>
    <p:sldId id="652" r:id="rId7"/>
    <p:sldId id="623" r:id="rId8"/>
    <p:sldId id="624" r:id="rId9"/>
    <p:sldId id="663" r:id="rId10"/>
    <p:sldId id="685" r:id="rId11"/>
    <p:sldId id="635" r:id="rId12"/>
    <p:sldId id="625" r:id="rId13"/>
    <p:sldId id="661" r:id="rId14"/>
    <p:sldId id="657" r:id="rId15"/>
    <p:sldId id="626" r:id="rId16"/>
    <p:sldId id="646" r:id="rId17"/>
    <p:sldId id="628" r:id="rId18"/>
    <p:sldId id="629" r:id="rId19"/>
    <p:sldId id="650" r:id="rId20"/>
    <p:sldId id="660" r:id="rId21"/>
    <p:sldId id="684" r:id="rId22"/>
    <p:sldId id="649" r:id="rId23"/>
    <p:sldId id="627" r:id="rId24"/>
  </p:sldIdLst>
  <p:sldSz cx="10058400" cy="6858000"/>
  <p:notesSz cx="7019925" cy="9305925"/>
  <p:defaultTextStyle>
    <a:defPPr>
      <a:defRPr lang="en-US"/>
    </a:defPPr>
    <a:lvl1pPr algn="l" rtl="0" fontAlgn="base">
      <a:spcBef>
        <a:spcPct val="0"/>
      </a:spcBef>
      <a:spcAft>
        <a:spcPct val="0"/>
      </a:spcAft>
      <a:defRPr sz="12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2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2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2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Arial" charset="0"/>
        <a:ea typeface="ＭＳ Ｐゴシック" pitchFamily="34" charset="-128"/>
        <a:cs typeface="Arial" charset="0"/>
      </a:defRPr>
    </a:lvl6pPr>
    <a:lvl7pPr marL="2743200" algn="l" defTabSz="914400" rtl="0" eaLnBrk="1" latinLnBrk="0" hangingPunct="1">
      <a:defRPr sz="1200" kern="1200">
        <a:solidFill>
          <a:schemeClr val="tx1"/>
        </a:solidFill>
        <a:latin typeface="Arial" charset="0"/>
        <a:ea typeface="ＭＳ Ｐゴシック" pitchFamily="34" charset="-128"/>
        <a:cs typeface="Arial" charset="0"/>
      </a:defRPr>
    </a:lvl7pPr>
    <a:lvl8pPr marL="3200400" algn="l" defTabSz="914400" rtl="0" eaLnBrk="1" latinLnBrk="0" hangingPunct="1">
      <a:defRPr sz="1200" kern="1200">
        <a:solidFill>
          <a:schemeClr val="tx1"/>
        </a:solidFill>
        <a:latin typeface="Arial" charset="0"/>
        <a:ea typeface="ＭＳ Ｐゴシック" pitchFamily="34" charset="-128"/>
        <a:cs typeface="Arial" charset="0"/>
      </a:defRPr>
    </a:lvl8pPr>
    <a:lvl9pPr marL="3657600" algn="l" defTabSz="914400" rtl="0" eaLnBrk="1" latinLnBrk="0" hangingPunct="1">
      <a:defRPr sz="12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1719"/>
    <a:srgbClr val="8A88EA"/>
    <a:srgbClr val="336699"/>
    <a:srgbClr val="5269BE"/>
    <a:srgbClr val="FFFFFF"/>
    <a:srgbClr val="94D6EE"/>
    <a:srgbClr val="3990E7"/>
    <a:srgbClr val="4D9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8752" autoAdjust="0"/>
  </p:normalViewPr>
  <p:slideViewPr>
    <p:cSldViewPr>
      <p:cViewPr>
        <p:scale>
          <a:sx n="75" d="100"/>
          <a:sy n="75" d="100"/>
        </p:scale>
        <p:origin x="-1260" y="-588"/>
      </p:cViewPr>
      <p:guideLst>
        <p:guide orient="horz" pos="2160"/>
        <p:guide pos="31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632" y="86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a:latin typeface="Arial" charset="0"/>
                <a:ea typeface="ＭＳ Ｐゴシック" pitchFamily="-111" charset="-128"/>
                <a:cs typeface="+mn-cs"/>
              </a:defRPr>
            </a:lvl1pPr>
          </a:lstStyle>
          <a:p>
            <a:pPr>
              <a:defRPr/>
            </a:pPr>
            <a:endParaRPr lang="en-US"/>
          </a:p>
        </p:txBody>
      </p:sp>
      <p:sp>
        <p:nvSpPr>
          <p:cNvPr id="232451"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a:latin typeface="Arial" charset="0"/>
                <a:ea typeface="ＭＳ Ｐゴシック" pitchFamily="-111" charset="-128"/>
                <a:cs typeface="+mn-cs"/>
              </a:defRPr>
            </a:lvl1pPr>
          </a:lstStyle>
          <a:p>
            <a:pPr>
              <a:defRPr/>
            </a:pPr>
            <a:endParaRPr lang="en-US"/>
          </a:p>
        </p:txBody>
      </p:sp>
      <p:sp>
        <p:nvSpPr>
          <p:cNvPr id="232452"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a:latin typeface="Arial" charset="0"/>
                <a:ea typeface="ＭＳ Ｐゴシック" pitchFamily="-111" charset="-128"/>
                <a:cs typeface="+mn-cs"/>
              </a:defRPr>
            </a:lvl1pPr>
          </a:lstStyle>
          <a:p>
            <a:pPr>
              <a:defRPr/>
            </a:pPr>
            <a:endParaRPr lang="en-US"/>
          </a:p>
        </p:txBody>
      </p:sp>
      <p:sp>
        <p:nvSpPr>
          <p:cNvPr id="232453"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a:latin typeface="Arial" charset="0"/>
                <a:ea typeface="ＭＳ Ｐゴシック" pitchFamily="-111" charset="-128"/>
                <a:cs typeface="+mn-cs"/>
              </a:defRPr>
            </a:lvl1pPr>
          </a:lstStyle>
          <a:p>
            <a:pPr>
              <a:defRPr/>
            </a:pPr>
            <a:fld id="{A8B51F50-18ED-477B-B013-C19797AC6135}" type="slidenum">
              <a:rPr lang="en-US"/>
              <a:pPr>
                <a:defRPr/>
              </a:pPr>
              <a:t>‹#›</a:t>
            </a:fld>
            <a:endParaRPr lang="en-US"/>
          </a:p>
        </p:txBody>
      </p:sp>
    </p:spTree>
    <p:extLst>
      <p:ext uri="{BB962C8B-B14F-4D97-AF65-F5344CB8AC3E}">
        <p14:creationId xmlns:p14="http://schemas.microsoft.com/office/powerpoint/2010/main" val="47508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a:latin typeface="Arial" charset="0"/>
                <a:ea typeface="ＭＳ Ｐゴシック" pitchFamily="-111" charset="-128"/>
                <a:cs typeface="+mn-cs"/>
              </a:defRPr>
            </a:lvl1pPr>
          </a:lstStyle>
          <a:p>
            <a:pPr>
              <a:defRPr/>
            </a:pPr>
            <a:endParaRPr lang="en-US"/>
          </a:p>
        </p:txBody>
      </p:sp>
      <p:sp>
        <p:nvSpPr>
          <p:cNvPr id="15363"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a:latin typeface="Arial" charset="0"/>
                <a:ea typeface="ＭＳ Ｐゴシック" pitchFamily="-111"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50913" y="698500"/>
            <a:ext cx="5118100"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a:latin typeface="Arial" charset="0"/>
                <a:ea typeface="ＭＳ Ｐゴシック" pitchFamily="-111"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a:latin typeface="Arial" charset="0"/>
                <a:ea typeface="ＭＳ Ｐゴシック" pitchFamily="-111" charset="-128"/>
                <a:cs typeface="+mn-cs"/>
              </a:defRPr>
            </a:lvl1pPr>
          </a:lstStyle>
          <a:p>
            <a:pPr>
              <a:defRPr/>
            </a:pPr>
            <a:fld id="{A8E80368-971F-44EE-A0BB-DAC9C40F0F90}" type="slidenum">
              <a:rPr lang="en-US"/>
              <a:pPr>
                <a:defRPr/>
              </a:pPr>
              <a:t>‹#›</a:t>
            </a:fld>
            <a:endParaRPr lang="en-US"/>
          </a:p>
        </p:txBody>
      </p:sp>
    </p:spTree>
    <p:extLst>
      <p:ext uri="{BB962C8B-B14F-4D97-AF65-F5344CB8AC3E}">
        <p14:creationId xmlns:p14="http://schemas.microsoft.com/office/powerpoint/2010/main" val="340277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57958" indent="-291522" eaLnBrk="0" hangingPunct="0">
              <a:defRPr sz="1200">
                <a:solidFill>
                  <a:schemeClr val="tx1"/>
                </a:solidFill>
                <a:latin typeface="Arial" charset="0"/>
                <a:ea typeface="ＭＳ Ｐゴシック" pitchFamily="34" charset="-128"/>
              </a:defRPr>
            </a:lvl2pPr>
            <a:lvl3pPr marL="1166089" indent="-233218" eaLnBrk="0" hangingPunct="0">
              <a:defRPr sz="1200">
                <a:solidFill>
                  <a:schemeClr val="tx1"/>
                </a:solidFill>
                <a:latin typeface="Arial" charset="0"/>
                <a:ea typeface="ＭＳ Ｐゴシック" pitchFamily="34" charset="-128"/>
              </a:defRPr>
            </a:lvl3pPr>
            <a:lvl4pPr marL="1632524" indent="-233218" eaLnBrk="0" hangingPunct="0">
              <a:defRPr sz="1200">
                <a:solidFill>
                  <a:schemeClr val="tx1"/>
                </a:solidFill>
                <a:latin typeface="Arial" charset="0"/>
                <a:ea typeface="ＭＳ Ｐゴシック" pitchFamily="34" charset="-128"/>
              </a:defRPr>
            </a:lvl4pPr>
            <a:lvl5pPr marL="2098959" indent="-233218" eaLnBrk="0" hangingPunct="0">
              <a:defRPr sz="1200">
                <a:solidFill>
                  <a:schemeClr val="tx1"/>
                </a:solidFill>
                <a:latin typeface="Arial" charset="0"/>
                <a:ea typeface="ＭＳ Ｐゴシック" pitchFamily="34" charset="-128"/>
              </a:defRPr>
            </a:lvl5pPr>
            <a:lvl6pPr marL="2565395" indent="-233218" eaLnBrk="0" fontAlgn="base" hangingPunct="0">
              <a:spcBef>
                <a:spcPct val="0"/>
              </a:spcBef>
              <a:spcAft>
                <a:spcPct val="0"/>
              </a:spcAft>
              <a:defRPr sz="1200">
                <a:solidFill>
                  <a:schemeClr val="tx1"/>
                </a:solidFill>
                <a:latin typeface="Arial" charset="0"/>
                <a:ea typeface="ＭＳ Ｐゴシック" pitchFamily="34" charset="-128"/>
              </a:defRPr>
            </a:lvl6pPr>
            <a:lvl7pPr marL="3031830" indent="-233218" eaLnBrk="0" fontAlgn="base" hangingPunct="0">
              <a:spcBef>
                <a:spcPct val="0"/>
              </a:spcBef>
              <a:spcAft>
                <a:spcPct val="0"/>
              </a:spcAft>
              <a:defRPr sz="1200">
                <a:solidFill>
                  <a:schemeClr val="tx1"/>
                </a:solidFill>
                <a:latin typeface="Arial" charset="0"/>
                <a:ea typeface="ＭＳ Ｐゴシック" pitchFamily="34" charset="-128"/>
              </a:defRPr>
            </a:lvl7pPr>
            <a:lvl8pPr marL="3498266" indent="-233218" eaLnBrk="0" fontAlgn="base" hangingPunct="0">
              <a:spcBef>
                <a:spcPct val="0"/>
              </a:spcBef>
              <a:spcAft>
                <a:spcPct val="0"/>
              </a:spcAft>
              <a:defRPr sz="1200">
                <a:solidFill>
                  <a:schemeClr val="tx1"/>
                </a:solidFill>
                <a:latin typeface="Arial" charset="0"/>
                <a:ea typeface="ＭＳ Ｐゴシック" pitchFamily="34" charset="-128"/>
              </a:defRPr>
            </a:lvl8pPr>
            <a:lvl9pPr marL="3964701" indent="-23321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45906AA0-4726-4D7C-86AC-D48445BBBB96}"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18" indent="-233218"/>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pitchFamily="34" charset="-128"/>
              </a:defRPr>
            </a:lvl1pPr>
            <a:lvl2pPr marL="757958" indent="-291522" eaLnBrk="0" hangingPunct="0">
              <a:defRPr sz="1200">
                <a:solidFill>
                  <a:schemeClr val="tx1"/>
                </a:solidFill>
                <a:latin typeface="Arial" charset="0"/>
                <a:ea typeface="ＭＳ Ｐゴシック" pitchFamily="34" charset="-128"/>
              </a:defRPr>
            </a:lvl2pPr>
            <a:lvl3pPr marL="1166089" indent="-233218" eaLnBrk="0" hangingPunct="0">
              <a:defRPr sz="1200">
                <a:solidFill>
                  <a:schemeClr val="tx1"/>
                </a:solidFill>
                <a:latin typeface="Arial" charset="0"/>
                <a:ea typeface="ＭＳ Ｐゴシック" pitchFamily="34" charset="-128"/>
              </a:defRPr>
            </a:lvl3pPr>
            <a:lvl4pPr marL="1632524" indent="-233218" eaLnBrk="0" hangingPunct="0">
              <a:defRPr sz="1200">
                <a:solidFill>
                  <a:schemeClr val="tx1"/>
                </a:solidFill>
                <a:latin typeface="Arial" charset="0"/>
                <a:ea typeface="ＭＳ Ｐゴシック" pitchFamily="34" charset="-128"/>
              </a:defRPr>
            </a:lvl4pPr>
            <a:lvl5pPr marL="2098959" indent="-233218" eaLnBrk="0" hangingPunct="0">
              <a:defRPr sz="1200">
                <a:solidFill>
                  <a:schemeClr val="tx1"/>
                </a:solidFill>
                <a:latin typeface="Arial" charset="0"/>
                <a:ea typeface="ＭＳ Ｐゴシック" pitchFamily="34" charset="-128"/>
              </a:defRPr>
            </a:lvl5pPr>
            <a:lvl6pPr marL="2565395" indent="-233218" eaLnBrk="0" fontAlgn="base" hangingPunct="0">
              <a:spcBef>
                <a:spcPct val="0"/>
              </a:spcBef>
              <a:spcAft>
                <a:spcPct val="0"/>
              </a:spcAft>
              <a:defRPr sz="1200">
                <a:solidFill>
                  <a:schemeClr val="tx1"/>
                </a:solidFill>
                <a:latin typeface="Arial" charset="0"/>
                <a:ea typeface="ＭＳ Ｐゴシック" pitchFamily="34" charset="-128"/>
              </a:defRPr>
            </a:lvl6pPr>
            <a:lvl7pPr marL="3031830" indent="-233218" eaLnBrk="0" fontAlgn="base" hangingPunct="0">
              <a:spcBef>
                <a:spcPct val="0"/>
              </a:spcBef>
              <a:spcAft>
                <a:spcPct val="0"/>
              </a:spcAft>
              <a:defRPr sz="1200">
                <a:solidFill>
                  <a:schemeClr val="tx1"/>
                </a:solidFill>
                <a:latin typeface="Arial" charset="0"/>
                <a:ea typeface="ＭＳ Ｐゴシック" pitchFamily="34" charset="-128"/>
              </a:defRPr>
            </a:lvl7pPr>
            <a:lvl8pPr marL="3498266" indent="-233218" eaLnBrk="0" fontAlgn="base" hangingPunct="0">
              <a:spcBef>
                <a:spcPct val="0"/>
              </a:spcBef>
              <a:spcAft>
                <a:spcPct val="0"/>
              </a:spcAft>
              <a:defRPr sz="1200">
                <a:solidFill>
                  <a:schemeClr val="tx1"/>
                </a:solidFill>
                <a:latin typeface="Arial" charset="0"/>
                <a:ea typeface="ＭＳ Ｐゴシック" pitchFamily="34" charset="-128"/>
              </a:defRPr>
            </a:lvl8pPr>
            <a:lvl9pPr marL="3964701" indent="-233218" eaLnBrk="0" fontAlgn="base" hangingPunct="0">
              <a:spcBef>
                <a:spcPct val="0"/>
              </a:spcBef>
              <a:spcAft>
                <a:spcPct val="0"/>
              </a:spcAft>
              <a:defRPr sz="1200">
                <a:solidFill>
                  <a:schemeClr val="tx1"/>
                </a:solidFill>
                <a:latin typeface="Arial" charset="0"/>
                <a:ea typeface="ＭＳ Ｐゴシック" pitchFamily="34" charset="-128"/>
              </a:defRPr>
            </a:lvl9pPr>
          </a:lstStyle>
          <a:p>
            <a:pPr eaLnBrk="1" hangingPunct="1"/>
            <a:fld id="{5CEC14ED-6194-4E3E-B489-BA6E4D7FC16E}"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ea typeface="ＭＳ Ｐゴシック" pitchFamily="34" charset="-128"/>
            </a:endParaRPr>
          </a:p>
        </p:txBody>
      </p:sp>
      <p:sp>
        <p:nvSpPr>
          <p:cNvPr id="33796" name="Slide Number Placeholder 3"/>
          <p:cNvSpPr txBox="1">
            <a:spLocks noGrp="1"/>
          </p:cNvSpPr>
          <p:nvPr/>
        </p:nvSpPr>
        <p:spPr bwMode="auto">
          <a:xfrm>
            <a:off x="3976333" y="8839014"/>
            <a:ext cx="3041968"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34" charset="-128"/>
              </a:defRPr>
            </a:lvl9pPr>
          </a:lstStyle>
          <a:p>
            <a:pPr algn="r" eaLnBrk="1" hangingPunct="1"/>
            <a:fld id="{5A4E019C-C2F3-46F0-B5C0-5B25144A98A0}" type="slidenum">
              <a:rPr lang="en-US">
                <a:latin typeface="Calibri" pitchFamily="34" charset="0"/>
              </a:rPr>
              <a:pPr algn="r" eaLnBrk="1" hangingPunct="1"/>
              <a:t>7</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57958" indent="-291522">
              <a:defRPr sz="1200">
                <a:solidFill>
                  <a:schemeClr val="tx1"/>
                </a:solidFill>
                <a:latin typeface="Arial" charset="0"/>
                <a:ea typeface="ＭＳ Ｐゴシック" pitchFamily="34" charset="-128"/>
              </a:defRPr>
            </a:lvl2pPr>
            <a:lvl3pPr marL="1166089" indent="-233218">
              <a:defRPr sz="1200">
                <a:solidFill>
                  <a:schemeClr val="tx1"/>
                </a:solidFill>
                <a:latin typeface="Arial" charset="0"/>
                <a:ea typeface="ＭＳ Ｐゴシック" pitchFamily="34" charset="-128"/>
              </a:defRPr>
            </a:lvl3pPr>
            <a:lvl4pPr marL="1632524" indent="-233218">
              <a:defRPr sz="1200">
                <a:solidFill>
                  <a:schemeClr val="tx1"/>
                </a:solidFill>
                <a:latin typeface="Arial" charset="0"/>
                <a:ea typeface="ＭＳ Ｐゴシック" pitchFamily="34" charset="-128"/>
              </a:defRPr>
            </a:lvl4pPr>
            <a:lvl5pPr marL="2098959" indent="-233218">
              <a:defRPr sz="1200">
                <a:solidFill>
                  <a:schemeClr val="tx1"/>
                </a:solidFill>
                <a:latin typeface="Arial" charset="0"/>
                <a:ea typeface="ＭＳ Ｐゴシック" pitchFamily="34" charset="-128"/>
              </a:defRPr>
            </a:lvl5pPr>
            <a:lvl6pPr marL="2565395" indent="-233218" fontAlgn="base">
              <a:spcBef>
                <a:spcPct val="0"/>
              </a:spcBef>
              <a:spcAft>
                <a:spcPct val="0"/>
              </a:spcAft>
              <a:defRPr sz="1200">
                <a:solidFill>
                  <a:schemeClr val="tx1"/>
                </a:solidFill>
                <a:latin typeface="Arial" charset="0"/>
                <a:ea typeface="ＭＳ Ｐゴシック" pitchFamily="34" charset="-128"/>
              </a:defRPr>
            </a:lvl6pPr>
            <a:lvl7pPr marL="3031830" indent="-233218" fontAlgn="base">
              <a:spcBef>
                <a:spcPct val="0"/>
              </a:spcBef>
              <a:spcAft>
                <a:spcPct val="0"/>
              </a:spcAft>
              <a:defRPr sz="1200">
                <a:solidFill>
                  <a:schemeClr val="tx1"/>
                </a:solidFill>
                <a:latin typeface="Arial" charset="0"/>
                <a:ea typeface="ＭＳ Ｐゴシック" pitchFamily="34" charset="-128"/>
              </a:defRPr>
            </a:lvl7pPr>
            <a:lvl8pPr marL="3498266" indent="-233218" fontAlgn="base">
              <a:spcBef>
                <a:spcPct val="0"/>
              </a:spcBef>
              <a:spcAft>
                <a:spcPct val="0"/>
              </a:spcAft>
              <a:defRPr sz="1200">
                <a:solidFill>
                  <a:schemeClr val="tx1"/>
                </a:solidFill>
                <a:latin typeface="Arial" charset="0"/>
                <a:ea typeface="ＭＳ Ｐゴシック" pitchFamily="34" charset="-128"/>
              </a:defRPr>
            </a:lvl8pPr>
            <a:lvl9pPr marL="3964701" indent="-233218" fontAlgn="base">
              <a:spcBef>
                <a:spcPct val="0"/>
              </a:spcBef>
              <a:spcAft>
                <a:spcPct val="0"/>
              </a:spcAft>
              <a:defRPr sz="1200">
                <a:solidFill>
                  <a:schemeClr val="tx1"/>
                </a:solidFill>
                <a:latin typeface="Arial" charset="0"/>
                <a:ea typeface="ＭＳ Ｐゴシック" pitchFamily="34" charset="-128"/>
              </a:defRPr>
            </a:lvl9pPr>
          </a:lstStyle>
          <a:p>
            <a:fld id="{786986BC-C9B9-4EBE-9E86-FBCD834824A1}"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xfrm>
            <a:off x="949325" y="698500"/>
            <a:ext cx="5118100" cy="3489325"/>
          </a:xfrm>
          <a:ln/>
        </p:spPr>
      </p:sp>
      <p:sp>
        <p:nvSpPr>
          <p:cNvPr id="126978" name="Rectangle 3"/>
          <p:cNvSpPr>
            <a:spLocks noGrp="1" noChangeArrowheads="1"/>
          </p:cNvSpPr>
          <p:nvPr>
            <p:ph type="body" idx="1"/>
          </p:nvPr>
        </p:nvSpPr>
        <p:spPr>
          <a:xfrm>
            <a:off x="703619" y="4421931"/>
            <a:ext cx="5612690" cy="4186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18" indent="-233218">
              <a:buFontTx/>
              <a:buChar char="•"/>
            </a:pPr>
            <a:r>
              <a:rPr lang="en-US" smtClean="0">
                <a:latin typeface="Arial" pitchFamily="34" charset="0"/>
                <a:ea typeface="ＭＳ Ｐゴシック" pitchFamily="34" charset="-128"/>
              </a:rPr>
              <a:t>The alternative fueling station locator also lets you map a route for longer trips.</a:t>
            </a:r>
          </a:p>
          <a:p>
            <a:pPr marL="233218" indent="-233218">
              <a:buFontTx/>
              <a:buChar char="•"/>
            </a:pPr>
            <a:endParaRPr lang="en-US" smtClean="0">
              <a:latin typeface="Arial" pitchFamily="34" charset="0"/>
              <a:ea typeface="ＭＳ Ｐゴシック" pitchFamily="34" charset="-128"/>
            </a:endParaRPr>
          </a:p>
          <a:p>
            <a:pPr marL="233218" indent="-233218">
              <a:buFontTx/>
              <a:buChar char="•"/>
            </a:pPr>
            <a:r>
              <a:rPr lang="en-US" smtClean="0">
                <a:latin typeface="Arial" pitchFamily="34" charset="0"/>
                <a:ea typeface="ＭＳ Ｐゴシック" pitchFamily="34" charset="-128"/>
              </a:rPr>
              <a:t>The Clean Cities program supports citizens and employees who desire to use alternative fuels for the duration of an extended trip. This option allows you to plan routes most conducive to the use of a specific alternative fuel.</a:t>
            </a:r>
          </a:p>
          <a:p>
            <a:pPr marL="233218" indent="-233218">
              <a:buFontTx/>
              <a:buChar char="•"/>
            </a:pPr>
            <a:endParaRPr lang="en-US" smtClean="0">
              <a:latin typeface="Arial" pitchFamily="34" charset="0"/>
              <a:ea typeface="ＭＳ Ｐゴシック" pitchFamily="34" charset="-128"/>
            </a:endParaRPr>
          </a:p>
          <a:p>
            <a:pPr marL="233218" indent="-233218">
              <a:buFontTx/>
              <a:buChar char="•"/>
            </a:pPr>
            <a:r>
              <a:rPr lang="en-US" smtClean="0">
                <a:latin typeface="Arial" pitchFamily="34" charset="0"/>
                <a:ea typeface="ＭＳ Ｐゴシック" pitchFamily="34" charset="-128"/>
              </a:rPr>
              <a:t> The map a route feature uses the Google® maps mapping and directional features.</a:t>
            </a:r>
          </a:p>
          <a:p>
            <a:pPr marL="233218" indent="-233218">
              <a:buFontTx/>
              <a:buChar char="•"/>
            </a:pPr>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57958" indent="-291522">
              <a:defRPr sz="1200">
                <a:solidFill>
                  <a:schemeClr val="tx1"/>
                </a:solidFill>
                <a:latin typeface="Arial" charset="0"/>
                <a:ea typeface="ＭＳ Ｐゴシック" pitchFamily="34" charset="-128"/>
              </a:defRPr>
            </a:lvl2pPr>
            <a:lvl3pPr marL="1166089" indent="-233218">
              <a:defRPr sz="1200">
                <a:solidFill>
                  <a:schemeClr val="tx1"/>
                </a:solidFill>
                <a:latin typeface="Arial" charset="0"/>
                <a:ea typeface="ＭＳ Ｐゴシック" pitchFamily="34" charset="-128"/>
              </a:defRPr>
            </a:lvl3pPr>
            <a:lvl4pPr marL="1632524" indent="-233218">
              <a:defRPr sz="1200">
                <a:solidFill>
                  <a:schemeClr val="tx1"/>
                </a:solidFill>
                <a:latin typeface="Arial" charset="0"/>
                <a:ea typeface="ＭＳ Ｐゴシック" pitchFamily="34" charset="-128"/>
              </a:defRPr>
            </a:lvl4pPr>
            <a:lvl5pPr marL="2098959" indent="-233218">
              <a:defRPr sz="1200">
                <a:solidFill>
                  <a:schemeClr val="tx1"/>
                </a:solidFill>
                <a:latin typeface="Arial" charset="0"/>
                <a:ea typeface="ＭＳ Ｐゴシック" pitchFamily="34" charset="-128"/>
              </a:defRPr>
            </a:lvl5pPr>
            <a:lvl6pPr marL="2565395" indent="-233218" fontAlgn="base">
              <a:spcBef>
                <a:spcPct val="0"/>
              </a:spcBef>
              <a:spcAft>
                <a:spcPct val="0"/>
              </a:spcAft>
              <a:defRPr sz="1200">
                <a:solidFill>
                  <a:schemeClr val="tx1"/>
                </a:solidFill>
                <a:latin typeface="Arial" charset="0"/>
                <a:ea typeface="ＭＳ Ｐゴシック" pitchFamily="34" charset="-128"/>
              </a:defRPr>
            </a:lvl6pPr>
            <a:lvl7pPr marL="3031830" indent="-233218" fontAlgn="base">
              <a:spcBef>
                <a:spcPct val="0"/>
              </a:spcBef>
              <a:spcAft>
                <a:spcPct val="0"/>
              </a:spcAft>
              <a:defRPr sz="1200">
                <a:solidFill>
                  <a:schemeClr val="tx1"/>
                </a:solidFill>
                <a:latin typeface="Arial" charset="0"/>
                <a:ea typeface="ＭＳ Ｐゴシック" pitchFamily="34" charset="-128"/>
              </a:defRPr>
            </a:lvl7pPr>
            <a:lvl8pPr marL="3498266" indent="-233218" fontAlgn="base">
              <a:spcBef>
                <a:spcPct val="0"/>
              </a:spcBef>
              <a:spcAft>
                <a:spcPct val="0"/>
              </a:spcAft>
              <a:defRPr sz="1200">
                <a:solidFill>
                  <a:schemeClr val="tx1"/>
                </a:solidFill>
                <a:latin typeface="Arial" charset="0"/>
                <a:ea typeface="ＭＳ Ｐゴシック" pitchFamily="34" charset="-128"/>
              </a:defRPr>
            </a:lvl8pPr>
            <a:lvl9pPr marL="3964701" indent="-233218" fontAlgn="base">
              <a:spcBef>
                <a:spcPct val="0"/>
              </a:spcBef>
              <a:spcAft>
                <a:spcPct val="0"/>
              </a:spcAft>
              <a:defRPr sz="1200">
                <a:solidFill>
                  <a:schemeClr val="tx1"/>
                </a:solidFill>
                <a:latin typeface="Arial" charset="0"/>
                <a:ea typeface="ＭＳ Ｐゴシック" pitchFamily="34" charset="-128"/>
              </a:defRPr>
            </a:lvl9pPr>
          </a:lstStyle>
          <a:p>
            <a:fld id="{786986BC-C9B9-4EBE-9E86-FBCD834824A1}"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958" indent="-291522" eaLnBrk="0" hangingPunct="0">
              <a:defRPr>
                <a:solidFill>
                  <a:schemeClr val="tx1"/>
                </a:solidFill>
                <a:latin typeface="Arial" charset="0"/>
                <a:ea typeface="ＭＳ Ｐゴシック" pitchFamily="34" charset="-128"/>
              </a:defRPr>
            </a:lvl2pPr>
            <a:lvl3pPr marL="1166089" indent="-233218" eaLnBrk="0" hangingPunct="0">
              <a:defRPr>
                <a:solidFill>
                  <a:schemeClr val="tx1"/>
                </a:solidFill>
                <a:latin typeface="Arial" charset="0"/>
                <a:ea typeface="ＭＳ Ｐゴシック" pitchFamily="34" charset="-128"/>
              </a:defRPr>
            </a:lvl3pPr>
            <a:lvl4pPr marL="1632524" indent="-233218" eaLnBrk="0" hangingPunct="0">
              <a:defRPr>
                <a:solidFill>
                  <a:schemeClr val="tx1"/>
                </a:solidFill>
                <a:latin typeface="Arial" charset="0"/>
                <a:ea typeface="ＭＳ Ｐゴシック" pitchFamily="34" charset="-128"/>
              </a:defRPr>
            </a:lvl4pPr>
            <a:lvl5pPr marL="2098959" indent="-233218" eaLnBrk="0" hangingPunct="0">
              <a:defRPr>
                <a:solidFill>
                  <a:schemeClr val="tx1"/>
                </a:solidFill>
                <a:latin typeface="Arial" charset="0"/>
                <a:ea typeface="ＭＳ Ｐゴシック" pitchFamily="34" charset="-128"/>
              </a:defRPr>
            </a:lvl5pPr>
            <a:lvl6pPr marL="2565395" indent="-233218" defTabSz="466435" eaLnBrk="0" fontAlgn="base" hangingPunct="0">
              <a:spcBef>
                <a:spcPct val="0"/>
              </a:spcBef>
              <a:spcAft>
                <a:spcPct val="0"/>
              </a:spcAft>
              <a:defRPr>
                <a:solidFill>
                  <a:schemeClr val="tx1"/>
                </a:solidFill>
                <a:latin typeface="Arial" charset="0"/>
                <a:ea typeface="ＭＳ Ｐゴシック" pitchFamily="34" charset="-128"/>
              </a:defRPr>
            </a:lvl6pPr>
            <a:lvl7pPr marL="3031830" indent="-233218" defTabSz="466435" eaLnBrk="0" fontAlgn="base" hangingPunct="0">
              <a:spcBef>
                <a:spcPct val="0"/>
              </a:spcBef>
              <a:spcAft>
                <a:spcPct val="0"/>
              </a:spcAft>
              <a:defRPr>
                <a:solidFill>
                  <a:schemeClr val="tx1"/>
                </a:solidFill>
                <a:latin typeface="Arial" charset="0"/>
                <a:ea typeface="ＭＳ Ｐゴシック" pitchFamily="34" charset="-128"/>
              </a:defRPr>
            </a:lvl7pPr>
            <a:lvl8pPr marL="3498266" indent="-233218" defTabSz="466435" eaLnBrk="0" fontAlgn="base" hangingPunct="0">
              <a:spcBef>
                <a:spcPct val="0"/>
              </a:spcBef>
              <a:spcAft>
                <a:spcPct val="0"/>
              </a:spcAft>
              <a:defRPr>
                <a:solidFill>
                  <a:schemeClr val="tx1"/>
                </a:solidFill>
                <a:latin typeface="Arial" charset="0"/>
                <a:ea typeface="ＭＳ Ｐゴシック" pitchFamily="34" charset="-128"/>
              </a:defRPr>
            </a:lvl8pPr>
            <a:lvl9pPr marL="3964701" indent="-233218" defTabSz="46643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B0562ED-5A91-423E-8295-884336703B2E}" type="slidenum">
              <a:rPr lang="en-US" smtClean="0">
                <a:latin typeface="Calibri" pitchFamily="34" charset="0"/>
              </a:rPr>
              <a:pPr eaLnBrk="1" hangingPunct="1">
                <a:defRPr/>
              </a:pPr>
              <a:t>13</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57958" indent="-291522">
              <a:defRPr sz="1200">
                <a:solidFill>
                  <a:schemeClr val="tx1"/>
                </a:solidFill>
                <a:latin typeface="Arial" charset="0"/>
                <a:ea typeface="ＭＳ Ｐゴシック" pitchFamily="34" charset="-128"/>
              </a:defRPr>
            </a:lvl2pPr>
            <a:lvl3pPr marL="1166089" indent="-233218">
              <a:defRPr sz="1200">
                <a:solidFill>
                  <a:schemeClr val="tx1"/>
                </a:solidFill>
                <a:latin typeface="Arial" charset="0"/>
                <a:ea typeface="ＭＳ Ｐゴシック" pitchFamily="34" charset="-128"/>
              </a:defRPr>
            </a:lvl3pPr>
            <a:lvl4pPr marL="1632524" indent="-233218">
              <a:defRPr sz="1200">
                <a:solidFill>
                  <a:schemeClr val="tx1"/>
                </a:solidFill>
                <a:latin typeface="Arial" charset="0"/>
                <a:ea typeface="ＭＳ Ｐゴシック" pitchFamily="34" charset="-128"/>
              </a:defRPr>
            </a:lvl4pPr>
            <a:lvl5pPr marL="2098959" indent="-233218">
              <a:defRPr sz="1200">
                <a:solidFill>
                  <a:schemeClr val="tx1"/>
                </a:solidFill>
                <a:latin typeface="Arial" charset="0"/>
                <a:ea typeface="ＭＳ Ｐゴシック" pitchFamily="34" charset="-128"/>
              </a:defRPr>
            </a:lvl5pPr>
            <a:lvl6pPr marL="2565395" indent="-233218" fontAlgn="base">
              <a:spcBef>
                <a:spcPct val="0"/>
              </a:spcBef>
              <a:spcAft>
                <a:spcPct val="0"/>
              </a:spcAft>
              <a:defRPr sz="1200">
                <a:solidFill>
                  <a:schemeClr val="tx1"/>
                </a:solidFill>
                <a:latin typeface="Arial" charset="0"/>
                <a:ea typeface="ＭＳ Ｐゴシック" pitchFamily="34" charset="-128"/>
              </a:defRPr>
            </a:lvl6pPr>
            <a:lvl7pPr marL="3031830" indent="-233218" fontAlgn="base">
              <a:spcBef>
                <a:spcPct val="0"/>
              </a:spcBef>
              <a:spcAft>
                <a:spcPct val="0"/>
              </a:spcAft>
              <a:defRPr sz="1200">
                <a:solidFill>
                  <a:schemeClr val="tx1"/>
                </a:solidFill>
                <a:latin typeface="Arial" charset="0"/>
                <a:ea typeface="ＭＳ Ｐゴシック" pitchFamily="34" charset="-128"/>
              </a:defRPr>
            </a:lvl7pPr>
            <a:lvl8pPr marL="3498266" indent="-233218" fontAlgn="base">
              <a:spcBef>
                <a:spcPct val="0"/>
              </a:spcBef>
              <a:spcAft>
                <a:spcPct val="0"/>
              </a:spcAft>
              <a:defRPr sz="1200">
                <a:solidFill>
                  <a:schemeClr val="tx1"/>
                </a:solidFill>
                <a:latin typeface="Arial" charset="0"/>
                <a:ea typeface="ＭＳ Ｐゴシック" pitchFamily="34" charset="-128"/>
              </a:defRPr>
            </a:lvl8pPr>
            <a:lvl9pPr marL="3964701" indent="-233218" fontAlgn="base">
              <a:spcBef>
                <a:spcPct val="0"/>
              </a:spcBef>
              <a:spcAft>
                <a:spcPct val="0"/>
              </a:spcAft>
              <a:defRPr sz="1200">
                <a:solidFill>
                  <a:schemeClr val="tx1"/>
                </a:solidFill>
                <a:latin typeface="Arial" charset="0"/>
                <a:ea typeface="ＭＳ Ｐゴシック" pitchFamily="34" charset="-128"/>
              </a:defRPr>
            </a:lvl9pPr>
          </a:lstStyle>
          <a:p>
            <a:fld id="{786986BC-C9B9-4EBE-9E86-FBCD834824A1}"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8114" name="Rectangle 2"/>
          <p:cNvSpPr>
            <a:spLocks noGrp="1"/>
          </p:cNvSpPr>
          <p:nvPr/>
        </p:nvSpPr>
        <p:spPr bwMode="auto">
          <a:xfrm>
            <a:off x="195263" y="0"/>
            <a:ext cx="6230937" cy="901700"/>
          </a:xfrm>
          <a:prstGeom prst="rect">
            <a:avLst/>
          </a:prstGeom>
        </p:spPr>
        <p:txBody>
          <a:bodyPr anchor="ctr"/>
          <a:lstStyle/>
          <a:p>
            <a:pPr defTabSz="457200" eaLnBrk="0" hangingPunct="0">
              <a:lnSpc>
                <a:spcPts val="2800"/>
              </a:lnSpc>
            </a:pPr>
            <a:endParaRPr lang="en-US" sz="2600">
              <a:solidFill>
                <a:srgbClr val="F2F2F2"/>
              </a:solidFill>
            </a:endParaRPr>
          </a:p>
        </p:txBody>
      </p:sp>
      <p:sp>
        <p:nvSpPr>
          <p:cNvPr id="218115" name="Rectangle 3"/>
          <p:cNvSpPr>
            <a:spLocks noGrp="1"/>
          </p:cNvSpPr>
          <p:nvPr/>
        </p:nvSpPr>
        <p:spPr bwMode="auto">
          <a:xfrm>
            <a:off x="503238" y="1590675"/>
            <a:ext cx="9051925" cy="4802188"/>
          </a:xfrm>
          <a:prstGeom prst="rect">
            <a:avLst/>
          </a:prstGeom>
        </p:spPr>
        <p:txBody>
          <a:bodyPr/>
          <a:lstStyle/>
          <a:p>
            <a:pPr marL="342900" indent="-342900" defTabSz="457200" eaLnBrk="0" hangingPunct="0">
              <a:spcBef>
                <a:spcPct val="20000"/>
              </a:spcBef>
              <a:buFont typeface="Arial" charset="0"/>
              <a:buChar char="•"/>
            </a:pPr>
            <a:endParaRPr lang="en-US" sz="2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31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0"/>
            <a:ext cx="6230937"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503238" y="1590675"/>
            <a:ext cx="9051925"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87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0"/>
            <a:ext cx="6230937" cy="901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90675"/>
            <a:ext cx="4449762"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90675"/>
            <a:ext cx="4449763"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03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smtClean="0"/>
              <a:t>Click to edit Master title style</a:t>
            </a:r>
            <a:endParaRPr lang="en-US" dirty="0"/>
          </a:p>
        </p:txBody>
      </p:sp>
      <p:sp>
        <p:nvSpPr>
          <p:cNvPr id="3" name="TextBox 2"/>
          <p:cNvSpPr txBox="1"/>
          <p:nvPr userDrawn="1"/>
        </p:nvSpPr>
        <p:spPr>
          <a:xfrm>
            <a:off x="147056" y="3994059"/>
            <a:ext cx="100584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502920" y="1066800"/>
            <a:ext cx="9304020" cy="50292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4082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6356351"/>
            <a:ext cx="2346960" cy="365125"/>
          </a:xfrm>
          <a:prstGeom prst="rect">
            <a:avLst/>
          </a:prstGeom>
        </p:spPr>
        <p:txBody>
          <a:bodyPr/>
          <a:lstStyle/>
          <a:p>
            <a:fld id="{0BCDE1AC-7E0A-4872-BC9F-CE84E22E53FA}" type="datetimeFigureOut">
              <a:rPr lang="en-US" smtClean="0"/>
              <a:t>4/1/2014</a:t>
            </a:fld>
            <a:endParaRPr lang="en-US"/>
          </a:p>
        </p:txBody>
      </p:sp>
      <p:sp>
        <p:nvSpPr>
          <p:cNvPr id="5" name="Footer Placeholder 4"/>
          <p:cNvSpPr>
            <a:spLocks noGrp="1"/>
          </p:cNvSpPr>
          <p:nvPr>
            <p:ph type="ftr" sz="quarter" idx="11"/>
          </p:nvPr>
        </p:nvSpPr>
        <p:spPr>
          <a:xfrm>
            <a:off x="3436620" y="6356351"/>
            <a:ext cx="31851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08520" y="6356351"/>
            <a:ext cx="2346960" cy="365125"/>
          </a:xfrm>
          <a:prstGeom prst="rect">
            <a:avLst/>
          </a:prstGeom>
        </p:spPr>
        <p:txBody>
          <a:bodyPr/>
          <a:lstStyle/>
          <a:p>
            <a:fld id="{8DFEA59F-8D63-4405-818A-3B8160D11659}" type="slidenum">
              <a:rPr lang="en-US" smtClean="0"/>
              <a:t>‹#›</a:t>
            </a:fld>
            <a:endParaRPr lang="en-US"/>
          </a:p>
        </p:txBody>
      </p:sp>
    </p:spTree>
    <p:extLst>
      <p:ext uri="{BB962C8B-B14F-4D97-AF65-F5344CB8AC3E}">
        <p14:creationId xmlns:p14="http://schemas.microsoft.com/office/powerpoint/2010/main" val="240923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16066" name="Rectangle 2"/>
          <p:cNvSpPr>
            <a:spLocks noGrp="1"/>
          </p:cNvSpPr>
          <p:nvPr/>
        </p:nvSpPr>
        <p:spPr bwMode="auto">
          <a:xfrm>
            <a:off x="195263" y="0"/>
            <a:ext cx="6230937" cy="901700"/>
          </a:xfrm>
          <a:prstGeom prst="rect">
            <a:avLst/>
          </a:prstGeom>
        </p:spPr>
        <p:txBody>
          <a:bodyPr anchor="ctr"/>
          <a:lstStyle/>
          <a:p>
            <a:pPr defTabSz="457200" eaLnBrk="0" hangingPunct="0">
              <a:lnSpc>
                <a:spcPts val="2800"/>
              </a:lnSpc>
            </a:pPr>
            <a:endParaRPr lang="en-US" sz="2600">
              <a:solidFill>
                <a:srgbClr val="F2F2F2"/>
              </a:solidFill>
            </a:endParaRPr>
          </a:p>
        </p:txBody>
      </p:sp>
      <p:sp>
        <p:nvSpPr>
          <p:cNvPr id="216067" name="Rectangle 3"/>
          <p:cNvSpPr>
            <a:spLocks noGrp="1"/>
          </p:cNvSpPr>
          <p:nvPr/>
        </p:nvSpPr>
        <p:spPr bwMode="auto">
          <a:xfrm>
            <a:off x="503238" y="1590675"/>
            <a:ext cx="9051925" cy="4802188"/>
          </a:xfrm>
          <a:prstGeom prst="rect">
            <a:avLst/>
          </a:prstGeom>
        </p:spPr>
        <p:txBody>
          <a:bodyPr/>
          <a:lstStyle/>
          <a:p>
            <a:pPr marL="342900" indent="-342900" defTabSz="457200" eaLnBrk="0" hangingPunct="0">
              <a:spcBef>
                <a:spcPct val="20000"/>
              </a:spcBef>
              <a:buFont typeface="Arial" charset="0"/>
              <a:buChar char="•"/>
            </a:pPr>
            <a:endParaRPr lang="en-US"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17090" name="Rectangle 2"/>
          <p:cNvSpPr>
            <a:spLocks noGrp="1"/>
          </p:cNvSpPr>
          <p:nvPr/>
        </p:nvSpPr>
        <p:spPr bwMode="auto">
          <a:xfrm>
            <a:off x="195263" y="0"/>
            <a:ext cx="6230937" cy="901700"/>
          </a:xfrm>
          <a:prstGeom prst="rect">
            <a:avLst/>
          </a:prstGeom>
        </p:spPr>
        <p:txBody>
          <a:bodyPr anchor="ctr"/>
          <a:lstStyle/>
          <a:p>
            <a:pPr defTabSz="457200" eaLnBrk="0" hangingPunct="0">
              <a:lnSpc>
                <a:spcPts val="2800"/>
              </a:lnSpc>
            </a:pPr>
            <a:endParaRPr lang="en-US" sz="2600">
              <a:solidFill>
                <a:srgbClr val="F2F2F2"/>
              </a:solidFill>
            </a:endParaRPr>
          </a:p>
        </p:txBody>
      </p:sp>
      <p:sp>
        <p:nvSpPr>
          <p:cNvPr id="217091" name="Rectangle 3"/>
          <p:cNvSpPr>
            <a:spLocks noGrp="1"/>
          </p:cNvSpPr>
          <p:nvPr/>
        </p:nvSpPr>
        <p:spPr bwMode="auto">
          <a:xfrm>
            <a:off x="503238" y="1590675"/>
            <a:ext cx="9051925" cy="4802188"/>
          </a:xfrm>
          <a:prstGeom prst="rect">
            <a:avLst/>
          </a:prstGeom>
        </p:spPr>
        <p:txBody>
          <a:bodyPr/>
          <a:lstStyle/>
          <a:p>
            <a:pPr marL="342900" indent="-342900" defTabSz="457200" eaLnBrk="0" hangingPunct="0">
              <a:spcBef>
                <a:spcPct val="20000"/>
              </a:spcBef>
              <a:buFont typeface="Arial" charset="0"/>
              <a:buChar char="•"/>
            </a:pPr>
            <a:endParaRPr lang="en-US"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15042" name="Rectangle 2"/>
          <p:cNvSpPr>
            <a:spLocks noGrp="1"/>
          </p:cNvSpPr>
          <p:nvPr/>
        </p:nvSpPr>
        <p:spPr bwMode="auto">
          <a:xfrm>
            <a:off x="195263" y="0"/>
            <a:ext cx="6230937" cy="901700"/>
          </a:xfrm>
          <a:prstGeom prst="rect">
            <a:avLst/>
          </a:prstGeom>
        </p:spPr>
        <p:txBody>
          <a:bodyPr anchor="ctr"/>
          <a:lstStyle/>
          <a:p>
            <a:pPr defTabSz="457200" eaLnBrk="0" hangingPunct="0">
              <a:lnSpc>
                <a:spcPts val="2800"/>
              </a:lnSpc>
            </a:pPr>
            <a:endParaRPr lang="en-US" sz="2600">
              <a:solidFill>
                <a:srgbClr val="F2F2F2"/>
              </a:solidFill>
            </a:endParaRPr>
          </a:p>
        </p:txBody>
      </p:sp>
      <p:sp>
        <p:nvSpPr>
          <p:cNvPr id="215043" name="Rectangle 3"/>
          <p:cNvSpPr>
            <a:spLocks noGrp="1"/>
          </p:cNvSpPr>
          <p:nvPr/>
        </p:nvSpPr>
        <p:spPr bwMode="auto">
          <a:xfrm>
            <a:off x="503238" y="1590675"/>
            <a:ext cx="9051925" cy="4802188"/>
          </a:xfrm>
          <a:prstGeom prst="rect">
            <a:avLst/>
          </a:prstGeom>
        </p:spPr>
        <p:txBody>
          <a:bodyPr/>
          <a:lstStyle/>
          <a:p>
            <a:pPr marL="342900" indent="-342900" defTabSz="457200" eaLnBrk="0" hangingPunct="0">
              <a:spcBef>
                <a:spcPct val="20000"/>
              </a:spcBef>
              <a:buFont typeface="Arial" charset="0"/>
              <a:buChar char="•"/>
            </a:pPr>
            <a:endParaRPr lang="en-US"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90675"/>
            <a:ext cx="905256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8114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90675"/>
            <a:ext cx="444246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1590675"/>
            <a:ext cx="444246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9200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1" y="1317097"/>
            <a:ext cx="44442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1" y="2085975"/>
            <a:ext cx="444420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9" y="1317097"/>
            <a:ext cx="444595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085975"/>
            <a:ext cx="444595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21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555" y="1238251"/>
            <a:ext cx="5622925"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2" y="1908003"/>
            <a:ext cx="330914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498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579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00584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16" name="Rectangle 15"/>
          <p:cNvSpPr/>
          <p:nvPr/>
        </p:nvSpPr>
        <p:spPr>
          <a:xfrm>
            <a:off x="0" y="6610350"/>
            <a:ext cx="100584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1028" name="Title Placeholder 13"/>
          <p:cNvSpPr>
            <a:spLocks noGrp="1"/>
          </p:cNvSpPr>
          <p:nvPr>
            <p:ph type="title"/>
          </p:nvPr>
        </p:nvSpPr>
        <p:spPr bwMode="auto">
          <a:xfrm>
            <a:off x="195263" y="0"/>
            <a:ext cx="62309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503238" y="1590675"/>
            <a:ext cx="90519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334963" y="6616700"/>
            <a:ext cx="7823200" cy="241300"/>
          </a:xfrm>
          <a:prstGeom prst="rect">
            <a:avLst/>
          </a:prstGeom>
        </p:spPr>
        <p:txBody>
          <a:bodyPr>
            <a:normAutofit/>
          </a:bodyPr>
          <a:lstStyle/>
          <a:p>
            <a:pPr marL="342900" indent="-342900" defTabSz="457200">
              <a:lnSpc>
                <a:spcPct val="90000"/>
              </a:lnSpc>
              <a:spcBef>
                <a:spcPct val="20000"/>
              </a:spcBef>
              <a:buFont typeface="Arial" charset="0"/>
              <a:buNone/>
              <a:defRPr/>
            </a:pPr>
            <a:r>
              <a:rPr lang="en-US" sz="1000">
                <a:solidFill>
                  <a:schemeClr val="bg1"/>
                </a:solidFill>
                <a:ea typeface="ＭＳ Ｐゴシック" pitchFamily="-111" charset="-128"/>
              </a:rPr>
              <a:t>Clean Cities  /  </a:t>
            </a:r>
            <a:fld id="{0E9D7D80-5075-489D-ADE8-79988B188FDF}" type="slidenum">
              <a:rPr lang="en-US" sz="1000">
                <a:solidFill>
                  <a:schemeClr val="bg1"/>
                </a:solidFill>
                <a:ea typeface="ＭＳ Ｐゴシック" pitchFamily="-111" charset="-128"/>
              </a:rPr>
              <a:pPr marL="342900" indent="-342900" defTabSz="457200">
                <a:lnSpc>
                  <a:spcPct val="90000"/>
                </a:lnSpc>
                <a:spcBef>
                  <a:spcPct val="20000"/>
                </a:spcBef>
                <a:buFont typeface="Arial" charset="0"/>
                <a:buNone/>
                <a:defRPr/>
              </a:pPr>
              <a:t>‹#›</a:t>
            </a:fld>
            <a:endParaRPr lang="en-US" sz="1000">
              <a:solidFill>
                <a:schemeClr val="bg1"/>
              </a:solidFill>
              <a:ea typeface="ＭＳ Ｐゴシック" pitchFamily="-111" charset="-128"/>
            </a:endParaRPr>
          </a:p>
        </p:txBody>
      </p:sp>
      <p:grpSp>
        <p:nvGrpSpPr>
          <p:cNvPr id="1031" name="Group 20"/>
          <p:cNvGrpSpPr>
            <a:grpSpLocks/>
          </p:cNvGrpSpPr>
          <p:nvPr/>
        </p:nvGrpSpPr>
        <p:grpSpPr bwMode="auto">
          <a:xfrm flipH="1" flipV="1">
            <a:off x="0" y="920750"/>
            <a:ext cx="100584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4" name="Rectangle 23"/>
            <p:cNvSpPr/>
            <p:nvPr userDrawn="1"/>
          </p:nvSpPr>
          <p:spPr>
            <a:xfrm>
              <a:off x="3310659" y="832104"/>
              <a:ext cx="1261341"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5" name="Rectangle 24"/>
            <p:cNvSpPr/>
            <p:nvPr userDrawn="1"/>
          </p:nvSpPr>
          <p:spPr>
            <a:xfrm>
              <a:off x="0" y="832104"/>
              <a:ext cx="3310659"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grpSp>
      <p:pic>
        <p:nvPicPr>
          <p:cNvPr id="1032" name="Picture 12" descr="CCities logo.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40650" y="95250"/>
            <a:ext cx="15351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7" r:id="rId1"/>
    <p:sldLayoutId id="2147483865" r:id="rId2"/>
    <p:sldLayoutId id="2147483866" r:id="rId3"/>
    <p:sldLayoutId id="2147483864"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7" r:id="rId13"/>
    <p:sldLayoutId id="2147483879" r:id="rId14"/>
  </p:sldLayoutIdLst>
  <p:txStyles>
    <p:titleStyle>
      <a:lvl1pPr algn="l" defTabSz="457200" rtl="0" eaLnBrk="0" fontAlgn="base" hangingPunct="0">
        <a:lnSpc>
          <a:spcPts val="2800"/>
        </a:lnSpc>
        <a:spcBef>
          <a:spcPct val="0"/>
        </a:spcBef>
        <a:spcAft>
          <a:spcPct val="0"/>
        </a:spcAft>
        <a:defRPr sz="2600" kern="1200">
          <a:solidFill>
            <a:srgbClr val="F2F2F2"/>
          </a:solidFill>
          <a:latin typeface="+mj-lt"/>
          <a:ea typeface="ＭＳ Ｐゴシック" pitchFamily="-111" charset="-128"/>
          <a:cs typeface="ＭＳ Ｐゴシック"/>
        </a:defRPr>
      </a:lvl1pPr>
      <a:lvl2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2pPr>
      <a:lvl3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3pPr>
      <a:lvl4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4pPr>
      <a:lvl5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5pPr>
      <a:lvl6pPr marL="4572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6pPr>
      <a:lvl7pPr marL="9144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7pPr>
      <a:lvl8pPr marL="13716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8pPr>
      <a:lvl9pPr marL="18288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ＭＳ Ｐゴシック"/>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mailto:cfeinberg@gbdtoday.com" TargetMode="External"/><Relationship Id="rId3" Type="http://schemas.openxmlformats.org/officeDocument/2006/relationships/notesSlide" Target="../notesSlides/notesSlide11.xml"/><Relationship Id="rId7" Type="http://schemas.openxmlformats.org/officeDocument/2006/relationships/hyperlink" Target="http://www.gbdtoday.com/" TargetMode="Externa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hyperlink" Target="http://www.njcleancities.org/" TargetMode="External"/><Relationship Id="rId5" Type="http://schemas.openxmlformats.org/officeDocument/2006/relationships/image" Target="../media/image10.emf"/><Relationship Id="rId4" Type="http://schemas.openxmlformats.org/officeDocument/2006/relationships/oleObject" Target="../embeddings/oleObject2.bin"/><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C:\Users\Barbara\Desktop\Clean Cities\CC grant admin\Projects\ACUA\ACUA tr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276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C:\Users\Barbara\Desktop\Clean Cities\CC grant admin\Projects\Clean Energy\AC Jitney\May 2010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971550"/>
            <a:ext cx="30845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nrel.gov/data/pix/Jpegs/16933.jpg"/>
          <p:cNvPicPr>
            <a:picLocks noChangeAspect="1" noChangeArrowheads="1"/>
          </p:cNvPicPr>
          <p:nvPr/>
        </p:nvPicPr>
        <p:blipFill>
          <a:blip r:embed="rId5"/>
          <a:srcRect l="7200" t="21622" r="7200" b="10811"/>
          <a:stretch>
            <a:fillRect/>
          </a:stretch>
        </p:blipFill>
        <p:spPr bwMode="auto">
          <a:xfrm>
            <a:off x="3581400" y="1327150"/>
            <a:ext cx="3200400" cy="180340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p:spPr>
      </p:pic>
      <p:pic>
        <p:nvPicPr>
          <p:cNvPr id="6150" name="Picture 7" descr="Smith_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800" y="31623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071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792413"/>
            <a:ext cx="19415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ppvi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6513" y="3645694"/>
            <a:ext cx="2343150" cy="173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4"/>
          <p:cNvSpPr>
            <a:spLocks noChangeArrowheads="1"/>
          </p:cNvSpPr>
          <p:nvPr/>
        </p:nvSpPr>
        <p:spPr bwMode="auto">
          <a:xfrm>
            <a:off x="82550" y="127000"/>
            <a:ext cx="781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chemeClr val="bg1"/>
                </a:solidFill>
              </a:rPr>
              <a:t>Working to Deploy Alternative Transportation Fuels </a:t>
            </a:r>
            <a:r>
              <a:rPr lang="en-US" sz="2400" smtClean="0">
                <a:solidFill>
                  <a:schemeClr val="bg1"/>
                </a:solidFill>
              </a:rPr>
              <a:t>&amp; Vehicles in New Jersey</a:t>
            </a:r>
            <a:endParaRPr lang="en-US" sz="2400" dirty="0">
              <a:solidFill>
                <a:schemeClr val="bg1"/>
              </a:solidFill>
            </a:endParaRPr>
          </a:p>
        </p:txBody>
      </p:sp>
      <p:sp>
        <p:nvSpPr>
          <p:cNvPr id="6155" name="Rectangle 5"/>
          <p:cNvSpPr>
            <a:spLocks noChangeArrowheads="1"/>
          </p:cNvSpPr>
          <p:nvPr/>
        </p:nvSpPr>
        <p:spPr bwMode="auto">
          <a:xfrm>
            <a:off x="317500" y="5381535"/>
            <a:ext cx="92328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smtClean="0">
                <a:solidFill>
                  <a:srgbClr val="151719"/>
                </a:solidFill>
              </a:rPr>
              <a:t>New Jersey Clean Air Council – April 8, 2014</a:t>
            </a:r>
          </a:p>
          <a:p>
            <a:pPr algn="ctr"/>
            <a:r>
              <a:rPr lang="en-US" sz="2400" dirty="0">
                <a:solidFill>
                  <a:srgbClr val="151719"/>
                </a:solidFill>
              </a:rPr>
              <a:t>Chuck Feinberg, Executive Vice President, Greener by Design</a:t>
            </a:r>
          </a:p>
          <a:p>
            <a:pPr algn="ctr"/>
            <a:r>
              <a:rPr lang="en-US" sz="2400" dirty="0">
                <a:solidFill>
                  <a:srgbClr val="151719"/>
                </a:solidFill>
              </a:rPr>
              <a:t>Chairman and Coordinator, NJ Clean Cities Coalition</a:t>
            </a:r>
          </a:p>
        </p:txBody>
      </p:sp>
      <p:pic>
        <p:nvPicPr>
          <p:cNvPr id="12" name="Picture 4" descr="wehaveapcover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371850"/>
            <a:ext cx="3352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biodiesel-pu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96331" y="2792413"/>
            <a:ext cx="20653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53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 Cities Price Report</a:t>
            </a:r>
            <a:endParaRPr lang="en-US" dirty="0"/>
          </a:p>
        </p:txBody>
      </p:sp>
      <p:pic>
        <p:nvPicPr>
          <p:cNvPr id="202754" name="Picture 2" descr="C:\Users\Owner\Desktop\price char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6743700" cy="5488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87305456"/>
              </p:ext>
            </p:extLst>
          </p:nvPr>
        </p:nvGraphicFramePr>
        <p:xfrm>
          <a:off x="7162800" y="1676400"/>
          <a:ext cx="2667000" cy="4477783"/>
        </p:xfrm>
        <a:graphic>
          <a:graphicData uri="http://schemas.openxmlformats.org/drawingml/2006/table">
            <a:tbl>
              <a:tblPr/>
              <a:tblGrid>
                <a:gridCol w="1333500"/>
                <a:gridCol w="1333500"/>
              </a:tblGrid>
              <a:tr h="723448">
                <a:tc gridSpan="2">
                  <a:txBody>
                    <a:bodyPr/>
                    <a:lstStyle/>
                    <a:p>
                      <a:r>
                        <a:rPr lang="en-US" sz="1400" dirty="0">
                          <a:solidFill>
                            <a:srgbClr val="151719"/>
                          </a:solidFill>
                        </a:rPr>
                        <a:t>National Average Price </a:t>
                      </a:r>
                      <a:r>
                        <a:rPr lang="en-US" sz="1400" dirty="0" smtClean="0">
                          <a:solidFill>
                            <a:srgbClr val="151719"/>
                          </a:solidFill>
                        </a:rPr>
                        <a:t>Between January </a:t>
                      </a:r>
                      <a:r>
                        <a:rPr lang="en-US" sz="1400" dirty="0">
                          <a:solidFill>
                            <a:srgbClr val="151719"/>
                          </a:solidFill>
                        </a:rPr>
                        <a:t>1 and January 15, 2014</a:t>
                      </a:r>
                    </a:p>
                  </a:txBody>
                  <a:tcPr marL="56999" marR="56999" marT="28500" marB="28500" anchor="ctr">
                    <a:solidFill>
                      <a:srgbClr val="FFFFFF"/>
                    </a:solidFill>
                  </a:tcPr>
                </a:tc>
                <a:tc hMerge="1">
                  <a:txBody>
                    <a:bodyPr/>
                    <a:lstStyle/>
                    <a:p>
                      <a:endParaRPr lang="en-US"/>
                    </a:p>
                  </a:txBody>
                  <a:tcPr/>
                </a:tc>
              </a:tr>
              <a:tr h="242247">
                <a:tc>
                  <a:txBody>
                    <a:bodyPr/>
                    <a:lstStyle/>
                    <a:p>
                      <a:pPr algn="l" fontAlgn="b"/>
                      <a:r>
                        <a:rPr lang="en-US" sz="1400" b="1">
                          <a:solidFill>
                            <a:srgbClr val="151719"/>
                          </a:solidFill>
                          <a:effectLst/>
                        </a:rPr>
                        <a:t>Fuel</a:t>
                      </a:r>
                    </a:p>
                  </a:txBody>
                  <a:tcPr marL="35625" marR="35625" marT="35625" marB="3562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DCDFE0"/>
                    </a:solidFill>
                  </a:tcPr>
                </a:tc>
                <a:tc>
                  <a:txBody>
                    <a:bodyPr/>
                    <a:lstStyle/>
                    <a:p>
                      <a:pPr algn="l" fontAlgn="b"/>
                      <a:r>
                        <a:rPr lang="en-US" sz="1400" b="1">
                          <a:solidFill>
                            <a:srgbClr val="151719"/>
                          </a:solidFill>
                          <a:effectLst/>
                        </a:rPr>
                        <a:t>Price</a:t>
                      </a:r>
                    </a:p>
                  </a:txBody>
                  <a:tcPr marL="35625" marR="35625" marT="35625" marB="3562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DFE0"/>
                    </a:solidFill>
                  </a:tcPr>
                </a:tc>
              </a:tr>
              <a:tr h="413245">
                <a:tc>
                  <a:txBody>
                    <a:bodyPr/>
                    <a:lstStyle/>
                    <a:p>
                      <a:pPr algn="l" fontAlgn="t"/>
                      <a:r>
                        <a:rPr lang="en-US" sz="1400">
                          <a:solidFill>
                            <a:srgbClr val="151719"/>
                          </a:solidFill>
                          <a:effectLst/>
                        </a:rPr>
                        <a:t>Biodiesel (B20)</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$3.97/gallon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84242">
                <a:tc>
                  <a:txBody>
                    <a:bodyPr/>
                    <a:lstStyle/>
                    <a:p>
                      <a:pPr algn="l" fontAlgn="t"/>
                      <a:r>
                        <a:rPr lang="en-US" sz="1400" dirty="0">
                          <a:solidFill>
                            <a:srgbClr val="151719"/>
                          </a:solidFill>
                          <a:effectLst/>
                        </a:rPr>
                        <a:t>Biodiesel </a:t>
                      </a:r>
                      <a:r>
                        <a:rPr lang="en-US" sz="1400" dirty="0" smtClean="0">
                          <a:solidFill>
                            <a:srgbClr val="151719"/>
                          </a:solidFill>
                          <a:effectLst/>
                        </a:rPr>
                        <a:t>-</a:t>
                      </a:r>
                      <a:r>
                        <a:rPr lang="en-US" sz="1400" baseline="0" dirty="0" smtClean="0">
                          <a:solidFill>
                            <a:srgbClr val="151719"/>
                          </a:solidFill>
                          <a:effectLst/>
                        </a:rPr>
                        <a:t> </a:t>
                      </a:r>
                      <a:r>
                        <a:rPr lang="en-US" sz="1400" dirty="0" smtClean="0">
                          <a:solidFill>
                            <a:srgbClr val="151719"/>
                          </a:solidFill>
                          <a:effectLst/>
                        </a:rPr>
                        <a:t>B99+</a:t>
                      </a:r>
                      <a:endParaRPr lang="en-US" sz="1400" dirty="0">
                        <a:solidFill>
                          <a:srgbClr val="151719"/>
                        </a:solidFill>
                        <a:effectLst/>
                      </a:endParaRP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$4.28/gallon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3245">
                <a:tc>
                  <a:txBody>
                    <a:bodyPr/>
                    <a:lstStyle/>
                    <a:p>
                      <a:pPr algn="l" fontAlgn="t"/>
                      <a:r>
                        <a:rPr lang="en-US" sz="1400" dirty="0">
                          <a:solidFill>
                            <a:srgbClr val="151719"/>
                          </a:solidFill>
                          <a:effectLst/>
                        </a:rPr>
                        <a:t>Electricity</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$0.12/kWh</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3245">
                <a:tc>
                  <a:txBody>
                    <a:bodyPr/>
                    <a:lstStyle/>
                    <a:p>
                      <a:pPr algn="l" fontAlgn="t"/>
                      <a:r>
                        <a:rPr lang="en-US" sz="1400">
                          <a:solidFill>
                            <a:srgbClr val="151719"/>
                          </a:solidFill>
                          <a:effectLst/>
                        </a:rPr>
                        <a:t>Ethanol (E85)</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$3.04/gallon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06013">
                <a:tc>
                  <a:txBody>
                    <a:bodyPr/>
                    <a:lstStyle/>
                    <a:p>
                      <a:pPr algn="l" fontAlgn="t"/>
                      <a:r>
                        <a:rPr lang="en-US" sz="1400" dirty="0" smtClean="0">
                          <a:solidFill>
                            <a:srgbClr val="151719"/>
                          </a:solidFill>
                          <a:effectLst/>
                        </a:rPr>
                        <a:t>CNG</a:t>
                      </a:r>
                      <a:endParaRPr lang="en-US" sz="1400" dirty="0">
                        <a:solidFill>
                          <a:srgbClr val="151719"/>
                        </a:solidFill>
                        <a:effectLst/>
                      </a:endParaRP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$2.09/GGE</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3245">
                <a:tc>
                  <a:txBody>
                    <a:bodyPr/>
                    <a:lstStyle/>
                    <a:p>
                      <a:pPr algn="l" fontAlgn="t"/>
                      <a:r>
                        <a:rPr lang="en-US" sz="1400">
                          <a:solidFill>
                            <a:srgbClr val="151719"/>
                          </a:solidFill>
                          <a:effectLst/>
                        </a:rPr>
                        <a:t>Propane</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400">
                          <a:solidFill>
                            <a:srgbClr val="151719"/>
                          </a:solidFill>
                          <a:effectLst/>
                        </a:rPr>
                        <a:t>$2.96/gallon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3245">
                <a:tc>
                  <a:txBody>
                    <a:bodyPr/>
                    <a:lstStyle/>
                    <a:p>
                      <a:pPr algn="l" fontAlgn="t"/>
                      <a:r>
                        <a:rPr lang="en-US" sz="1400">
                          <a:solidFill>
                            <a:srgbClr val="151719"/>
                          </a:solidFill>
                          <a:effectLst/>
                        </a:rPr>
                        <a:t>Gasoline</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l" fontAlgn="t"/>
                      <a:r>
                        <a:rPr lang="en-US" sz="1400">
                          <a:solidFill>
                            <a:srgbClr val="151719"/>
                          </a:solidFill>
                          <a:effectLst/>
                        </a:rPr>
                        <a:t>$3.34/gallon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r>
              <a:tr h="413245">
                <a:tc>
                  <a:txBody>
                    <a:bodyPr/>
                    <a:lstStyle/>
                    <a:p>
                      <a:pPr algn="l" fontAlgn="t"/>
                      <a:r>
                        <a:rPr lang="en-US" sz="1400">
                          <a:solidFill>
                            <a:srgbClr val="151719"/>
                          </a:solidFill>
                          <a:effectLst/>
                        </a:rPr>
                        <a:t>Diesel</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l" fontAlgn="t"/>
                      <a:r>
                        <a:rPr lang="en-US" sz="1400" dirty="0">
                          <a:solidFill>
                            <a:srgbClr val="151719"/>
                          </a:solidFill>
                          <a:effectLst/>
                        </a:rPr>
                        <a:t>$3.89/gallon</a:t>
                      </a:r>
                    </a:p>
                  </a:txBody>
                  <a:tcPr marL="35625" marR="35625" marT="35625" marB="35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r>
            </a:tbl>
          </a:graphicData>
        </a:graphic>
      </p:graphicFrame>
    </p:spTree>
    <p:extLst>
      <p:ext uri="{BB962C8B-B14F-4D97-AF65-F5344CB8AC3E}">
        <p14:creationId xmlns:p14="http://schemas.microsoft.com/office/powerpoint/2010/main" val="103290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smtClean="0">
                <a:latin typeface="Tahoma" pitchFamily="34" charset="0"/>
                <a:ea typeface="ＭＳ Ｐゴシック" pitchFamily="34" charset="-128"/>
              </a:rPr>
              <a:t>AFDC Alternative Fueling Station Locator</a:t>
            </a:r>
          </a:p>
        </p:txBody>
      </p:sp>
      <p:pic>
        <p:nvPicPr>
          <p:cNvPr id="15363" name="Picture 7" descr="Picture 20.png"/>
          <p:cNvPicPr>
            <a:picLocks noChangeAspect="1"/>
          </p:cNvPicPr>
          <p:nvPr/>
        </p:nvPicPr>
        <p:blipFill>
          <a:blip r:embed="rId3"/>
          <a:srcRect/>
          <a:stretch>
            <a:fillRect/>
          </a:stretch>
        </p:blipFill>
        <p:spPr bwMode="auto">
          <a:xfrm>
            <a:off x="3962400" y="1066800"/>
            <a:ext cx="5791200" cy="4572000"/>
          </a:xfrm>
          <a:prstGeom prst="rect">
            <a:avLst/>
          </a:prstGeom>
          <a:noFill/>
          <a:ln w="9525">
            <a:solidFill>
              <a:schemeClr val="tx1">
                <a:lumMod val="60000"/>
                <a:lumOff val="40000"/>
              </a:schemeClr>
            </a:solidFill>
            <a:miter lim="800000"/>
            <a:headEnd/>
            <a:tailEnd/>
          </a:ln>
          <a:effectLst/>
        </p:spPr>
      </p:pic>
      <p:pic>
        <p:nvPicPr>
          <p:cNvPr id="4" name="Picture 3" descr="Picture 9.png"/>
          <p:cNvPicPr>
            <a:picLocks noChangeAspect="1"/>
          </p:cNvPicPr>
          <p:nvPr/>
        </p:nvPicPr>
        <p:blipFill>
          <a:blip r:embed="rId4"/>
          <a:srcRect/>
          <a:stretch>
            <a:fillRect/>
          </a:stretch>
        </p:blipFill>
        <p:spPr bwMode="auto">
          <a:xfrm>
            <a:off x="228600" y="2743200"/>
            <a:ext cx="4800600" cy="3810000"/>
          </a:xfrm>
          <a:prstGeom prst="rect">
            <a:avLst/>
          </a:prstGeom>
          <a:noFill/>
          <a:ln w="9525">
            <a:solidFill>
              <a:schemeClr val="tx1">
                <a:lumMod val="60000"/>
                <a:lumOff val="40000"/>
              </a:schemeClr>
            </a:solidFill>
            <a:miter lim="800000"/>
            <a:headEnd/>
            <a:tailEnd/>
          </a:ln>
          <a:effectLst>
            <a:outerShdw dist="38100" dir="2700000" rotWithShape="0">
              <a:srgbClr val="808080">
                <a:alpha val="42999"/>
              </a:srgbClr>
            </a:outerShdw>
          </a:effectLst>
        </p:spPr>
      </p:pic>
    </p:spTree>
    <p:extLst>
      <p:ext uri="{BB962C8B-B14F-4D97-AF65-F5344CB8AC3E}">
        <p14:creationId xmlns:p14="http://schemas.microsoft.com/office/powerpoint/2010/main" val="14135174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p:cNvSpPr>
            <a:spLocks noGrp="1"/>
          </p:cNvSpPr>
          <p:nvPr>
            <p:ph type="title"/>
          </p:nvPr>
        </p:nvSpPr>
        <p:spPr>
          <a:xfrm>
            <a:off x="195263" y="0"/>
            <a:ext cx="7500937" cy="901700"/>
          </a:xfrm>
        </p:spPr>
        <p:txBody>
          <a:bodyPr/>
          <a:lstStyle/>
          <a:p>
            <a:r>
              <a:rPr lang="en-US" sz="2800" dirty="0" smtClean="0">
                <a:ea typeface="ＭＳ Ｐゴシック" pitchFamily="34" charset="-128"/>
              </a:rPr>
              <a:t>NJ CNG Vehicle &amp; Infrastructure Project</a:t>
            </a:r>
          </a:p>
        </p:txBody>
      </p:sp>
      <p:sp>
        <p:nvSpPr>
          <p:cNvPr id="107522" name="Content Placeholder 4"/>
          <p:cNvSpPr>
            <a:spLocks noGrp="1"/>
          </p:cNvSpPr>
          <p:nvPr>
            <p:ph idx="1"/>
          </p:nvPr>
        </p:nvSpPr>
        <p:spPr>
          <a:xfrm>
            <a:off x="228600" y="1143000"/>
            <a:ext cx="9601200" cy="5257800"/>
          </a:xfrm>
        </p:spPr>
        <p:txBody>
          <a:bodyPr/>
          <a:lstStyle/>
          <a:p>
            <a:r>
              <a:rPr lang="en-US" dirty="0" smtClean="0">
                <a:solidFill>
                  <a:srgbClr val="151719"/>
                </a:solidFill>
                <a:ea typeface="ＭＳ Ｐゴシック" pitchFamily="34" charset="-128"/>
              </a:rPr>
              <a:t>NJCCC lead a </a:t>
            </a:r>
            <a:r>
              <a:rPr lang="en-US" b="1" dirty="0" smtClean="0">
                <a:solidFill>
                  <a:srgbClr val="151719"/>
                </a:solidFill>
                <a:ea typeface="ＭＳ Ｐゴシック" pitchFamily="34" charset="-128"/>
              </a:rPr>
              <a:t>public/private team </a:t>
            </a:r>
            <a:r>
              <a:rPr lang="en-US" dirty="0" smtClean="0">
                <a:solidFill>
                  <a:srgbClr val="151719"/>
                </a:solidFill>
                <a:ea typeface="ＭＳ Ｐゴシック" pitchFamily="34" charset="-128"/>
              </a:rPr>
              <a:t>to implement the first statewide deployment of AFVs and infrastructure in NJ.</a:t>
            </a:r>
            <a:endParaRPr lang="en-US" sz="1050" dirty="0" smtClean="0">
              <a:solidFill>
                <a:srgbClr val="151719"/>
              </a:solidFill>
              <a:ea typeface="ＭＳ Ｐゴシック" pitchFamily="34" charset="-128"/>
            </a:endParaRPr>
          </a:p>
          <a:p>
            <a:endParaRPr lang="en-US" sz="80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Effectively </a:t>
            </a:r>
            <a:r>
              <a:rPr lang="en-US" dirty="0">
                <a:solidFill>
                  <a:srgbClr val="151719"/>
                </a:solidFill>
                <a:ea typeface="ＭＳ Ｐゴシック" pitchFamily="34" charset="-128"/>
              </a:rPr>
              <a:t>leveraged federal investment of $15mil with an additional $</a:t>
            </a:r>
            <a:r>
              <a:rPr lang="en-US" dirty="0" smtClean="0">
                <a:solidFill>
                  <a:srgbClr val="151719"/>
                </a:solidFill>
                <a:ea typeface="ＭＳ Ｐゴシック" pitchFamily="34" charset="-128"/>
              </a:rPr>
              <a:t>34 </a:t>
            </a:r>
            <a:r>
              <a:rPr lang="en-US" dirty="0">
                <a:solidFill>
                  <a:srgbClr val="151719"/>
                </a:solidFill>
                <a:ea typeface="ＭＳ Ｐゴシック" pitchFamily="34" charset="-128"/>
              </a:rPr>
              <a:t>mil of non-federal for $</a:t>
            </a:r>
            <a:r>
              <a:rPr lang="en-US" dirty="0" smtClean="0">
                <a:solidFill>
                  <a:srgbClr val="151719"/>
                </a:solidFill>
                <a:ea typeface="ＭＳ Ｐゴシック" pitchFamily="34" charset="-128"/>
              </a:rPr>
              <a:t>49mil </a:t>
            </a:r>
            <a:r>
              <a:rPr lang="en-US" dirty="0">
                <a:solidFill>
                  <a:srgbClr val="151719"/>
                </a:solidFill>
                <a:ea typeface="ＭＳ Ｐゴシック" pitchFamily="34" charset="-128"/>
              </a:rPr>
              <a:t>total project </a:t>
            </a:r>
            <a:r>
              <a:rPr lang="en-US" dirty="0" smtClean="0">
                <a:solidFill>
                  <a:srgbClr val="151719"/>
                </a:solidFill>
                <a:ea typeface="ＭＳ Ｐゴシック" pitchFamily="34" charset="-128"/>
              </a:rPr>
              <a:t>cost.</a:t>
            </a:r>
          </a:p>
          <a:p>
            <a:endParaRPr lang="en-US" sz="80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Transitioned 305 highly visible vehicles to CNG from 15 fleets statewide (trash collection trucks and shuttle buses).  Installed 6 CNG fueling stations.</a:t>
            </a:r>
            <a:endParaRPr lang="en-US" sz="800" dirty="0" smtClean="0">
              <a:solidFill>
                <a:srgbClr val="151719"/>
              </a:solidFill>
              <a:ea typeface="ＭＳ Ｐゴシック" pitchFamily="34" charset="-128"/>
            </a:endParaRPr>
          </a:p>
          <a:p>
            <a:endParaRPr lang="en-US" sz="80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“Stimulated” the market for all alternative fuels by providing outreach &amp; education to fleets, regulators and the public.</a:t>
            </a:r>
          </a:p>
          <a:p>
            <a:endParaRPr lang="en-US" sz="80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Base program </a:t>
            </a:r>
            <a:r>
              <a:rPr lang="en-US" b="1" dirty="0" smtClean="0">
                <a:solidFill>
                  <a:srgbClr val="151719"/>
                </a:solidFill>
                <a:ea typeface="ＭＳ Ｐゴシック" pitchFamily="34" charset="-128"/>
              </a:rPr>
              <a:t>displaces more than 2,000,000 gallons of petroleum</a:t>
            </a:r>
            <a:r>
              <a:rPr lang="en-US" dirty="0" smtClean="0">
                <a:solidFill>
                  <a:srgbClr val="151719"/>
                </a:solidFill>
                <a:ea typeface="ＭＳ Ｐゴシック" pitchFamily="34" charset="-128"/>
              </a:rPr>
              <a:t> and avoids more than 900,000 pounds of identified criteria pollutants and greenhouse gas emissions </a:t>
            </a:r>
            <a:r>
              <a:rPr lang="en-US" b="1" dirty="0" smtClean="0">
                <a:solidFill>
                  <a:srgbClr val="151719"/>
                </a:solidFill>
                <a:ea typeface="ＭＳ Ｐゴシック" pitchFamily="34" charset="-128"/>
              </a:rPr>
              <a:t>per year</a:t>
            </a:r>
            <a:r>
              <a:rPr lang="en-US" dirty="0" smtClean="0">
                <a:solidFill>
                  <a:srgbClr val="151719"/>
                </a:solidFill>
                <a:ea typeface="ＭＳ Ｐゴシック" pitchFamily="34" charset="-128"/>
              </a:rPr>
              <a:t>.</a:t>
            </a:r>
          </a:p>
          <a:p>
            <a:pPr>
              <a:buFont typeface="Arial" charset="0"/>
              <a:buNone/>
            </a:pPr>
            <a:endParaRPr lang="en-US" dirty="0" smtClean="0">
              <a:ea typeface="ＭＳ Ｐゴシック" pitchFamily="34" charset="-128"/>
            </a:endParaRPr>
          </a:p>
        </p:txBody>
      </p:sp>
    </p:spTree>
    <p:extLst>
      <p:ext uri="{BB962C8B-B14F-4D97-AF65-F5344CB8AC3E}">
        <p14:creationId xmlns:p14="http://schemas.microsoft.com/office/powerpoint/2010/main" val="1812727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52400" y="152400"/>
            <a:ext cx="863346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800" dirty="0" smtClean="0">
                <a:solidFill>
                  <a:schemeClr val="bg1"/>
                </a:solidFill>
                <a:latin typeface="+mj-lt"/>
              </a:rPr>
              <a:t>Northeast Electric Vehicle Network </a:t>
            </a:r>
            <a:endParaRPr lang="en-US" sz="2800" dirty="0">
              <a:solidFill>
                <a:schemeClr val="bg1"/>
              </a:solidFill>
              <a:latin typeface="+mj-lt"/>
            </a:endParaRPr>
          </a:p>
        </p:txBody>
      </p:sp>
      <p:sp>
        <p:nvSpPr>
          <p:cNvPr id="14339" name="TextBox 3"/>
          <p:cNvSpPr txBox="1">
            <a:spLocks noChangeArrowheads="1"/>
          </p:cNvSpPr>
          <p:nvPr/>
        </p:nvSpPr>
        <p:spPr bwMode="auto">
          <a:xfrm>
            <a:off x="609600" y="1163786"/>
            <a:ext cx="571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400" dirty="0" smtClean="0">
                <a:solidFill>
                  <a:srgbClr val="151719"/>
                </a:solidFill>
                <a:latin typeface="+mn-lt"/>
              </a:rPr>
              <a:t>Transportation and Climate Initiative is a collaboration of eleven Northeast and Mid-Atlantic states </a:t>
            </a:r>
            <a:r>
              <a:rPr lang="en-US" sz="2400" dirty="0">
                <a:solidFill>
                  <a:srgbClr val="151719"/>
                </a:solidFill>
                <a:latin typeface="+mn-lt"/>
              </a:rPr>
              <a:t>and </a:t>
            </a:r>
            <a:r>
              <a:rPr lang="en-US" sz="2400" dirty="0" smtClean="0">
                <a:solidFill>
                  <a:srgbClr val="151719"/>
                </a:solidFill>
                <a:latin typeface="+mn-lt"/>
              </a:rPr>
              <a:t>the District of Columbia to:</a:t>
            </a:r>
            <a:endParaRPr lang="en-US" sz="2400" dirty="0">
              <a:solidFill>
                <a:srgbClr val="151719"/>
              </a:solidFill>
              <a:latin typeface="+mn-lt"/>
            </a:endParaRPr>
          </a:p>
        </p:txBody>
      </p:sp>
      <p:sp>
        <p:nvSpPr>
          <p:cNvPr id="14341" name="Content Placeholder 2"/>
          <p:cNvSpPr>
            <a:spLocks noGrp="1"/>
          </p:cNvSpPr>
          <p:nvPr>
            <p:ph idx="1"/>
          </p:nvPr>
        </p:nvSpPr>
        <p:spPr>
          <a:xfrm>
            <a:off x="381000" y="2733446"/>
            <a:ext cx="6172200" cy="3476854"/>
          </a:xfrm>
        </p:spPr>
        <p:txBody>
          <a:bodyPr/>
          <a:lstStyle/>
          <a:p>
            <a:pPr marL="457200" eaLnBrk="1" hangingPunct="1"/>
            <a:r>
              <a:rPr lang="en-US" sz="2000" dirty="0" smtClean="0">
                <a:solidFill>
                  <a:srgbClr val="151719"/>
                </a:solidFill>
              </a:rPr>
              <a:t>Reduce greenhouse gases in the transportation sector;</a:t>
            </a:r>
          </a:p>
          <a:p>
            <a:pPr marL="457200" eaLnBrk="1" hangingPunct="1"/>
            <a:r>
              <a:rPr lang="en-US" sz="2000" dirty="0" smtClean="0">
                <a:solidFill>
                  <a:srgbClr val="151719"/>
                </a:solidFill>
              </a:rPr>
              <a:t>Create benefits and funding opportunities for states that are leading the way;</a:t>
            </a:r>
          </a:p>
          <a:p>
            <a:pPr marL="457200" eaLnBrk="1" hangingPunct="1"/>
            <a:r>
              <a:rPr lang="en-US" sz="2000" dirty="0" smtClean="0">
                <a:solidFill>
                  <a:srgbClr val="151719"/>
                </a:solidFill>
              </a:rPr>
              <a:t>Align with federal government actions, goals and emerging inter-agency approaches;</a:t>
            </a:r>
          </a:p>
          <a:p>
            <a:pPr marL="457200" eaLnBrk="1" hangingPunct="1"/>
            <a:r>
              <a:rPr lang="en-US" sz="2000" b="1" dirty="0" smtClean="0">
                <a:solidFill>
                  <a:srgbClr val="151719"/>
                </a:solidFill>
              </a:rPr>
              <a:t>Along with Clean Cities coalitions, implement </a:t>
            </a:r>
            <a:r>
              <a:rPr lang="en-US" sz="2000" b="1" dirty="0">
                <a:solidFill>
                  <a:srgbClr val="151719"/>
                </a:solidFill>
              </a:rPr>
              <a:t>a nearly $1 million Electric Vehicle Readiness Grant from DOE to lay the groundwork for the Northeast Electric Vehicle Network</a:t>
            </a:r>
            <a:endParaRPr lang="en-US" sz="2000" b="1" dirty="0" smtClean="0"/>
          </a:p>
        </p:txBody>
      </p:sp>
      <p:pic>
        <p:nvPicPr>
          <p:cNvPr id="8" name="Picture 9" descr="TCI-logo-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485900"/>
            <a:ext cx="3172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Owner\Desktop\NJCCC\logos\NJCCC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183" y="4495800"/>
            <a:ext cx="1143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07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99" y="2733446"/>
            <a:ext cx="248816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7623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9144000" cy="1600200"/>
          </a:xfrm>
        </p:spPr>
        <p:txBody>
          <a:bodyPr/>
          <a:lstStyle/>
          <a:p>
            <a:r>
              <a:rPr lang="en-US" dirty="0" smtClean="0">
                <a:solidFill>
                  <a:srgbClr val="151719"/>
                </a:solidFill>
              </a:rPr>
              <a:t>PEV </a:t>
            </a:r>
            <a:r>
              <a:rPr lang="en-US" dirty="0">
                <a:solidFill>
                  <a:srgbClr val="151719"/>
                </a:solidFill>
              </a:rPr>
              <a:t>sales </a:t>
            </a:r>
            <a:r>
              <a:rPr lang="en-US" dirty="0" smtClean="0">
                <a:solidFill>
                  <a:srgbClr val="151719"/>
                </a:solidFill>
              </a:rPr>
              <a:t>in </a:t>
            </a:r>
            <a:r>
              <a:rPr lang="en-US" dirty="0">
                <a:solidFill>
                  <a:srgbClr val="151719"/>
                </a:solidFill>
              </a:rPr>
              <a:t>2013 </a:t>
            </a:r>
            <a:r>
              <a:rPr lang="en-US" dirty="0" smtClean="0">
                <a:solidFill>
                  <a:srgbClr val="151719"/>
                </a:solidFill>
              </a:rPr>
              <a:t>were 103% </a:t>
            </a:r>
            <a:r>
              <a:rPr lang="en-US" dirty="0">
                <a:solidFill>
                  <a:srgbClr val="151719"/>
                </a:solidFill>
              </a:rPr>
              <a:t>higher than </a:t>
            </a:r>
            <a:r>
              <a:rPr lang="en-US" dirty="0" smtClean="0">
                <a:solidFill>
                  <a:srgbClr val="151719"/>
                </a:solidFill>
              </a:rPr>
              <a:t>in </a:t>
            </a:r>
            <a:r>
              <a:rPr lang="en-US" dirty="0">
                <a:solidFill>
                  <a:srgbClr val="151719"/>
                </a:solidFill>
              </a:rPr>
              <a:t>2012</a:t>
            </a:r>
            <a:r>
              <a:rPr lang="en-US" dirty="0" smtClean="0">
                <a:solidFill>
                  <a:srgbClr val="151719"/>
                </a:solidFill>
              </a:rPr>
              <a:t>.</a:t>
            </a:r>
          </a:p>
          <a:p>
            <a:r>
              <a:rPr lang="en-US" dirty="0" smtClean="0">
                <a:solidFill>
                  <a:srgbClr val="151719"/>
                </a:solidFill>
              </a:rPr>
              <a:t>Many new models available, more coming.</a:t>
            </a:r>
          </a:p>
          <a:p>
            <a:r>
              <a:rPr lang="en-US" dirty="0" smtClean="0">
                <a:solidFill>
                  <a:srgbClr val="151719"/>
                </a:solidFill>
              </a:rPr>
              <a:t>First 3 years of sales of PEVs far exceeds pace of first 3 years of hybrids (150,000 </a:t>
            </a:r>
            <a:r>
              <a:rPr lang="en-US" dirty="0" err="1" smtClean="0">
                <a:solidFill>
                  <a:srgbClr val="151719"/>
                </a:solidFill>
              </a:rPr>
              <a:t>vs</a:t>
            </a:r>
            <a:r>
              <a:rPr lang="en-US" dirty="0" smtClean="0">
                <a:solidFill>
                  <a:srgbClr val="151719"/>
                </a:solidFill>
              </a:rPr>
              <a:t> 25,000). Over 3 million hybrids now.</a:t>
            </a:r>
            <a:endParaRPr lang="en-US" dirty="0">
              <a:solidFill>
                <a:srgbClr val="151719"/>
              </a:solidFill>
            </a:endParaRPr>
          </a:p>
          <a:p>
            <a:endParaRPr lang="en-US" dirty="0"/>
          </a:p>
        </p:txBody>
      </p:sp>
      <p:sp>
        <p:nvSpPr>
          <p:cNvPr id="3" name="Title 2"/>
          <p:cNvSpPr>
            <a:spLocks noGrp="1"/>
          </p:cNvSpPr>
          <p:nvPr>
            <p:ph type="title"/>
          </p:nvPr>
        </p:nvSpPr>
        <p:spPr/>
        <p:txBody>
          <a:bodyPr/>
          <a:lstStyle/>
          <a:p>
            <a:r>
              <a:rPr lang="en-US" dirty="0" smtClean="0"/>
              <a:t>Sales pace is significantly increasing</a:t>
            </a:r>
            <a:endParaRPr lang="en-US" dirty="0"/>
          </a:p>
        </p:txBody>
      </p:sp>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1"/>
            <a:ext cx="7315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0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p:cNvSpPr>
            <a:spLocks noGrp="1"/>
          </p:cNvSpPr>
          <p:nvPr>
            <p:ph type="title"/>
          </p:nvPr>
        </p:nvSpPr>
        <p:spPr/>
        <p:txBody>
          <a:bodyPr/>
          <a:lstStyle/>
          <a:p>
            <a:r>
              <a:rPr lang="en-US" sz="2800" dirty="0" smtClean="0">
                <a:ea typeface="ＭＳ Ｐゴシック" pitchFamily="34" charset="-128"/>
              </a:rPr>
              <a:t>Vessel Engine Replacements</a:t>
            </a:r>
          </a:p>
        </p:txBody>
      </p:sp>
      <p:sp>
        <p:nvSpPr>
          <p:cNvPr id="107522" name="Content Placeholder 4"/>
          <p:cNvSpPr>
            <a:spLocks noGrp="1"/>
          </p:cNvSpPr>
          <p:nvPr>
            <p:ph idx="1"/>
          </p:nvPr>
        </p:nvSpPr>
        <p:spPr>
          <a:xfrm>
            <a:off x="457200" y="1295400"/>
            <a:ext cx="9174162" cy="4581525"/>
          </a:xfrm>
        </p:spPr>
        <p:txBody>
          <a:bodyPr/>
          <a:lstStyle/>
          <a:p>
            <a:r>
              <a:rPr lang="en-US" dirty="0" smtClean="0">
                <a:solidFill>
                  <a:srgbClr val="151719"/>
                </a:solidFill>
                <a:ea typeface="ＭＳ Ｐゴシック" pitchFamily="34" charset="-128"/>
              </a:rPr>
              <a:t>NJCCC lead a </a:t>
            </a:r>
            <a:r>
              <a:rPr lang="en-US" b="1" dirty="0" smtClean="0">
                <a:solidFill>
                  <a:srgbClr val="151719"/>
                </a:solidFill>
                <a:ea typeface="ＭＳ Ｐゴシック" pitchFamily="34" charset="-128"/>
              </a:rPr>
              <a:t>public/private team </a:t>
            </a:r>
            <a:r>
              <a:rPr lang="en-US" dirty="0" smtClean="0">
                <a:solidFill>
                  <a:srgbClr val="151719"/>
                </a:solidFill>
                <a:ea typeface="ＭＳ Ｐゴシック" pitchFamily="34" charset="-128"/>
              </a:rPr>
              <a:t>to </a:t>
            </a:r>
            <a:r>
              <a:rPr lang="en-US" dirty="0">
                <a:solidFill>
                  <a:srgbClr val="151719"/>
                </a:solidFill>
                <a:ea typeface="ＭＳ Ｐゴシック" pitchFamily="34" charset="-128"/>
              </a:rPr>
              <a:t>r</a:t>
            </a:r>
            <a:r>
              <a:rPr lang="en-US" dirty="0" smtClean="0">
                <a:solidFill>
                  <a:srgbClr val="151719"/>
                </a:solidFill>
                <a:ea typeface="ＭＳ Ｐゴシック" pitchFamily="34" charset="-128"/>
              </a:rPr>
              <a:t>epower unregulated engines </a:t>
            </a:r>
            <a:r>
              <a:rPr lang="en-US" dirty="0">
                <a:solidFill>
                  <a:srgbClr val="151719"/>
                </a:solidFill>
                <a:ea typeface="ＭＳ Ｐゴシック" pitchFamily="34" charset="-128"/>
              </a:rPr>
              <a:t>in vessels operating in NY Harbor &amp; </a:t>
            </a:r>
            <a:r>
              <a:rPr lang="en-US" dirty="0" smtClean="0">
                <a:solidFill>
                  <a:srgbClr val="151719"/>
                </a:solidFill>
                <a:ea typeface="ＭＳ Ｐゴシック" pitchFamily="34" charset="-128"/>
              </a:rPr>
              <a:t>Vicinity with new Tier 2 and Tier 3 compliant engines. </a:t>
            </a:r>
            <a:endParaRPr lang="en-US" sz="105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Many of the existing engines date back to the 1970’s, with no emission controls.</a:t>
            </a:r>
            <a:endParaRPr lang="en-US" sz="1050" dirty="0" smtClean="0">
              <a:solidFill>
                <a:srgbClr val="151719"/>
              </a:solidFill>
              <a:ea typeface="ＭＳ Ｐゴシック" pitchFamily="34" charset="-128"/>
            </a:endParaRPr>
          </a:p>
          <a:p>
            <a:r>
              <a:rPr lang="en-US" dirty="0" smtClean="0">
                <a:solidFill>
                  <a:srgbClr val="151719"/>
                </a:solidFill>
                <a:ea typeface="ＭＳ Ｐゴシック" pitchFamily="34" charset="-128"/>
              </a:rPr>
              <a:t>EPA-assisted project provides significant emission benefits, petroleum reduction through increased efficiency, and public education.  Additional funding for more vessels is pending.</a:t>
            </a:r>
            <a:endParaRPr lang="en-US" b="1" dirty="0" smtClean="0">
              <a:solidFill>
                <a:srgbClr val="151719"/>
              </a:solidFill>
              <a:ea typeface="ＭＳ Ｐゴシック" pitchFamily="34" charset="-128"/>
            </a:endParaRPr>
          </a:p>
        </p:txBody>
      </p:sp>
      <p:pic>
        <p:nvPicPr>
          <p:cNvPr id="197634" name="Picture 2" descr="Emily Miller Passenger Work 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48200"/>
            <a:ext cx="234315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97636" name="Picture 4" descr="http://marcopolocruises.com/images/boatrent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648200"/>
            <a:ext cx="33528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97638" name="Picture 6" descr="http://marcopolocruises.com/images/jewel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648200"/>
            <a:ext cx="271462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6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0"/>
            <a:ext cx="5839460" cy="901700"/>
          </a:xfrm>
        </p:spPr>
        <p:txBody>
          <a:bodyPr/>
          <a:lstStyle/>
          <a:p>
            <a:r>
              <a:rPr lang="en-US" dirty="0" smtClean="0">
                <a:solidFill>
                  <a:schemeClr val="bg1"/>
                </a:solidFill>
              </a:rPr>
              <a:t>Atlantic City Boardwalk</a:t>
            </a:r>
            <a:endParaRPr lang="en-US" dirty="0">
              <a:solidFill>
                <a:schemeClr val="bg1"/>
              </a:solidFill>
            </a:endParaRPr>
          </a:p>
        </p:txBody>
      </p:sp>
      <p:pic>
        <p:nvPicPr>
          <p:cNvPr id="4100" name="Picture 4" descr="Hurricane Sandy: death toll rises as storm hits land. Deaths reported in New York as the historic storm hits land in southern New Jers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 y="1066801"/>
            <a:ext cx="8853488"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969000" cy="901700"/>
          </a:xfrm>
        </p:spPr>
        <p:txBody>
          <a:bodyPr/>
          <a:lstStyle/>
          <a:p>
            <a:r>
              <a:rPr lang="en-US" dirty="0" smtClean="0">
                <a:solidFill>
                  <a:schemeClr val="bg1"/>
                </a:solidFill>
              </a:rPr>
              <a:t>Importance of alternative fuel vehicles</a:t>
            </a:r>
            <a:endParaRPr lang="en-US" dirty="0">
              <a:solidFill>
                <a:schemeClr val="bg1"/>
              </a:solidFill>
            </a:endParaRPr>
          </a:p>
        </p:txBody>
      </p:sp>
      <p:sp>
        <p:nvSpPr>
          <p:cNvPr id="3" name="Content Placeholder 2"/>
          <p:cNvSpPr>
            <a:spLocks noGrp="1"/>
          </p:cNvSpPr>
          <p:nvPr>
            <p:ph sz="quarter" idx="10"/>
          </p:nvPr>
        </p:nvSpPr>
        <p:spPr/>
        <p:txBody>
          <a:bodyPr/>
          <a:lstStyle/>
          <a:p>
            <a:r>
              <a:rPr lang="en-US" dirty="0" smtClean="0">
                <a:solidFill>
                  <a:srgbClr val="151719"/>
                </a:solidFill>
              </a:rPr>
              <a:t>Hurricane Sandy recovery efforts showed value of alternative fuel vehicles/advanced technology vehicles</a:t>
            </a:r>
          </a:p>
          <a:p>
            <a:pPr lvl="1"/>
            <a:r>
              <a:rPr lang="en-US" dirty="0" smtClean="0">
                <a:solidFill>
                  <a:srgbClr val="151719"/>
                </a:solidFill>
              </a:rPr>
              <a:t>Able to provide critical services when conventional fuel supplies are interrupted</a:t>
            </a:r>
          </a:p>
          <a:p>
            <a:pPr lvl="1"/>
            <a:r>
              <a:rPr lang="en-US" dirty="0" smtClean="0">
                <a:solidFill>
                  <a:srgbClr val="151719"/>
                </a:solidFill>
              </a:rPr>
              <a:t>Alternative fuel supplies remained available post-storm</a:t>
            </a:r>
          </a:p>
          <a:p>
            <a:pPr lvl="1"/>
            <a:r>
              <a:rPr lang="en-US" dirty="0" smtClean="0">
                <a:solidFill>
                  <a:srgbClr val="151719"/>
                </a:solidFill>
              </a:rPr>
              <a:t>Point to need for </a:t>
            </a:r>
            <a:r>
              <a:rPr lang="en-US" b="1" dirty="0" smtClean="0">
                <a:solidFill>
                  <a:srgbClr val="151719"/>
                </a:solidFill>
              </a:rPr>
              <a:t>FUEL DIVERSIFICATION</a:t>
            </a:r>
          </a:p>
          <a:p>
            <a:r>
              <a:rPr lang="en-US" dirty="0" smtClean="0">
                <a:solidFill>
                  <a:srgbClr val="151719"/>
                </a:solidFill>
              </a:rPr>
              <a:t>Important to maintain an inventory of these resources so they can be integrated into contingency planning efforts and energy assurance planning.</a:t>
            </a:r>
          </a:p>
          <a:p>
            <a:r>
              <a:rPr lang="en-US" dirty="0" smtClean="0">
                <a:solidFill>
                  <a:srgbClr val="151719"/>
                </a:solidFill>
              </a:rPr>
              <a:t>Clean Cities Coalitions</a:t>
            </a:r>
          </a:p>
          <a:p>
            <a:pPr lvl="1"/>
            <a:r>
              <a:rPr lang="en-US" dirty="0" smtClean="0">
                <a:solidFill>
                  <a:srgbClr val="151719"/>
                </a:solidFill>
              </a:rPr>
              <a:t>Informed about local alternative fuel landscape</a:t>
            </a:r>
          </a:p>
          <a:p>
            <a:pPr lvl="1"/>
            <a:r>
              <a:rPr lang="en-US" dirty="0" smtClean="0">
                <a:solidFill>
                  <a:srgbClr val="151719"/>
                </a:solidFill>
              </a:rPr>
              <a:t>Connected to key stakeholders</a:t>
            </a:r>
          </a:p>
          <a:p>
            <a:pPr lvl="1"/>
            <a:endParaRPr lang="en-US" dirty="0"/>
          </a:p>
        </p:txBody>
      </p:sp>
    </p:spTree>
    <p:extLst>
      <p:ext uri="{BB962C8B-B14F-4D97-AF65-F5344CB8AC3E}">
        <p14:creationId xmlns:p14="http://schemas.microsoft.com/office/powerpoint/2010/main" val="376376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5435600" cy="901700"/>
          </a:xfrm>
        </p:spPr>
        <p:txBody>
          <a:bodyPr/>
          <a:lstStyle/>
          <a:p>
            <a:r>
              <a:rPr lang="en-US" dirty="0" smtClean="0">
                <a:solidFill>
                  <a:schemeClr val="bg1"/>
                </a:solidFill>
              </a:rPr>
              <a:t>No gas? – No problem!</a:t>
            </a:r>
            <a:endParaRPr lang="en-US" dirty="0">
              <a:solidFill>
                <a:schemeClr val="bg1"/>
              </a:solidFill>
            </a:endParaRPr>
          </a:p>
        </p:txBody>
      </p:sp>
      <p:pic>
        <p:nvPicPr>
          <p:cNvPr id="6146" name="Picture 2" descr="C:\Users\Owner\Desktop\NJCCC\Events - Presentations\2013\6-24-13 - ACT Expo\storm presentation\Sandy15.JPG"/>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066800"/>
            <a:ext cx="8382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0" y="5791200"/>
            <a:ext cx="4236720" cy="10541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noProof="0" dirty="0" smtClean="0">
                <a:ln>
                  <a:noFill/>
                </a:ln>
                <a:solidFill>
                  <a:schemeClr val="bg2">
                    <a:lumMod val="10000"/>
                  </a:schemeClr>
                </a:solidFill>
                <a:effectLst/>
                <a:uLnTx/>
                <a:uFillTx/>
                <a:latin typeface="Arial Narrow"/>
                <a:ea typeface="+mn-ea"/>
                <a:cs typeface="Arial Narrow"/>
              </a:rPr>
              <a:t>Note the license plate!   (EF-OPEC)</a:t>
            </a:r>
          </a:p>
        </p:txBody>
      </p:sp>
    </p:spTree>
    <p:extLst>
      <p:ext uri="{BB962C8B-B14F-4D97-AF65-F5344CB8AC3E}">
        <p14:creationId xmlns:p14="http://schemas.microsoft.com/office/powerpoint/2010/main" val="2579585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781800" cy="901700"/>
          </a:xfrm>
        </p:spPr>
        <p:txBody>
          <a:bodyPr/>
          <a:lstStyle/>
          <a:p>
            <a:r>
              <a:rPr lang="en-US" dirty="0" smtClean="0">
                <a:solidFill>
                  <a:schemeClr val="bg1"/>
                </a:solidFill>
              </a:rPr>
              <a:t>Loading Relief Supplies via Propane-fueled Hummer</a:t>
            </a:r>
            <a:endParaRPr lang="en-US" dirty="0">
              <a:solidFill>
                <a:schemeClr val="bg1"/>
              </a:solidFill>
            </a:endParaRPr>
          </a:p>
        </p:txBody>
      </p:sp>
      <p:pic>
        <p:nvPicPr>
          <p:cNvPr id="1026" name="Picture 2" descr="C:\Users\Owner\Desktop\NJCCC\Events - Presentations\2013\6-24-13 - ACT Expo\storm presentation\Eastern Propane personnel load donated ommercial grills and relief supplies on the trailer pulled bf a propane powered Hummer for delivery to the relief cen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 y="1143000"/>
            <a:ext cx="896874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82700"/>
            <a:ext cx="6781800" cy="4955203"/>
          </a:xfrm>
          <a:prstGeom prst="rect">
            <a:avLst/>
          </a:prstGeom>
        </p:spPr>
        <p:txBody>
          <a:bodyPr wrap="square">
            <a:spAutoFit/>
          </a:bodyPr>
          <a:lstStyle/>
          <a:p>
            <a:r>
              <a:rPr lang="en-US" sz="2800" dirty="0" smtClean="0">
                <a:solidFill>
                  <a:srgbClr val="151719"/>
                </a:solidFill>
              </a:rPr>
              <a:t>The New Jersey Clean Cities Coalition is a NJ registered IRS 501(c)3 non-profit corporation, and is formally designated by the US Dep’t of Energy as a Clean </a:t>
            </a:r>
            <a:r>
              <a:rPr lang="en-US" sz="2800" dirty="0">
                <a:solidFill>
                  <a:srgbClr val="151719"/>
                </a:solidFill>
              </a:rPr>
              <a:t>Cities </a:t>
            </a:r>
            <a:r>
              <a:rPr lang="en-US" sz="2800" dirty="0" smtClean="0">
                <a:solidFill>
                  <a:srgbClr val="151719"/>
                </a:solidFill>
              </a:rPr>
              <a:t>Coalition. </a:t>
            </a:r>
          </a:p>
          <a:p>
            <a:endParaRPr lang="en-US" sz="800" dirty="0" smtClean="0">
              <a:solidFill>
                <a:srgbClr val="151719"/>
              </a:solidFill>
            </a:endParaRPr>
          </a:p>
          <a:p>
            <a:r>
              <a:rPr lang="en-US" sz="2800" dirty="0" smtClean="0">
                <a:solidFill>
                  <a:srgbClr val="151719"/>
                </a:solidFill>
              </a:rPr>
              <a:t>We are the only state-wide entity dedicated to the establishment of Public/Private Partnerships for the </a:t>
            </a:r>
            <a:r>
              <a:rPr lang="en-US" sz="2800" dirty="0">
                <a:solidFill>
                  <a:srgbClr val="151719"/>
                </a:solidFill>
              </a:rPr>
              <a:t>advancement of alternative </a:t>
            </a:r>
            <a:r>
              <a:rPr lang="en-US" sz="2800" dirty="0" smtClean="0">
                <a:solidFill>
                  <a:srgbClr val="151719"/>
                </a:solidFill>
              </a:rPr>
              <a:t>transportation fuels</a:t>
            </a:r>
            <a:r>
              <a:rPr lang="en-US" sz="2800" dirty="0">
                <a:solidFill>
                  <a:srgbClr val="151719"/>
                </a:solidFill>
              </a:rPr>
              <a:t>, advanced vehicle technologies and clean </a:t>
            </a:r>
            <a:r>
              <a:rPr lang="en-US" sz="2800" dirty="0" smtClean="0">
                <a:solidFill>
                  <a:srgbClr val="151719"/>
                </a:solidFill>
              </a:rPr>
              <a:t>fuels </a:t>
            </a:r>
            <a:r>
              <a:rPr lang="en-US" sz="2800" dirty="0">
                <a:solidFill>
                  <a:srgbClr val="151719"/>
                </a:solidFill>
              </a:rPr>
              <a:t>project </a:t>
            </a:r>
            <a:r>
              <a:rPr lang="en-US" sz="2800" dirty="0" smtClean="0">
                <a:solidFill>
                  <a:srgbClr val="151719"/>
                </a:solidFill>
              </a:rPr>
              <a:t>development.</a:t>
            </a:r>
            <a:endParaRPr lang="en-US" sz="2800" dirty="0">
              <a:solidFill>
                <a:srgbClr val="151719"/>
              </a:solidFill>
            </a:endParaRPr>
          </a:p>
        </p:txBody>
      </p:sp>
      <p:sp>
        <p:nvSpPr>
          <p:cNvPr id="3" name="Rectangle 4"/>
          <p:cNvSpPr>
            <a:spLocks noChangeArrowheads="1"/>
          </p:cNvSpPr>
          <p:nvPr/>
        </p:nvSpPr>
        <p:spPr bwMode="auto">
          <a:xfrm>
            <a:off x="761999" y="127000"/>
            <a:ext cx="6400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bg1"/>
                </a:solidFill>
                <a:latin typeface="+mj-lt"/>
              </a:rPr>
              <a:t>NJ Clean Cities </a:t>
            </a:r>
            <a:r>
              <a:rPr lang="en-US" sz="2800" dirty="0" smtClean="0">
                <a:solidFill>
                  <a:schemeClr val="bg1"/>
                </a:solidFill>
                <a:latin typeface="+mj-lt"/>
              </a:rPr>
              <a:t>Coalition </a:t>
            </a:r>
            <a:endParaRPr lang="en-US" sz="2800" dirty="0">
              <a:solidFill>
                <a:schemeClr val="bg1"/>
              </a:solidFill>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67869614"/>
              </p:ext>
            </p:extLst>
          </p:nvPr>
        </p:nvGraphicFramePr>
        <p:xfrm>
          <a:off x="7040562" y="1295400"/>
          <a:ext cx="2941638" cy="5080000"/>
        </p:xfrm>
        <a:graphic>
          <a:graphicData uri="http://schemas.openxmlformats.org/presentationml/2006/ole">
            <mc:AlternateContent xmlns:mc="http://schemas.openxmlformats.org/markup-compatibility/2006">
              <mc:Choice xmlns:v="urn:schemas-microsoft-com:vml" Requires="v">
                <p:oleObj spid="_x0000_s201744" name="Acrobat Document" r:id="rId3" imgW="7779960" imgH="10050480" progId="AcroExch.Document.7">
                  <p:embed/>
                </p:oleObj>
              </mc:Choice>
              <mc:Fallback>
                <p:oleObj name="Acrobat Document" r:id="rId3" imgW="7779960" imgH="10050480" progId="AcroExch.Document.7">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562" y="1295400"/>
                        <a:ext cx="2941638" cy="5080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4034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arking.jpg"/>
          <p:cNvPicPr>
            <a:picLocks noChangeAspect="1"/>
          </p:cNvPicPr>
          <p:nvPr/>
        </p:nvPicPr>
        <p:blipFill>
          <a:blip r:embed="rId2" cstate="print"/>
          <a:stretch>
            <a:fillRect/>
          </a:stretch>
        </p:blipFill>
        <p:spPr bwMode="auto">
          <a:xfrm>
            <a:off x="5715000" y="3124200"/>
            <a:ext cx="416030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1295400"/>
            <a:ext cx="9753600" cy="4154984"/>
          </a:xfrm>
          <a:prstGeom prst="rect">
            <a:avLst/>
          </a:prstGeom>
        </p:spPr>
        <p:txBody>
          <a:bodyPr wrap="square">
            <a:spAutoFit/>
          </a:bodyPr>
          <a:lstStyle/>
          <a:p>
            <a:r>
              <a:rPr lang="en-US" sz="2400" b="1" dirty="0" smtClean="0">
                <a:solidFill>
                  <a:srgbClr val="151719"/>
                </a:solidFill>
              </a:rPr>
              <a:t>“Natural Gas Minibuses Help NJ Recover From Hurricane Sandy” </a:t>
            </a:r>
          </a:p>
          <a:p>
            <a:pPr algn="ctr"/>
            <a:endParaRPr lang="en-US" sz="2400" dirty="0" smtClean="0">
              <a:solidFill>
                <a:srgbClr val="151719"/>
              </a:solidFill>
            </a:endParaRPr>
          </a:p>
          <a:p>
            <a:r>
              <a:rPr lang="en-US" sz="2400" dirty="0" smtClean="0">
                <a:solidFill>
                  <a:srgbClr val="151719"/>
                </a:solidFill>
              </a:rPr>
              <a:t>PBS show highlights the Atlantic City Jitneys that run on compressed natural gas and were able to assist with assistance and relief efforts prior to and after Hurricane Sandy </a:t>
            </a:r>
          </a:p>
          <a:p>
            <a:r>
              <a:rPr lang="en-US" sz="2400" dirty="0" smtClean="0">
                <a:solidFill>
                  <a:srgbClr val="151719"/>
                </a:solidFill>
              </a:rPr>
              <a:t> </a:t>
            </a:r>
          </a:p>
          <a:p>
            <a:r>
              <a:rPr lang="en-US" sz="2400" dirty="0" smtClean="0">
                <a:solidFill>
                  <a:srgbClr val="151719"/>
                </a:solidFill>
              </a:rPr>
              <a:t>Clean Cities TV – YouTube </a:t>
            </a:r>
          </a:p>
          <a:p>
            <a:endParaRPr lang="en-US" sz="2400" dirty="0" smtClean="0">
              <a:solidFill>
                <a:srgbClr val="151719"/>
              </a:solidFill>
            </a:endParaRPr>
          </a:p>
          <a:p>
            <a:r>
              <a:rPr lang="en-US" sz="2400" dirty="0" smtClean="0">
                <a:solidFill>
                  <a:srgbClr val="151719"/>
                </a:solidFill>
              </a:rPr>
              <a:t>Alternative Fuels Data Center</a:t>
            </a:r>
          </a:p>
          <a:p>
            <a:r>
              <a:rPr lang="en-US" sz="2400" dirty="0" smtClean="0">
                <a:solidFill>
                  <a:srgbClr val="151719"/>
                </a:solidFill>
              </a:rPr>
              <a:t>Case Studies </a:t>
            </a:r>
          </a:p>
          <a:p>
            <a:r>
              <a:rPr lang="en-US" sz="2400" dirty="0" smtClean="0">
                <a:solidFill>
                  <a:srgbClr val="151719"/>
                </a:solidFill>
              </a:rPr>
              <a:t>http://www.afdc.energy.gov/case/1323 </a:t>
            </a:r>
            <a:endParaRPr lang="en-US" sz="2400" dirty="0">
              <a:solidFill>
                <a:srgbClr val="151719"/>
              </a:solidFill>
            </a:endParaRPr>
          </a:p>
        </p:txBody>
      </p:sp>
      <p:pic>
        <p:nvPicPr>
          <p:cNvPr id="1026" name="Picture 2" descr="MotorWee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 y="152400"/>
            <a:ext cx="2818448" cy="78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70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Upcoming Events</a:t>
            </a:r>
            <a:endParaRPr lang="en-US" sz="2800" dirty="0"/>
          </a:p>
        </p:txBody>
      </p:sp>
      <p:sp>
        <p:nvSpPr>
          <p:cNvPr id="4" name="Rectangle 3"/>
          <p:cNvSpPr/>
          <p:nvPr/>
        </p:nvSpPr>
        <p:spPr>
          <a:xfrm>
            <a:off x="307975" y="1219200"/>
            <a:ext cx="9309100" cy="3724096"/>
          </a:xfrm>
          <a:prstGeom prst="rect">
            <a:avLst/>
          </a:prstGeom>
        </p:spPr>
        <p:txBody>
          <a:bodyPr wrap="square">
            <a:spAutoFit/>
          </a:bodyPr>
          <a:lstStyle/>
          <a:p>
            <a:endParaRPr lang="en-US" sz="800" b="1" dirty="0" smtClean="0">
              <a:solidFill>
                <a:srgbClr val="151719"/>
              </a:solidFill>
            </a:endParaRPr>
          </a:p>
          <a:p>
            <a:r>
              <a:rPr lang="en-US" sz="2000" b="1" dirty="0" smtClean="0">
                <a:solidFill>
                  <a:srgbClr val="151719"/>
                </a:solidFill>
              </a:rPr>
              <a:t>April 9-10, 25th Annual </a:t>
            </a:r>
            <a:r>
              <a:rPr lang="en-US" sz="2000" b="1" dirty="0" err="1" smtClean="0">
                <a:solidFill>
                  <a:srgbClr val="151719"/>
                </a:solidFill>
              </a:rPr>
              <a:t>Globalcon</a:t>
            </a:r>
            <a:r>
              <a:rPr lang="en-US" sz="2000" b="1" dirty="0" smtClean="0">
                <a:solidFill>
                  <a:srgbClr val="151719"/>
                </a:solidFill>
              </a:rPr>
              <a:t> Conference and Expo </a:t>
            </a:r>
            <a:r>
              <a:rPr lang="en-US" sz="2000" dirty="0" smtClean="0">
                <a:solidFill>
                  <a:srgbClr val="151719"/>
                </a:solidFill>
              </a:rPr>
              <a:t>at the AC Convention Center, features developments in the energy field, promising new technologies, energy supply options, and innovative project implementation strategies.  Alt Fuel Panel on 4/10.</a:t>
            </a:r>
          </a:p>
          <a:p>
            <a:endParaRPr lang="en-US" sz="800" b="1" dirty="0" smtClean="0">
              <a:solidFill>
                <a:srgbClr val="151719"/>
              </a:solidFill>
            </a:endParaRPr>
          </a:p>
          <a:p>
            <a:endParaRPr lang="en-US" sz="800" b="1" dirty="0" smtClean="0">
              <a:solidFill>
                <a:srgbClr val="151719"/>
              </a:solidFill>
            </a:endParaRPr>
          </a:p>
          <a:p>
            <a:endParaRPr lang="en-US" sz="800" b="1" dirty="0">
              <a:solidFill>
                <a:srgbClr val="151719"/>
              </a:solidFill>
            </a:endParaRPr>
          </a:p>
          <a:p>
            <a:r>
              <a:rPr lang="en-US" sz="2000" b="1" dirty="0">
                <a:solidFill>
                  <a:srgbClr val="151719"/>
                </a:solidFill>
              </a:rPr>
              <a:t>April </a:t>
            </a:r>
            <a:r>
              <a:rPr lang="en-US" sz="2000" b="1" dirty="0" smtClean="0">
                <a:solidFill>
                  <a:srgbClr val="151719"/>
                </a:solidFill>
              </a:rPr>
              <a:t>26, Rutgers </a:t>
            </a:r>
            <a:r>
              <a:rPr lang="en-US" sz="2000" b="1" dirty="0">
                <a:solidFill>
                  <a:srgbClr val="151719"/>
                </a:solidFill>
              </a:rPr>
              <a:t>Day Annual Alternative Fuel Vehicle </a:t>
            </a:r>
            <a:r>
              <a:rPr lang="en-US" sz="2000" b="1" dirty="0" smtClean="0">
                <a:solidFill>
                  <a:srgbClr val="151719"/>
                </a:solidFill>
              </a:rPr>
              <a:t>Festival </a:t>
            </a:r>
            <a:r>
              <a:rPr lang="en-US" sz="2000" dirty="0" smtClean="0">
                <a:solidFill>
                  <a:srgbClr val="151719"/>
                </a:solidFill>
              </a:rPr>
              <a:t>- join </a:t>
            </a:r>
            <a:r>
              <a:rPr lang="en-US" sz="2000" dirty="0">
                <a:solidFill>
                  <a:srgbClr val="151719"/>
                </a:solidFill>
              </a:rPr>
              <a:t>the NJCCC for our </a:t>
            </a:r>
            <a:r>
              <a:rPr lang="en-US" sz="2000" dirty="0" smtClean="0">
                <a:solidFill>
                  <a:srgbClr val="151719"/>
                </a:solidFill>
              </a:rPr>
              <a:t>4</a:t>
            </a:r>
            <a:r>
              <a:rPr lang="en-US" sz="2000" baseline="30000" dirty="0" smtClean="0">
                <a:solidFill>
                  <a:srgbClr val="151719"/>
                </a:solidFill>
              </a:rPr>
              <a:t>th</a:t>
            </a:r>
            <a:r>
              <a:rPr lang="en-US" sz="2000" dirty="0" smtClean="0">
                <a:solidFill>
                  <a:srgbClr val="151719"/>
                </a:solidFill>
              </a:rPr>
              <a:t> annual </a:t>
            </a:r>
            <a:r>
              <a:rPr lang="en-US" sz="2000" dirty="0">
                <a:solidFill>
                  <a:srgbClr val="151719"/>
                </a:solidFill>
              </a:rPr>
              <a:t>exhibit of alternative fueled </a:t>
            </a:r>
            <a:r>
              <a:rPr lang="en-US" sz="2000" dirty="0" smtClean="0">
                <a:solidFill>
                  <a:srgbClr val="151719"/>
                </a:solidFill>
              </a:rPr>
              <a:t>vehicles.</a:t>
            </a:r>
          </a:p>
          <a:p>
            <a:endParaRPr lang="en-US" sz="800" b="1" dirty="0" smtClean="0">
              <a:solidFill>
                <a:srgbClr val="151719"/>
              </a:solidFill>
            </a:endParaRPr>
          </a:p>
          <a:p>
            <a:endParaRPr lang="en-US" sz="800" b="1" dirty="0" smtClean="0">
              <a:solidFill>
                <a:srgbClr val="151719"/>
              </a:solidFill>
            </a:endParaRPr>
          </a:p>
          <a:p>
            <a:endParaRPr lang="en-US" sz="800" b="1" dirty="0" smtClean="0">
              <a:solidFill>
                <a:srgbClr val="151719"/>
              </a:solidFill>
            </a:endParaRPr>
          </a:p>
          <a:p>
            <a:r>
              <a:rPr lang="en-US" sz="2000" b="1" dirty="0" smtClean="0">
                <a:solidFill>
                  <a:srgbClr val="151719"/>
                </a:solidFill>
              </a:rPr>
              <a:t>May </a:t>
            </a:r>
            <a:r>
              <a:rPr lang="en-US" sz="2000" b="1" dirty="0">
                <a:solidFill>
                  <a:srgbClr val="151719"/>
                </a:solidFill>
              </a:rPr>
              <a:t>5 - 8</a:t>
            </a:r>
            <a:r>
              <a:rPr lang="en-US" sz="2000" b="1" dirty="0" smtClean="0">
                <a:solidFill>
                  <a:srgbClr val="151719"/>
                </a:solidFill>
              </a:rPr>
              <a:t>, Alternative </a:t>
            </a:r>
            <a:r>
              <a:rPr lang="en-US" sz="2000" b="1" dirty="0">
                <a:solidFill>
                  <a:srgbClr val="151719"/>
                </a:solidFill>
              </a:rPr>
              <a:t>Clean Transportation Conference and </a:t>
            </a:r>
            <a:r>
              <a:rPr lang="en-US" sz="2000" b="1" dirty="0" smtClean="0">
                <a:solidFill>
                  <a:srgbClr val="151719"/>
                </a:solidFill>
              </a:rPr>
              <a:t>Expo </a:t>
            </a:r>
            <a:r>
              <a:rPr lang="en-US" sz="2000" b="1" dirty="0">
                <a:solidFill>
                  <a:srgbClr val="151719"/>
                </a:solidFill>
              </a:rPr>
              <a:t>(ACT 2014</a:t>
            </a:r>
            <a:r>
              <a:rPr lang="en-US" sz="2000" b="1" dirty="0" smtClean="0">
                <a:solidFill>
                  <a:srgbClr val="151719"/>
                </a:solidFill>
              </a:rPr>
              <a:t>), Long </a:t>
            </a:r>
            <a:r>
              <a:rPr lang="en-US" sz="2000" b="1" dirty="0">
                <a:solidFill>
                  <a:srgbClr val="151719"/>
                </a:solidFill>
              </a:rPr>
              <a:t>Beach, </a:t>
            </a:r>
            <a:r>
              <a:rPr lang="en-US" sz="2000" b="1" dirty="0" smtClean="0">
                <a:solidFill>
                  <a:srgbClr val="151719"/>
                </a:solidFill>
              </a:rPr>
              <a:t>CA. </a:t>
            </a:r>
            <a:r>
              <a:rPr lang="en-US" sz="2000" dirty="0" smtClean="0">
                <a:solidFill>
                  <a:srgbClr val="151719"/>
                </a:solidFill>
              </a:rPr>
              <a:t>Join more </a:t>
            </a:r>
            <a:r>
              <a:rPr lang="en-US" sz="2000" dirty="0">
                <a:solidFill>
                  <a:srgbClr val="151719"/>
                </a:solidFill>
              </a:rPr>
              <a:t>than 3,000 attendees—fleets, technology companies, OEMs, fuel providers, infrastructure developers, and </a:t>
            </a:r>
            <a:r>
              <a:rPr lang="en-US" sz="2000" dirty="0" smtClean="0">
                <a:solidFill>
                  <a:srgbClr val="151719"/>
                </a:solidFill>
              </a:rPr>
              <a:t>policymakers.  </a:t>
            </a:r>
            <a:endParaRPr lang="en-US" sz="2000" dirty="0">
              <a:solidFill>
                <a:srgbClr val="151719"/>
              </a:solidFill>
            </a:endParaRPr>
          </a:p>
        </p:txBody>
      </p:sp>
      <p:sp>
        <p:nvSpPr>
          <p:cNvPr id="2" name="AutoShape 2" descr="https://mail.google.com/mail/u/0/?ui=2&amp;ik=4b91943b61&amp;view=att&amp;th=13dff0f97105a2c3&amp;attid=0.0.6&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google.com/mail/u/0/?ui=2&amp;ik=4b91943b61&amp;view=att&amp;th=13dff0f97105a2c3&amp;attid=0.0.6&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244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168400"/>
            <a:ext cx="8648700" cy="4495800"/>
          </a:xfrm>
        </p:spPr>
        <p:txBody>
          <a:bodyPr/>
          <a:lstStyle/>
          <a:p>
            <a:pPr>
              <a:defRPr/>
            </a:pPr>
            <a:r>
              <a:rPr lang="en-US" dirty="0" smtClean="0">
                <a:solidFill>
                  <a:srgbClr val="151719"/>
                </a:solidFill>
              </a:rPr>
              <a:t>Encourage public and private entities to lead by example</a:t>
            </a:r>
          </a:p>
          <a:p>
            <a:pPr lvl="1">
              <a:defRPr/>
            </a:pPr>
            <a:r>
              <a:rPr lang="en-US" dirty="0" smtClean="0">
                <a:solidFill>
                  <a:srgbClr val="151719"/>
                </a:solidFill>
              </a:rPr>
              <a:t>Bid preferences for contractors that use alternative fuel vehicles, further preference for those that make fueling available to the public</a:t>
            </a:r>
          </a:p>
          <a:p>
            <a:pPr lvl="1">
              <a:defRPr/>
            </a:pPr>
            <a:r>
              <a:rPr lang="en-US" dirty="0" smtClean="0">
                <a:solidFill>
                  <a:srgbClr val="151719"/>
                </a:solidFill>
              </a:rPr>
              <a:t>Transition your own fleets to use alternative fuels; “right-size”</a:t>
            </a:r>
          </a:p>
          <a:p>
            <a:pPr lvl="1">
              <a:defRPr/>
            </a:pPr>
            <a:r>
              <a:rPr lang="en-US" dirty="0" smtClean="0">
                <a:solidFill>
                  <a:srgbClr val="151719"/>
                </a:solidFill>
              </a:rPr>
              <a:t>Leverage private capital by encouraging </a:t>
            </a:r>
            <a:r>
              <a:rPr lang="en-US" dirty="0">
                <a:solidFill>
                  <a:srgbClr val="151719"/>
                </a:solidFill>
              </a:rPr>
              <a:t>Public/Private Partnerships to build alternative fuel infrastructure, in exchange for </a:t>
            </a:r>
            <a:r>
              <a:rPr lang="en-US" dirty="0" smtClean="0">
                <a:solidFill>
                  <a:srgbClr val="151719"/>
                </a:solidFill>
              </a:rPr>
              <a:t>long-term </a:t>
            </a:r>
            <a:r>
              <a:rPr lang="en-US" dirty="0">
                <a:solidFill>
                  <a:srgbClr val="151719"/>
                </a:solidFill>
              </a:rPr>
              <a:t>fuel purchase </a:t>
            </a:r>
            <a:r>
              <a:rPr lang="en-US" dirty="0" smtClean="0">
                <a:solidFill>
                  <a:srgbClr val="151719"/>
                </a:solidFill>
              </a:rPr>
              <a:t>agreements.</a:t>
            </a:r>
          </a:p>
          <a:p>
            <a:pPr>
              <a:defRPr/>
            </a:pPr>
            <a:r>
              <a:rPr lang="en-US" dirty="0" smtClean="0">
                <a:solidFill>
                  <a:srgbClr val="151719"/>
                </a:solidFill>
              </a:rPr>
              <a:t>Respond to Clean Cities data requests</a:t>
            </a:r>
          </a:p>
          <a:p>
            <a:pPr>
              <a:defRPr/>
            </a:pPr>
            <a:r>
              <a:rPr lang="en-US" dirty="0" smtClean="0">
                <a:solidFill>
                  <a:srgbClr val="151719"/>
                </a:solidFill>
              </a:rPr>
              <a:t>Support your local Clean Cities Coalition (financially &amp; otherwise)!!</a:t>
            </a:r>
          </a:p>
          <a:p>
            <a:pPr marL="0" indent="0">
              <a:buFont typeface="Arial" charset="0"/>
              <a:buNone/>
              <a:defRPr/>
            </a:pPr>
            <a:endParaRPr lang="en-US" dirty="0"/>
          </a:p>
        </p:txBody>
      </p:sp>
      <p:sp>
        <p:nvSpPr>
          <p:cNvPr id="26627" name="Title 4"/>
          <p:cNvSpPr>
            <a:spLocks noGrp="1"/>
          </p:cNvSpPr>
          <p:nvPr>
            <p:ph type="title"/>
          </p:nvPr>
        </p:nvSpPr>
        <p:spPr/>
        <p:txBody>
          <a:bodyPr/>
          <a:lstStyle/>
          <a:p>
            <a:r>
              <a:rPr lang="en-US" dirty="0" smtClean="0">
                <a:ea typeface="ＭＳ Ｐゴシック" pitchFamily="34" charset="-128"/>
              </a:rPr>
              <a:t>We Need Your Help </a:t>
            </a:r>
          </a:p>
        </p:txBody>
      </p:sp>
      <p:pic>
        <p:nvPicPr>
          <p:cNvPr id="7" name="Picture 6" descr="uncleSame.jpg"/>
          <p:cNvPicPr>
            <a:picLocks noChangeAspect="1"/>
          </p:cNvPicPr>
          <p:nvPr/>
        </p:nvPicPr>
        <p:blipFill>
          <a:blip r:embed="rId2"/>
          <a:stretch>
            <a:fillRect/>
          </a:stretch>
        </p:blipFill>
        <p:spPr>
          <a:xfrm>
            <a:off x="8001000" y="4495800"/>
            <a:ext cx="1905000" cy="2057400"/>
          </a:xfrm>
          <a:prstGeom prst="rect">
            <a:avLst/>
          </a:prstGeom>
        </p:spPr>
      </p:pic>
    </p:spTree>
    <p:extLst>
      <p:ext uri="{BB962C8B-B14F-4D97-AF65-F5344CB8AC3E}">
        <p14:creationId xmlns:p14="http://schemas.microsoft.com/office/powerpoint/2010/main" val="18988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1" name="Object 21"/>
          <p:cNvGraphicFramePr>
            <a:graphicFrameLocks noChangeAspect="1"/>
          </p:cNvGraphicFramePr>
          <p:nvPr>
            <p:extLst>
              <p:ext uri="{D42A27DB-BD31-4B8C-83A1-F6EECF244321}">
                <p14:modId xmlns:p14="http://schemas.microsoft.com/office/powerpoint/2010/main" val="4228834127"/>
              </p:ext>
            </p:extLst>
          </p:nvPr>
        </p:nvGraphicFramePr>
        <p:xfrm>
          <a:off x="6540500" y="1066800"/>
          <a:ext cx="3340100" cy="4470400"/>
        </p:xfrm>
        <a:graphic>
          <a:graphicData uri="http://schemas.openxmlformats.org/presentationml/2006/ole">
            <mc:AlternateContent xmlns:mc="http://schemas.openxmlformats.org/markup-compatibility/2006">
              <mc:Choice xmlns:v="urn:schemas-microsoft-com:vml" Requires="v">
                <p:oleObj spid="_x0000_s197701" name="Acrobat Document" r:id="rId4" imgW="7779960" imgH="10050480" progId="AcroExch.Document.7">
                  <p:embed/>
                </p:oleObj>
              </mc:Choice>
              <mc:Fallback>
                <p:oleObj name="Acrobat Document" r:id="rId4" imgW="7779960" imgH="100504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1066800"/>
                        <a:ext cx="3340100" cy="4470400"/>
                      </a:xfrm>
                      <a:prstGeom prst="rect">
                        <a:avLst/>
                      </a:prstGeom>
                      <a:noFill/>
                      <a:ln>
                        <a:noFill/>
                      </a:ln>
                      <a:effectLst/>
                      <a:extLst/>
                    </p:spPr>
                  </p:pic>
                </p:oleObj>
              </mc:Fallback>
            </mc:AlternateContent>
          </a:graphicData>
        </a:graphic>
      </p:graphicFrame>
      <p:sp>
        <p:nvSpPr>
          <p:cNvPr id="30742" name="Rectangle 2"/>
          <p:cNvSpPr>
            <a:spLocks noGrp="1" noChangeArrowheads="1"/>
          </p:cNvSpPr>
          <p:nvPr>
            <p:ph type="title"/>
          </p:nvPr>
        </p:nvSpPr>
        <p:spPr/>
        <p:txBody>
          <a:bodyPr/>
          <a:lstStyle/>
          <a:p>
            <a:pPr eaLnBrk="1" hangingPunct="1"/>
            <a:r>
              <a:rPr lang="en-US" smtClean="0">
                <a:ea typeface="ＭＳ Ｐゴシック" pitchFamily="34" charset="-128"/>
              </a:rPr>
              <a:t>Contact Information</a:t>
            </a:r>
          </a:p>
        </p:txBody>
      </p:sp>
      <p:sp>
        <p:nvSpPr>
          <p:cNvPr id="30743" name="Text Box 4"/>
          <p:cNvSpPr>
            <a:spLocks noGrp="1" noChangeArrowheads="1"/>
          </p:cNvSpPr>
          <p:nvPr>
            <p:ph type="body" sz="half" idx="4294967295"/>
          </p:nvPr>
        </p:nvSpPr>
        <p:spPr>
          <a:xfrm>
            <a:off x="838200" y="1371600"/>
            <a:ext cx="6248400" cy="4648200"/>
          </a:xfrm>
        </p:spPr>
        <p:txBody>
          <a:bodyPr/>
          <a:lstStyle/>
          <a:p>
            <a:pPr eaLnBrk="1" hangingPunct="1">
              <a:lnSpc>
                <a:spcPct val="105000"/>
              </a:lnSpc>
              <a:buFontTx/>
              <a:buNone/>
            </a:pPr>
            <a:r>
              <a:rPr lang="en-US" b="1" dirty="0" smtClean="0">
                <a:solidFill>
                  <a:srgbClr val="151719"/>
                </a:solidFill>
                <a:ea typeface="ＭＳ Ｐゴシック" pitchFamily="34" charset="-128"/>
              </a:rPr>
              <a:t>Chuck Feinberg</a:t>
            </a:r>
          </a:p>
          <a:p>
            <a:pPr eaLnBrk="1" hangingPunct="1">
              <a:lnSpc>
                <a:spcPct val="105000"/>
              </a:lnSpc>
              <a:buFontTx/>
              <a:buNone/>
            </a:pPr>
            <a:endParaRPr lang="en-US" sz="1400" b="1" dirty="0" smtClean="0">
              <a:solidFill>
                <a:srgbClr val="151719"/>
              </a:solidFill>
              <a:ea typeface="ＭＳ Ｐゴシック" pitchFamily="34" charset="-128"/>
            </a:endParaRPr>
          </a:p>
          <a:p>
            <a:pPr eaLnBrk="1" hangingPunct="1">
              <a:lnSpc>
                <a:spcPct val="105000"/>
              </a:lnSpc>
              <a:buFontTx/>
              <a:buNone/>
            </a:pPr>
            <a:r>
              <a:rPr lang="en-US" sz="2000" b="1" dirty="0" smtClean="0">
                <a:solidFill>
                  <a:srgbClr val="151719"/>
                </a:solidFill>
                <a:ea typeface="ＭＳ Ｐゴシック" pitchFamily="34" charset="-128"/>
              </a:rPr>
              <a:t>Chairman of the Board of Trustees</a:t>
            </a:r>
          </a:p>
          <a:p>
            <a:pPr eaLnBrk="1" hangingPunct="1">
              <a:lnSpc>
                <a:spcPct val="105000"/>
              </a:lnSpc>
              <a:buFontTx/>
              <a:buNone/>
            </a:pPr>
            <a:r>
              <a:rPr lang="en-US" sz="2000" b="1" dirty="0" smtClean="0">
                <a:solidFill>
                  <a:srgbClr val="151719"/>
                </a:solidFill>
                <a:ea typeface="ＭＳ Ｐゴシック" pitchFamily="34" charset="-128"/>
              </a:rPr>
              <a:t>New Jersey Clean Cities Coalition</a:t>
            </a:r>
          </a:p>
          <a:p>
            <a:pPr eaLnBrk="1" hangingPunct="1">
              <a:lnSpc>
                <a:spcPct val="105000"/>
              </a:lnSpc>
              <a:buFont typeface="Arial" charset="0"/>
              <a:buNone/>
            </a:pPr>
            <a:r>
              <a:rPr lang="en-US" sz="1800" dirty="0" smtClean="0">
                <a:solidFill>
                  <a:srgbClr val="151719"/>
                </a:solidFill>
                <a:ea typeface="ＭＳ Ｐゴシック" pitchFamily="34" charset="-128"/>
                <a:hlinkClick r:id="rId6"/>
              </a:rPr>
              <a:t>www.njcleancities.org</a:t>
            </a:r>
            <a:endParaRPr lang="en-US" sz="1800" dirty="0" smtClean="0">
              <a:solidFill>
                <a:srgbClr val="151719"/>
              </a:solidFill>
              <a:ea typeface="ＭＳ Ｐゴシック" pitchFamily="34" charset="-128"/>
            </a:endParaRPr>
          </a:p>
          <a:p>
            <a:pPr eaLnBrk="1" hangingPunct="1">
              <a:lnSpc>
                <a:spcPct val="105000"/>
              </a:lnSpc>
              <a:buFontTx/>
              <a:buNone/>
            </a:pPr>
            <a:r>
              <a:rPr lang="en-US" sz="1800" dirty="0" smtClean="0">
                <a:solidFill>
                  <a:srgbClr val="151719"/>
                </a:solidFill>
                <a:ea typeface="ＭＳ Ｐゴシック" pitchFamily="34" charset="-128"/>
              </a:rPr>
              <a:t>Twitter: @</a:t>
            </a:r>
            <a:r>
              <a:rPr lang="en-US" sz="1800" dirty="0" err="1" smtClean="0">
                <a:solidFill>
                  <a:srgbClr val="151719"/>
                </a:solidFill>
                <a:ea typeface="ＭＳ Ｐゴシック" pitchFamily="34" charset="-128"/>
              </a:rPr>
              <a:t>njcleancities</a:t>
            </a:r>
            <a:endParaRPr lang="en-US" sz="1800" dirty="0" smtClean="0">
              <a:solidFill>
                <a:srgbClr val="151719"/>
              </a:solidFill>
              <a:ea typeface="ＭＳ Ｐゴシック" pitchFamily="34" charset="-128"/>
            </a:endParaRPr>
          </a:p>
          <a:p>
            <a:pPr eaLnBrk="1" hangingPunct="1">
              <a:lnSpc>
                <a:spcPct val="105000"/>
              </a:lnSpc>
              <a:buFontTx/>
              <a:buNone/>
            </a:pPr>
            <a:r>
              <a:rPr lang="en-US" sz="1800" dirty="0" smtClean="0">
                <a:solidFill>
                  <a:srgbClr val="151719"/>
                </a:solidFill>
                <a:ea typeface="ＭＳ Ｐゴシック" pitchFamily="34" charset="-128"/>
              </a:rPr>
              <a:t>LinkedIn Group: New Jersey Clean Cities Coalition </a:t>
            </a:r>
          </a:p>
          <a:p>
            <a:pPr eaLnBrk="1" hangingPunct="1">
              <a:lnSpc>
                <a:spcPct val="105000"/>
              </a:lnSpc>
              <a:buFontTx/>
              <a:buNone/>
            </a:pPr>
            <a:endParaRPr lang="en-US" sz="1400" dirty="0" smtClean="0">
              <a:ea typeface="ＭＳ Ｐゴシック" pitchFamily="34" charset="-128"/>
            </a:endParaRPr>
          </a:p>
          <a:p>
            <a:pPr eaLnBrk="1" hangingPunct="1">
              <a:lnSpc>
                <a:spcPct val="105000"/>
              </a:lnSpc>
              <a:buFontTx/>
              <a:buNone/>
            </a:pPr>
            <a:endParaRPr lang="en-US" sz="1400" dirty="0" smtClean="0">
              <a:ea typeface="ＭＳ Ｐゴシック" pitchFamily="34" charset="-128"/>
            </a:endParaRPr>
          </a:p>
          <a:p>
            <a:pPr eaLnBrk="1" hangingPunct="1">
              <a:lnSpc>
                <a:spcPct val="105000"/>
              </a:lnSpc>
              <a:buFontTx/>
              <a:buNone/>
            </a:pPr>
            <a:endParaRPr lang="en-US" sz="1400" dirty="0">
              <a:ea typeface="ＭＳ Ｐゴシック" pitchFamily="34" charset="-128"/>
            </a:endParaRPr>
          </a:p>
          <a:p>
            <a:pPr eaLnBrk="1" hangingPunct="1">
              <a:lnSpc>
                <a:spcPct val="105000"/>
              </a:lnSpc>
              <a:buFontTx/>
              <a:buNone/>
            </a:pPr>
            <a:r>
              <a:rPr lang="en-US" sz="2000" b="1" dirty="0" smtClean="0">
                <a:solidFill>
                  <a:srgbClr val="151719"/>
                </a:solidFill>
                <a:ea typeface="ＭＳ Ｐゴシック" pitchFamily="34" charset="-128"/>
              </a:rPr>
              <a:t>Partner and EVP, Greener By Design</a:t>
            </a:r>
          </a:p>
          <a:p>
            <a:pPr eaLnBrk="1" hangingPunct="1">
              <a:lnSpc>
                <a:spcPct val="105000"/>
              </a:lnSpc>
              <a:buFontTx/>
              <a:buNone/>
            </a:pPr>
            <a:r>
              <a:rPr lang="en-US" sz="1800" dirty="0" smtClean="0">
                <a:solidFill>
                  <a:srgbClr val="151719"/>
                </a:solidFill>
                <a:ea typeface="ＭＳ Ｐゴシック" pitchFamily="34" charset="-128"/>
                <a:hlinkClick r:id="rId7"/>
              </a:rPr>
              <a:t>www.gbdtoday.com</a:t>
            </a:r>
            <a:endParaRPr lang="en-US" sz="1800" dirty="0" smtClean="0">
              <a:solidFill>
                <a:srgbClr val="151719"/>
              </a:solidFill>
              <a:ea typeface="ＭＳ Ｐゴシック" pitchFamily="34" charset="-128"/>
            </a:endParaRPr>
          </a:p>
          <a:p>
            <a:pPr eaLnBrk="1" hangingPunct="1">
              <a:lnSpc>
                <a:spcPct val="105000"/>
              </a:lnSpc>
              <a:buFontTx/>
              <a:buNone/>
            </a:pPr>
            <a:r>
              <a:rPr lang="en-US" sz="1800" dirty="0" smtClean="0">
                <a:solidFill>
                  <a:srgbClr val="151719"/>
                </a:solidFill>
                <a:ea typeface="ＭＳ Ｐゴシック" pitchFamily="34" charset="-128"/>
                <a:hlinkClick r:id="rId8"/>
              </a:rPr>
              <a:t>cfeinberg@gbdtoday.com</a:t>
            </a:r>
            <a:endParaRPr lang="en-US" sz="1800" dirty="0" smtClean="0">
              <a:solidFill>
                <a:srgbClr val="151719"/>
              </a:solidFill>
              <a:ea typeface="ＭＳ Ｐゴシック" pitchFamily="34" charset="-128"/>
            </a:endParaRPr>
          </a:p>
          <a:p>
            <a:pPr eaLnBrk="1" hangingPunct="1">
              <a:lnSpc>
                <a:spcPct val="105000"/>
              </a:lnSpc>
              <a:buFontTx/>
              <a:buNone/>
            </a:pPr>
            <a:endParaRPr lang="en-US" sz="1800" dirty="0" smtClean="0">
              <a:solidFill>
                <a:srgbClr val="151719"/>
              </a:solidFill>
              <a:ea typeface="ＭＳ Ｐゴシック" pitchFamily="34" charset="-128"/>
            </a:endParaRPr>
          </a:p>
        </p:txBody>
      </p:sp>
      <p:sp>
        <p:nvSpPr>
          <p:cNvPr id="2" name="AutoShape 114" descr="cid:3389805335_17270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16" descr="cid:3389805335_172707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GbD-logo-6-6-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000" y="4622800"/>
            <a:ext cx="3048000" cy="1320800"/>
          </a:xfrm>
          <a:prstGeom prst="rect">
            <a:avLst/>
          </a:prstGeom>
          <a:noFill/>
          <a:ln>
            <a:noFill/>
          </a:ln>
        </p:spPr>
      </p:pic>
    </p:spTree>
    <p:extLst>
      <p:ext uri="{BB962C8B-B14F-4D97-AF65-F5344CB8AC3E}">
        <p14:creationId xmlns:p14="http://schemas.microsoft.com/office/powerpoint/2010/main" val="42256939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1371600"/>
            <a:ext cx="9052560" cy="5095875"/>
          </a:xfrm>
        </p:spPr>
        <p:txBody>
          <a:bodyPr>
            <a:normAutofit/>
          </a:bodyPr>
          <a:lstStyle/>
          <a:p>
            <a:pPr marL="0" indent="0">
              <a:spcBef>
                <a:spcPts val="600"/>
              </a:spcBef>
              <a:buNone/>
            </a:pPr>
            <a:r>
              <a:rPr lang="en-US" dirty="0" smtClean="0">
                <a:solidFill>
                  <a:srgbClr val="151719"/>
                </a:solidFill>
              </a:rPr>
              <a:t>The </a:t>
            </a:r>
            <a:r>
              <a:rPr lang="en-US" b="1" dirty="0">
                <a:solidFill>
                  <a:srgbClr val="151719"/>
                </a:solidFill>
              </a:rPr>
              <a:t>U.S. Department of Energy's Clean Cities </a:t>
            </a:r>
            <a:r>
              <a:rPr lang="en-US" dirty="0">
                <a:solidFill>
                  <a:srgbClr val="151719"/>
                </a:solidFill>
              </a:rPr>
              <a:t>program </a:t>
            </a:r>
            <a:r>
              <a:rPr lang="en-US" b="1" dirty="0">
                <a:solidFill>
                  <a:srgbClr val="151719"/>
                </a:solidFill>
              </a:rPr>
              <a:t>advances the nation's economic, environmental, and energy security</a:t>
            </a:r>
            <a:r>
              <a:rPr lang="en-US" dirty="0">
                <a:solidFill>
                  <a:srgbClr val="151719"/>
                </a:solidFill>
              </a:rPr>
              <a:t> by supporting </a:t>
            </a:r>
            <a:r>
              <a:rPr lang="en-US" b="1" dirty="0">
                <a:solidFill>
                  <a:srgbClr val="151719"/>
                </a:solidFill>
              </a:rPr>
              <a:t>local actions </a:t>
            </a:r>
            <a:r>
              <a:rPr lang="en-US" dirty="0">
                <a:solidFill>
                  <a:srgbClr val="151719"/>
                </a:solidFill>
              </a:rPr>
              <a:t>to cut petroleum </a:t>
            </a:r>
            <a:r>
              <a:rPr lang="en-US" dirty="0" smtClean="0">
                <a:solidFill>
                  <a:srgbClr val="151719"/>
                </a:solidFill>
              </a:rPr>
              <a:t>use.</a:t>
            </a:r>
            <a:endParaRPr lang="en-US" dirty="0">
              <a:solidFill>
                <a:srgbClr val="151719"/>
              </a:solidFill>
            </a:endParaRPr>
          </a:p>
          <a:p>
            <a:pPr>
              <a:spcBef>
                <a:spcPts val="1200"/>
              </a:spcBef>
            </a:pPr>
            <a:r>
              <a:rPr lang="en-US" dirty="0">
                <a:solidFill>
                  <a:srgbClr val="151719"/>
                </a:solidFill>
              </a:rPr>
              <a:t>A national network of nearly 100 Clean Cities coalitions brings together stakeholders in the public and private sectors to deploy:</a:t>
            </a:r>
          </a:p>
          <a:p>
            <a:pPr lvl="1"/>
            <a:r>
              <a:rPr lang="en-US" dirty="0">
                <a:solidFill>
                  <a:srgbClr val="151719"/>
                </a:solidFill>
              </a:rPr>
              <a:t>Alternative and renewable fuels (biodiesel, electricity, ethanol, hydrogen, natural gas, propane)</a:t>
            </a:r>
          </a:p>
          <a:p>
            <a:pPr lvl="1"/>
            <a:r>
              <a:rPr lang="en-US" dirty="0">
                <a:solidFill>
                  <a:srgbClr val="151719"/>
                </a:solidFill>
              </a:rPr>
              <a:t>Idle-reduction measures</a:t>
            </a:r>
          </a:p>
          <a:p>
            <a:pPr lvl="1"/>
            <a:r>
              <a:rPr lang="en-US" dirty="0">
                <a:solidFill>
                  <a:srgbClr val="151719"/>
                </a:solidFill>
              </a:rPr>
              <a:t>Fuel economy improvements</a:t>
            </a:r>
          </a:p>
          <a:p>
            <a:pPr lvl="1"/>
            <a:r>
              <a:rPr lang="en-US" dirty="0">
                <a:solidFill>
                  <a:srgbClr val="151719"/>
                </a:solidFill>
              </a:rPr>
              <a:t>Emerging transportation technologies.</a:t>
            </a:r>
          </a:p>
        </p:txBody>
      </p:sp>
      <p:sp>
        <p:nvSpPr>
          <p:cNvPr id="4" name="TextBox 3"/>
          <p:cNvSpPr txBox="1"/>
          <p:nvPr/>
        </p:nvSpPr>
        <p:spPr>
          <a:xfrm>
            <a:off x="0" y="0"/>
            <a:ext cx="7086600" cy="838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Title 2"/>
          <p:cNvSpPr>
            <a:spLocks noGrp="1"/>
          </p:cNvSpPr>
          <p:nvPr>
            <p:ph type="title"/>
          </p:nvPr>
        </p:nvSpPr>
        <p:spPr>
          <a:xfrm>
            <a:off x="195580" y="0"/>
            <a:ext cx="6230620" cy="901700"/>
          </a:xfrm>
        </p:spPr>
        <p:txBody>
          <a:bodyPr/>
          <a:lstStyle/>
          <a:p>
            <a:r>
              <a:rPr lang="en-US" dirty="0" smtClean="0"/>
              <a:t>Clean Cities Mission</a:t>
            </a:r>
            <a:endParaRPr lang="en-US" dirty="0"/>
          </a:p>
        </p:txBody>
      </p:sp>
    </p:spTree>
    <p:extLst>
      <p:ext uri="{BB962C8B-B14F-4D97-AF65-F5344CB8AC3E}">
        <p14:creationId xmlns:p14="http://schemas.microsoft.com/office/powerpoint/2010/main" val="431570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3"/>
          <p:cNvSpPr>
            <a:spLocks noGrp="1"/>
          </p:cNvSpPr>
          <p:nvPr>
            <p:ph type="body" sz="half" idx="2"/>
          </p:nvPr>
        </p:nvSpPr>
        <p:spPr>
          <a:xfrm>
            <a:off x="457200" y="1143000"/>
            <a:ext cx="6477000" cy="5029200"/>
          </a:xfrm>
        </p:spPr>
        <p:txBody>
          <a:bodyPr/>
          <a:lstStyle/>
          <a:p>
            <a:pPr>
              <a:lnSpc>
                <a:spcPct val="90000"/>
              </a:lnSpc>
              <a:buFont typeface="Arial" charset="0"/>
              <a:buChar char="•"/>
            </a:pPr>
            <a:r>
              <a:rPr lang="en-US" sz="2400" dirty="0" smtClean="0">
                <a:ea typeface="ＭＳ Ｐゴシック" pitchFamily="34" charset="-128"/>
              </a:rPr>
              <a:t> </a:t>
            </a:r>
            <a:r>
              <a:rPr lang="en-US" sz="2200" dirty="0" smtClean="0">
                <a:solidFill>
                  <a:srgbClr val="151719"/>
                </a:solidFill>
                <a:ea typeface="ＭＳ Ｐゴシック" pitchFamily="34" charset="-128"/>
              </a:rPr>
              <a:t>DOE designation in 1997, as a BPU program</a:t>
            </a:r>
          </a:p>
          <a:p>
            <a:pPr>
              <a:lnSpc>
                <a:spcPct val="90000"/>
              </a:lnSpc>
              <a:buFont typeface="Arial" charset="0"/>
              <a:buChar char="•"/>
            </a:pPr>
            <a:r>
              <a:rPr lang="en-US" sz="2200" dirty="0" smtClean="0">
                <a:solidFill>
                  <a:srgbClr val="151719"/>
                </a:solidFill>
                <a:ea typeface="ＭＳ Ｐゴシック" pitchFamily="34" charset="-128"/>
              </a:rPr>
              <a:t> Incorporated as a NJ Non-Profit and IRS 501(c)3  tax exempt entity in 2009</a:t>
            </a:r>
          </a:p>
          <a:p>
            <a:pPr>
              <a:lnSpc>
                <a:spcPct val="90000"/>
              </a:lnSpc>
              <a:buFont typeface="Arial" charset="0"/>
              <a:buChar char="•"/>
            </a:pPr>
            <a:r>
              <a:rPr lang="en-US" sz="2200" dirty="0" smtClean="0">
                <a:solidFill>
                  <a:srgbClr val="151719"/>
                </a:solidFill>
                <a:ea typeface="ＭＳ Ｐゴシック" pitchFamily="34" charset="-128"/>
              </a:rPr>
              <a:t> Stakeholders represent the spectrum of public and private interests</a:t>
            </a:r>
          </a:p>
          <a:p>
            <a:pPr>
              <a:lnSpc>
                <a:spcPct val="90000"/>
              </a:lnSpc>
              <a:buFont typeface="Arial" charset="0"/>
              <a:buChar char="•"/>
            </a:pPr>
            <a:r>
              <a:rPr lang="en-US" sz="2200" dirty="0" smtClean="0">
                <a:solidFill>
                  <a:srgbClr val="151719"/>
                </a:solidFill>
                <a:ea typeface="ＭＳ Ｐゴシック" pitchFamily="34" charset="-128"/>
              </a:rPr>
              <a:t> Activities funded by:</a:t>
            </a:r>
          </a:p>
          <a:p>
            <a:pPr lvl="1">
              <a:lnSpc>
                <a:spcPct val="90000"/>
              </a:lnSpc>
              <a:buFont typeface="Arial" charset="0"/>
              <a:buChar char="•"/>
            </a:pPr>
            <a:r>
              <a:rPr lang="en-US" sz="2200" dirty="0" smtClean="0">
                <a:solidFill>
                  <a:srgbClr val="151719"/>
                </a:solidFill>
                <a:ea typeface="ＭＳ Ｐゴシック" pitchFamily="34" charset="-128"/>
              </a:rPr>
              <a:t> Member dues (various levels)</a:t>
            </a:r>
          </a:p>
          <a:p>
            <a:pPr lvl="1">
              <a:lnSpc>
                <a:spcPct val="90000"/>
              </a:lnSpc>
              <a:buFont typeface="Arial" charset="0"/>
              <a:buChar char="•"/>
            </a:pPr>
            <a:r>
              <a:rPr lang="en-US" sz="2200" dirty="0" smtClean="0">
                <a:solidFill>
                  <a:srgbClr val="151719"/>
                </a:solidFill>
                <a:ea typeface="ＭＳ Ｐゴシック" pitchFamily="34" charset="-128"/>
              </a:rPr>
              <a:t> Sponsorships</a:t>
            </a:r>
          </a:p>
          <a:p>
            <a:pPr lvl="1">
              <a:lnSpc>
                <a:spcPct val="90000"/>
              </a:lnSpc>
              <a:buFont typeface="Arial" charset="0"/>
              <a:buChar char="•"/>
            </a:pPr>
            <a:r>
              <a:rPr lang="en-US" sz="2200" dirty="0" smtClean="0">
                <a:solidFill>
                  <a:srgbClr val="151719"/>
                </a:solidFill>
                <a:ea typeface="ＭＳ Ｐゴシック" pitchFamily="34" charset="-128"/>
              </a:rPr>
              <a:t> grants &amp; contracts</a:t>
            </a:r>
          </a:p>
          <a:p>
            <a:pPr>
              <a:lnSpc>
                <a:spcPct val="90000"/>
              </a:lnSpc>
              <a:buFont typeface="Arial" charset="0"/>
              <a:buChar char="•"/>
            </a:pPr>
            <a:r>
              <a:rPr lang="en-US" sz="2400" dirty="0">
                <a:solidFill>
                  <a:srgbClr val="151719"/>
                </a:solidFill>
                <a:ea typeface="ＭＳ Ｐゴシック" pitchFamily="34" charset="-128"/>
              </a:rPr>
              <a:t> </a:t>
            </a:r>
            <a:r>
              <a:rPr lang="en-US" sz="2400" dirty="0" smtClean="0">
                <a:solidFill>
                  <a:srgbClr val="151719"/>
                </a:solidFill>
                <a:ea typeface="ＭＳ Ｐゴシック" pitchFamily="34" charset="-128"/>
              </a:rPr>
              <a:t>Secured more than $17 million in grants for stakeholders in the past 4 years</a:t>
            </a:r>
          </a:p>
          <a:p>
            <a:pPr>
              <a:lnSpc>
                <a:spcPct val="90000"/>
              </a:lnSpc>
              <a:buFont typeface="Arial" charset="0"/>
              <a:buChar char="•"/>
            </a:pPr>
            <a:r>
              <a:rPr lang="en-US" sz="2200" dirty="0" smtClean="0">
                <a:solidFill>
                  <a:srgbClr val="151719"/>
                </a:solidFill>
                <a:ea typeface="ＭＳ Ｐゴシック" pitchFamily="34" charset="-128"/>
              </a:rPr>
              <a:t> Outreach to more than 3000 through: LinkedIn Group, Facebook, Twitter, e-newsletter, www.njcleancities.org</a:t>
            </a:r>
            <a:endParaRPr lang="en-US" sz="2200" dirty="0">
              <a:solidFill>
                <a:srgbClr val="151719"/>
              </a:solidFill>
              <a:ea typeface="ＭＳ Ｐゴシック" pitchFamily="34" charset="-128"/>
            </a:endParaRPr>
          </a:p>
          <a:p>
            <a:pPr>
              <a:lnSpc>
                <a:spcPct val="90000"/>
              </a:lnSpc>
              <a:buFont typeface="Arial" charset="0"/>
              <a:buChar char="•"/>
            </a:pPr>
            <a:endParaRPr lang="en-US" sz="2200" dirty="0" smtClean="0">
              <a:ea typeface="ＭＳ Ｐゴシック" pitchFamily="34" charset="-128"/>
            </a:endParaRPr>
          </a:p>
          <a:p>
            <a:pPr lvl="1">
              <a:lnSpc>
                <a:spcPct val="90000"/>
              </a:lnSpc>
              <a:buFont typeface="Arial" charset="0"/>
              <a:buChar char="•"/>
            </a:pPr>
            <a:endParaRPr lang="en-US" sz="1800" dirty="0" smtClean="0">
              <a:ea typeface="ＭＳ Ｐゴシック" pitchFamily="34" charset="-128"/>
            </a:endParaRPr>
          </a:p>
          <a:p>
            <a:pPr>
              <a:lnSpc>
                <a:spcPct val="90000"/>
              </a:lnSpc>
              <a:buFont typeface="Arial" charset="0"/>
              <a:buChar char="•"/>
            </a:pPr>
            <a:endParaRPr lang="en-US" sz="2000" dirty="0" smtClean="0">
              <a:ea typeface="ＭＳ Ｐゴシック" pitchFamily="34" charset="-128"/>
            </a:endParaRPr>
          </a:p>
        </p:txBody>
      </p:sp>
      <p:sp>
        <p:nvSpPr>
          <p:cNvPr id="9219" name="Title 1"/>
          <p:cNvSpPr>
            <a:spLocks noGrp="1"/>
          </p:cNvSpPr>
          <p:nvPr>
            <p:ph type="title"/>
          </p:nvPr>
        </p:nvSpPr>
        <p:spPr/>
        <p:txBody>
          <a:bodyPr/>
          <a:lstStyle/>
          <a:p>
            <a:r>
              <a:rPr lang="en-US" dirty="0" smtClean="0">
                <a:ea typeface="ＭＳ Ｐゴシック" pitchFamily="34" charset="-128"/>
              </a:rPr>
              <a:t>New Jersey Clean Cities Coalition </a:t>
            </a:r>
          </a:p>
        </p:txBody>
      </p:sp>
      <p:pic>
        <p:nvPicPr>
          <p:cNvPr id="5" name="Picture 4" descr="U:\GBDTODAYSRV1\NJCCC_website\images\Celan_energy_logo_bigg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901" y="2822569"/>
            <a:ext cx="1893998" cy="466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GBDTODAYSRV1\NJCCC_website\images\REG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953000"/>
            <a:ext cx="1952846" cy="630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GBDTODAYSRV1\NJCCC_website\images\AIR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9687" y="5791200"/>
            <a:ext cx="18097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GBDTODAYSRV1\NJCCC_website\images\NJ_Nat_Gas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3087" y="4330696"/>
            <a:ext cx="1836350" cy="524669"/>
          </a:xfrm>
          <a:prstGeom prst="rect">
            <a:avLst/>
          </a:prstGeom>
          <a:noFill/>
          <a:extLst>
            <a:ext uri="{909E8E84-426E-40DD-AFC4-6F175D3DCCD1}">
              <a14:hiddenFill xmlns:a14="http://schemas.microsoft.com/office/drawing/2010/main">
                <a:solidFill>
                  <a:srgbClr val="FFFFFF"/>
                </a:solidFill>
              </a14:hiddenFill>
            </a:ext>
          </a:extLst>
        </p:spPr>
      </p:pic>
      <p:pic>
        <p:nvPicPr>
          <p:cNvPr id="196665" name="Picture 57" descr="C:\Users\Owner\Desktop\NJCCC\logos\NJ_Logo[1]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1887" y="1638300"/>
            <a:ext cx="2165350" cy="1042987"/>
          </a:xfrm>
          <a:prstGeom prst="rect">
            <a:avLst/>
          </a:prstGeom>
          <a:noFill/>
          <a:extLst>
            <a:ext uri="{909E8E84-426E-40DD-AFC4-6F175D3DCCD1}">
              <a14:hiddenFill xmlns:a14="http://schemas.microsoft.com/office/drawing/2010/main">
                <a:solidFill>
                  <a:srgbClr val="FFFFFF"/>
                </a:solidFill>
              </a14:hiddenFill>
            </a:ext>
          </a:extLst>
        </p:spPr>
      </p:pic>
      <p:pic>
        <p:nvPicPr>
          <p:cNvPr id="202754" name="Picture 2" descr="C:\Users\Owner\Desktop\NJCCC\logos\SJG logo _large word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3657600"/>
            <a:ext cx="2609850" cy="450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02610" y="1371600"/>
            <a:ext cx="2586038" cy="4572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b="1" dirty="0" smtClean="0">
                <a:solidFill>
                  <a:srgbClr val="151719"/>
                </a:solidFill>
                <a:latin typeface="Arial Narrow"/>
                <a:ea typeface="+mn-ea"/>
                <a:cs typeface="Arial Narrow"/>
              </a:rPr>
              <a:t>Platinum &amp; Gold members 2014</a:t>
            </a:r>
            <a:endParaRPr kumimoji="0" lang="en-US" sz="1600" b="1" i="0" u="none" strike="noStrike" kern="1200" cap="none" spc="0" normalizeH="0" baseline="0" noProof="0" dirty="0" smtClean="0">
              <a:ln>
                <a:noFill/>
              </a:ln>
              <a:solidFill>
                <a:srgbClr val="151719"/>
              </a:solidFill>
              <a:effectLst/>
              <a:uLnTx/>
              <a:uFillTx/>
              <a:latin typeface="Arial Narrow"/>
              <a:ea typeface="+mn-ea"/>
              <a:cs typeface="Arial Narrow"/>
            </a:endParaRPr>
          </a:p>
        </p:txBody>
      </p:sp>
    </p:spTree>
    <p:extLst>
      <p:ext uri="{BB962C8B-B14F-4D97-AF65-F5344CB8AC3E}">
        <p14:creationId xmlns:p14="http://schemas.microsoft.com/office/powerpoint/2010/main" val="47224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7640" y="152400"/>
            <a:ext cx="6202680" cy="763588"/>
          </a:xfrm>
        </p:spPr>
        <p:txBody>
          <a:bodyPr/>
          <a:lstStyle/>
          <a:p>
            <a:pPr eaLnBrk="1" hangingPunct="1"/>
            <a:r>
              <a:rPr lang="en-US" sz="2800" dirty="0" smtClean="0">
                <a:cs typeface="Tahoma" pitchFamily="34" charset="0"/>
              </a:rPr>
              <a:t>Clean Cities Portfolio of Technologies</a:t>
            </a:r>
          </a:p>
        </p:txBody>
      </p:sp>
      <p:grpSp>
        <p:nvGrpSpPr>
          <p:cNvPr id="3" name="Group 4"/>
          <p:cNvGrpSpPr>
            <a:grpSpLocks/>
          </p:cNvGrpSpPr>
          <p:nvPr/>
        </p:nvGrpSpPr>
        <p:grpSpPr bwMode="auto">
          <a:xfrm>
            <a:off x="3723513" y="2392407"/>
            <a:ext cx="2346328" cy="2318338"/>
            <a:chOff x="3984" y="1684"/>
            <a:chExt cx="1791" cy="2149"/>
          </a:xfrm>
        </p:grpSpPr>
        <p:sp>
          <p:nvSpPr>
            <p:cNvPr id="2" name="AutoShape 5"/>
            <p:cNvSpPr>
              <a:spLocks noChangeArrowheads="1"/>
            </p:cNvSpPr>
            <p:nvPr/>
          </p:nvSpPr>
          <p:spPr bwMode="auto">
            <a:xfrm>
              <a:off x="3984" y="1684"/>
              <a:ext cx="1776" cy="1776"/>
            </a:xfrm>
            <a:prstGeom prst="triangle">
              <a:avLst>
                <a:gd name="adj" fmla="val 50000"/>
              </a:avLst>
            </a:prstGeom>
            <a:solidFill>
              <a:srgbClr val="FFC000"/>
            </a:solidFill>
            <a:ln w="9525" algn="ctr">
              <a:solidFill>
                <a:schemeClr val="tx1"/>
              </a:solidFill>
              <a:miter lim="800000"/>
              <a:headEnd/>
              <a:tailEnd/>
            </a:ln>
            <a:scene3d>
              <a:camera prst="orthographicFront"/>
              <a:lightRig rig="threePt" dir="t"/>
            </a:scene3d>
            <a:sp3d>
              <a:bevelT w="215900"/>
              <a:bevelB w="139700"/>
            </a:sp3d>
          </p:spPr>
          <p:txBody>
            <a:bodyPr wrap="none" anchor="ctr"/>
            <a:lstStyle/>
            <a:p>
              <a:pPr>
                <a:defRPr/>
              </a:pPr>
              <a:endParaRPr lang="en-US" dirty="0">
                <a:solidFill>
                  <a:srgbClr val="50565C"/>
                </a:solidFill>
              </a:endParaRPr>
            </a:p>
          </p:txBody>
        </p:sp>
        <p:sp>
          <p:nvSpPr>
            <p:cNvPr id="13318" name="Text Box 6"/>
            <p:cNvSpPr txBox="1">
              <a:spLocks noChangeArrowheads="1"/>
            </p:cNvSpPr>
            <p:nvPr/>
          </p:nvSpPr>
          <p:spPr bwMode="auto">
            <a:xfrm rot="17876065">
              <a:off x="3668" y="2247"/>
              <a:ext cx="1152" cy="305"/>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smtClean="0">
                  <a:solidFill>
                    <a:srgbClr val="50565C"/>
                  </a:solidFill>
                </a:rPr>
                <a:t>Replace</a:t>
              </a:r>
              <a:endParaRPr lang="en-US" sz="2000" b="1" dirty="0">
                <a:solidFill>
                  <a:srgbClr val="50565C"/>
                </a:solidFill>
              </a:endParaRPr>
            </a:p>
          </p:txBody>
        </p:sp>
        <p:sp>
          <p:nvSpPr>
            <p:cNvPr id="13319" name="Text Box 7"/>
            <p:cNvSpPr txBox="1">
              <a:spLocks noChangeArrowheads="1"/>
            </p:cNvSpPr>
            <p:nvPr/>
          </p:nvSpPr>
          <p:spPr bwMode="auto">
            <a:xfrm rot="3571002">
              <a:off x="5006" y="2475"/>
              <a:ext cx="1233" cy="305"/>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smtClean="0">
                  <a:solidFill>
                    <a:srgbClr val="50565C"/>
                  </a:solidFill>
                </a:rPr>
                <a:t>Reduce</a:t>
              </a:r>
              <a:endParaRPr lang="en-US" sz="2000" b="1" dirty="0">
                <a:solidFill>
                  <a:srgbClr val="50565C"/>
                </a:solidFill>
              </a:endParaRPr>
            </a:p>
          </p:txBody>
        </p:sp>
        <p:sp>
          <p:nvSpPr>
            <p:cNvPr id="13320" name="Text Box 8"/>
            <p:cNvSpPr txBox="1">
              <a:spLocks noChangeArrowheads="1"/>
            </p:cNvSpPr>
            <p:nvPr/>
          </p:nvSpPr>
          <p:spPr bwMode="auto">
            <a:xfrm>
              <a:off x="4320" y="3462"/>
              <a:ext cx="1450" cy="371"/>
            </a:xfrm>
            <a:prstGeom prst="rect">
              <a:avLst/>
            </a:prstGeom>
            <a:noFill/>
            <a:ln w="9525" algn="ctr">
              <a:noFill/>
              <a:miter lim="800000"/>
              <a:headEnd/>
              <a:tailEnd/>
            </a:ln>
            <a:scene3d>
              <a:camera prst="orthographicFront"/>
              <a:lightRig rig="threePt" dir="t"/>
            </a:scene3d>
            <a:sp3d>
              <a:bevelT w="215900"/>
              <a:bevelB w="139700"/>
            </a:sp3d>
          </p:spPr>
          <p:txBody>
            <a:bodyPr>
              <a:spAutoFit/>
            </a:bodyPr>
            <a:lstStyle/>
            <a:p>
              <a:pPr>
                <a:spcBef>
                  <a:spcPct val="50000"/>
                </a:spcBef>
                <a:defRPr/>
              </a:pPr>
              <a:r>
                <a:rPr lang="en-US" sz="2000" b="1" dirty="0">
                  <a:solidFill>
                    <a:srgbClr val="50565C"/>
                  </a:solidFill>
                </a:rPr>
                <a:t>Eliminate</a:t>
              </a:r>
            </a:p>
          </p:txBody>
        </p:sp>
      </p:grpSp>
      <p:sp>
        <p:nvSpPr>
          <p:cNvPr id="10244" name="Rectangle 3"/>
          <p:cNvSpPr txBox="1">
            <a:spLocks noChangeArrowheads="1"/>
          </p:cNvSpPr>
          <p:nvPr/>
        </p:nvSpPr>
        <p:spPr bwMode="auto">
          <a:xfrm>
            <a:off x="419100" y="1447800"/>
            <a:ext cx="2682240" cy="2209800"/>
          </a:xfrm>
          <a:prstGeom prst="rect">
            <a:avLst/>
          </a:prstGeom>
          <a:noFill/>
          <a:ln w="9525">
            <a:noFill/>
            <a:miter lim="800000"/>
            <a:headEnd/>
            <a:tailEnd/>
          </a:ln>
        </p:spPr>
        <p:txBody>
          <a:bodyPr/>
          <a:lstStyle/>
          <a:p>
            <a:pPr marL="566738" indent="-566738" algn="ctr" defTabSz="457200" eaLnBrk="0" hangingPunct="0">
              <a:spcAft>
                <a:spcPts val="600"/>
              </a:spcAft>
              <a:tabLst>
                <a:tab pos="973138" algn="l"/>
              </a:tabLst>
            </a:pPr>
            <a:r>
              <a:rPr lang="en-US" sz="2000" b="1" u="sng" dirty="0">
                <a:solidFill>
                  <a:srgbClr val="000000"/>
                </a:solidFill>
                <a:latin typeface="Arial Narrow" pitchFamily="34" charset="0"/>
              </a:rPr>
              <a:t>Alternative Fuels</a:t>
            </a:r>
            <a:endParaRPr lang="en-US" sz="2000" u="sng" dirty="0">
              <a:solidFill>
                <a:srgbClr val="000000"/>
              </a:solidFill>
              <a:latin typeface="Arial Narrow" pitchFamily="34" charset="0"/>
            </a:endParaRPr>
          </a:p>
          <a:p>
            <a:pPr marL="566738" indent="-566738" algn="ctr" eaLnBrk="0" hangingPunct="0">
              <a:lnSpc>
                <a:spcPct val="90000"/>
              </a:lnSpc>
              <a:tabLst>
                <a:tab pos="973138" algn="l"/>
              </a:tabLst>
            </a:pPr>
            <a:r>
              <a:rPr lang="en-US" sz="2000" dirty="0" smtClean="0">
                <a:solidFill>
                  <a:srgbClr val="000000"/>
                </a:solidFill>
                <a:latin typeface="Arial Narrow" pitchFamily="34" charset="0"/>
              </a:rPr>
              <a:t>Electric Vehicles</a:t>
            </a:r>
          </a:p>
          <a:p>
            <a:pPr marL="566738" indent="-566738" algn="ctr" defTabSz="457200" eaLnBrk="0" hangingPunct="0">
              <a:lnSpc>
                <a:spcPct val="90000"/>
              </a:lnSpc>
              <a:tabLst>
                <a:tab pos="973138" algn="l"/>
              </a:tabLst>
            </a:pPr>
            <a:r>
              <a:rPr lang="en-US" sz="2000" dirty="0" smtClean="0">
                <a:solidFill>
                  <a:srgbClr val="000000"/>
                </a:solidFill>
                <a:latin typeface="Arial Narrow" pitchFamily="34" charset="0"/>
              </a:rPr>
              <a:t>Biodiesel </a:t>
            </a:r>
            <a:endParaRPr lang="en-US" sz="2000" dirty="0">
              <a:solidFill>
                <a:srgbClr val="000000"/>
              </a:solidFill>
              <a:latin typeface="Arial Narrow" pitchFamily="34" charset="0"/>
            </a:endParaRPr>
          </a:p>
          <a:p>
            <a:pPr marL="566738" indent="-566738" algn="ctr" defTabSz="457200" eaLnBrk="0" hangingPunct="0">
              <a:lnSpc>
                <a:spcPct val="90000"/>
              </a:lnSpc>
              <a:tabLst>
                <a:tab pos="973138" algn="l"/>
              </a:tabLst>
            </a:pPr>
            <a:r>
              <a:rPr lang="en-US" sz="2000" dirty="0" smtClean="0">
                <a:solidFill>
                  <a:srgbClr val="000000"/>
                </a:solidFill>
                <a:latin typeface="Arial Narrow" pitchFamily="34" charset="0"/>
              </a:rPr>
              <a:t>Ethanol</a:t>
            </a:r>
            <a:endParaRPr lang="en-US" sz="2000" dirty="0">
              <a:solidFill>
                <a:srgbClr val="000000"/>
              </a:solidFill>
              <a:latin typeface="Arial Narrow" pitchFamily="34" charset="0"/>
            </a:endParaRP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Hydrogen</a:t>
            </a: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Propane</a:t>
            </a:r>
          </a:p>
          <a:p>
            <a:pPr marL="566738" indent="-566738" algn="ctr" defTabSz="457200" eaLnBrk="0" hangingPunct="0">
              <a:lnSpc>
                <a:spcPct val="90000"/>
              </a:lnSpc>
              <a:tabLst>
                <a:tab pos="973138" algn="l"/>
              </a:tabLst>
            </a:pPr>
            <a:r>
              <a:rPr lang="en-US" sz="2000" dirty="0">
                <a:solidFill>
                  <a:srgbClr val="000000"/>
                </a:solidFill>
                <a:latin typeface="Arial Narrow" pitchFamily="34" charset="0"/>
              </a:rPr>
              <a:t>Natural Gas</a:t>
            </a:r>
          </a:p>
          <a:p>
            <a:pPr marL="566738" indent="-566738" algn="ctr" defTabSz="457200" eaLnBrk="0" hangingPunct="0">
              <a:lnSpc>
                <a:spcPct val="90000"/>
              </a:lnSpc>
              <a:tabLst>
                <a:tab pos="973138" algn="l"/>
              </a:tabLst>
            </a:pPr>
            <a:endParaRPr lang="en-US" sz="2000" dirty="0">
              <a:solidFill>
                <a:srgbClr val="000000"/>
              </a:solidFill>
              <a:latin typeface="Arial Narrow" pitchFamily="34" charset="0"/>
            </a:endParaRPr>
          </a:p>
          <a:p>
            <a:pPr marL="566738" indent="-566738" defTabSz="457200" eaLnBrk="0" hangingPunct="0">
              <a:tabLst>
                <a:tab pos="973138" algn="l"/>
              </a:tabLst>
            </a:pPr>
            <a:endParaRPr lang="en-US" sz="800" dirty="0">
              <a:solidFill>
                <a:srgbClr val="000000"/>
              </a:solidFill>
              <a:latin typeface="Arial Narrow" pitchFamily="34" charset="0"/>
            </a:endParaRPr>
          </a:p>
          <a:p>
            <a:pPr marL="566738" indent="-566738" defTabSz="457200" eaLnBrk="0" hangingPunct="0">
              <a:buFont typeface="Arial" charset="0"/>
              <a:buChar char="•"/>
              <a:tabLst>
                <a:tab pos="973138" algn="l"/>
              </a:tabLst>
            </a:pPr>
            <a:endParaRPr lang="en-US" dirty="0">
              <a:solidFill>
                <a:srgbClr val="000000"/>
              </a:solidFill>
              <a:latin typeface="Arial Narrow" pitchFamily="34" charset="0"/>
            </a:endParaRPr>
          </a:p>
          <a:p>
            <a:pPr marL="566738" indent="-566738" defTabSz="457200">
              <a:tabLst>
                <a:tab pos="973138" algn="l"/>
              </a:tabLst>
            </a:pPr>
            <a:endParaRPr lang="en-US" sz="1000" dirty="0">
              <a:solidFill>
                <a:srgbClr val="000000"/>
              </a:solidFill>
              <a:latin typeface="Tahoma" pitchFamily="34" charset="0"/>
            </a:endParaRPr>
          </a:p>
        </p:txBody>
      </p:sp>
      <p:sp>
        <p:nvSpPr>
          <p:cNvPr id="10245" name="TextBox 11"/>
          <p:cNvSpPr txBox="1">
            <a:spLocks noChangeArrowheads="1"/>
          </p:cNvSpPr>
          <p:nvPr/>
        </p:nvSpPr>
        <p:spPr bwMode="auto">
          <a:xfrm>
            <a:off x="6035040" y="1320800"/>
            <a:ext cx="3771900" cy="2286000"/>
          </a:xfrm>
          <a:prstGeom prst="rect">
            <a:avLst/>
          </a:prstGeom>
          <a:noFill/>
          <a:ln w="9525">
            <a:noFill/>
            <a:miter lim="800000"/>
            <a:headEnd/>
            <a:tailEnd/>
          </a:ln>
        </p:spPr>
        <p:txBody>
          <a:bodyPr/>
          <a:lstStyle/>
          <a:p>
            <a:pPr algn="ctr"/>
            <a:endParaRPr lang="en-US" sz="2000" dirty="0">
              <a:solidFill>
                <a:srgbClr val="000000"/>
              </a:solidFill>
              <a:latin typeface="Arial Narrow" pitchFamily="34" charset="0"/>
            </a:endParaRPr>
          </a:p>
          <a:p>
            <a:pPr algn="ctr"/>
            <a:r>
              <a:rPr lang="en-US" sz="2000" b="1" u="sng" dirty="0">
                <a:solidFill>
                  <a:srgbClr val="000000"/>
                </a:solidFill>
                <a:latin typeface="Arial Narrow" pitchFamily="34" charset="0"/>
              </a:rPr>
              <a:t>Fuel </a:t>
            </a:r>
            <a:r>
              <a:rPr lang="en-US" sz="2000" b="1" u="sng" dirty="0" smtClean="0">
                <a:solidFill>
                  <a:srgbClr val="000000"/>
                </a:solidFill>
                <a:latin typeface="Arial Narrow" pitchFamily="34" charset="0"/>
              </a:rPr>
              <a:t>Economy</a:t>
            </a:r>
            <a:endParaRPr lang="en-US" sz="2000" b="1" u="sng" dirty="0">
              <a:solidFill>
                <a:srgbClr val="000000"/>
              </a:solidFill>
              <a:latin typeface="Arial Narrow" pitchFamily="34" charset="0"/>
            </a:endParaRPr>
          </a:p>
          <a:p>
            <a:pPr algn="ctr"/>
            <a:r>
              <a:rPr lang="en-US" sz="2000" dirty="0">
                <a:solidFill>
                  <a:srgbClr val="000000"/>
                </a:solidFill>
                <a:latin typeface="Arial Narrow" pitchFamily="34" charset="0"/>
              </a:rPr>
              <a:t>More Fuel efficient vehicles, adopting smarter driving and vehicle purchasing </a:t>
            </a:r>
            <a:r>
              <a:rPr lang="en-US" sz="2000" dirty="0" smtClean="0">
                <a:solidFill>
                  <a:srgbClr val="000000"/>
                </a:solidFill>
                <a:latin typeface="Arial Narrow" pitchFamily="34" charset="0"/>
              </a:rPr>
              <a:t>habits</a:t>
            </a:r>
          </a:p>
          <a:p>
            <a:pPr algn="ctr"/>
            <a:endParaRPr lang="en-US" sz="2000" u="sng" dirty="0" smtClean="0">
              <a:solidFill>
                <a:srgbClr val="000000"/>
              </a:solidFill>
              <a:latin typeface="Arial Narrow" pitchFamily="34" charset="0"/>
            </a:endParaRPr>
          </a:p>
          <a:p>
            <a:pPr algn="ctr"/>
            <a:endParaRPr lang="en-US" sz="2000" u="sng" dirty="0" smtClean="0">
              <a:solidFill>
                <a:srgbClr val="000000"/>
              </a:solidFill>
              <a:latin typeface="Arial Narrow" pitchFamily="34" charset="0"/>
            </a:endParaRPr>
          </a:p>
          <a:p>
            <a:pPr algn="ctr"/>
            <a:endParaRPr lang="en-US" sz="2000" u="sng" dirty="0" smtClean="0">
              <a:solidFill>
                <a:srgbClr val="000000"/>
              </a:solidFill>
              <a:latin typeface="Arial Narrow" pitchFamily="34" charset="0"/>
            </a:endParaRPr>
          </a:p>
          <a:p>
            <a:pPr algn="ctr"/>
            <a:r>
              <a:rPr lang="en-US" sz="2000" u="sng" dirty="0" smtClean="0">
                <a:solidFill>
                  <a:srgbClr val="000000"/>
                </a:solidFill>
                <a:latin typeface="Arial Narrow" pitchFamily="34" charset="0"/>
              </a:rPr>
              <a:t>Hybrids</a:t>
            </a:r>
          </a:p>
          <a:p>
            <a:pPr algn="ctr"/>
            <a:r>
              <a:rPr lang="en-US" sz="2000" dirty="0" smtClean="0">
                <a:solidFill>
                  <a:srgbClr val="000000"/>
                </a:solidFill>
                <a:latin typeface="Arial Narrow" pitchFamily="34" charset="0"/>
              </a:rPr>
              <a:t>Light- and heavy-duty </a:t>
            </a:r>
          </a:p>
          <a:p>
            <a:pPr algn="ctr"/>
            <a:r>
              <a:rPr lang="en-US" sz="2000" dirty="0" smtClean="0">
                <a:solidFill>
                  <a:srgbClr val="000000"/>
                </a:solidFill>
                <a:latin typeface="Arial Narrow" pitchFamily="34" charset="0"/>
              </a:rPr>
              <a:t>Electric hybrids</a:t>
            </a:r>
          </a:p>
          <a:p>
            <a:pPr algn="ctr"/>
            <a:r>
              <a:rPr lang="en-US" sz="2000" dirty="0" smtClean="0">
                <a:solidFill>
                  <a:srgbClr val="000000"/>
                </a:solidFill>
                <a:latin typeface="Arial Narrow" pitchFamily="34" charset="0"/>
              </a:rPr>
              <a:t>Plug-In hybrids</a:t>
            </a:r>
          </a:p>
          <a:p>
            <a:pPr algn="ctr"/>
            <a:r>
              <a:rPr lang="en-US" sz="2000" dirty="0" smtClean="0">
                <a:solidFill>
                  <a:srgbClr val="000000"/>
                </a:solidFill>
                <a:latin typeface="Arial Narrow" pitchFamily="34" charset="0"/>
              </a:rPr>
              <a:t>Hydraulic hybrids</a:t>
            </a:r>
          </a:p>
          <a:p>
            <a:pPr algn="ctr"/>
            <a:endParaRPr lang="en-US" sz="2000" dirty="0" smtClean="0">
              <a:solidFill>
                <a:srgbClr val="000000"/>
              </a:solidFill>
              <a:latin typeface="Arial Narrow" pitchFamily="34" charset="0"/>
            </a:endParaRPr>
          </a:p>
          <a:p>
            <a:pPr algn="ctr">
              <a:lnSpc>
                <a:spcPct val="95000"/>
              </a:lnSpc>
            </a:pPr>
            <a:endParaRPr lang="en-US" sz="2000" dirty="0" smtClean="0">
              <a:solidFill>
                <a:srgbClr val="000000"/>
              </a:solidFill>
              <a:latin typeface="Arial Narrow" pitchFamily="34" charset="0"/>
            </a:endParaRPr>
          </a:p>
          <a:p>
            <a:pPr algn="ctr">
              <a:lnSpc>
                <a:spcPct val="95000"/>
              </a:lnSpc>
            </a:pPr>
            <a:endParaRPr lang="en-US" sz="2000" b="1" dirty="0" smtClean="0">
              <a:solidFill>
                <a:srgbClr val="000000"/>
              </a:solidFill>
              <a:latin typeface="Arial Narrow" pitchFamily="34" charset="0"/>
            </a:endParaRPr>
          </a:p>
          <a:p>
            <a:pPr algn="ctr">
              <a:lnSpc>
                <a:spcPct val="95000"/>
              </a:lnSpc>
            </a:pPr>
            <a:endParaRPr lang="en-US" sz="500" b="1" dirty="0">
              <a:solidFill>
                <a:srgbClr val="000000"/>
              </a:solidFill>
              <a:latin typeface="Arial Narrow" pitchFamily="34" charset="0"/>
            </a:endParaRPr>
          </a:p>
        </p:txBody>
      </p:sp>
      <p:sp>
        <p:nvSpPr>
          <p:cNvPr id="13" name="TextBox 12"/>
          <p:cNvSpPr txBox="1"/>
          <p:nvPr/>
        </p:nvSpPr>
        <p:spPr>
          <a:xfrm>
            <a:off x="754380" y="4800600"/>
            <a:ext cx="922020" cy="609600"/>
          </a:xfrm>
          <a:prstGeom prst="rect">
            <a:avLst/>
          </a:prstGeom>
        </p:spPr>
        <p:txBody>
          <a:bodyPr>
            <a:normAutofit/>
          </a:bodyPr>
          <a:lstStyle/>
          <a:p>
            <a:pPr defTabSz="457200" fontAlgn="auto">
              <a:spcBef>
                <a:spcPct val="20000"/>
              </a:spcBef>
              <a:spcAft>
                <a:spcPts val="0"/>
              </a:spcAft>
              <a:buFont typeface="Arial"/>
              <a:buNone/>
              <a:defRPr/>
            </a:pPr>
            <a:endParaRPr lang="en-US" sz="2323" b="1" dirty="0">
              <a:solidFill>
                <a:srgbClr val="FFFFFF"/>
              </a:solidFill>
              <a:latin typeface="Arial Narrow"/>
              <a:cs typeface="Arial Narrow"/>
            </a:endParaRPr>
          </a:p>
        </p:txBody>
      </p:sp>
      <p:sp>
        <p:nvSpPr>
          <p:cNvPr id="10247" name="Rectangle 10"/>
          <p:cNvSpPr>
            <a:spLocks noChangeArrowheads="1"/>
          </p:cNvSpPr>
          <p:nvPr/>
        </p:nvSpPr>
        <p:spPr bwMode="auto">
          <a:xfrm>
            <a:off x="251460" y="4114800"/>
            <a:ext cx="3017520" cy="1357313"/>
          </a:xfrm>
          <a:prstGeom prst="rect">
            <a:avLst/>
          </a:prstGeom>
          <a:noFill/>
          <a:ln w="9525">
            <a:noFill/>
            <a:miter lim="800000"/>
            <a:headEnd/>
            <a:tailEnd/>
          </a:ln>
        </p:spPr>
        <p:txBody>
          <a:bodyPr>
            <a:spAutoFit/>
          </a:bodyPr>
          <a:lstStyle/>
          <a:p>
            <a:pPr marL="341313" indent="-163513" algn="ctr" defTabSz="457200" eaLnBrk="0" hangingPunct="0">
              <a:spcAft>
                <a:spcPts val="600"/>
              </a:spcAft>
              <a:tabLst>
                <a:tab pos="973138" algn="l"/>
              </a:tabLst>
            </a:pPr>
            <a:r>
              <a:rPr lang="en-US" sz="2000" b="1" u="sng" dirty="0">
                <a:solidFill>
                  <a:srgbClr val="000000"/>
                </a:solidFill>
                <a:latin typeface="Arial Narrow" pitchFamily="34" charset="0"/>
              </a:rPr>
              <a:t>Idle Reduction</a:t>
            </a:r>
          </a:p>
          <a:p>
            <a:pPr marL="341313" indent="-163513" algn="ctr" defTabSz="457200" eaLnBrk="0" hangingPunct="0">
              <a:lnSpc>
                <a:spcPct val="90000"/>
              </a:lnSpc>
              <a:tabLst>
                <a:tab pos="973138" algn="l"/>
              </a:tabLst>
            </a:pPr>
            <a:r>
              <a:rPr lang="en-US" sz="2000" dirty="0">
                <a:solidFill>
                  <a:srgbClr val="000000"/>
                </a:solidFill>
                <a:latin typeface="Arial Narrow" pitchFamily="34" charset="0"/>
              </a:rPr>
              <a:t>Heavy-Duty Trucks</a:t>
            </a:r>
          </a:p>
          <a:p>
            <a:pPr marL="341313" indent="-163513" algn="ctr" defTabSz="457200" eaLnBrk="0" hangingPunct="0">
              <a:tabLst>
                <a:tab pos="973138" algn="l"/>
              </a:tabLst>
            </a:pPr>
            <a:r>
              <a:rPr lang="en-US" sz="2000" dirty="0">
                <a:solidFill>
                  <a:srgbClr val="000000"/>
                </a:solidFill>
                <a:latin typeface="Arial Narrow" pitchFamily="34" charset="0"/>
              </a:rPr>
              <a:t>School &amp; Transit Buses</a:t>
            </a:r>
          </a:p>
          <a:p>
            <a:pPr marL="341313" indent="-163513" algn="ctr" defTabSz="457200" eaLnBrk="0" hangingPunct="0">
              <a:tabLst>
                <a:tab pos="973138" algn="l"/>
              </a:tabLst>
            </a:pPr>
            <a:r>
              <a:rPr lang="en-US" sz="2000" dirty="0">
                <a:solidFill>
                  <a:srgbClr val="000000"/>
                </a:solidFill>
                <a:latin typeface="Arial Narrow" pitchFamily="34" charset="0"/>
              </a:rPr>
              <a:t>Light-Duty Vehicles</a:t>
            </a:r>
          </a:p>
        </p:txBody>
      </p:sp>
      <p:sp>
        <p:nvSpPr>
          <p:cNvPr id="14" name="Up Arrow 13"/>
          <p:cNvSpPr/>
          <p:nvPr/>
        </p:nvSpPr>
        <p:spPr>
          <a:xfrm>
            <a:off x="7501890" y="3086100"/>
            <a:ext cx="740410"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6322" name="Picture 2" descr="C:\Documents and Settings\Dennis Smith\Local Settings\Temporary Internet Files\Content.IE5\8DLQ7R4P\MC900364130[1].wmf"/>
          <p:cNvPicPr>
            <a:picLocks noChangeAspect="1" noChangeArrowheads="1"/>
          </p:cNvPicPr>
          <p:nvPr/>
        </p:nvPicPr>
        <p:blipFill>
          <a:blip r:embed="rId3" cstate="print"/>
          <a:srcRect/>
          <a:stretch>
            <a:fillRect/>
          </a:stretch>
        </p:blipFill>
        <p:spPr bwMode="auto">
          <a:xfrm>
            <a:off x="4382166" y="3266186"/>
            <a:ext cx="986729" cy="909828"/>
          </a:xfrm>
          <a:prstGeom prst="rect">
            <a:avLst/>
          </a:prstGeom>
          <a:noFill/>
        </p:spPr>
      </p:pic>
      <p:pic>
        <p:nvPicPr>
          <p:cNvPr id="15" name="Picture 30" descr="CCities logo.png"/>
          <p:cNvPicPr>
            <a:picLocks noChangeAspect="1"/>
          </p:cNvPicPr>
          <p:nvPr/>
        </p:nvPicPr>
        <p:blipFill>
          <a:blip r:embed="rId4" cstate="print"/>
          <a:srcRect/>
          <a:stretch>
            <a:fillRect/>
          </a:stretch>
        </p:blipFill>
        <p:spPr bwMode="auto">
          <a:xfrm>
            <a:off x="7741127" y="95250"/>
            <a:ext cx="1534953" cy="755650"/>
          </a:xfrm>
          <a:prstGeom prst="rect">
            <a:avLst/>
          </a:prstGeom>
          <a:noFill/>
          <a:ln w="9525">
            <a:noFill/>
            <a:miter lim="800000"/>
            <a:headEnd/>
            <a:tailEnd/>
          </a:ln>
        </p:spPr>
      </p:pic>
      <p:sp>
        <p:nvSpPr>
          <p:cNvPr id="4" name="TextBox 3"/>
          <p:cNvSpPr txBox="1"/>
          <p:nvPr/>
        </p:nvSpPr>
        <p:spPr>
          <a:xfrm>
            <a:off x="2031256" y="5651500"/>
            <a:ext cx="571119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rgbClr val="151719"/>
                </a:solidFill>
                <a:effectLst/>
                <a:uLnTx/>
                <a:uFillTx/>
                <a:latin typeface="Arial Narrow"/>
                <a:ea typeface="+mn-ea"/>
                <a:cs typeface="Arial Narrow"/>
              </a:rPr>
              <a:t>Post</a:t>
            </a:r>
            <a:r>
              <a:rPr kumimoji="0" lang="en-US" sz="2800" b="1" i="0" u="none" strike="noStrike" kern="1200" cap="none" spc="0" normalizeH="0" noProof="0" dirty="0" smtClean="0">
                <a:ln>
                  <a:noFill/>
                </a:ln>
                <a:solidFill>
                  <a:srgbClr val="151719"/>
                </a:solidFill>
                <a:effectLst/>
                <a:uLnTx/>
                <a:uFillTx/>
                <a:latin typeface="Arial Narrow"/>
                <a:ea typeface="+mn-ea"/>
                <a:cs typeface="Arial Narrow"/>
              </a:rPr>
              <a:t> Sandy Theme = FUEL DIVERSIFICATION!</a:t>
            </a:r>
            <a:endParaRPr kumimoji="0" lang="en-US" sz="2800"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933100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195263" y="0"/>
            <a:ext cx="6967537" cy="901700"/>
          </a:xfrm>
        </p:spPr>
        <p:txBody>
          <a:bodyPr/>
          <a:lstStyle/>
          <a:p>
            <a:r>
              <a:rPr lang="en-US" sz="2800" dirty="0" smtClean="0"/>
              <a:t>Vehicle Fuels – No longer “one size fits all”</a:t>
            </a:r>
            <a:endParaRPr lang="en-US" sz="2800" dirty="0"/>
          </a:p>
        </p:txBody>
      </p:sp>
      <p:sp>
        <p:nvSpPr>
          <p:cNvPr id="4" name="AutoShape 2" descr="http://www.leftyparent.com/blog/wp-content/uploads/2013/02/one-size-fits-all.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0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219201"/>
            <a:ext cx="98425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46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95263" y="152400"/>
            <a:ext cx="7424737" cy="609600"/>
          </a:xfrm>
        </p:spPr>
        <p:txBody>
          <a:bodyPr bIns="91440" anchor="b"/>
          <a:lstStyle/>
          <a:p>
            <a:r>
              <a:rPr lang="en-US" sz="2800" dirty="0" smtClean="0">
                <a:ea typeface="ＭＳ Ｐゴシック" pitchFamily="34" charset="-128"/>
              </a:rPr>
              <a:t>NJCCC Public/Private Partnership Projects</a:t>
            </a:r>
          </a:p>
        </p:txBody>
      </p:sp>
      <p:sp>
        <p:nvSpPr>
          <p:cNvPr id="3" name="Content Placeholder 2"/>
          <p:cNvSpPr>
            <a:spLocks noGrp="1"/>
          </p:cNvSpPr>
          <p:nvPr>
            <p:ph sz="quarter" idx="4294967295"/>
          </p:nvPr>
        </p:nvSpPr>
        <p:spPr>
          <a:xfrm>
            <a:off x="457200" y="1600200"/>
            <a:ext cx="5584825" cy="4572000"/>
          </a:xfrm>
        </p:spPr>
        <p:txBody>
          <a:bodyPr>
            <a:normAutofit/>
          </a:bodyPr>
          <a:lstStyle/>
          <a:p>
            <a:pPr marL="273050" indent="-273050" defTabSz="914400">
              <a:lnSpc>
                <a:spcPct val="120000"/>
              </a:lnSpc>
              <a:spcAft>
                <a:spcPts val="600"/>
              </a:spcAft>
              <a:defRPr/>
            </a:pPr>
            <a:r>
              <a:rPr lang="en-US" dirty="0" smtClean="0">
                <a:solidFill>
                  <a:srgbClr val="151719"/>
                </a:solidFill>
                <a:ea typeface="ＭＳ Ｐゴシック" pitchFamily="34" charset="-128"/>
              </a:rPr>
              <a:t>CNG Fleet &amp; Infrastructure Program</a:t>
            </a:r>
            <a:endParaRPr lang="en-US" sz="1600" dirty="0" smtClean="0">
              <a:solidFill>
                <a:srgbClr val="151719"/>
              </a:solidFill>
              <a:ea typeface="ＭＳ Ｐゴシック" pitchFamily="34" charset="-128"/>
            </a:endParaRPr>
          </a:p>
          <a:p>
            <a:pPr marL="273050" indent="-273050" defTabSz="914400">
              <a:lnSpc>
                <a:spcPct val="80000"/>
              </a:lnSpc>
              <a:defRPr/>
            </a:pPr>
            <a:endParaRPr lang="en-US" sz="900" dirty="0" smtClean="0">
              <a:solidFill>
                <a:srgbClr val="151719"/>
              </a:solidFill>
              <a:ea typeface="ＭＳ Ｐゴシック" pitchFamily="34" charset="-128"/>
            </a:endParaRPr>
          </a:p>
          <a:p>
            <a:pPr marL="273050" indent="-273050" defTabSz="914400">
              <a:lnSpc>
                <a:spcPct val="110000"/>
              </a:lnSpc>
              <a:defRPr/>
            </a:pPr>
            <a:r>
              <a:rPr lang="en-US" dirty="0" smtClean="0">
                <a:solidFill>
                  <a:srgbClr val="151719"/>
                </a:solidFill>
                <a:ea typeface="ＭＳ Ｐゴシック" pitchFamily="34" charset="-128"/>
              </a:rPr>
              <a:t>Regional Electric Vehicle Network Planning, with NYSERDA/TCI </a:t>
            </a:r>
          </a:p>
          <a:p>
            <a:pPr marL="273050" indent="-273050" defTabSz="914400">
              <a:lnSpc>
                <a:spcPct val="80000"/>
              </a:lnSpc>
              <a:defRPr/>
            </a:pPr>
            <a:endParaRPr lang="en-US" sz="900" dirty="0" smtClean="0">
              <a:solidFill>
                <a:srgbClr val="151719"/>
              </a:solidFill>
              <a:ea typeface="ＭＳ Ｐゴシック" pitchFamily="34" charset="-128"/>
            </a:endParaRPr>
          </a:p>
          <a:p>
            <a:pPr marL="273050" indent="-273050" defTabSz="914400">
              <a:lnSpc>
                <a:spcPct val="120000"/>
              </a:lnSpc>
              <a:defRPr/>
            </a:pPr>
            <a:r>
              <a:rPr lang="en-US" dirty="0" smtClean="0">
                <a:solidFill>
                  <a:srgbClr val="151719"/>
                </a:solidFill>
                <a:ea typeface="ＭＳ Ｐゴシック" pitchFamily="34" charset="-128"/>
              </a:rPr>
              <a:t>EPA Diesel Emission Reduction Program - Marine Vessel Engine Replacements</a:t>
            </a:r>
          </a:p>
          <a:p>
            <a:pPr marL="273050" indent="-273050" defTabSz="914400">
              <a:lnSpc>
                <a:spcPct val="120000"/>
              </a:lnSpc>
              <a:defRPr/>
            </a:pPr>
            <a:r>
              <a:rPr lang="en-US" dirty="0" smtClean="0">
                <a:solidFill>
                  <a:srgbClr val="151719"/>
                </a:solidFill>
                <a:ea typeface="ＭＳ Ｐゴシック" pitchFamily="34" charset="-128"/>
              </a:rPr>
              <a:t>DOE Clean Cities Program Support </a:t>
            </a:r>
          </a:p>
          <a:p>
            <a:pPr marL="273050" indent="-273050" defTabSz="914400">
              <a:lnSpc>
                <a:spcPct val="80000"/>
              </a:lnSpc>
              <a:defRPr/>
            </a:pPr>
            <a:endParaRPr lang="en-US" sz="900" dirty="0" smtClean="0">
              <a:solidFill>
                <a:srgbClr val="151719"/>
              </a:solidFill>
              <a:ea typeface="ＭＳ Ｐゴシック" pitchFamily="34" charset="-128"/>
            </a:endParaRPr>
          </a:p>
        </p:txBody>
      </p:sp>
      <p:pic>
        <p:nvPicPr>
          <p:cNvPr id="4" name="Picture 2" descr="http://hiox.org/resource/5737-Who-Came-Firs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5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p:cNvSpPr>
            <a:spLocks noGrp="1"/>
          </p:cNvSpPr>
          <p:nvPr>
            <p:ph type="title"/>
          </p:nvPr>
        </p:nvSpPr>
        <p:spPr>
          <a:xfrm>
            <a:off x="195263" y="0"/>
            <a:ext cx="6815137" cy="901700"/>
          </a:xfrm>
        </p:spPr>
        <p:txBody>
          <a:bodyPr/>
          <a:lstStyle/>
          <a:p>
            <a:r>
              <a:rPr lang="en-US" sz="2800" dirty="0" smtClean="0">
                <a:ea typeface="ＭＳ Ｐゴシック" pitchFamily="34" charset="-128"/>
              </a:rPr>
              <a:t>CC Program Support Contract</a:t>
            </a:r>
          </a:p>
        </p:txBody>
      </p:sp>
      <p:sp>
        <p:nvSpPr>
          <p:cNvPr id="107522" name="Content Placeholder 4"/>
          <p:cNvSpPr>
            <a:spLocks noGrp="1"/>
          </p:cNvSpPr>
          <p:nvPr>
            <p:ph idx="1"/>
          </p:nvPr>
        </p:nvSpPr>
        <p:spPr>
          <a:xfrm>
            <a:off x="503238" y="1295400"/>
            <a:ext cx="9174162" cy="5029199"/>
          </a:xfrm>
        </p:spPr>
        <p:txBody>
          <a:bodyPr/>
          <a:lstStyle/>
          <a:p>
            <a:pPr marL="0" indent="0" algn="ctr">
              <a:buNone/>
            </a:pPr>
            <a:r>
              <a:rPr lang="en-US" dirty="0" smtClean="0">
                <a:solidFill>
                  <a:srgbClr val="151719"/>
                </a:solidFill>
              </a:rPr>
              <a:t>This is the “bread &amp; butter” of the CC Program</a:t>
            </a:r>
          </a:p>
          <a:p>
            <a:pPr marL="0" indent="0">
              <a:buNone/>
            </a:pPr>
            <a:endParaRPr lang="en-US" sz="800" dirty="0">
              <a:solidFill>
                <a:srgbClr val="151719"/>
              </a:solidFill>
            </a:endParaRPr>
          </a:p>
          <a:p>
            <a:pPr marL="0" indent="0">
              <a:buNone/>
            </a:pPr>
            <a:r>
              <a:rPr lang="en-US" dirty="0" smtClean="0">
                <a:solidFill>
                  <a:srgbClr val="151719"/>
                </a:solidFill>
              </a:rPr>
              <a:t>Major tasks:</a:t>
            </a:r>
          </a:p>
          <a:p>
            <a:r>
              <a:rPr lang="en-US" dirty="0" smtClean="0">
                <a:solidFill>
                  <a:srgbClr val="151719"/>
                </a:solidFill>
              </a:rPr>
              <a:t>Annual </a:t>
            </a:r>
            <a:r>
              <a:rPr lang="en-US" dirty="0">
                <a:solidFill>
                  <a:srgbClr val="151719"/>
                </a:solidFill>
              </a:rPr>
              <a:t>Report </a:t>
            </a:r>
            <a:r>
              <a:rPr lang="en-US" dirty="0" smtClean="0">
                <a:solidFill>
                  <a:srgbClr val="151719"/>
                </a:solidFill>
              </a:rPr>
              <a:t>of Petroleum Displacement </a:t>
            </a:r>
          </a:p>
          <a:p>
            <a:r>
              <a:rPr lang="en-US" dirty="0" smtClean="0">
                <a:solidFill>
                  <a:srgbClr val="151719"/>
                </a:solidFill>
              </a:rPr>
              <a:t>Quarterly Alternative </a:t>
            </a:r>
            <a:r>
              <a:rPr lang="en-US" dirty="0">
                <a:solidFill>
                  <a:srgbClr val="151719"/>
                </a:solidFill>
              </a:rPr>
              <a:t>Fuel </a:t>
            </a:r>
            <a:r>
              <a:rPr lang="en-US" dirty="0" smtClean="0">
                <a:solidFill>
                  <a:srgbClr val="151719"/>
                </a:solidFill>
              </a:rPr>
              <a:t>Price Reports  </a:t>
            </a:r>
          </a:p>
          <a:p>
            <a:r>
              <a:rPr lang="en-US" dirty="0" smtClean="0">
                <a:solidFill>
                  <a:srgbClr val="151719"/>
                </a:solidFill>
              </a:rPr>
              <a:t>Maintain data for Alternative Fuel Station Locator </a:t>
            </a:r>
          </a:p>
          <a:p>
            <a:r>
              <a:rPr lang="en-US" dirty="0">
                <a:solidFill>
                  <a:srgbClr val="151719"/>
                </a:solidFill>
              </a:rPr>
              <a:t>S</a:t>
            </a:r>
            <a:r>
              <a:rPr lang="en-US" dirty="0" smtClean="0">
                <a:solidFill>
                  <a:srgbClr val="151719"/>
                </a:solidFill>
              </a:rPr>
              <a:t>takeholder meetings, fuel-specific workshops, events</a:t>
            </a:r>
          </a:p>
          <a:p>
            <a:r>
              <a:rPr lang="en-US" dirty="0" smtClean="0">
                <a:solidFill>
                  <a:srgbClr val="151719"/>
                </a:solidFill>
              </a:rPr>
              <a:t>Dedicated </a:t>
            </a:r>
            <a:r>
              <a:rPr lang="en-US" dirty="0">
                <a:solidFill>
                  <a:srgbClr val="151719"/>
                </a:solidFill>
              </a:rPr>
              <a:t>fleet outreach </a:t>
            </a:r>
            <a:endParaRPr lang="en-US" dirty="0" smtClean="0">
              <a:solidFill>
                <a:srgbClr val="151719"/>
              </a:solidFill>
            </a:endParaRPr>
          </a:p>
          <a:p>
            <a:endParaRPr lang="en-US" sz="800" dirty="0">
              <a:solidFill>
                <a:srgbClr val="151719"/>
              </a:solidFill>
            </a:endParaRPr>
          </a:p>
        </p:txBody>
      </p:sp>
    </p:spTree>
    <p:extLst>
      <p:ext uri="{BB962C8B-B14F-4D97-AF65-F5344CB8AC3E}">
        <p14:creationId xmlns:p14="http://schemas.microsoft.com/office/powerpoint/2010/main" val="287291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0"/>
            <a:ext cx="6662737" cy="901700"/>
          </a:xfrm>
        </p:spPr>
        <p:txBody>
          <a:bodyPr/>
          <a:lstStyle/>
          <a:p>
            <a:r>
              <a:rPr lang="en-US" sz="2800" dirty="0" smtClean="0"/>
              <a:t>Impact of NJCCC-Stakeholder Activities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4346465" cy="508671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586" y="1219200"/>
            <a:ext cx="4694213" cy="5039825"/>
          </a:xfrm>
          <a:prstGeom prst="rect">
            <a:avLst/>
          </a:prstGeom>
        </p:spPr>
      </p:pic>
    </p:spTree>
    <p:extLst>
      <p:ext uri="{BB962C8B-B14F-4D97-AF65-F5344CB8AC3E}">
        <p14:creationId xmlns:p14="http://schemas.microsoft.com/office/powerpoint/2010/main" val="135454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CCities Coalition-1.potx</Template>
  <TotalTime>52650</TotalTime>
  <Words>1275</Words>
  <Application>Microsoft Office PowerPoint</Application>
  <PresentationFormat>Custom</PresentationFormat>
  <Paragraphs>188</Paragraphs>
  <Slides>23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EERE_template_green</vt:lpstr>
      <vt:lpstr>Acrobat Document</vt:lpstr>
      <vt:lpstr>PowerPoint Presentation</vt:lpstr>
      <vt:lpstr>PowerPoint Presentation</vt:lpstr>
      <vt:lpstr>Clean Cities Mission</vt:lpstr>
      <vt:lpstr>New Jersey Clean Cities Coalition </vt:lpstr>
      <vt:lpstr>Clean Cities Portfolio of Technologies</vt:lpstr>
      <vt:lpstr>Vehicle Fuels – No longer “one size fits all”</vt:lpstr>
      <vt:lpstr>NJCCC Public/Private Partnership Projects</vt:lpstr>
      <vt:lpstr>CC Program Support Contract</vt:lpstr>
      <vt:lpstr>Impact of NJCCC-Stakeholder Activities</vt:lpstr>
      <vt:lpstr>Clean Cities Price Report</vt:lpstr>
      <vt:lpstr>AFDC Alternative Fueling Station Locator</vt:lpstr>
      <vt:lpstr>NJ CNG Vehicle &amp; Infrastructure Project</vt:lpstr>
      <vt:lpstr>PowerPoint Presentation</vt:lpstr>
      <vt:lpstr>Sales pace is significantly increasing</vt:lpstr>
      <vt:lpstr>Vessel Engine Replacements</vt:lpstr>
      <vt:lpstr>Atlantic City Boardwalk</vt:lpstr>
      <vt:lpstr>Importance of alternative fuel vehicles</vt:lpstr>
      <vt:lpstr>No gas? – No problem!</vt:lpstr>
      <vt:lpstr>Loading Relief Supplies via Propane-fueled Hummer</vt:lpstr>
      <vt:lpstr>PowerPoint Presentation</vt:lpstr>
      <vt:lpstr>Upcoming Events</vt:lpstr>
      <vt:lpstr>We Need Your Help </vt:lpstr>
      <vt:lpstr>Contact Information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Cities Overview</dc:title>
  <dc:creator>Feinberg</dc:creator>
  <cp:lastModifiedBy>Heidi Jones</cp:lastModifiedBy>
  <cp:revision>848</cp:revision>
  <cp:lastPrinted>2014-04-01T12:41:24Z</cp:lastPrinted>
  <dcterms:created xsi:type="dcterms:W3CDTF">2009-08-11T14:40:06Z</dcterms:created>
  <dcterms:modified xsi:type="dcterms:W3CDTF">2014-04-01T12:41:44Z</dcterms:modified>
</cp:coreProperties>
</file>