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6" r:id="rId4"/>
    <p:sldId id="267" r:id="rId5"/>
    <p:sldId id="268" r:id="rId6"/>
    <p:sldId id="269" r:id="rId7"/>
    <p:sldId id="258" r:id="rId8"/>
    <p:sldId id="271" r:id="rId9"/>
    <p:sldId id="272" r:id="rId10"/>
    <p:sldId id="265" r:id="rId11"/>
    <p:sldId id="270" r:id="rId12"/>
    <p:sldId id="27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22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E636E-1290-4F0C-9D74-208AEBE2727D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061FD-A080-4A76-9566-A0DA7E1213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15A6C00-332F-47D4-B737-FB9C7E7238EC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0F36B20-5DE0-4369-88C7-809F705F95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36B20-5DE0-4369-88C7-809F705F955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36B20-5DE0-4369-88C7-809F705F955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36B20-5DE0-4369-88C7-809F705F955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36B20-5DE0-4369-88C7-809F705F955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36B20-5DE0-4369-88C7-809F705F955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36B20-5DE0-4369-88C7-809F705F955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36B20-5DE0-4369-88C7-809F705F955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36B20-5DE0-4369-88C7-809F705F955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36B20-5DE0-4369-88C7-809F705F955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36B20-5DE0-4369-88C7-809F705F955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36B20-5DE0-4369-88C7-809F705F955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36B20-5DE0-4369-88C7-809F705F955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DDDEA5B-0DF2-4899-85BF-02365B3F4A63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E81A809-E496-489B-A8E8-2569C2CD3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DEA5B-0DF2-4899-85BF-02365B3F4A63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A809-E496-489B-A8E8-2569C2CD3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DEA5B-0DF2-4899-85BF-02365B3F4A63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A809-E496-489B-A8E8-2569C2CD3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DEA5B-0DF2-4899-85BF-02365B3F4A63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A809-E496-489B-A8E8-2569C2CD3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DEA5B-0DF2-4899-85BF-02365B3F4A63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A809-E496-489B-A8E8-2569C2CD3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DEA5B-0DF2-4899-85BF-02365B3F4A63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A809-E496-489B-A8E8-2569C2CD3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DDEA5B-0DF2-4899-85BF-02365B3F4A63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81A809-E496-489B-A8E8-2569C2CD36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DDDEA5B-0DF2-4899-85BF-02365B3F4A63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E81A809-E496-489B-A8E8-2569C2CD3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DEA5B-0DF2-4899-85BF-02365B3F4A63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A809-E496-489B-A8E8-2569C2CD3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DEA5B-0DF2-4899-85BF-02365B3F4A63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A809-E496-489B-A8E8-2569C2CD3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DEA5B-0DF2-4899-85BF-02365B3F4A63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1A809-E496-489B-A8E8-2569C2CD3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DDDEA5B-0DF2-4899-85BF-02365B3F4A63}" type="datetimeFigureOut">
              <a:rPr lang="en-US" smtClean="0"/>
              <a:pPr/>
              <a:t>4/2/2014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E81A809-E496-489B-A8E8-2569C2CD3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w.swords@dot.state.nj.u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Clean Air Strategies at NJDOT</a:t>
            </a:r>
            <a:br>
              <a:rPr lang="en-US" sz="4000" dirty="0" smtClean="0"/>
            </a:b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2500862"/>
          </a:xfrm>
        </p:spPr>
        <p:txBody>
          <a:bodyPr>
            <a:normAutofit/>
          </a:bodyPr>
          <a:lstStyle/>
          <a:p>
            <a:r>
              <a:rPr lang="en-US" dirty="0" smtClean="0"/>
              <a:t>NJ Clean Air Council Annual Public Hearing</a:t>
            </a:r>
          </a:p>
          <a:p>
            <a:r>
              <a:rPr lang="en-US" dirty="0" smtClean="0"/>
              <a:t>April 8, 2014</a:t>
            </a:r>
          </a:p>
          <a:p>
            <a:endParaRPr lang="en-US" dirty="0" smtClean="0"/>
          </a:p>
          <a:p>
            <a:r>
              <a:rPr lang="en-US" dirty="0" smtClean="0"/>
              <a:t>Andy Swords, NJDOT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Partnership with health agencies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Health and transportation agencies – growing partnership to</a:t>
            </a:r>
          </a:p>
          <a:p>
            <a:pPr lvl="1"/>
            <a:r>
              <a:rPr lang="en-US" dirty="0" smtClean="0"/>
              <a:t>encourage healthy lifestyles</a:t>
            </a:r>
          </a:p>
          <a:p>
            <a:pPr lvl="1"/>
            <a:r>
              <a:rPr lang="en-US" dirty="0" smtClean="0"/>
              <a:t>minimize impacts on at risk populations</a:t>
            </a:r>
          </a:p>
          <a:p>
            <a:r>
              <a:rPr lang="en-US" dirty="0" smtClean="0"/>
              <a:t>Safe Routes to School (SRTS)</a:t>
            </a:r>
          </a:p>
          <a:p>
            <a:pPr lvl="1"/>
            <a:r>
              <a:rPr lang="en-US" dirty="0" smtClean="0"/>
              <a:t>Reducing hot spots of congestion, emissions near schools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6" name="Picture 5" descr="image006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15000" y="5105400"/>
            <a:ext cx="2895600" cy="1600200"/>
          </a:xfrm>
          <a:prstGeom prst="rect">
            <a:avLst/>
          </a:prstGeom>
        </p:spPr>
      </p:pic>
      <p:pic>
        <p:nvPicPr>
          <p:cNvPr id="7" name="Picture 72" descr="Cramer Hill Community Center, Camden, NJ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5437082"/>
            <a:ext cx="1457128" cy="1268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Outlook – 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Funding constraints = continued competition between worthy policy </a:t>
            </a:r>
            <a:r>
              <a:rPr lang="en-US" dirty="0" smtClean="0"/>
              <a:t>goals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Demand for livable communities is </a:t>
            </a:r>
            <a:r>
              <a:rPr lang="en-US" dirty="0" smtClean="0"/>
              <a:t>continuing</a:t>
            </a:r>
          </a:p>
          <a:p>
            <a:pPr lvl="1"/>
            <a:r>
              <a:rPr lang="en-US" dirty="0" smtClean="0"/>
              <a:t>Continue expanding Transit Village, Complete Streets initiatives</a:t>
            </a:r>
            <a:endParaRPr lang="en-US" dirty="0" smtClean="0"/>
          </a:p>
          <a:p>
            <a:pPr lvl="1"/>
            <a:r>
              <a:rPr lang="en-US" dirty="0" smtClean="0"/>
              <a:t>Nurture</a:t>
            </a:r>
            <a:r>
              <a:rPr lang="en-US" dirty="0" smtClean="0"/>
              <a:t>, grow </a:t>
            </a:r>
            <a:r>
              <a:rPr lang="en-US" dirty="0" smtClean="0"/>
              <a:t>partnerships with </a:t>
            </a:r>
            <a:r>
              <a:rPr lang="en-US" dirty="0" smtClean="0"/>
              <a:t>low cost targeted technical assistance to municipalities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Andy Swords</a:t>
            </a:r>
          </a:p>
          <a:p>
            <a:pPr>
              <a:buNone/>
            </a:pPr>
            <a:r>
              <a:rPr lang="en-US" dirty="0" smtClean="0"/>
              <a:t>Director, Division of Statewide Planning</a:t>
            </a:r>
          </a:p>
          <a:p>
            <a:pPr>
              <a:buNone/>
            </a:pPr>
            <a:r>
              <a:rPr lang="en-US" dirty="0" smtClean="0"/>
              <a:t>NJDOT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a</a:t>
            </a:r>
            <a:r>
              <a:rPr lang="en-US" dirty="0" smtClean="0">
                <a:hlinkClick r:id="rId3"/>
              </a:rPr>
              <a:t>ndrew.swords@dot.state.nj.us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Clean Air Strategies for NJDOT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AFVs in Our Fleet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Traffic Signal Optimization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Construction – Materials, Equipment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Incentives to Reduce Travel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AFVs in NJDOT’s Fleet 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NJDOT owns more than 1000 gas powered vehicles</a:t>
            </a:r>
          </a:p>
          <a:p>
            <a:pPr lvl="1"/>
            <a:r>
              <a:rPr lang="en-US" sz="2400" dirty="0" smtClean="0"/>
              <a:t>54% of fleet is other than standard IC engine (hybrid, ethanol or CNG)</a:t>
            </a:r>
          </a:p>
          <a:p>
            <a:pPr lvl="1"/>
            <a:r>
              <a:rPr lang="en-US" sz="2400" dirty="0" smtClean="0"/>
              <a:t>Roughly 10% of the gas powered fleet is hybrids, but they are the newest portion of the passenger fleet.</a:t>
            </a:r>
          </a:p>
          <a:p>
            <a:r>
              <a:rPr lang="en-US" dirty="0" smtClean="0"/>
              <a:t>NJDOT owns over 2000 diesel engines</a:t>
            </a:r>
          </a:p>
          <a:p>
            <a:pPr lvl="1"/>
            <a:r>
              <a:rPr lang="en-US" sz="2400" dirty="0" smtClean="0"/>
              <a:t>All are B5 biodiesel capable, but higher cost and limited budget prevents use</a:t>
            </a:r>
            <a:endParaRPr lang="en-US" sz="2400" dirty="0"/>
          </a:p>
        </p:txBody>
      </p:sp>
      <p:pic>
        <p:nvPicPr>
          <p:cNvPr id="4" name="Content Placeholder 3" descr="alt fuel gu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34200" y="685800"/>
            <a:ext cx="1935480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 Signals and Technology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NJDOT is working to optimize systems of traffic signals throughout the state</a:t>
            </a:r>
          </a:p>
          <a:p>
            <a:pPr lvl="1"/>
            <a:r>
              <a:rPr lang="en-US" dirty="0" smtClean="0"/>
              <a:t>Reduces idling emissions &amp; delay, improves travel time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NJDOT is also exploring Adaptive Signal Control Technology</a:t>
            </a:r>
          </a:p>
          <a:p>
            <a:pPr lvl="1"/>
            <a:r>
              <a:rPr lang="en-US" dirty="0" smtClean="0"/>
              <a:t>Uses sensors to continuously monitor traffic conditions and adjust signal timing to minimize delay and optimize travel time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-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NJDOT requires use of WMA additives for asphalt-rubber* HMA</a:t>
            </a:r>
          </a:p>
          <a:p>
            <a:pPr lvl="1"/>
            <a:r>
              <a:rPr lang="en-US" dirty="0" smtClean="0"/>
              <a:t>w/o additive – temp of 330</a:t>
            </a:r>
            <a:r>
              <a:rPr lang="en-US" baseline="40000" dirty="0" smtClean="0"/>
              <a:t>0</a:t>
            </a:r>
          </a:p>
          <a:p>
            <a:pPr lvl="1"/>
            <a:r>
              <a:rPr lang="en-US" dirty="0" smtClean="0"/>
              <a:t>w/additive – temp of 290 – 300</a:t>
            </a:r>
            <a:r>
              <a:rPr lang="en-US" baseline="40000" dirty="0" smtClean="0"/>
              <a:t>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/>
              <a:t>WMA = Warm Mix Asphalt</a:t>
            </a:r>
          </a:p>
          <a:p>
            <a:pPr>
              <a:buNone/>
            </a:pPr>
            <a:r>
              <a:rPr lang="en-US" sz="2400" dirty="0" smtClean="0"/>
              <a:t>* - incorporates ground rubber</a:t>
            </a:r>
          </a:p>
          <a:p>
            <a:pPr>
              <a:buNone/>
            </a:pPr>
            <a:r>
              <a:rPr lang="en-US" sz="2400" dirty="0" smtClean="0"/>
              <a:t>      into HMA</a:t>
            </a:r>
            <a:endParaRPr lang="en-US" sz="2400" dirty="0"/>
          </a:p>
        </p:txBody>
      </p:sp>
      <p:pic>
        <p:nvPicPr>
          <p:cNvPr id="4" name="Content Placeholder 10" descr="wma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5598" y="4226717"/>
            <a:ext cx="2870201" cy="21526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- Retrofit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Governor Christie’s Executive Order 60 requires that 175 pieces of construction equipment be retrofitted</a:t>
            </a:r>
          </a:p>
          <a:p>
            <a:r>
              <a:rPr lang="en-US" dirty="0" smtClean="0"/>
              <a:t>Status (as of end of March)</a:t>
            </a:r>
          </a:p>
          <a:p>
            <a:pPr lvl="1"/>
            <a:r>
              <a:rPr lang="en-US" dirty="0" smtClean="0"/>
              <a:t>148 retrofits completed</a:t>
            </a:r>
          </a:p>
          <a:p>
            <a:pPr lvl="1"/>
            <a:r>
              <a:rPr lang="en-US" dirty="0" smtClean="0"/>
              <a:t>  25 more on order</a:t>
            </a:r>
          </a:p>
          <a:p>
            <a:pPr lvl="1"/>
            <a:r>
              <a:rPr lang="en-US" dirty="0" smtClean="0"/>
              <a:t>  63 more quoted &amp; approved, not yet ordered </a:t>
            </a:r>
          </a:p>
          <a:p>
            <a:r>
              <a:rPr lang="en-US" dirty="0" smtClean="0"/>
              <a:t>Early results indicate that some work zones can avoid PM2.5 </a:t>
            </a:r>
            <a:r>
              <a:rPr lang="en-US" dirty="0" err="1" smtClean="0"/>
              <a:t>exceedances</a:t>
            </a:r>
            <a:r>
              <a:rPr lang="en-US" dirty="0" smtClean="0"/>
              <a:t> by using retrofits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Incentives to reduce miles driven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Encourage Transit-oriented </a:t>
            </a:r>
          </a:p>
          <a:p>
            <a:pPr>
              <a:buNone/>
            </a:pPr>
            <a:r>
              <a:rPr lang="en-US" dirty="0" smtClean="0"/>
              <a:t>   Development (TOD)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Car Streets  </a:t>
            </a:r>
            <a:r>
              <a:rPr lang="en-US" b="1" dirty="0" smtClean="0"/>
              <a:t>==&gt;</a:t>
            </a:r>
            <a:r>
              <a:rPr lang="en-US" dirty="0" smtClean="0"/>
              <a:t>  Complete Streets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Public Health Partnerships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5" name="Picture 4" descr="grate public spa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0" y="2133600"/>
            <a:ext cx="1380195" cy="1905000"/>
          </a:xfrm>
          <a:prstGeom prst="rect">
            <a:avLst/>
          </a:prstGeom>
        </p:spPr>
      </p:pic>
      <p:pic>
        <p:nvPicPr>
          <p:cNvPr id="6" name="Picture 5" descr="walkers ru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24600" y="5181600"/>
            <a:ext cx="1666094" cy="12566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 Village/TOD Successes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 real estate market  for transit oriented development (TOD)</a:t>
            </a:r>
          </a:p>
          <a:p>
            <a:pPr lvl="1"/>
            <a:r>
              <a:rPr lang="en-US" sz="2400" dirty="0" smtClean="0"/>
              <a:t>Strongest: properties w/in ½ mile walk of train station that offers &lt; 1 hour commute to NYC or NJ rail friendly destinations</a:t>
            </a:r>
          </a:p>
          <a:p>
            <a:endParaRPr lang="en-US" dirty="0" smtClean="0"/>
          </a:p>
          <a:p>
            <a:r>
              <a:rPr lang="en-US" dirty="0" smtClean="0"/>
              <a:t>Number of Designated Transit Villages</a:t>
            </a:r>
          </a:p>
          <a:p>
            <a:pPr lvl="2"/>
            <a:r>
              <a:rPr lang="en-US" dirty="0" smtClean="0"/>
              <a:t>2004: 14</a:t>
            </a:r>
          </a:p>
          <a:p>
            <a:pPr lvl="2"/>
            <a:r>
              <a:rPr lang="en-US" dirty="0" smtClean="0"/>
              <a:t>2010: 20</a:t>
            </a:r>
          </a:p>
          <a:p>
            <a:pPr lvl="2"/>
            <a:r>
              <a:rPr lang="en-US" b="1" dirty="0" smtClean="0"/>
              <a:t>2014: 28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Streets Phenomenon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NJDOT: #1 Complete Streets Policy in US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NJ Municipal Complete Streets Policies</a:t>
            </a:r>
          </a:p>
          <a:p>
            <a:pPr lvl="1"/>
            <a:r>
              <a:rPr lang="en-US" dirty="0" smtClean="0"/>
              <a:t>a/o Jan 1, 2012: </a:t>
            </a:r>
            <a:r>
              <a:rPr lang="en-US" b="1" dirty="0" smtClean="0"/>
              <a:t>25</a:t>
            </a:r>
          </a:p>
          <a:p>
            <a:pPr lvl="1"/>
            <a:r>
              <a:rPr lang="en-US" dirty="0" smtClean="0"/>
              <a:t>a/o Jan 1, 2013: </a:t>
            </a:r>
            <a:r>
              <a:rPr lang="en-US" b="1" dirty="0" smtClean="0"/>
              <a:t>62</a:t>
            </a:r>
          </a:p>
          <a:p>
            <a:pPr lvl="1"/>
            <a:r>
              <a:rPr lang="en-US" dirty="0" smtClean="0"/>
              <a:t>a/o Jan 1, 2014: </a:t>
            </a:r>
            <a:r>
              <a:rPr lang="en-US" b="1" dirty="0" smtClean="0"/>
              <a:t>88</a:t>
            </a:r>
          </a:p>
          <a:p>
            <a:pPr lvl="1"/>
            <a:r>
              <a:rPr lang="en-US" dirty="0" smtClean="0"/>
              <a:t>+ 2 more so far in 2014 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b="1" dirty="0" smtClean="0">
                <a:sym typeface="Wingdings" pitchFamily="2" charset="2"/>
              </a:rPr>
              <a:t>90 total</a:t>
            </a:r>
            <a:r>
              <a:rPr lang="en-US" b="1" dirty="0" smtClean="0"/>
              <a:t> </a:t>
            </a:r>
          </a:p>
          <a:p>
            <a:pPr lvl="1">
              <a:buNone/>
            </a:pPr>
            <a:endParaRPr lang="en-US" b="1" dirty="0" smtClean="0"/>
          </a:p>
          <a:p>
            <a:r>
              <a:rPr lang="en-US" dirty="0" smtClean="0"/>
              <a:t>NJ Counties: Camden, Essex, Hudson, Mercer, Middlesex, Monmouth (6)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588</TotalTime>
  <Words>495</Words>
  <Application>Microsoft Office PowerPoint</Application>
  <PresentationFormat>On-screen Show (4:3)</PresentationFormat>
  <Paragraphs>98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Clean Air Strategies at NJDOT </vt:lpstr>
      <vt:lpstr>Clean Air Strategies for NJDOT</vt:lpstr>
      <vt:lpstr>AFVs in NJDOT’s Fleet  </vt:lpstr>
      <vt:lpstr>Traffic Signals and Technology</vt:lpstr>
      <vt:lpstr>Construction - Materials</vt:lpstr>
      <vt:lpstr>Construction - Retrofit</vt:lpstr>
      <vt:lpstr>Incentives to reduce miles driven</vt:lpstr>
      <vt:lpstr>Transit Village/TOD Successes</vt:lpstr>
      <vt:lpstr>Complete Streets Phenomenon</vt:lpstr>
      <vt:lpstr>Partnership with health agencies</vt:lpstr>
      <vt:lpstr>Outlook – Moving Forward</vt:lpstr>
      <vt:lpstr>Questions?</vt:lpstr>
    </vt:vector>
  </TitlesOfParts>
  <Company>NJDOT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 Clean Air Council Annual Public Hearing April 11, 2012</dc:title>
  <dc:creator>TPPSWOR</dc:creator>
  <cp:lastModifiedBy>Swords, Andrew</cp:lastModifiedBy>
  <cp:revision>57</cp:revision>
  <dcterms:created xsi:type="dcterms:W3CDTF">2012-04-05T21:02:07Z</dcterms:created>
  <dcterms:modified xsi:type="dcterms:W3CDTF">2014-04-02T19:57:50Z</dcterms:modified>
</cp:coreProperties>
</file>