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07" r:id="rId2"/>
  </p:sldMasterIdLst>
  <p:notesMasterIdLst>
    <p:notesMasterId r:id="rId31"/>
  </p:notesMasterIdLst>
  <p:handoutMasterIdLst>
    <p:handoutMasterId r:id="rId32"/>
  </p:handoutMasterIdLst>
  <p:sldIdLst>
    <p:sldId id="258" r:id="rId3"/>
    <p:sldId id="259" r:id="rId4"/>
    <p:sldId id="284" r:id="rId5"/>
    <p:sldId id="285" r:id="rId6"/>
    <p:sldId id="286" r:id="rId7"/>
    <p:sldId id="261" r:id="rId8"/>
    <p:sldId id="260" r:id="rId9"/>
    <p:sldId id="287" r:id="rId10"/>
    <p:sldId id="263" r:id="rId11"/>
    <p:sldId id="264" r:id="rId12"/>
    <p:sldId id="265" r:id="rId13"/>
    <p:sldId id="268" r:id="rId14"/>
    <p:sldId id="270" r:id="rId15"/>
    <p:sldId id="282" r:id="rId16"/>
    <p:sldId id="271" r:id="rId17"/>
    <p:sldId id="272" r:id="rId18"/>
    <p:sldId id="288" r:id="rId19"/>
    <p:sldId id="273" r:id="rId20"/>
    <p:sldId id="274" r:id="rId21"/>
    <p:sldId id="275" r:id="rId22"/>
    <p:sldId id="269" r:id="rId23"/>
    <p:sldId id="276" r:id="rId24"/>
    <p:sldId id="277" r:id="rId25"/>
    <p:sldId id="278" r:id="rId26"/>
    <p:sldId id="279" r:id="rId27"/>
    <p:sldId id="283" r:id="rId28"/>
    <p:sldId id="257" r:id="rId29"/>
    <p:sldId id="256"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31" autoAdjust="0"/>
    <p:restoredTop sz="94684" autoAdjust="0"/>
  </p:normalViewPr>
  <p:slideViewPr>
    <p:cSldViewPr>
      <p:cViewPr varScale="1">
        <p:scale>
          <a:sx n="76" d="100"/>
          <a:sy n="76" d="100"/>
        </p:scale>
        <p:origin x="-456" y="-72"/>
      </p:cViewPr>
      <p:guideLst>
        <p:guide orient="horz" pos="2160"/>
        <p:guide pos="2880"/>
      </p:guideLst>
    </p:cSldViewPr>
  </p:slideViewPr>
  <p:outlineViewPr>
    <p:cViewPr>
      <p:scale>
        <a:sx n="33" d="100"/>
        <a:sy n="33" d="100"/>
      </p:scale>
      <p:origin x="0" y="4232"/>
    </p:cViewPr>
  </p:outlineViewPr>
  <p:notesTextViewPr>
    <p:cViewPr>
      <p:scale>
        <a:sx n="100" d="100"/>
        <a:sy n="100" d="100"/>
      </p:scale>
      <p:origin x="0" y="0"/>
    </p:cViewPr>
  </p:notesTextViewPr>
  <p:notesViewPr>
    <p:cSldViewPr>
      <p:cViewPr varScale="1">
        <p:scale>
          <a:sx n="60" d="100"/>
          <a:sy n="60" d="100"/>
        </p:scale>
        <p:origin x="-183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699E418-71B9-46C4-A097-EABD98CB9FB5}" type="datetimeFigureOut">
              <a:rPr lang="en-US" smtClean="0"/>
              <a:t>2/19/2016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EEB5A9E-D117-44CD-B305-65160F6CC5A0}" type="slidenum">
              <a:rPr lang="en-US" smtClean="0"/>
              <a:t>‹#›</a:t>
            </a:fld>
            <a:endParaRPr lang="en-US"/>
          </a:p>
        </p:txBody>
      </p:sp>
    </p:spTree>
    <p:extLst>
      <p:ext uri="{BB962C8B-B14F-4D97-AF65-F5344CB8AC3E}">
        <p14:creationId xmlns:p14="http://schemas.microsoft.com/office/powerpoint/2010/main" val="3420035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AEB4EFF-6978-4C7A-9581-D828053F1A00}" type="datetimeFigureOut">
              <a:rPr lang="en-US" smtClean="0"/>
              <a:t>2/19/2016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D16573D-B61E-40C0-AFB4-5831E1AB88B3}" type="slidenum">
              <a:rPr lang="en-US" smtClean="0"/>
              <a:t>‹#›</a:t>
            </a:fld>
            <a:endParaRPr lang="en-US"/>
          </a:p>
        </p:txBody>
      </p:sp>
    </p:spTree>
    <p:extLst>
      <p:ext uri="{BB962C8B-B14F-4D97-AF65-F5344CB8AC3E}">
        <p14:creationId xmlns:p14="http://schemas.microsoft.com/office/powerpoint/2010/main" val="1379355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jdeponline.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74700"/>
            <a:ext cx="4648200" cy="3486150"/>
          </a:xfrm>
        </p:spPr>
      </p:sp>
      <p:sp>
        <p:nvSpPr>
          <p:cNvPr id="3" name="Notes Placeholder 2"/>
          <p:cNvSpPr>
            <a:spLocks noGrp="1"/>
          </p:cNvSpPr>
          <p:nvPr>
            <p:ph type="body" idx="1"/>
          </p:nvPr>
        </p:nvSpPr>
        <p:spPr>
          <a:xfrm>
            <a:off x="685800" y="4419600"/>
            <a:ext cx="5608320" cy="4724400"/>
          </a:xfrm>
        </p:spPr>
        <p:txBody>
          <a:bodyPr/>
          <a:lstStyle/>
          <a:p>
            <a:r>
              <a:rPr lang="en-US" sz="1400" dirty="0" smtClean="0"/>
              <a:t>There </a:t>
            </a:r>
            <a:r>
              <a:rPr lang="en-US" sz="1400" b="1" dirty="0"/>
              <a:t>is no requirement to immediately register </a:t>
            </a:r>
            <a:r>
              <a:rPr lang="en-US" sz="1400" dirty="0"/>
              <a:t>and/or submit an RMP.  The last RMP you submitted is still valid.  You would only submit an RMP if you need to correct or update the information formerly submitted.  </a:t>
            </a:r>
          </a:p>
          <a:p>
            <a:r>
              <a:rPr lang="en-US" sz="1400" dirty="0"/>
              <a:t>However, we urge you to at least </a:t>
            </a:r>
            <a:r>
              <a:rPr lang="en-US" sz="1400" b="1" dirty="0"/>
              <a:t>go thru the registration process</a:t>
            </a:r>
            <a:r>
              <a:rPr lang="en-US" sz="1400" dirty="0"/>
              <a:t>.  This can take time since it involves submitting a form via US Mail</a:t>
            </a:r>
            <a:r>
              <a:rPr lang="en-US" sz="1400" dirty="0" smtClean="0"/>
              <a:t>.</a:t>
            </a:r>
          </a:p>
          <a:p>
            <a:endParaRPr lang="en-US" sz="1400" dirty="0"/>
          </a:p>
          <a:p>
            <a:r>
              <a:rPr lang="en-US" sz="1400" dirty="0"/>
              <a:t>If you haven’t already been made aware, there is an </a:t>
            </a:r>
            <a:r>
              <a:rPr lang="en-US" sz="1400" b="1" dirty="0"/>
              <a:t>eNJRMP User’s Manual</a:t>
            </a:r>
            <a:r>
              <a:rPr lang="en-US" sz="1400" dirty="0"/>
              <a:t> available on-line which will walk you through the process.  What I am going to do initially is give an abbreviated version of what is in the eNJRMP manual.  The </a:t>
            </a:r>
            <a:r>
              <a:rPr lang="en-US" sz="1400" dirty="0" smtClean="0"/>
              <a:t>46 </a:t>
            </a:r>
            <a:r>
              <a:rPr lang="en-US" sz="1400" dirty="0"/>
              <a:t>page manual goes into much more detail.  Much of this will be how to get into the system.  Actually </a:t>
            </a:r>
            <a:r>
              <a:rPr lang="en-US" sz="1400" b="1" dirty="0"/>
              <a:t>entering data into an RMP is the eas</a:t>
            </a:r>
            <a:r>
              <a:rPr lang="en-US" sz="1400" dirty="0"/>
              <a:t>y part.</a:t>
            </a:r>
          </a:p>
        </p:txBody>
      </p:sp>
      <p:sp>
        <p:nvSpPr>
          <p:cNvPr id="4" name="Slide Number Placeholder 3"/>
          <p:cNvSpPr>
            <a:spLocks noGrp="1"/>
          </p:cNvSpPr>
          <p:nvPr>
            <p:ph type="sldNum" sz="quarter" idx="10"/>
          </p:nvPr>
        </p:nvSpPr>
        <p:spPr/>
        <p:txBody>
          <a:bodyPr/>
          <a:lstStyle/>
          <a:p>
            <a:fld id="{4D16573D-B61E-40C0-AFB4-5831E1AB88B3}" type="slidenum">
              <a:rPr lang="en-US" smtClean="0"/>
              <a:t>1</a:t>
            </a:fld>
            <a:endParaRPr lang="en-US"/>
          </a:p>
        </p:txBody>
      </p:sp>
    </p:spTree>
    <p:extLst>
      <p:ext uri="{BB962C8B-B14F-4D97-AF65-F5344CB8AC3E}">
        <p14:creationId xmlns:p14="http://schemas.microsoft.com/office/powerpoint/2010/main" val="241691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Under the workspace tab, click </a:t>
            </a:r>
            <a:r>
              <a:rPr lang="en-US" sz="1400" b="1" dirty="0"/>
              <a:t>C</a:t>
            </a:r>
            <a:r>
              <a:rPr lang="en-US" sz="1400" b="1" dirty="0" smtClean="0"/>
              <a:t>onfigure </a:t>
            </a:r>
            <a:r>
              <a:rPr lang="en-US" sz="1400" b="1" dirty="0"/>
              <a:t>S</a:t>
            </a:r>
            <a:r>
              <a:rPr lang="en-US" sz="1400" b="1" dirty="0" smtClean="0"/>
              <a:t>ervices</a:t>
            </a:r>
            <a:r>
              <a:rPr lang="en-US" sz="1400" dirty="0" smtClean="0"/>
              <a:t>.</a:t>
            </a:r>
            <a:endParaRPr lang="en-US" sz="1400" dirty="0"/>
          </a:p>
        </p:txBody>
      </p:sp>
      <p:sp>
        <p:nvSpPr>
          <p:cNvPr id="4" name="Slide Number Placeholder 3"/>
          <p:cNvSpPr>
            <a:spLocks noGrp="1"/>
          </p:cNvSpPr>
          <p:nvPr>
            <p:ph type="sldNum" sz="quarter" idx="10"/>
          </p:nvPr>
        </p:nvSpPr>
        <p:spPr/>
        <p:txBody>
          <a:bodyPr/>
          <a:lstStyle/>
          <a:p>
            <a:fld id="{4D16573D-B61E-40C0-AFB4-5831E1AB88B3}" type="slidenum">
              <a:rPr lang="en-US" smtClean="0"/>
              <a:t>10</a:t>
            </a:fld>
            <a:endParaRPr lang="en-US"/>
          </a:p>
        </p:txBody>
      </p:sp>
    </p:spTree>
    <p:extLst>
      <p:ext uri="{BB962C8B-B14F-4D97-AF65-F5344CB8AC3E}">
        <p14:creationId xmlns:p14="http://schemas.microsoft.com/office/powerpoint/2010/main" val="415772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Then check </a:t>
            </a:r>
            <a:r>
              <a:rPr lang="en-US" sz="1400" b="1" dirty="0" smtClean="0"/>
              <a:t>eNJRMP Submit  </a:t>
            </a:r>
            <a:r>
              <a:rPr lang="en-US" sz="1400" dirty="0" smtClean="0"/>
              <a:t>and click </a:t>
            </a:r>
            <a:r>
              <a:rPr lang="en-US" sz="1400" b="1" dirty="0" smtClean="0"/>
              <a:t>OK.</a:t>
            </a:r>
            <a:endParaRPr lang="en-US" sz="1400" b="1" dirty="0"/>
          </a:p>
          <a:p>
            <a:endParaRPr lang="en-US" sz="1400" b="1" dirty="0" smtClean="0"/>
          </a:p>
          <a:p>
            <a:r>
              <a:rPr lang="en-US" sz="1400" dirty="0" smtClean="0"/>
              <a:t>Doing this places the eNJRMP Submit link on My Workspace.</a:t>
            </a:r>
          </a:p>
        </p:txBody>
      </p:sp>
      <p:sp>
        <p:nvSpPr>
          <p:cNvPr id="4" name="Slide Number Placeholder 3"/>
          <p:cNvSpPr>
            <a:spLocks noGrp="1"/>
          </p:cNvSpPr>
          <p:nvPr>
            <p:ph type="sldNum" sz="quarter" idx="10"/>
          </p:nvPr>
        </p:nvSpPr>
        <p:spPr/>
        <p:txBody>
          <a:bodyPr/>
          <a:lstStyle/>
          <a:p>
            <a:fld id="{4D16573D-B61E-40C0-AFB4-5831E1AB88B3}" type="slidenum">
              <a:rPr lang="en-US" smtClean="0"/>
              <a:t>11</a:t>
            </a:fld>
            <a:endParaRPr lang="en-US"/>
          </a:p>
        </p:txBody>
      </p:sp>
    </p:spTree>
    <p:extLst>
      <p:ext uri="{BB962C8B-B14F-4D97-AF65-F5344CB8AC3E}">
        <p14:creationId xmlns:p14="http://schemas.microsoft.com/office/powerpoint/2010/main" val="4090896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5254" y="4415790"/>
            <a:ext cx="5919893" cy="4183380"/>
          </a:xfrm>
        </p:spPr>
        <p:txBody>
          <a:bodyPr/>
          <a:lstStyle/>
          <a:p>
            <a:r>
              <a:rPr lang="en-US" sz="1400" dirty="0" smtClean="0"/>
              <a:t>Producing this screen.</a:t>
            </a:r>
          </a:p>
          <a:p>
            <a:endParaRPr lang="en-US" sz="1400" dirty="0"/>
          </a:p>
          <a:p>
            <a:r>
              <a:rPr lang="en-US" sz="1400" dirty="0"/>
              <a:t>Note the eNJRMP link.  You will use this every time you access enjrmp SUBMIT.  The configure services button is used only once.</a:t>
            </a:r>
          </a:p>
          <a:p>
            <a:endParaRPr lang="en-US" sz="1400" dirty="0"/>
          </a:p>
          <a:p>
            <a:r>
              <a:rPr lang="en-US" sz="1400" dirty="0" smtClean="0"/>
              <a:t>At this point, an FSA</a:t>
            </a:r>
            <a:r>
              <a:rPr lang="en-US" sz="1400" baseline="0" dirty="0" smtClean="0"/>
              <a:t> who will be submitting RMPs is ready to do so.  But before we get into </a:t>
            </a:r>
            <a:r>
              <a:rPr lang="en-US" sz="1400" dirty="0" smtClean="0"/>
              <a:t>submitting RMPs</a:t>
            </a:r>
            <a:r>
              <a:rPr lang="en-US" sz="1400" baseline="0" dirty="0" smtClean="0"/>
              <a:t>, we need to show how to add additional persons, including consultants, to the people who can submit an RMP for your facility.   </a:t>
            </a:r>
          </a:p>
          <a:p>
            <a:endParaRPr lang="en-US" sz="1400" dirty="0"/>
          </a:p>
          <a:p>
            <a:r>
              <a:rPr lang="en-US" sz="1400" dirty="0" smtClean="0"/>
              <a:t>Individuals who are </a:t>
            </a:r>
            <a:r>
              <a:rPr lang="en-US" sz="1400" b="1" dirty="0" smtClean="0"/>
              <a:t>not</a:t>
            </a:r>
            <a:r>
              <a:rPr lang="en-US" sz="1400" dirty="0" smtClean="0"/>
              <a:t> FSAs do the following:</a:t>
            </a:r>
          </a:p>
          <a:p>
            <a:r>
              <a:rPr lang="en-US" sz="1400" dirty="0"/>
              <a:t>	</a:t>
            </a:r>
            <a:r>
              <a:rPr lang="en-US" sz="1400" dirty="0" smtClean="0"/>
              <a:t>a.  You create an NJDEP on-line account and log on.</a:t>
            </a:r>
          </a:p>
          <a:p>
            <a:r>
              <a:rPr lang="en-US" sz="1400" dirty="0"/>
              <a:t>	</a:t>
            </a:r>
            <a:r>
              <a:rPr lang="en-US" sz="1400" dirty="0" smtClean="0"/>
              <a:t>b.  [next slide]</a:t>
            </a:r>
            <a:endParaRPr lang="en-US" sz="1400" dirty="0"/>
          </a:p>
        </p:txBody>
      </p:sp>
      <p:sp>
        <p:nvSpPr>
          <p:cNvPr id="4" name="Slide Number Placeholder 3"/>
          <p:cNvSpPr>
            <a:spLocks noGrp="1"/>
          </p:cNvSpPr>
          <p:nvPr>
            <p:ph type="sldNum" sz="quarter" idx="10"/>
          </p:nvPr>
        </p:nvSpPr>
        <p:spPr/>
        <p:txBody>
          <a:bodyPr/>
          <a:lstStyle/>
          <a:p>
            <a:fld id="{4D16573D-B61E-40C0-AFB4-5831E1AB88B3}" type="slidenum">
              <a:rPr lang="en-US" smtClean="0"/>
              <a:t>12</a:t>
            </a:fld>
            <a:endParaRPr lang="en-US"/>
          </a:p>
        </p:txBody>
      </p:sp>
    </p:spTree>
    <p:extLst>
      <p:ext uri="{BB962C8B-B14F-4D97-AF65-F5344CB8AC3E}">
        <p14:creationId xmlns:p14="http://schemas.microsoft.com/office/powerpoint/2010/main" val="3935901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sz="1400" dirty="0" smtClean="0"/>
              <a:t>c.  And this screen appears</a:t>
            </a:r>
          </a:p>
          <a:p>
            <a:endParaRPr lang="en-US" sz="1400" dirty="0" smtClean="0"/>
          </a:p>
          <a:p>
            <a:r>
              <a:rPr lang="en-US" sz="1400" dirty="0" smtClean="0"/>
              <a:t>	d.  We saw this screen earlier when we configured services as an FSA;  you now click </a:t>
            </a:r>
            <a:r>
              <a:rPr lang="en-US" sz="1400" b="1" dirty="0" smtClean="0"/>
              <a:t>My </a:t>
            </a:r>
            <a:r>
              <a:rPr lang="en-US" sz="1400" b="1" dirty="0"/>
              <a:t>W</a:t>
            </a:r>
            <a:r>
              <a:rPr lang="en-US" sz="1400" b="1" dirty="0" smtClean="0"/>
              <a:t>orkspace </a:t>
            </a:r>
            <a:r>
              <a:rPr lang="en-US" sz="1400" dirty="0" smtClean="0"/>
              <a:t>and configure services just as you saw earlier as an FSA.</a:t>
            </a:r>
          </a:p>
          <a:p>
            <a:endParaRPr lang="en-US" sz="1400" dirty="0" smtClean="0"/>
          </a:p>
          <a:p>
            <a:r>
              <a:rPr lang="en-US" sz="1400" dirty="0"/>
              <a:t>	</a:t>
            </a:r>
            <a:r>
              <a:rPr lang="en-US" sz="1400" dirty="0" smtClean="0"/>
              <a:t>e. But now, instead of getting this [[next slide].</a:t>
            </a:r>
          </a:p>
        </p:txBody>
      </p:sp>
      <p:sp>
        <p:nvSpPr>
          <p:cNvPr id="4" name="Slide Number Placeholder 3"/>
          <p:cNvSpPr>
            <a:spLocks noGrp="1"/>
          </p:cNvSpPr>
          <p:nvPr>
            <p:ph type="sldNum" sz="quarter" idx="10"/>
          </p:nvPr>
        </p:nvSpPr>
        <p:spPr/>
        <p:txBody>
          <a:bodyPr/>
          <a:lstStyle/>
          <a:p>
            <a:fld id="{4D16573D-B61E-40C0-AFB4-5831E1AB88B3}" type="slidenum">
              <a:rPr lang="en-US" smtClean="0"/>
              <a:t>13</a:t>
            </a:fld>
            <a:endParaRPr lang="en-US"/>
          </a:p>
        </p:txBody>
      </p:sp>
    </p:spTree>
    <p:extLst>
      <p:ext uri="{BB962C8B-B14F-4D97-AF65-F5344CB8AC3E}">
        <p14:creationId xmlns:p14="http://schemas.microsoft.com/office/powerpoint/2010/main" val="2517594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screen will not be seen by the IDK.</a:t>
            </a:r>
            <a:endParaRPr lang="en-US" dirty="0"/>
          </a:p>
        </p:txBody>
      </p:sp>
      <p:sp>
        <p:nvSpPr>
          <p:cNvPr id="4" name="Slide Number Placeholder 3"/>
          <p:cNvSpPr>
            <a:spLocks noGrp="1"/>
          </p:cNvSpPr>
          <p:nvPr>
            <p:ph type="sldNum" sz="quarter" idx="10"/>
          </p:nvPr>
        </p:nvSpPr>
        <p:spPr/>
        <p:txBody>
          <a:bodyPr/>
          <a:lstStyle/>
          <a:p>
            <a:fld id="{4D16573D-B61E-40C0-AFB4-5831E1AB88B3}" type="slidenum">
              <a:rPr lang="en-US" smtClean="0"/>
              <a:t>14</a:t>
            </a:fld>
            <a:endParaRPr lang="en-US"/>
          </a:p>
        </p:txBody>
      </p:sp>
    </p:spTree>
    <p:extLst>
      <p:ext uri="{BB962C8B-B14F-4D97-AF65-F5344CB8AC3E}">
        <p14:creationId xmlns:p14="http://schemas.microsoft.com/office/powerpoint/2010/main" val="2089598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You get this.  This is the screen seen by the IDK.</a:t>
            </a:r>
          </a:p>
          <a:p>
            <a:endParaRPr lang="en-US" sz="1400" dirty="0" smtClean="0"/>
          </a:p>
          <a:p>
            <a:r>
              <a:rPr lang="en-US" sz="1400" dirty="0" smtClean="0"/>
              <a:t>No facilities are shown so you click</a:t>
            </a:r>
            <a:r>
              <a:rPr lang="en-US" sz="1400" baseline="0" dirty="0" smtClean="0"/>
              <a:t> </a:t>
            </a:r>
            <a:r>
              <a:rPr lang="en-US" sz="1400" b="1" baseline="0" dirty="0" smtClean="0"/>
              <a:t>Add Facilities</a:t>
            </a:r>
            <a:r>
              <a:rPr lang="en-US" sz="1400" baseline="0" dirty="0" smtClean="0"/>
              <a:t>.</a:t>
            </a:r>
          </a:p>
          <a:p>
            <a:endParaRPr lang="en-US" dirty="0"/>
          </a:p>
        </p:txBody>
      </p:sp>
      <p:sp>
        <p:nvSpPr>
          <p:cNvPr id="4" name="Slide Number Placeholder 3"/>
          <p:cNvSpPr>
            <a:spLocks noGrp="1"/>
          </p:cNvSpPr>
          <p:nvPr>
            <p:ph type="sldNum" sz="quarter" idx="10"/>
          </p:nvPr>
        </p:nvSpPr>
        <p:spPr/>
        <p:txBody>
          <a:bodyPr/>
          <a:lstStyle/>
          <a:p>
            <a:fld id="{4D16573D-B61E-40C0-AFB4-5831E1AB88B3}" type="slidenum">
              <a:rPr lang="en-US" smtClean="0"/>
              <a:t>15</a:t>
            </a:fld>
            <a:endParaRPr lang="en-US"/>
          </a:p>
        </p:txBody>
      </p:sp>
    </p:spTree>
    <p:extLst>
      <p:ext uri="{BB962C8B-B14F-4D97-AF65-F5344CB8AC3E}">
        <p14:creationId xmlns:p14="http://schemas.microsoft.com/office/powerpoint/2010/main" val="2307716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We select the first item, then select </a:t>
            </a:r>
            <a:r>
              <a:rPr lang="en-US" sz="1400" b="1" dirty="0" smtClean="0"/>
              <a:t>TCPA</a:t>
            </a:r>
            <a:r>
              <a:rPr lang="en-US" sz="1400" dirty="0" smtClean="0"/>
              <a:t>, and then type in the TCPA ID</a:t>
            </a:r>
            <a:r>
              <a:rPr lang="en-US" sz="1400" baseline="0" dirty="0" smtClean="0"/>
              <a:t> number and click </a:t>
            </a:r>
            <a:r>
              <a:rPr lang="en-US" sz="1400" b="1" baseline="0" dirty="0" smtClean="0"/>
              <a:t>Search.</a:t>
            </a:r>
          </a:p>
          <a:p>
            <a:endParaRPr lang="en-US" sz="1400" b="1" dirty="0"/>
          </a:p>
        </p:txBody>
      </p:sp>
      <p:sp>
        <p:nvSpPr>
          <p:cNvPr id="4" name="Slide Number Placeholder 3"/>
          <p:cNvSpPr>
            <a:spLocks noGrp="1"/>
          </p:cNvSpPr>
          <p:nvPr>
            <p:ph type="sldNum" sz="quarter" idx="10"/>
          </p:nvPr>
        </p:nvSpPr>
        <p:spPr/>
        <p:txBody>
          <a:bodyPr/>
          <a:lstStyle/>
          <a:p>
            <a:fld id="{4D16573D-B61E-40C0-AFB4-5831E1AB88B3}" type="slidenum">
              <a:rPr lang="en-US" smtClean="0"/>
              <a:t>16</a:t>
            </a:fld>
            <a:endParaRPr lang="en-US"/>
          </a:p>
        </p:txBody>
      </p:sp>
    </p:spTree>
    <p:extLst>
      <p:ext uri="{BB962C8B-B14F-4D97-AF65-F5344CB8AC3E}">
        <p14:creationId xmlns:p14="http://schemas.microsoft.com/office/powerpoint/2010/main" val="1034721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a:t>then get where we check the box next to the facility (even if there is only one facility) and then click </a:t>
            </a:r>
            <a:r>
              <a:rPr lang="en-US" b="1" dirty="0"/>
              <a:t>Add Selected Facilities</a:t>
            </a:r>
            <a:r>
              <a:rPr lang="en-US" dirty="0"/>
              <a:t>.</a:t>
            </a:r>
          </a:p>
          <a:p>
            <a:endParaRPr lang="en-US" dirty="0"/>
          </a:p>
          <a:p>
            <a:r>
              <a:rPr lang="en-US" dirty="0"/>
              <a:t>At this point, the system automatically sends out an e-mail to the FSA requesting access for </a:t>
            </a:r>
            <a:r>
              <a:rPr lang="en-US" dirty="0" smtClean="0"/>
              <a:t>you </a:t>
            </a:r>
            <a:r>
              <a:rPr lang="en-US" dirty="0"/>
              <a:t>to the facility</a:t>
            </a:r>
            <a:r>
              <a:rPr lang="en-US" dirty="0" smtClean="0"/>
              <a:t>.</a:t>
            </a:r>
          </a:p>
          <a:p>
            <a:endParaRPr lang="en-US" dirty="0"/>
          </a:p>
          <a:p>
            <a:r>
              <a:rPr lang="en-US" dirty="0"/>
              <a:t>You should note that you need to check your spam folder if you are waiting for a system e-mail.  </a:t>
            </a:r>
            <a:r>
              <a:rPr lang="en-US"/>
              <a:t>When we were testing the program we discovered that our spam filter was routing some of the system-generated e-mails to the spam folder.</a:t>
            </a:r>
          </a:p>
          <a:p>
            <a:endParaRPr lang="en-US" dirty="0"/>
          </a:p>
        </p:txBody>
      </p:sp>
      <p:sp>
        <p:nvSpPr>
          <p:cNvPr id="4" name="Slide Number Placeholder 3"/>
          <p:cNvSpPr>
            <a:spLocks noGrp="1"/>
          </p:cNvSpPr>
          <p:nvPr>
            <p:ph type="sldNum" sz="quarter" idx="10"/>
          </p:nvPr>
        </p:nvSpPr>
        <p:spPr/>
        <p:txBody>
          <a:bodyPr/>
          <a:lstStyle/>
          <a:p>
            <a:fld id="{4D16573D-B61E-40C0-AFB4-5831E1AB88B3}" type="slidenum">
              <a:rPr lang="en-US" smtClean="0"/>
              <a:t>17</a:t>
            </a:fld>
            <a:endParaRPr lang="en-US"/>
          </a:p>
        </p:txBody>
      </p:sp>
    </p:spTree>
    <p:extLst>
      <p:ext uri="{BB962C8B-B14F-4D97-AF65-F5344CB8AC3E}">
        <p14:creationId xmlns:p14="http://schemas.microsoft.com/office/powerpoint/2010/main" val="561505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And we get this.  This particular slide</a:t>
            </a:r>
            <a:r>
              <a:rPr lang="en-US" sz="1400" baseline="0" dirty="0" smtClean="0"/>
              <a:t> shows what a consultant might see, i.e. more than one facility.  For most others, this will not be true.</a:t>
            </a:r>
          </a:p>
          <a:p>
            <a:endParaRPr lang="en-US" sz="1400" baseline="0" dirty="0" smtClean="0"/>
          </a:p>
          <a:p>
            <a:r>
              <a:rPr lang="en-US" sz="1400" baseline="0" dirty="0" smtClean="0"/>
              <a:t>Note that for the facility in question, the status is shown as pending.  This means that you do not yet have access to that facility.  The status will change from pending to granted when the FSA approves you.  And this could take a while if the FSA is doesn’t read e-mails,</a:t>
            </a:r>
            <a:r>
              <a:rPr lang="en-US" sz="1400" dirty="0" smtClean="0"/>
              <a:t> </a:t>
            </a:r>
            <a:r>
              <a:rPr lang="en-US" sz="1400" baseline="0" dirty="0" smtClean="0"/>
              <a:t>is on vacation, or otherwise doesn’t approve you right away.</a:t>
            </a:r>
          </a:p>
          <a:p>
            <a:endParaRPr lang="en-US" sz="1400" dirty="0"/>
          </a:p>
          <a:p>
            <a:r>
              <a:rPr lang="en-US" sz="1400" dirty="0" smtClean="0"/>
              <a:t>So you, </a:t>
            </a:r>
            <a:r>
              <a:rPr lang="en-US" sz="1400" dirty="0"/>
              <a:t>an </a:t>
            </a:r>
            <a:r>
              <a:rPr lang="en-US" sz="1400" b="1" dirty="0"/>
              <a:t>“</a:t>
            </a:r>
            <a:r>
              <a:rPr lang="en-US" sz="1400" dirty="0"/>
              <a:t>Individual with Direct </a:t>
            </a:r>
            <a:r>
              <a:rPr lang="en-US" sz="1400" dirty="0" smtClean="0"/>
              <a:t>Knowledge</a:t>
            </a:r>
            <a:r>
              <a:rPr lang="en-US" sz="1400" b="1" dirty="0" smtClean="0"/>
              <a:t>” </a:t>
            </a:r>
            <a:r>
              <a:rPr lang="en-US" sz="1400" dirty="0" smtClean="0"/>
              <a:t>are done until you receive an e-mail from the system which says you have been granted access.  When that happens the “Pending” changes to “Granted” and you are ready to submit RMPs.</a:t>
            </a:r>
            <a:endParaRPr lang="en-US" sz="1400" dirty="0"/>
          </a:p>
        </p:txBody>
      </p:sp>
      <p:sp>
        <p:nvSpPr>
          <p:cNvPr id="4" name="Slide Number Placeholder 3"/>
          <p:cNvSpPr>
            <a:spLocks noGrp="1"/>
          </p:cNvSpPr>
          <p:nvPr>
            <p:ph type="sldNum" sz="quarter" idx="10"/>
          </p:nvPr>
        </p:nvSpPr>
        <p:spPr/>
        <p:txBody>
          <a:bodyPr/>
          <a:lstStyle/>
          <a:p>
            <a:fld id="{4D16573D-B61E-40C0-AFB4-5831E1AB88B3}" type="slidenum">
              <a:rPr lang="en-US" smtClean="0"/>
              <a:t>18</a:t>
            </a:fld>
            <a:endParaRPr lang="en-US"/>
          </a:p>
        </p:txBody>
      </p:sp>
    </p:spTree>
    <p:extLst>
      <p:ext uri="{BB962C8B-B14F-4D97-AF65-F5344CB8AC3E}">
        <p14:creationId xmlns:p14="http://schemas.microsoft.com/office/powerpoint/2010/main" val="4084700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FSA, after receiving notification of an RMP access request, must login to </a:t>
            </a:r>
            <a:r>
              <a:rPr lang="en-US" sz="1400" dirty="0" err="1"/>
              <a:t>NJDEPOnline</a:t>
            </a:r>
            <a:r>
              <a:rPr lang="en-US" sz="1400" dirty="0"/>
              <a:t> and navigate to the “My Workspace” tab/page. </a:t>
            </a:r>
          </a:p>
          <a:p>
            <a:endParaRPr lang="en-US" sz="1400" dirty="0"/>
          </a:p>
          <a:p>
            <a:r>
              <a:rPr lang="en-US" sz="1400" dirty="0"/>
              <a:t>The FSA then clicks on the icon (which looks like a notepad and pencil) in the Manage Security column </a:t>
            </a:r>
          </a:p>
        </p:txBody>
      </p:sp>
      <p:sp>
        <p:nvSpPr>
          <p:cNvPr id="4" name="Slide Number Placeholder 3"/>
          <p:cNvSpPr>
            <a:spLocks noGrp="1"/>
          </p:cNvSpPr>
          <p:nvPr>
            <p:ph type="sldNum" sz="quarter" idx="10"/>
          </p:nvPr>
        </p:nvSpPr>
        <p:spPr/>
        <p:txBody>
          <a:bodyPr/>
          <a:lstStyle/>
          <a:p>
            <a:fld id="{4D16573D-B61E-40C0-AFB4-5831E1AB88B3}" type="slidenum">
              <a:rPr lang="en-US" smtClean="0"/>
              <a:t>19</a:t>
            </a:fld>
            <a:endParaRPr lang="en-US"/>
          </a:p>
        </p:txBody>
      </p:sp>
    </p:spTree>
    <p:extLst>
      <p:ext uri="{BB962C8B-B14F-4D97-AF65-F5344CB8AC3E}">
        <p14:creationId xmlns:p14="http://schemas.microsoft.com/office/powerpoint/2010/main" val="418956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1.  Some of you may already have a User Profile.  If you do not, you must create one.  Because this is where you will access eNJRMP submit.</a:t>
            </a:r>
          </a:p>
          <a:p>
            <a:pPr marL="342900" indent="-342900">
              <a:buAutoNum type="arabicPeriod"/>
            </a:pPr>
            <a:endParaRPr lang="en-US" sz="1400" dirty="0" smtClean="0"/>
          </a:p>
          <a:p>
            <a:pPr marL="232943" indent="-232943">
              <a:buAutoNum type="arabicPeriod" startAt="2"/>
            </a:pPr>
            <a:r>
              <a:rPr lang="en-US" sz="1400" dirty="0" smtClean="0"/>
              <a:t>What’s an FSA?  Facility Security Administrator.  </a:t>
            </a:r>
          </a:p>
          <a:p>
            <a:pPr marL="232943" indent="-232943">
              <a:buAutoNum type="arabicPeriod" startAt="2"/>
            </a:pPr>
            <a:endParaRPr lang="en-US" sz="1400" dirty="0"/>
          </a:p>
        </p:txBody>
      </p:sp>
      <p:sp>
        <p:nvSpPr>
          <p:cNvPr id="4" name="Slide Number Placeholder 3"/>
          <p:cNvSpPr>
            <a:spLocks noGrp="1"/>
          </p:cNvSpPr>
          <p:nvPr>
            <p:ph type="sldNum" sz="quarter" idx="10"/>
          </p:nvPr>
        </p:nvSpPr>
        <p:spPr/>
        <p:txBody>
          <a:bodyPr/>
          <a:lstStyle/>
          <a:p>
            <a:fld id="{4D16573D-B61E-40C0-AFB4-5831E1AB88B3}" type="slidenum">
              <a:rPr lang="en-US" smtClean="0"/>
              <a:t>2</a:t>
            </a:fld>
            <a:endParaRPr lang="en-US"/>
          </a:p>
        </p:txBody>
      </p:sp>
    </p:spTree>
    <p:extLst>
      <p:ext uri="{BB962C8B-B14F-4D97-AF65-F5344CB8AC3E}">
        <p14:creationId xmlns:p14="http://schemas.microsoft.com/office/powerpoint/2010/main" val="342604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Which brings us to this screen.</a:t>
            </a:r>
          </a:p>
          <a:p>
            <a:endParaRPr lang="en-US" sz="1400" dirty="0" smtClean="0"/>
          </a:p>
          <a:p>
            <a:r>
              <a:rPr lang="en-US" sz="1400" dirty="0" smtClean="0"/>
              <a:t>Click</a:t>
            </a:r>
            <a:r>
              <a:rPr lang="en-US" sz="1400" baseline="0" dirty="0" smtClean="0"/>
              <a:t> </a:t>
            </a:r>
            <a:r>
              <a:rPr lang="en-US" sz="1400" b="1" baseline="0" dirty="0" smtClean="0"/>
              <a:t>Select</a:t>
            </a:r>
            <a:r>
              <a:rPr lang="en-US" sz="1400" baseline="0" dirty="0" smtClean="0"/>
              <a:t>, click </a:t>
            </a:r>
            <a:r>
              <a:rPr lang="en-US" sz="1400" b="1" baseline="0" dirty="0" smtClean="0"/>
              <a:t>Grant Access</a:t>
            </a:r>
            <a:r>
              <a:rPr lang="en-US" sz="1400" baseline="0" dirty="0" smtClean="0"/>
              <a:t>, and the individual in question, in this case John Davis1, moves from Available users to Assigned Users, and the FSA is done and logs out.  The system automatically sends an e-mail to the Individual with Direct Knowledge and we are complete and ready to submit an RMP!</a:t>
            </a:r>
            <a:endParaRPr lang="en-US" sz="1400" dirty="0"/>
          </a:p>
        </p:txBody>
      </p:sp>
      <p:sp>
        <p:nvSpPr>
          <p:cNvPr id="4" name="Slide Number Placeholder 3"/>
          <p:cNvSpPr>
            <a:spLocks noGrp="1"/>
          </p:cNvSpPr>
          <p:nvPr>
            <p:ph type="sldNum" sz="quarter" idx="10"/>
          </p:nvPr>
        </p:nvSpPr>
        <p:spPr/>
        <p:txBody>
          <a:bodyPr/>
          <a:lstStyle/>
          <a:p>
            <a:fld id="{4D16573D-B61E-40C0-AFB4-5831E1AB88B3}" type="slidenum">
              <a:rPr lang="en-US" smtClean="0"/>
              <a:t>20</a:t>
            </a:fld>
            <a:endParaRPr lang="en-US"/>
          </a:p>
        </p:txBody>
      </p:sp>
    </p:spTree>
    <p:extLst>
      <p:ext uri="{BB962C8B-B14F-4D97-AF65-F5344CB8AC3E}">
        <p14:creationId xmlns:p14="http://schemas.microsoft.com/office/powerpoint/2010/main" val="3415349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696913"/>
            <a:ext cx="4648200" cy="3486150"/>
          </a:xfrm>
        </p:spPr>
      </p:sp>
      <p:sp>
        <p:nvSpPr>
          <p:cNvPr id="3" name="Notes Placeholder 2"/>
          <p:cNvSpPr>
            <a:spLocks noGrp="1"/>
          </p:cNvSpPr>
          <p:nvPr>
            <p:ph type="body" idx="1"/>
          </p:nvPr>
        </p:nvSpPr>
        <p:spPr/>
        <p:txBody>
          <a:bodyPr/>
          <a:lstStyle/>
          <a:p>
            <a:r>
              <a:rPr lang="en-US" sz="1400" dirty="0" smtClean="0"/>
              <a:t>We are now ready to begin working on an actual RMP.</a:t>
            </a:r>
          </a:p>
          <a:p>
            <a:endParaRPr lang="en-US" sz="1400" dirty="0"/>
          </a:p>
          <a:p>
            <a:r>
              <a:rPr lang="en-US" sz="1400" dirty="0" smtClean="0"/>
              <a:t>To begin, you log onto NJDEP on-line and navigate to the My Workspace as we did earlier.  </a:t>
            </a:r>
            <a:r>
              <a:rPr lang="en-US" sz="1400" dirty="0"/>
              <a:t>Only </a:t>
            </a:r>
            <a:r>
              <a:rPr lang="en-US" sz="1400" dirty="0" smtClean="0"/>
              <a:t>now, you click on </a:t>
            </a:r>
            <a:r>
              <a:rPr lang="en-US" sz="1400" b="1" dirty="0" smtClean="0"/>
              <a:t>eNJRMP Submit</a:t>
            </a:r>
          </a:p>
          <a:p>
            <a:endParaRPr lang="en-US" sz="1400" dirty="0"/>
          </a:p>
          <a:p>
            <a:r>
              <a:rPr lang="en-US" sz="1400" dirty="0" smtClean="0"/>
              <a:t>Clicking on eNJRMP Submit brings you here.  You then click </a:t>
            </a:r>
            <a:r>
              <a:rPr lang="en-US" sz="1400" b="1" dirty="0" smtClean="0"/>
              <a:t>Access </a:t>
            </a:r>
            <a:r>
              <a:rPr lang="en-US" sz="1400" b="1" dirty="0"/>
              <a:t>F</a:t>
            </a:r>
            <a:r>
              <a:rPr lang="en-US" sz="1400" b="1" dirty="0" smtClean="0"/>
              <a:t>acility </a:t>
            </a:r>
            <a:r>
              <a:rPr lang="en-US" sz="1400" dirty="0" smtClean="0"/>
              <a:t>as indicated.  Note that consultants may have more than one facility but only one is shown here.</a:t>
            </a:r>
          </a:p>
          <a:p>
            <a:endParaRPr lang="en-US" dirty="0"/>
          </a:p>
        </p:txBody>
      </p:sp>
      <p:sp>
        <p:nvSpPr>
          <p:cNvPr id="4" name="Slide Number Placeholder 3"/>
          <p:cNvSpPr>
            <a:spLocks noGrp="1"/>
          </p:cNvSpPr>
          <p:nvPr>
            <p:ph type="sldNum" sz="quarter" idx="10"/>
          </p:nvPr>
        </p:nvSpPr>
        <p:spPr/>
        <p:txBody>
          <a:bodyPr/>
          <a:lstStyle/>
          <a:p>
            <a:fld id="{4D16573D-B61E-40C0-AFB4-5831E1AB88B3}" type="slidenum">
              <a:rPr lang="en-US" smtClean="0"/>
              <a:t>21</a:t>
            </a:fld>
            <a:endParaRPr lang="en-US"/>
          </a:p>
        </p:txBody>
      </p:sp>
    </p:spTree>
    <p:extLst>
      <p:ext uri="{BB962C8B-B14F-4D97-AF65-F5344CB8AC3E}">
        <p14:creationId xmlns:p14="http://schemas.microsoft.com/office/powerpoint/2010/main" val="1895017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Doing that brings you to </a:t>
            </a:r>
            <a:r>
              <a:rPr lang="en-US" sz="1400" dirty="0" smtClean="0"/>
              <a:t>here.</a:t>
            </a:r>
          </a:p>
          <a:p>
            <a:endParaRPr lang="en-US" sz="1400" dirty="0"/>
          </a:p>
          <a:p>
            <a:r>
              <a:rPr lang="en-US" sz="1400" dirty="0" smtClean="0"/>
              <a:t>You will see that a number of RMPs are already listed.  The Department has loaded all the existing RMP data into the new system.  You can review any of them but you will not be able to edit them.  You can only edit an RMP which you have saved but not yet submitted.  Once it is submitted, it can no longer be edited.</a:t>
            </a:r>
            <a:endParaRPr lang="en-US" sz="1400" dirty="0"/>
          </a:p>
          <a:p>
            <a:endParaRPr lang="en-US" sz="1400" dirty="0"/>
          </a:p>
          <a:p>
            <a:r>
              <a:rPr lang="en-US" sz="1400" dirty="0"/>
              <a:t>At this point I should point out that facilities which are federally registered will have an advantage over facilities which are registered only in NJ.  The NJ system was largely adapted from the EPA’s RMP submit system so Federal users should be somewhat familiar with it</a:t>
            </a:r>
            <a:r>
              <a:rPr lang="en-US" sz="1400" dirty="0" smtClean="0"/>
              <a:t>.</a:t>
            </a:r>
          </a:p>
          <a:p>
            <a:endParaRPr lang="en-US" sz="1400" dirty="0"/>
          </a:p>
          <a:p>
            <a:r>
              <a:rPr lang="en-US" sz="1400" dirty="0" smtClean="0"/>
              <a:t>Click </a:t>
            </a:r>
            <a:r>
              <a:rPr lang="en-US" sz="1400" b="1" dirty="0" smtClean="0"/>
              <a:t>Create a New Submission</a:t>
            </a:r>
            <a:endParaRPr lang="en-US" sz="1400" b="1" dirty="0"/>
          </a:p>
        </p:txBody>
      </p:sp>
      <p:sp>
        <p:nvSpPr>
          <p:cNvPr id="4" name="Slide Number Placeholder 3"/>
          <p:cNvSpPr>
            <a:spLocks noGrp="1"/>
          </p:cNvSpPr>
          <p:nvPr>
            <p:ph type="sldNum" sz="quarter" idx="10"/>
          </p:nvPr>
        </p:nvSpPr>
        <p:spPr/>
        <p:txBody>
          <a:bodyPr/>
          <a:lstStyle/>
          <a:p>
            <a:fld id="{4D16573D-B61E-40C0-AFB4-5831E1AB88B3}" type="slidenum">
              <a:rPr lang="en-US" smtClean="0"/>
              <a:t>22</a:t>
            </a:fld>
            <a:endParaRPr lang="en-US"/>
          </a:p>
        </p:txBody>
      </p:sp>
    </p:spTree>
    <p:extLst>
      <p:ext uri="{BB962C8B-B14F-4D97-AF65-F5344CB8AC3E}">
        <p14:creationId xmlns:p14="http://schemas.microsoft.com/office/powerpoint/2010/main" val="2329293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And we arrive here.</a:t>
            </a:r>
          </a:p>
          <a:p>
            <a:endParaRPr lang="en-US" sz="1400" dirty="0"/>
          </a:p>
          <a:p>
            <a:r>
              <a:rPr lang="en-US" sz="1400" dirty="0" smtClean="0"/>
              <a:t>You must then select  correction or resubmission.  Remember that a correction is used when changing one or two specific items.  A resubmission is a complete update of the entire RMP.  There are a number of criteria which determine which you should select.  I am not going to go into that here.  The user’s manual has  two pages which discuss the issue.  If you are not sure which to select, please consult the manual.  Suffice it to say, If you are submitting a correction, there are some things you cannot change; if you are submitting a resubmission, there are some things you </a:t>
            </a:r>
            <a:r>
              <a:rPr lang="en-US" sz="1400" i="1" dirty="0" smtClean="0"/>
              <a:t>must</a:t>
            </a:r>
            <a:r>
              <a:rPr lang="en-US" sz="1400" dirty="0" smtClean="0"/>
              <a:t> change.</a:t>
            </a:r>
          </a:p>
          <a:p>
            <a:endParaRPr lang="en-US" sz="1400" dirty="0"/>
          </a:p>
          <a:p>
            <a:r>
              <a:rPr lang="en-US" sz="1400" dirty="0"/>
              <a:t>Note that when you submit an RMP to the EPA, that </a:t>
            </a:r>
            <a:r>
              <a:rPr lang="en-US" sz="1400" dirty="0" smtClean="0"/>
              <a:t>submission is downloaded to the New Jersey RMP database.  You can tell </a:t>
            </a:r>
            <a:r>
              <a:rPr lang="en-US" sz="1400" i="1" dirty="0" smtClean="0"/>
              <a:t>here</a:t>
            </a:r>
            <a:r>
              <a:rPr lang="en-US" sz="1400" dirty="0" smtClean="0"/>
              <a:t> what the last Federal RMP received by NJ is.   You then select whether you want to load the data from your last Federal or NJ RMP.  </a:t>
            </a:r>
            <a:r>
              <a:rPr lang="en-US" sz="1400" b="1" i="1" dirty="0" smtClean="0"/>
              <a:t>Mention caveats.</a:t>
            </a:r>
          </a:p>
          <a:p>
            <a:endParaRPr lang="en-US" sz="1400" b="1" i="1" dirty="0"/>
          </a:p>
          <a:p>
            <a:r>
              <a:rPr lang="en-US" sz="1400" dirty="0" smtClean="0"/>
              <a:t>And finally we click </a:t>
            </a:r>
            <a:r>
              <a:rPr lang="en-US" sz="1400" b="1" dirty="0" smtClean="0"/>
              <a:t>Create a New Submission</a:t>
            </a:r>
            <a:r>
              <a:rPr lang="en-US" sz="1400" dirty="0" smtClean="0"/>
              <a:t> and we enter the world of eNJRMP.</a:t>
            </a:r>
          </a:p>
          <a:p>
            <a:endParaRPr lang="en-US" dirty="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4D16573D-B61E-40C0-AFB4-5831E1AB88B3}" type="slidenum">
              <a:rPr lang="en-US" smtClean="0"/>
              <a:t>23</a:t>
            </a:fld>
            <a:endParaRPr lang="en-US"/>
          </a:p>
        </p:txBody>
      </p:sp>
    </p:spTree>
    <p:extLst>
      <p:ext uri="{BB962C8B-B14F-4D97-AF65-F5344CB8AC3E}">
        <p14:creationId xmlns:p14="http://schemas.microsoft.com/office/powerpoint/2010/main" val="2288023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At this point we are going to jump ahead to the very last thing you do in eNJRMP submission.  Actual RMP data entry should be familiar to many of you but this last step will not be. </a:t>
            </a:r>
          </a:p>
          <a:p>
            <a:endParaRPr lang="en-US" sz="1400" dirty="0"/>
          </a:p>
          <a:p>
            <a:r>
              <a:rPr lang="en-US" sz="1400" dirty="0" smtClean="0"/>
              <a:t>And that is the Certification step.  When you have completed data entry in the RMP screens, you click on submit.  This does not submit the RMP but rather produces the screen shown.  You must now do the steps indicated:  </a:t>
            </a:r>
          </a:p>
          <a:p>
            <a:r>
              <a:rPr lang="en-US" sz="1400" dirty="0"/>
              <a:t>	</a:t>
            </a:r>
            <a:r>
              <a:rPr lang="en-US" sz="1400" dirty="0" smtClean="0"/>
              <a:t>You type in the certifier’s name and title. </a:t>
            </a:r>
          </a:p>
          <a:p>
            <a:r>
              <a:rPr lang="en-US" sz="1400" dirty="0"/>
              <a:t>	</a:t>
            </a:r>
            <a:r>
              <a:rPr lang="en-US" sz="1400" dirty="0" smtClean="0"/>
              <a:t>You print the form and get the certifier to sign it.</a:t>
            </a:r>
          </a:p>
          <a:p>
            <a:r>
              <a:rPr lang="en-US" sz="1400" dirty="0"/>
              <a:t>	</a:t>
            </a:r>
            <a:r>
              <a:rPr lang="en-US" sz="1400" dirty="0" smtClean="0"/>
              <a:t>You take the signed form and scan it into your computer.  Be sure to note  where it goes; you will need this in the next step.</a:t>
            </a:r>
          </a:p>
          <a:p>
            <a:r>
              <a:rPr lang="en-US" sz="1400" dirty="0"/>
              <a:t>	</a:t>
            </a:r>
            <a:r>
              <a:rPr lang="en-US" sz="1400" dirty="0" smtClean="0"/>
              <a:t>You click on browse and find the scanned cert. page and upload it.</a:t>
            </a:r>
          </a:p>
          <a:p>
            <a:endParaRPr lang="en-US" dirty="0"/>
          </a:p>
        </p:txBody>
      </p:sp>
      <p:sp>
        <p:nvSpPr>
          <p:cNvPr id="4" name="Slide Number Placeholder 3"/>
          <p:cNvSpPr>
            <a:spLocks noGrp="1"/>
          </p:cNvSpPr>
          <p:nvPr>
            <p:ph type="sldNum" sz="quarter" idx="10"/>
          </p:nvPr>
        </p:nvSpPr>
        <p:spPr/>
        <p:txBody>
          <a:bodyPr/>
          <a:lstStyle/>
          <a:p>
            <a:fld id="{4D16573D-B61E-40C0-AFB4-5831E1AB88B3}" type="slidenum">
              <a:rPr lang="en-US" smtClean="0"/>
              <a:t>24</a:t>
            </a:fld>
            <a:endParaRPr lang="en-US"/>
          </a:p>
        </p:txBody>
      </p:sp>
    </p:spTree>
    <p:extLst>
      <p:ext uri="{BB962C8B-B14F-4D97-AF65-F5344CB8AC3E}">
        <p14:creationId xmlns:p14="http://schemas.microsoft.com/office/powerpoint/2010/main" val="1911272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This is what your screen should now look like.</a:t>
            </a:r>
          </a:p>
          <a:p>
            <a:endParaRPr lang="en-US" sz="1400" dirty="0"/>
          </a:p>
          <a:p>
            <a:r>
              <a:rPr lang="en-US" sz="1400" dirty="0" smtClean="0"/>
              <a:t>At this point you click the </a:t>
            </a:r>
            <a:r>
              <a:rPr lang="en-US" sz="1400" b="1" dirty="0" smtClean="0"/>
              <a:t>RMP Submit</a:t>
            </a:r>
            <a:r>
              <a:rPr lang="en-US" sz="1400" dirty="0" smtClean="0"/>
              <a:t> button and you are finished.  You may log out and get on with your business.</a:t>
            </a:r>
            <a:endParaRPr lang="en-US" sz="1400" dirty="0"/>
          </a:p>
        </p:txBody>
      </p:sp>
      <p:sp>
        <p:nvSpPr>
          <p:cNvPr id="4" name="Slide Number Placeholder 3"/>
          <p:cNvSpPr>
            <a:spLocks noGrp="1"/>
          </p:cNvSpPr>
          <p:nvPr>
            <p:ph type="sldNum" sz="quarter" idx="10"/>
          </p:nvPr>
        </p:nvSpPr>
        <p:spPr/>
        <p:txBody>
          <a:bodyPr/>
          <a:lstStyle/>
          <a:p>
            <a:fld id="{4D16573D-B61E-40C0-AFB4-5831E1AB88B3}" type="slidenum">
              <a:rPr lang="en-US" smtClean="0"/>
              <a:t>25</a:t>
            </a:fld>
            <a:endParaRPr lang="en-US"/>
          </a:p>
        </p:txBody>
      </p:sp>
    </p:spTree>
    <p:extLst>
      <p:ext uri="{BB962C8B-B14F-4D97-AF65-F5344CB8AC3E}">
        <p14:creationId xmlns:p14="http://schemas.microsoft.com/office/powerpoint/2010/main" val="1913297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items which used to be in the Word Document which we used to refer to as the “NJ RMP</a:t>
            </a:r>
            <a:r>
              <a:rPr lang="en-US" dirty="0" smtClean="0"/>
              <a:t>”.</a:t>
            </a:r>
          </a:p>
          <a:p>
            <a:endParaRPr lang="en-US" dirty="0"/>
          </a:p>
          <a:p>
            <a:r>
              <a:rPr lang="en-US" dirty="0"/>
              <a:t>None of our Registrants have this data entered electronically, so the first time you submit an RMP to the Department with the new system, these items must be completed.</a:t>
            </a:r>
          </a:p>
          <a:p>
            <a:endParaRPr lang="en-US" dirty="0"/>
          </a:p>
        </p:txBody>
      </p:sp>
      <p:sp>
        <p:nvSpPr>
          <p:cNvPr id="4" name="Slide Number Placeholder 3"/>
          <p:cNvSpPr>
            <a:spLocks noGrp="1"/>
          </p:cNvSpPr>
          <p:nvPr>
            <p:ph type="sldNum" sz="quarter" idx="10"/>
          </p:nvPr>
        </p:nvSpPr>
        <p:spPr/>
        <p:txBody>
          <a:bodyPr/>
          <a:lstStyle/>
          <a:p>
            <a:fld id="{4D16573D-B61E-40C0-AFB4-5831E1AB88B3}" type="slidenum">
              <a:rPr lang="en-US" smtClean="0"/>
              <a:t>26</a:t>
            </a:fld>
            <a:endParaRPr lang="en-US"/>
          </a:p>
        </p:txBody>
      </p:sp>
    </p:spTree>
    <p:extLst>
      <p:ext uri="{BB962C8B-B14F-4D97-AF65-F5344CB8AC3E}">
        <p14:creationId xmlns:p14="http://schemas.microsoft.com/office/powerpoint/2010/main" val="2026117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Dave is the author of the user’s manual which is available on the TCPA website</a:t>
            </a:r>
          </a:p>
          <a:p>
            <a:endParaRPr lang="en-US" sz="1400" dirty="0"/>
          </a:p>
          <a:p>
            <a:r>
              <a:rPr lang="en-US" sz="1400" dirty="0" smtClean="0"/>
              <a:t>Note also that we have produced two brief video presentations which are also available on the website.</a:t>
            </a:r>
          </a:p>
          <a:p>
            <a:endParaRPr lang="en-US" sz="1400" dirty="0"/>
          </a:p>
          <a:p>
            <a:r>
              <a:rPr lang="en-US" sz="1400" dirty="0"/>
              <a:t>If anyone would like </a:t>
            </a:r>
            <a:r>
              <a:rPr lang="en-US" sz="1400" dirty="0" smtClean="0"/>
              <a:t>to see this presentation, it is also on the TCPA website.</a:t>
            </a:r>
          </a:p>
          <a:p>
            <a:endParaRPr lang="en-US" dirty="0"/>
          </a:p>
        </p:txBody>
      </p:sp>
      <p:sp>
        <p:nvSpPr>
          <p:cNvPr id="4" name="Slide Number Placeholder 3"/>
          <p:cNvSpPr>
            <a:spLocks noGrp="1"/>
          </p:cNvSpPr>
          <p:nvPr>
            <p:ph type="sldNum" sz="quarter" idx="10"/>
          </p:nvPr>
        </p:nvSpPr>
        <p:spPr/>
        <p:txBody>
          <a:bodyPr/>
          <a:lstStyle/>
          <a:p>
            <a:fld id="{4D16573D-B61E-40C0-AFB4-5831E1AB88B3}" type="slidenum">
              <a:rPr lang="en-US" smtClean="0"/>
              <a:t>27</a:t>
            </a:fld>
            <a:endParaRPr lang="en-US"/>
          </a:p>
        </p:txBody>
      </p:sp>
    </p:spTree>
    <p:extLst>
      <p:ext uri="{BB962C8B-B14F-4D97-AF65-F5344CB8AC3E}">
        <p14:creationId xmlns:p14="http://schemas.microsoft.com/office/powerpoint/2010/main" val="391790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 </a:t>
            </a:r>
            <a:r>
              <a:rPr lang="en-US" sz="1400" dirty="0" smtClean="0"/>
              <a:t>want to remind you that there is a user’s manual, there are two videos, and this presentation on the TCPA website.</a:t>
            </a:r>
          </a:p>
          <a:p>
            <a:endParaRPr lang="en-US" sz="1400" dirty="0" smtClean="0"/>
          </a:p>
          <a:p>
            <a:endParaRPr lang="en-US" dirty="0"/>
          </a:p>
        </p:txBody>
      </p:sp>
      <p:sp>
        <p:nvSpPr>
          <p:cNvPr id="4" name="Slide Number Placeholder 3"/>
          <p:cNvSpPr>
            <a:spLocks noGrp="1"/>
          </p:cNvSpPr>
          <p:nvPr>
            <p:ph type="sldNum" sz="quarter" idx="10"/>
          </p:nvPr>
        </p:nvSpPr>
        <p:spPr/>
        <p:txBody>
          <a:bodyPr/>
          <a:lstStyle/>
          <a:p>
            <a:fld id="{4D16573D-B61E-40C0-AFB4-5831E1AB88B3}" type="slidenum">
              <a:rPr lang="en-US" smtClean="0"/>
              <a:t>28</a:t>
            </a:fld>
            <a:endParaRPr lang="en-US"/>
          </a:p>
        </p:txBody>
      </p:sp>
    </p:spTree>
    <p:extLst>
      <p:ext uri="{BB962C8B-B14F-4D97-AF65-F5344CB8AC3E}">
        <p14:creationId xmlns:p14="http://schemas.microsoft.com/office/powerpoint/2010/main" val="1536859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96913"/>
            <a:ext cx="4648200" cy="3486150"/>
          </a:xfrm>
        </p:spPr>
      </p:sp>
      <p:sp>
        <p:nvSpPr>
          <p:cNvPr id="3" name="Notes Placeholder 2"/>
          <p:cNvSpPr>
            <a:spLocks noGrp="1"/>
          </p:cNvSpPr>
          <p:nvPr>
            <p:ph type="body" idx="1"/>
          </p:nvPr>
        </p:nvSpPr>
        <p:spPr/>
        <p:txBody>
          <a:bodyPr/>
          <a:lstStyle/>
          <a:p>
            <a:r>
              <a:rPr lang="en-US" dirty="0"/>
              <a:t>Basically </a:t>
            </a:r>
            <a:r>
              <a:rPr lang="en-US" dirty="0" smtClean="0"/>
              <a:t>the FSA </a:t>
            </a:r>
            <a:r>
              <a:rPr lang="en-US" dirty="0"/>
              <a:t>is the gatekeeper for your RMP submission process.  Information contained in the RMP is Homeland Security data so it is essential that the FSA be carefully selected and that he carefully selects other users. </a:t>
            </a:r>
            <a:endParaRPr lang="en-US" dirty="0" smtClean="0"/>
          </a:p>
          <a:p>
            <a:endParaRPr lang="en-US" dirty="0"/>
          </a:p>
          <a:p>
            <a:r>
              <a:rPr lang="en-US" dirty="0"/>
              <a:t>You should note that there are three “paths” after this:</a:t>
            </a:r>
          </a:p>
          <a:p>
            <a:r>
              <a:rPr lang="en-US" dirty="0"/>
              <a:t>	1. An FSA who will only designate others to submit RMPs</a:t>
            </a:r>
          </a:p>
          <a:p>
            <a:r>
              <a:rPr lang="en-US" dirty="0"/>
              <a:t>	2. An FSA who will submit all RMPs himself, and</a:t>
            </a:r>
          </a:p>
          <a:p>
            <a:r>
              <a:rPr lang="en-US" dirty="0"/>
              <a:t>	3. An FSA who will submit RMPs himself and who will have others who 	can also submit RMPs.</a:t>
            </a:r>
          </a:p>
          <a:p>
            <a:endParaRPr lang="en-US" dirty="0"/>
          </a:p>
        </p:txBody>
      </p:sp>
      <p:sp>
        <p:nvSpPr>
          <p:cNvPr id="4" name="Slide Number Placeholder 3"/>
          <p:cNvSpPr>
            <a:spLocks noGrp="1"/>
          </p:cNvSpPr>
          <p:nvPr>
            <p:ph type="sldNum" sz="quarter" idx="10"/>
          </p:nvPr>
        </p:nvSpPr>
        <p:spPr/>
        <p:txBody>
          <a:bodyPr/>
          <a:lstStyle/>
          <a:p>
            <a:fld id="{4D16573D-B61E-40C0-AFB4-5831E1AB88B3}" type="slidenum">
              <a:rPr lang="en-US" smtClean="0"/>
              <a:t>3</a:t>
            </a:fld>
            <a:endParaRPr lang="en-US"/>
          </a:p>
        </p:txBody>
      </p:sp>
    </p:spTree>
    <p:extLst>
      <p:ext uri="{BB962C8B-B14F-4D97-AF65-F5344CB8AC3E}">
        <p14:creationId xmlns:p14="http://schemas.microsoft.com/office/powerpoint/2010/main" val="557868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 non-FSA person who will submit RMPs is referred to by the Department as an </a:t>
            </a:r>
            <a:r>
              <a:rPr lang="en-US" b="1" dirty="0"/>
              <a:t>“</a:t>
            </a:r>
            <a:r>
              <a:rPr lang="en-US" dirty="0"/>
              <a:t>Individual with Direct Knowledge</a:t>
            </a:r>
            <a:r>
              <a:rPr lang="en-US" b="1" dirty="0"/>
              <a:t>.”   </a:t>
            </a:r>
            <a:r>
              <a:rPr lang="en-US" dirty="0"/>
              <a:t>You will see this term in the user’s manual which is on-line.</a:t>
            </a:r>
            <a:endParaRPr lang="en-US" dirty="0" smtClean="0"/>
          </a:p>
          <a:p>
            <a:endParaRPr lang="en-US" dirty="0"/>
          </a:p>
          <a:p>
            <a:r>
              <a:rPr lang="en-US" dirty="0" smtClean="0"/>
              <a:t>There </a:t>
            </a:r>
            <a:r>
              <a:rPr lang="en-US" dirty="0"/>
              <a:t>are a number of reasons why someone other than the FSA will submit RMPs:</a:t>
            </a:r>
          </a:p>
          <a:p>
            <a:r>
              <a:rPr lang="en-US" dirty="0"/>
              <a:t>	a.  You may have a consultant whom you have hired to do so;</a:t>
            </a:r>
          </a:p>
          <a:p>
            <a:r>
              <a:rPr lang="en-US" dirty="0"/>
              <a:t>	b.  Your FSA may be an upper manager who does not want to submit </a:t>
            </a:r>
            <a:r>
              <a:rPr lang="en-US" dirty="0" smtClean="0"/>
              <a:t>	RMPs</a:t>
            </a:r>
            <a:r>
              <a:rPr lang="en-US" dirty="0"/>
              <a:t>;</a:t>
            </a:r>
          </a:p>
          <a:p>
            <a:r>
              <a:rPr lang="en-US" dirty="0"/>
              <a:t>	c.  Your company may want more than one person available who can </a:t>
            </a:r>
            <a:r>
              <a:rPr lang="en-US" dirty="0" smtClean="0"/>
              <a:t>	submit </a:t>
            </a:r>
            <a:r>
              <a:rPr lang="en-US" dirty="0"/>
              <a:t>an RMP.</a:t>
            </a:r>
          </a:p>
          <a:p>
            <a:endParaRPr lang="en-US" dirty="0"/>
          </a:p>
        </p:txBody>
      </p:sp>
      <p:sp>
        <p:nvSpPr>
          <p:cNvPr id="4" name="Slide Number Placeholder 3"/>
          <p:cNvSpPr>
            <a:spLocks noGrp="1"/>
          </p:cNvSpPr>
          <p:nvPr>
            <p:ph type="sldNum" sz="quarter" idx="10"/>
          </p:nvPr>
        </p:nvSpPr>
        <p:spPr/>
        <p:txBody>
          <a:bodyPr/>
          <a:lstStyle/>
          <a:p>
            <a:fld id="{4D16573D-B61E-40C0-AFB4-5831E1AB88B3}" type="slidenum">
              <a:rPr lang="en-US" smtClean="0"/>
              <a:t>4</a:t>
            </a:fld>
            <a:endParaRPr lang="en-US"/>
          </a:p>
        </p:txBody>
      </p:sp>
    </p:spTree>
    <p:extLst>
      <p:ext uri="{BB962C8B-B14F-4D97-AF65-F5344CB8AC3E}">
        <p14:creationId xmlns:p14="http://schemas.microsoft.com/office/powerpoint/2010/main" val="191428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FSA leaves, it is important that a new FSA be designated ASAP</a:t>
            </a:r>
            <a:r>
              <a:rPr lang="en-US" dirty="0" smtClean="0"/>
              <a:t>.</a:t>
            </a:r>
          </a:p>
          <a:p>
            <a:endParaRPr lang="en-US" dirty="0"/>
          </a:p>
          <a:p>
            <a:r>
              <a:rPr lang="en-US" dirty="0" smtClean="0"/>
              <a:t>It is important to restrict access to your RMP to authorized individuals.  If your FSA leaves or you wish to designate a new FSA, you must submit a form to the Department.  Consult your user’s manual for details on this.</a:t>
            </a:r>
          </a:p>
          <a:p>
            <a:endParaRPr lang="en-US" dirty="0"/>
          </a:p>
          <a:p>
            <a:r>
              <a:rPr lang="en-US" dirty="0" smtClean="0"/>
              <a:t>If an IDK leaves, the FSA should remove his access.</a:t>
            </a:r>
          </a:p>
          <a:p>
            <a:endParaRPr lang="en-US" dirty="0"/>
          </a:p>
          <a:p>
            <a:r>
              <a:rPr lang="en-US" dirty="0" smtClean="0"/>
              <a:t>Both the FSA and the IDK can delete themselves from access.</a:t>
            </a:r>
            <a:endParaRPr lang="en-US" dirty="0"/>
          </a:p>
        </p:txBody>
      </p:sp>
      <p:sp>
        <p:nvSpPr>
          <p:cNvPr id="4" name="Slide Number Placeholder 3"/>
          <p:cNvSpPr>
            <a:spLocks noGrp="1"/>
          </p:cNvSpPr>
          <p:nvPr>
            <p:ph type="sldNum" sz="quarter" idx="10"/>
          </p:nvPr>
        </p:nvSpPr>
        <p:spPr/>
        <p:txBody>
          <a:bodyPr/>
          <a:lstStyle/>
          <a:p>
            <a:fld id="{4D16573D-B61E-40C0-AFB4-5831E1AB88B3}" type="slidenum">
              <a:rPr lang="en-US" smtClean="0"/>
              <a:t>5</a:t>
            </a:fld>
            <a:endParaRPr lang="en-US"/>
          </a:p>
        </p:txBody>
      </p:sp>
    </p:spTree>
    <p:extLst>
      <p:ext uri="{BB962C8B-B14F-4D97-AF65-F5344CB8AC3E}">
        <p14:creationId xmlns:p14="http://schemas.microsoft.com/office/powerpoint/2010/main" val="327487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This is the form you need in order to designate your FSA.  As indicated, you complete this and mail it to the address indicated.  Until you have an FSA, you cannot proceed.</a:t>
            </a:r>
          </a:p>
          <a:p>
            <a:endParaRPr lang="en-US" sz="1400" baseline="0" dirty="0" smtClean="0"/>
          </a:p>
          <a:p>
            <a:r>
              <a:rPr lang="en-US" sz="1400" dirty="0" smtClean="0"/>
              <a:t>The form is available from </a:t>
            </a:r>
            <a:r>
              <a:rPr lang="en-US" sz="1400" dirty="0" err="1" smtClean="0"/>
              <a:t>Deponline</a:t>
            </a:r>
            <a:r>
              <a:rPr lang="en-US" sz="1400" dirty="0" smtClean="0"/>
              <a:t> or through the TCPA website.</a:t>
            </a:r>
            <a:endParaRPr lang="en-US" sz="1400" baseline="0" dirty="0" smtClean="0"/>
          </a:p>
        </p:txBody>
      </p:sp>
      <p:sp>
        <p:nvSpPr>
          <p:cNvPr id="4" name="Slide Number Placeholder 3"/>
          <p:cNvSpPr>
            <a:spLocks noGrp="1"/>
          </p:cNvSpPr>
          <p:nvPr>
            <p:ph type="sldNum" sz="quarter" idx="10"/>
          </p:nvPr>
        </p:nvSpPr>
        <p:spPr/>
        <p:txBody>
          <a:bodyPr/>
          <a:lstStyle/>
          <a:p>
            <a:fld id="{4D16573D-B61E-40C0-AFB4-5831E1AB88B3}" type="slidenum">
              <a:rPr lang="en-US" smtClean="0"/>
              <a:t>6</a:t>
            </a:fld>
            <a:endParaRPr lang="en-US"/>
          </a:p>
        </p:txBody>
      </p:sp>
    </p:spTree>
    <p:extLst>
      <p:ext uri="{BB962C8B-B14F-4D97-AF65-F5344CB8AC3E}">
        <p14:creationId xmlns:p14="http://schemas.microsoft.com/office/powerpoint/2010/main" val="2508464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This is what you see after you go on-line at </a:t>
            </a:r>
            <a:r>
              <a:rPr lang="en-US" sz="1400" dirty="0" smtClean="0">
                <a:hlinkClick r:id="rId3"/>
              </a:rPr>
              <a:t>www.njdeponline.com</a:t>
            </a:r>
            <a:r>
              <a:rPr lang="en-US" sz="1400" dirty="0" smtClean="0"/>
              <a:t>. </a:t>
            </a:r>
            <a:r>
              <a:rPr lang="en-US" sz="1400" dirty="0"/>
              <a:t>You can </a:t>
            </a:r>
            <a:r>
              <a:rPr lang="en-US" sz="1400" dirty="0" smtClean="0"/>
              <a:t>see </a:t>
            </a:r>
            <a:r>
              <a:rPr lang="en-US" sz="1400" dirty="0"/>
              <a:t>under non-registered services a line which says “Documents and Forms”.  Clicking on this  will take you a screen where you can select the FSA form.  Or you can simply go directly to the TCPA website and obtain the form.  </a:t>
            </a:r>
          </a:p>
          <a:p>
            <a:endParaRPr lang="en-US" sz="1400" dirty="0"/>
          </a:p>
          <a:p>
            <a:r>
              <a:rPr lang="en-US" sz="1400" dirty="0" smtClean="0"/>
              <a:t> If you already have an account you select the upper box; if you do not, you select the lower and begin to create an account.   After you have requested access, you go through several</a:t>
            </a:r>
            <a:r>
              <a:rPr lang="en-US" sz="1400" baseline="0" dirty="0" smtClean="0"/>
              <a:t> screens much like when you register to shop at Amazon, except that at the end you don’t enter your Visa or Master Card account number.  It’s the old “What’s your mother’s maiden name?” or “What was your first car?” type thing.  We are not going through each of these since none of us wants a 45 slide PP presentation and it is all detailed in the user’s manual previously mentioned.</a:t>
            </a:r>
          </a:p>
          <a:p>
            <a:endParaRPr lang="en-US" sz="1400" dirty="0"/>
          </a:p>
        </p:txBody>
      </p:sp>
      <p:sp>
        <p:nvSpPr>
          <p:cNvPr id="4" name="Slide Number Placeholder 3"/>
          <p:cNvSpPr>
            <a:spLocks noGrp="1"/>
          </p:cNvSpPr>
          <p:nvPr>
            <p:ph type="sldNum" sz="quarter" idx="10"/>
          </p:nvPr>
        </p:nvSpPr>
        <p:spPr/>
        <p:txBody>
          <a:bodyPr/>
          <a:lstStyle/>
          <a:p>
            <a:fld id="{4D16573D-B61E-40C0-AFB4-5831E1AB88B3}" type="slidenum">
              <a:rPr lang="en-US" smtClean="0"/>
              <a:t>7</a:t>
            </a:fld>
            <a:endParaRPr lang="en-US"/>
          </a:p>
        </p:txBody>
      </p:sp>
    </p:spTree>
    <p:extLst>
      <p:ext uri="{BB962C8B-B14F-4D97-AF65-F5344CB8AC3E}">
        <p14:creationId xmlns:p14="http://schemas.microsoft.com/office/powerpoint/2010/main" val="3765500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hear back from the Department via an e-mail that you, the FSA, have been granted access, </a:t>
            </a:r>
            <a:r>
              <a:rPr lang="en-US" i="1" dirty="0"/>
              <a:t>and you intend to submit </a:t>
            </a:r>
            <a:r>
              <a:rPr lang="en-US" dirty="0"/>
              <a:t>RMPs, you must configure your services to include eNJRMP.  You do this </a:t>
            </a:r>
            <a:r>
              <a:rPr lang="en-US" dirty="0" smtClean="0"/>
              <a:t>by </a:t>
            </a:r>
            <a:r>
              <a:rPr lang="en-US" dirty="0"/>
              <a:t>logging </a:t>
            </a:r>
            <a:r>
              <a:rPr lang="en-US" dirty="0" smtClean="0"/>
              <a:t>in and [next slide]</a:t>
            </a:r>
            <a:endParaRPr lang="en-US" dirty="0"/>
          </a:p>
        </p:txBody>
      </p:sp>
      <p:sp>
        <p:nvSpPr>
          <p:cNvPr id="4" name="Slide Number Placeholder 3"/>
          <p:cNvSpPr>
            <a:spLocks noGrp="1"/>
          </p:cNvSpPr>
          <p:nvPr>
            <p:ph type="sldNum" sz="quarter" idx="10"/>
          </p:nvPr>
        </p:nvSpPr>
        <p:spPr/>
        <p:txBody>
          <a:bodyPr/>
          <a:lstStyle/>
          <a:p>
            <a:fld id="{4D16573D-B61E-40C0-AFB4-5831E1AB88B3}" type="slidenum">
              <a:rPr lang="en-US" smtClean="0"/>
              <a:t>8</a:t>
            </a:fld>
            <a:endParaRPr lang="en-US"/>
          </a:p>
        </p:txBody>
      </p:sp>
    </p:spTree>
    <p:extLst>
      <p:ext uri="{BB962C8B-B14F-4D97-AF65-F5344CB8AC3E}">
        <p14:creationId xmlns:p14="http://schemas.microsoft.com/office/powerpoint/2010/main" val="3658449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clicking on </a:t>
            </a:r>
            <a:r>
              <a:rPr lang="en-US" b="1" dirty="0" smtClean="0"/>
              <a:t>My Workspace</a:t>
            </a:r>
            <a:r>
              <a:rPr lang="en-US" dirty="0" smtClean="0"/>
              <a:t>.</a:t>
            </a:r>
            <a:endParaRPr lang="en-US" dirty="0"/>
          </a:p>
        </p:txBody>
      </p:sp>
      <p:sp>
        <p:nvSpPr>
          <p:cNvPr id="4" name="Slide Number Placeholder 3"/>
          <p:cNvSpPr>
            <a:spLocks noGrp="1"/>
          </p:cNvSpPr>
          <p:nvPr>
            <p:ph type="sldNum" sz="quarter" idx="10"/>
          </p:nvPr>
        </p:nvSpPr>
        <p:spPr/>
        <p:txBody>
          <a:bodyPr/>
          <a:lstStyle/>
          <a:p>
            <a:fld id="{4D16573D-B61E-40C0-AFB4-5831E1AB88B3}" type="slidenum">
              <a:rPr lang="en-US" smtClean="0"/>
              <a:t>9</a:t>
            </a:fld>
            <a:endParaRPr lang="en-US"/>
          </a:p>
        </p:txBody>
      </p:sp>
    </p:spTree>
    <p:extLst>
      <p:ext uri="{BB962C8B-B14F-4D97-AF65-F5344CB8AC3E}">
        <p14:creationId xmlns:p14="http://schemas.microsoft.com/office/powerpoint/2010/main" val="2181667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endParaRPr lang="en-US" altLang="en-US">
              <a:solidFill>
                <a:srgbClr val="FFFFFF"/>
              </a:solidFill>
            </a:endParaRPr>
          </a:p>
        </p:txBody>
      </p:sp>
      <p:sp>
        <p:nvSpPr>
          <p:cNvPr id="2" name="Footer Placeholder 1"/>
          <p:cNvSpPr>
            <a:spLocks noGrp="1"/>
          </p:cNvSpPr>
          <p:nvPr>
            <p:ph type="ftr" sz="quarter" idx="11"/>
          </p:nvPr>
        </p:nvSpPr>
        <p:spPr/>
        <p:txBody>
          <a:bodyPr/>
          <a:lstStyle/>
          <a:p>
            <a:endParaRPr lang="en-US" altLang="en-US">
              <a:solidFill>
                <a:srgbClr val="FFFFFF"/>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04D2A23F-AF34-4B8F-BA0E-6CADC353756E}" type="slidenum">
              <a:rPr lang="en-US" altLang="en-US" smtClean="0">
                <a:solidFill>
                  <a:srgbClr val="FFFFFF"/>
                </a:solidFill>
              </a:rPr>
              <a:pPr/>
              <a:t>‹#›</a:t>
            </a:fld>
            <a:endParaRPr lang="en-US" altLang="en-US">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p>
            <a:fld id="{451C1A4E-9E64-4D67-978C-C696C3FDBB4F}" type="slidenum">
              <a:rPr lang="en-US" altLang="en-US" smtClean="0">
                <a:solidFill>
                  <a:srgbClr val="FFFFFF"/>
                </a:solidFill>
              </a:rPr>
              <a:pPr/>
              <a:t>‹#›</a:t>
            </a:fld>
            <a:endParaRPr lang="en-US" alt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p>
            <a:fld id="{FC36888E-100D-4B45-88AE-0DF87242FFFB}" type="slidenum">
              <a:rPr lang="en-US" altLang="en-US" smtClean="0">
                <a:solidFill>
                  <a:srgbClr val="FFFFFF"/>
                </a:solidFill>
              </a:rPr>
              <a:pPr/>
              <a:t>‹#›</a:t>
            </a:fld>
            <a:endParaRPr lang="en-US" altLang="en-US">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609B870F-F108-4CAC-98A1-1927930792F9}" type="slidenum">
              <a:rPr lang="en-US" altLang="en-US">
                <a:solidFill>
                  <a:srgbClr val="FFFFFF"/>
                </a:solidFill>
              </a:rPr>
              <a:pPr/>
              <a:t>‹#›</a:t>
            </a:fld>
            <a:endParaRPr lang="en-US" altLang="en-US">
              <a:solidFill>
                <a:srgbClr val="FFFFFF"/>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976812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Rectangle 10"/>
          <p:cNvSpPr/>
          <p:nvPr userDrawn="1"/>
        </p:nvSpPr>
        <p:spPr>
          <a:xfrm>
            <a:off x="0" y="5049861"/>
            <a:ext cx="9144000" cy="1808138"/>
          </a:xfrm>
          <a:prstGeom prst="rect">
            <a:avLst/>
          </a:prstGeom>
          <a:solidFill>
            <a:schemeClr val="tx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userDrawn="1"/>
        </p:nvSpPr>
        <p:spPr>
          <a:xfrm rot="10800000">
            <a:off x="499881" y="1811867"/>
            <a:ext cx="202504" cy="190500"/>
          </a:xfrm>
          <a:prstGeom prst="rtTriangle">
            <a:avLst/>
          </a:prstGeom>
          <a:solidFill>
            <a:srgbClr val="2C6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702385" y="1016000"/>
            <a:ext cx="7739230" cy="4732867"/>
          </a:xfrm>
          <a:prstGeom prst="rect">
            <a:avLst/>
          </a:prstGeom>
          <a:solidFill>
            <a:schemeClr val="bg1"/>
          </a:solidFill>
          <a:ln w="63500" cap="flat" cmpd="sng" algn="ctr">
            <a:solidFill>
              <a:schemeClr val="bg2">
                <a:lumMod val="90000"/>
              </a:schemeClr>
            </a:solidFill>
            <a:prstDash val="solid"/>
            <a:round/>
            <a:headEnd type="none" w="med" len="med"/>
            <a:tailEnd type="none" w="med" len="med"/>
          </a:ln>
          <a:effectLst>
            <a:outerShdw blurRad="40000" dist="23000" dir="5400000" rotWithShape="0">
              <a:srgbClr val="000000">
                <a:alpha val="35000"/>
              </a:srgbClr>
            </a:outerShdw>
            <a:reflection stA="27000" endPos="2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0" y="15211"/>
            <a:ext cx="9144000" cy="433498"/>
          </a:xfrm>
          <a:prstGeom prst="rect">
            <a:avLst/>
          </a:prstGeom>
        </p:spPr>
        <p:txBody>
          <a:bodyPr/>
          <a:lstStyle>
            <a:lvl1pPr>
              <a:defRPr sz="1800">
                <a:solidFill>
                  <a:schemeClr val="bg1"/>
                </a:solidFill>
              </a:defRPr>
            </a:lvl1pPr>
          </a:lstStyle>
          <a:p>
            <a:r>
              <a:rPr lang="en-US" dirty="0" smtClean="0"/>
              <a:t>Click to edit Master title style</a:t>
            </a:r>
            <a:endParaRPr lang="en-US" dirty="0"/>
          </a:p>
        </p:txBody>
      </p:sp>
      <p:sp>
        <p:nvSpPr>
          <p:cNvPr id="7" name="Rectangle 6"/>
          <p:cNvSpPr/>
          <p:nvPr userDrawn="1"/>
        </p:nvSpPr>
        <p:spPr>
          <a:xfrm>
            <a:off x="499881" y="1202855"/>
            <a:ext cx="7747000" cy="609012"/>
          </a:xfrm>
          <a:prstGeom prst="rect">
            <a:avLst/>
          </a:prstGeom>
          <a:solidFill>
            <a:srgbClr val="ABDAFF"/>
          </a:solidFill>
          <a:ln>
            <a:noFill/>
          </a:ln>
          <a:effectLst>
            <a:outerShdw blurRad="50800" dist="25400" dir="270000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31"/>
          <p:cNvSpPr>
            <a:spLocks noGrp="1"/>
          </p:cNvSpPr>
          <p:nvPr>
            <p:ph type="body" sz="quarter" idx="28"/>
          </p:nvPr>
        </p:nvSpPr>
        <p:spPr>
          <a:xfrm>
            <a:off x="702385" y="1320800"/>
            <a:ext cx="7400215" cy="352425"/>
          </a:xfrm>
          <a:ln>
            <a:noFill/>
          </a:ln>
        </p:spPr>
        <p:txBody>
          <a:bodyPr anchor="ctr">
            <a:noAutofit/>
          </a:bodyPr>
          <a:lstStyle>
            <a:lvl1pPr>
              <a:buNone/>
              <a:defRPr sz="2000" b="1">
                <a:solidFill>
                  <a:schemeClr val="tx1">
                    <a:lumMod val="85000"/>
                    <a:lumOff val="15000"/>
                  </a:schemeClr>
                </a:solidFill>
              </a:defRPr>
            </a:lvl1pPr>
            <a:lvl2pPr>
              <a:buNone/>
              <a:defRPr sz="1800" b="1">
                <a:solidFill>
                  <a:schemeClr val="tx1">
                    <a:lumMod val="85000"/>
                    <a:lumOff val="15000"/>
                  </a:schemeClr>
                </a:solidFill>
              </a:defRPr>
            </a:lvl2pPr>
            <a:lvl3pPr>
              <a:buNone/>
              <a:defRPr sz="1600" b="1">
                <a:solidFill>
                  <a:schemeClr val="tx1">
                    <a:lumMod val="85000"/>
                    <a:lumOff val="15000"/>
                  </a:schemeClr>
                </a:solidFill>
              </a:defRPr>
            </a:lvl3pPr>
            <a:lvl4pPr>
              <a:buNone/>
              <a:defRPr sz="1400" b="1">
                <a:solidFill>
                  <a:schemeClr val="tx1">
                    <a:lumMod val="85000"/>
                    <a:lumOff val="15000"/>
                  </a:schemeClr>
                </a:solidFill>
              </a:defRPr>
            </a:lvl4pPr>
            <a:lvl5pPr>
              <a:buNone/>
              <a:defRPr sz="1400" b="1">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31"/>
          <p:cNvSpPr>
            <a:spLocks noGrp="1"/>
          </p:cNvSpPr>
          <p:nvPr>
            <p:ph type="body" sz="quarter" idx="29"/>
          </p:nvPr>
        </p:nvSpPr>
        <p:spPr>
          <a:xfrm>
            <a:off x="854785" y="2002367"/>
            <a:ext cx="7400215" cy="3433233"/>
          </a:xfrm>
          <a:ln>
            <a:noFill/>
          </a:ln>
        </p:spPr>
        <p:txBody>
          <a:bodyPr anchor="t">
            <a:noAutofit/>
          </a:bodyPr>
          <a:lstStyle>
            <a:lvl1pPr>
              <a:buNone/>
              <a:defRPr sz="2000" b="0">
                <a:solidFill>
                  <a:schemeClr val="bg2">
                    <a:lumMod val="25000"/>
                  </a:schemeClr>
                </a:solidFill>
              </a:defRPr>
            </a:lvl1pPr>
            <a:lvl2pPr>
              <a:buNone/>
              <a:defRPr sz="1800" b="0">
                <a:solidFill>
                  <a:schemeClr val="bg2">
                    <a:lumMod val="25000"/>
                  </a:schemeClr>
                </a:solidFill>
              </a:defRPr>
            </a:lvl2pPr>
            <a:lvl3pPr>
              <a:buNone/>
              <a:defRPr sz="1600" b="0">
                <a:solidFill>
                  <a:schemeClr val="bg2">
                    <a:lumMod val="25000"/>
                  </a:schemeClr>
                </a:solidFill>
              </a:defRPr>
            </a:lvl3pPr>
            <a:lvl4pPr>
              <a:buNone/>
              <a:defRPr sz="1400" b="0">
                <a:solidFill>
                  <a:schemeClr val="bg2">
                    <a:lumMod val="25000"/>
                  </a:schemeClr>
                </a:solidFill>
              </a:defRPr>
            </a:lvl4pPr>
            <a:lvl5pPr>
              <a:buNone/>
              <a:defRPr sz="1400" b="0">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7797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1" name="Rectangle 10"/>
          <p:cNvSpPr/>
          <p:nvPr userDrawn="1"/>
        </p:nvSpPr>
        <p:spPr>
          <a:xfrm>
            <a:off x="0" y="5049861"/>
            <a:ext cx="9144000" cy="1808138"/>
          </a:xfrm>
          <a:prstGeom prst="rect">
            <a:avLst/>
          </a:prstGeom>
          <a:solidFill>
            <a:schemeClr val="tx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userDrawn="1"/>
        </p:nvSpPr>
        <p:spPr>
          <a:xfrm rot="10800000">
            <a:off x="499881" y="1811867"/>
            <a:ext cx="202504" cy="190500"/>
          </a:xfrm>
          <a:prstGeom prst="rtTriangle">
            <a:avLst/>
          </a:prstGeom>
          <a:solidFill>
            <a:srgbClr val="2C6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702385" y="1016000"/>
            <a:ext cx="7739230" cy="4732867"/>
          </a:xfrm>
          <a:prstGeom prst="rect">
            <a:avLst/>
          </a:prstGeom>
          <a:solidFill>
            <a:schemeClr val="bg1"/>
          </a:solidFill>
          <a:ln w="63500" cap="flat" cmpd="sng" algn="ctr">
            <a:solidFill>
              <a:schemeClr val="bg2">
                <a:lumMod val="90000"/>
              </a:schemeClr>
            </a:solidFill>
            <a:prstDash val="solid"/>
            <a:round/>
            <a:headEnd type="none" w="med" len="med"/>
            <a:tailEnd type="none" w="med" len="med"/>
          </a:ln>
          <a:effectLst>
            <a:outerShdw blurRad="40000" dist="23000" dir="5400000" rotWithShape="0">
              <a:srgbClr val="000000">
                <a:alpha val="35000"/>
              </a:srgbClr>
            </a:outerShdw>
            <a:reflection stA="27000" endPos="2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0" y="15211"/>
            <a:ext cx="9144000" cy="433498"/>
          </a:xfrm>
          <a:prstGeom prst="rect">
            <a:avLst/>
          </a:prstGeom>
        </p:spPr>
        <p:txBody>
          <a:bodyPr/>
          <a:lstStyle>
            <a:lvl1pPr>
              <a:defRPr sz="1800">
                <a:solidFill>
                  <a:schemeClr val="bg1"/>
                </a:solidFill>
              </a:defRPr>
            </a:lvl1pPr>
          </a:lstStyle>
          <a:p>
            <a:r>
              <a:rPr lang="en-US" dirty="0" smtClean="0"/>
              <a:t>Click to edit Master title style</a:t>
            </a:r>
            <a:endParaRPr lang="en-US" dirty="0"/>
          </a:p>
        </p:txBody>
      </p:sp>
      <p:sp>
        <p:nvSpPr>
          <p:cNvPr id="7" name="Rectangle 6"/>
          <p:cNvSpPr/>
          <p:nvPr userDrawn="1"/>
        </p:nvSpPr>
        <p:spPr>
          <a:xfrm>
            <a:off x="499881" y="1202855"/>
            <a:ext cx="7747000" cy="609012"/>
          </a:xfrm>
          <a:prstGeom prst="rect">
            <a:avLst/>
          </a:prstGeom>
          <a:solidFill>
            <a:srgbClr val="ABDAFF"/>
          </a:solidFill>
          <a:ln>
            <a:noFill/>
          </a:ln>
          <a:effectLst>
            <a:outerShdw blurRad="50800" dist="25400" dir="270000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31"/>
          <p:cNvSpPr>
            <a:spLocks noGrp="1"/>
          </p:cNvSpPr>
          <p:nvPr>
            <p:ph type="body" sz="quarter" idx="28"/>
          </p:nvPr>
        </p:nvSpPr>
        <p:spPr>
          <a:xfrm>
            <a:off x="702385" y="1320800"/>
            <a:ext cx="7400215" cy="352425"/>
          </a:xfrm>
          <a:ln>
            <a:noFill/>
          </a:ln>
        </p:spPr>
        <p:txBody>
          <a:bodyPr anchor="ctr">
            <a:noAutofit/>
          </a:bodyPr>
          <a:lstStyle>
            <a:lvl1pPr>
              <a:buNone/>
              <a:defRPr sz="2000" b="1">
                <a:solidFill>
                  <a:schemeClr val="tx1">
                    <a:lumMod val="85000"/>
                    <a:lumOff val="15000"/>
                  </a:schemeClr>
                </a:solidFill>
              </a:defRPr>
            </a:lvl1pPr>
            <a:lvl2pPr>
              <a:buNone/>
              <a:defRPr sz="1800" b="1">
                <a:solidFill>
                  <a:schemeClr val="tx1">
                    <a:lumMod val="85000"/>
                    <a:lumOff val="15000"/>
                  </a:schemeClr>
                </a:solidFill>
              </a:defRPr>
            </a:lvl2pPr>
            <a:lvl3pPr>
              <a:buNone/>
              <a:defRPr sz="1600" b="1">
                <a:solidFill>
                  <a:schemeClr val="tx1">
                    <a:lumMod val="85000"/>
                    <a:lumOff val="15000"/>
                  </a:schemeClr>
                </a:solidFill>
              </a:defRPr>
            </a:lvl3pPr>
            <a:lvl4pPr>
              <a:buNone/>
              <a:defRPr sz="1400" b="1">
                <a:solidFill>
                  <a:schemeClr val="tx1">
                    <a:lumMod val="85000"/>
                    <a:lumOff val="15000"/>
                  </a:schemeClr>
                </a:solidFill>
              </a:defRPr>
            </a:lvl4pPr>
            <a:lvl5pPr>
              <a:buNone/>
              <a:defRPr sz="1400" b="1">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31"/>
          <p:cNvSpPr>
            <a:spLocks noGrp="1"/>
          </p:cNvSpPr>
          <p:nvPr>
            <p:ph type="body" sz="quarter" idx="29"/>
          </p:nvPr>
        </p:nvSpPr>
        <p:spPr>
          <a:xfrm>
            <a:off x="854785" y="2002367"/>
            <a:ext cx="7400215" cy="3433233"/>
          </a:xfrm>
          <a:ln>
            <a:noFill/>
          </a:ln>
        </p:spPr>
        <p:txBody>
          <a:bodyPr anchor="t">
            <a:noAutofit/>
          </a:bodyPr>
          <a:lstStyle>
            <a:lvl1pPr>
              <a:buNone/>
              <a:defRPr sz="2000" b="0">
                <a:solidFill>
                  <a:schemeClr val="bg2">
                    <a:lumMod val="25000"/>
                  </a:schemeClr>
                </a:solidFill>
              </a:defRPr>
            </a:lvl1pPr>
            <a:lvl2pPr>
              <a:buNone/>
              <a:defRPr sz="1800" b="0">
                <a:solidFill>
                  <a:schemeClr val="bg2">
                    <a:lumMod val="25000"/>
                  </a:schemeClr>
                </a:solidFill>
              </a:defRPr>
            </a:lvl2pPr>
            <a:lvl3pPr>
              <a:buNone/>
              <a:defRPr sz="1600" b="0">
                <a:solidFill>
                  <a:schemeClr val="bg2">
                    <a:lumMod val="25000"/>
                  </a:schemeClr>
                </a:solidFill>
              </a:defRPr>
            </a:lvl3pPr>
            <a:lvl4pPr>
              <a:buNone/>
              <a:defRPr sz="1400" b="0">
                <a:solidFill>
                  <a:schemeClr val="bg2">
                    <a:lumMod val="25000"/>
                  </a:schemeClr>
                </a:solidFill>
              </a:defRPr>
            </a:lvl4pPr>
            <a:lvl5pPr>
              <a:buNone/>
              <a:defRPr sz="1400" b="0">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5018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1" name="Rectangle 10"/>
          <p:cNvSpPr/>
          <p:nvPr userDrawn="1"/>
        </p:nvSpPr>
        <p:spPr>
          <a:xfrm>
            <a:off x="0" y="5049861"/>
            <a:ext cx="9144000" cy="1808138"/>
          </a:xfrm>
          <a:prstGeom prst="rect">
            <a:avLst/>
          </a:prstGeom>
          <a:solidFill>
            <a:schemeClr val="tx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userDrawn="1"/>
        </p:nvSpPr>
        <p:spPr>
          <a:xfrm rot="10800000">
            <a:off x="499881" y="1811867"/>
            <a:ext cx="202504" cy="190500"/>
          </a:xfrm>
          <a:prstGeom prst="rtTriangle">
            <a:avLst/>
          </a:prstGeom>
          <a:solidFill>
            <a:srgbClr val="2C6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702385" y="1016000"/>
            <a:ext cx="7739230" cy="4732867"/>
          </a:xfrm>
          <a:prstGeom prst="rect">
            <a:avLst/>
          </a:prstGeom>
          <a:solidFill>
            <a:schemeClr val="bg1"/>
          </a:solidFill>
          <a:ln w="63500" cap="flat" cmpd="sng" algn="ctr">
            <a:solidFill>
              <a:schemeClr val="bg2">
                <a:lumMod val="90000"/>
              </a:schemeClr>
            </a:solidFill>
            <a:prstDash val="solid"/>
            <a:round/>
            <a:headEnd type="none" w="med" len="med"/>
            <a:tailEnd type="none" w="med" len="med"/>
          </a:ln>
          <a:effectLst>
            <a:outerShdw blurRad="40000" dist="23000" dir="5400000" rotWithShape="0">
              <a:srgbClr val="000000">
                <a:alpha val="35000"/>
              </a:srgbClr>
            </a:outerShdw>
            <a:reflection stA="27000" endPos="2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0" y="15211"/>
            <a:ext cx="9144000" cy="433498"/>
          </a:xfrm>
          <a:prstGeom prst="rect">
            <a:avLst/>
          </a:prstGeom>
        </p:spPr>
        <p:txBody>
          <a:bodyPr/>
          <a:lstStyle>
            <a:lvl1pPr>
              <a:defRPr sz="1800">
                <a:solidFill>
                  <a:schemeClr val="bg1"/>
                </a:solidFill>
              </a:defRPr>
            </a:lvl1pPr>
          </a:lstStyle>
          <a:p>
            <a:r>
              <a:rPr lang="en-US" dirty="0" smtClean="0"/>
              <a:t>Click to edit Master title style</a:t>
            </a:r>
            <a:endParaRPr lang="en-US" dirty="0"/>
          </a:p>
        </p:txBody>
      </p:sp>
      <p:sp>
        <p:nvSpPr>
          <p:cNvPr id="7" name="Rectangle 6"/>
          <p:cNvSpPr/>
          <p:nvPr userDrawn="1"/>
        </p:nvSpPr>
        <p:spPr>
          <a:xfrm>
            <a:off x="499881" y="1202855"/>
            <a:ext cx="7747000" cy="609012"/>
          </a:xfrm>
          <a:prstGeom prst="rect">
            <a:avLst/>
          </a:prstGeom>
          <a:solidFill>
            <a:srgbClr val="ABDAFF"/>
          </a:solidFill>
          <a:ln>
            <a:noFill/>
          </a:ln>
          <a:effectLst>
            <a:outerShdw blurRad="50800" dist="25400" dir="270000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31"/>
          <p:cNvSpPr>
            <a:spLocks noGrp="1"/>
          </p:cNvSpPr>
          <p:nvPr>
            <p:ph type="body" sz="quarter" idx="28"/>
          </p:nvPr>
        </p:nvSpPr>
        <p:spPr>
          <a:xfrm>
            <a:off x="702385" y="1320800"/>
            <a:ext cx="7400215" cy="352425"/>
          </a:xfrm>
          <a:ln>
            <a:noFill/>
          </a:ln>
        </p:spPr>
        <p:txBody>
          <a:bodyPr anchor="ctr">
            <a:noAutofit/>
          </a:bodyPr>
          <a:lstStyle>
            <a:lvl1pPr>
              <a:buNone/>
              <a:defRPr sz="2000" b="1">
                <a:solidFill>
                  <a:schemeClr val="tx1">
                    <a:lumMod val="85000"/>
                    <a:lumOff val="15000"/>
                  </a:schemeClr>
                </a:solidFill>
              </a:defRPr>
            </a:lvl1pPr>
            <a:lvl2pPr>
              <a:buNone/>
              <a:defRPr sz="1800" b="1">
                <a:solidFill>
                  <a:schemeClr val="tx1">
                    <a:lumMod val="85000"/>
                    <a:lumOff val="15000"/>
                  </a:schemeClr>
                </a:solidFill>
              </a:defRPr>
            </a:lvl2pPr>
            <a:lvl3pPr>
              <a:buNone/>
              <a:defRPr sz="1600" b="1">
                <a:solidFill>
                  <a:schemeClr val="tx1">
                    <a:lumMod val="85000"/>
                    <a:lumOff val="15000"/>
                  </a:schemeClr>
                </a:solidFill>
              </a:defRPr>
            </a:lvl3pPr>
            <a:lvl4pPr>
              <a:buNone/>
              <a:defRPr sz="1400" b="1">
                <a:solidFill>
                  <a:schemeClr val="tx1">
                    <a:lumMod val="85000"/>
                    <a:lumOff val="15000"/>
                  </a:schemeClr>
                </a:solidFill>
              </a:defRPr>
            </a:lvl4pPr>
            <a:lvl5pPr>
              <a:buNone/>
              <a:defRPr sz="1400" b="1">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31"/>
          <p:cNvSpPr>
            <a:spLocks noGrp="1"/>
          </p:cNvSpPr>
          <p:nvPr>
            <p:ph type="body" sz="quarter" idx="29"/>
          </p:nvPr>
        </p:nvSpPr>
        <p:spPr>
          <a:xfrm>
            <a:off x="854785" y="2002367"/>
            <a:ext cx="7400215" cy="3433233"/>
          </a:xfrm>
          <a:ln>
            <a:noFill/>
          </a:ln>
        </p:spPr>
        <p:txBody>
          <a:bodyPr anchor="t">
            <a:noAutofit/>
          </a:bodyPr>
          <a:lstStyle>
            <a:lvl1pPr>
              <a:buNone/>
              <a:defRPr sz="2000" b="0">
                <a:solidFill>
                  <a:schemeClr val="bg2">
                    <a:lumMod val="25000"/>
                  </a:schemeClr>
                </a:solidFill>
              </a:defRPr>
            </a:lvl1pPr>
            <a:lvl2pPr>
              <a:buNone/>
              <a:defRPr sz="1800" b="0">
                <a:solidFill>
                  <a:schemeClr val="bg2">
                    <a:lumMod val="25000"/>
                  </a:schemeClr>
                </a:solidFill>
              </a:defRPr>
            </a:lvl2pPr>
            <a:lvl3pPr>
              <a:buNone/>
              <a:defRPr sz="1600" b="0">
                <a:solidFill>
                  <a:schemeClr val="bg2">
                    <a:lumMod val="25000"/>
                  </a:schemeClr>
                </a:solidFill>
              </a:defRPr>
            </a:lvl3pPr>
            <a:lvl4pPr>
              <a:buNone/>
              <a:defRPr sz="1400" b="0">
                <a:solidFill>
                  <a:schemeClr val="bg2">
                    <a:lumMod val="25000"/>
                  </a:schemeClr>
                </a:solidFill>
              </a:defRPr>
            </a:lvl4pPr>
            <a:lvl5pPr>
              <a:buNone/>
              <a:defRPr sz="1400" b="0">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5018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61BEF0D-F0BB-DE4B-95CE-6DB70DBA9567}" type="datetimeFigureOut">
              <a:rPr lang="en-US" smtClean="0">
                <a:solidFill>
                  <a:srgbClr val="146194">
                    <a:lumMod val="50000"/>
                  </a:srgbClr>
                </a:solidFill>
              </a:rPr>
              <a:pPr/>
              <a:t>2/19/2016</a:t>
            </a:fld>
            <a:endParaRPr lang="en-US" dirty="0">
              <a:solidFill>
                <a:srgbClr val="146194">
                  <a:lumMod val="50000"/>
                </a:srgbClr>
              </a:solidFill>
            </a:endParaRPr>
          </a:p>
        </p:txBody>
      </p:sp>
      <p:sp>
        <p:nvSpPr>
          <p:cNvPr id="2" name="Footer Placeholder 1"/>
          <p:cNvSpPr>
            <a:spLocks noGrp="1"/>
          </p:cNvSpPr>
          <p:nvPr>
            <p:ph type="ftr" sz="quarter" idx="11"/>
          </p:nvPr>
        </p:nvSpPr>
        <p:spPr/>
        <p:txBody>
          <a:bodyPr/>
          <a:lstStyle/>
          <a:p>
            <a:endParaRPr lang="en-US" dirty="0">
              <a:solidFill>
                <a:srgbClr val="146194">
                  <a:lumMod val="50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61BEF0D-F0BB-DE4B-95CE-6DB70DBA9567}" type="datetimeFigureOut">
              <a:rPr lang="en-US" smtClean="0">
                <a:solidFill>
                  <a:srgbClr val="146194">
                    <a:lumMod val="50000"/>
                  </a:srgbClr>
                </a:solidFill>
              </a:rPr>
              <a:pPr/>
              <a:t>2/19/2016</a:t>
            </a:fld>
            <a:endParaRPr lang="en-US" dirty="0">
              <a:solidFill>
                <a:srgbClr val="146194">
                  <a:lumMod val="50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146194">
                  <a:lumMod val="50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61BEF0D-F0BB-DE4B-95CE-6DB70DBA9567}" type="datetimeFigureOut">
              <a:rPr lang="en-US" smtClean="0">
                <a:solidFill>
                  <a:srgbClr val="146194">
                    <a:lumMod val="50000"/>
                  </a:srgbClr>
                </a:solidFill>
              </a:rPr>
              <a:pPr/>
              <a:t>2/19/2016</a:t>
            </a:fld>
            <a:endParaRPr lang="en-US" dirty="0">
              <a:solidFill>
                <a:srgbClr val="146194">
                  <a:lumMod val="50000"/>
                </a:srgbClr>
              </a:solidFill>
            </a:endParaRPr>
          </a:p>
        </p:txBody>
      </p:sp>
      <p:sp>
        <p:nvSpPr>
          <p:cNvPr id="11" name="Footer Placeholder 10"/>
          <p:cNvSpPr>
            <a:spLocks noGrp="1"/>
          </p:cNvSpPr>
          <p:nvPr>
            <p:ph type="ftr" sz="quarter" idx="11"/>
          </p:nvPr>
        </p:nvSpPr>
        <p:spPr/>
        <p:txBody>
          <a:bodyPr/>
          <a:lstStyle/>
          <a:p>
            <a:endParaRPr lang="en-US" dirty="0">
              <a:solidFill>
                <a:srgbClr val="146194">
                  <a:lumMod val="50000"/>
                </a:srgbClr>
              </a:solidFill>
            </a:endParaRPr>
          </a:p>
        </p:txBody>
      </p:sp>
      <p:sp>
        <p:nvSpPr>
          <p:cNvPr id="16" name="Slide Number Placeholder 1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61BEF0D-F0BB-DE4B-95CE-6DB70DBA9567}" type="datetimeFigureOut">
              <a:rPr lang="en-US" smtClean="0">
                <a:solidFill>
                  <a:srgbClr val="146194">
                    <a:lumMod val="50000"/>
                  </a:srgbClr>
                </a:solidFill>
              </a:rPr>
              <a:pPr/>
              <a:t>2/19/2016</a:t>
            </a:fld>
            <a:endParaRPr lang="en-US" dirty="0">
              <a:solidFill>
                <a:srgbClr val="146194">
                  <a:lumMod val="50000"/>
                </a:srgbClr>
              </a:solidFill>
            </a:endParaRPr>
          </a:p>
        </p:txBody>
      </p:sp>
      <p:sp>
        <p:nvSpPr>
          <p:cNvPr id="10" name="Footer Placeholder 9"/>
          <p:cNvSpPr>
            <a:spLocks noGrp="1"/>
          </p:cNvSpPr>
          <p:nvPr>
            <p:ph type="ftr" sz="quarter" idx="11"/>
          </p:nvPr>
        </p:nvSpPr>
        <p:spPr/>
        <p:txBody>
          <a:bodyPr/>
          <a:lstStyle/>
          <a:p>
            <a:endParaRPr lang="en-US" dirty="0">
              <a:solidFill>
                <a:srgbClr val="146194">
                  <a:lumMod val="50000"/>
                </a:srgbClr>
              </a:solidFill>
            </a:endParaRPr>
          </a:p>
        </p:txBody>
      </p:sp>
      <p:sp>
        <p:nvSpPr>
          <p:cNvPr id="31" name="Slide Number Placeholder 30"/>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ltLang="en-US">
              <a:solidFill>
                <a:srgbClr val="FFFFFF"/>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ltLang="en-US">
              <a:solidFill>
                <a:srgbClr val="FFFFFF"/>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6FF06BC4-36AF-4B03-B0EC-D0835AD46DC6}" type="slidenum">
              <a:rPr lang="en-US" altLang="en-US" smtClean="0">
                <a:solidFill>
                  <a:srgbClr val="FFFFFF"/>
                </a:solidFill>
              </a:rPr>
              <a:pPr/>
              <a:t>‹#›</a:t>
            </a:fld>
            <a:endParaRPr lang="en-US" altLang="en-US">
              <a:solidFill>
                <a:srgbClr val="FFFFFF"/>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61BEF0D-F0BB-DE4B-95CE-6DB70DBA9567}" type="datetimeFigureOut">
              <a:rPr lang="en-US" smtClean="0">
                <a:solidFill>
                  <a:srgbClr val="146194">
                    <a:lumMod val="50000"/>
                  </a:srgbClr>
                </a:solidFill>
              </a:rPr>
              <a:pPr/>
              <a:t>2/19/2016</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61BEF0D-F0BB-DE4B-95CE-6DB70DBA9567}" type="datetimeFigureOut">
              <a:rPr lang="en-US" smtClean="0">
                <a:solidFill>
                  <a:srgbClr val="146194">
                    <a:lumMod val="50000"/>
                  </a:srgbClr>
                </a:solidFill>
              </a:rPr>
              <a:pPr/>
              <a:t>2/19/2016</a:t>
            </a:fld>
            <a:endParaRPr lang="en-US" dirty="0">
              <a:solidFill>
                <a:srgbClr val="146194">
                  <a:lumMod val="50000"/>
                </a:srgbClr>
              </a:solidFill>
            </a:endParaRPr>
          </a:p>
        </p:txBody>
      </p:sp>
      <p:sp>
        <p:nvSpPr>
          <p:cNvPr id="21" name="Footer Placeholder 20"/>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solidFill>
                  <a:srgbClr val="146194">
                    <a:lumMod val="50000"/>
                  </a:srgbClr>
                </a:solidFill>
              </a:rPr>
              <a:pPr/>
              <a:t>2/19/2016</a:t>
            </a:fld>
            <a:endParaRPr lang="en-US" dirty="0">
              <a:solidFill>
                <a:srgbClr val="146194">
                  <a:lumMod val="50000"/>
                </a:srgbClr>
              </a:solidFill>
            </a:endParaRPr>
          </a:p>
        </p:txBody>
      </p:sp>
      <p:sp>
        <p:nvSpPr>
          <p:cNvPr id="24" name="Footer Placeholder 23"/>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61BEF0D-F0BB-DE4B-95CE-6DB70DBA9567}" type="datetimeFigureOut">
              <a:rPr lang="en-US" smtClean="0">
                <a:solidFill>
                  <a:srgbClr val="146194">
                    <a:lumMod val="50000"/>
                  </a:srgbClr>
                </a:solidFill>
              </a:rPr>
              <a:pPr/>
              <a:t>2/19/2016</a:t>
            </a:fld>
            <a:endParaRPr lang="en-US" dirty="0">
              <a:solidFill>
                <a:srgbClr val="146194">
                  <a:lumMod val="50000"/>
                </a:srgbClr>
              </a:solidFill>
            </a:endParaRPr>
          </a:p>
        </p:txBody>
      </p:sp>
      <p:sp>
        <p:nvSpPr>
          <p:cNvPr id="29" name="Footer Placeholder 28"/>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srgbClr val="146194">
                    <a:lumMod val="50000"/>
                  </a:srgbClr>
                </a:solidFill>
              </a:rPr>
              <a:pPr/>
              <a:t>2/19/2016</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31" name="Slide Number Placeholder 30"/>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46194">
                    <a:lumMod val="50000"/>
                  </a:srgbClr>
                </a:solidFill>
              </a:rPr>
              <a:pPr/>
              <a:t>2/19/2016</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46194">
                    <a:lumMod val="50000"/>
                  </a:srgbClr>
                </a:solidFill>
              </a:rPr>
              <a:pPr/>
              <a:t>2/19/2016</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endParaRPr lang="en-US" altLang="en-US">
              <a:solidFill>
                <a:srgbClr val="FFFFFF"/>
              </a:solidFill>
            </a:endParaRPr>
          </a:p>
        </p:txBody>
      </p:sp>
      <p:sp>
        <p:nvSpPr>
          <p:cNvPr id="11" name="Footer Placeholder 10"/>
          <p:cNvSpPr>
            <a:spLocks noGrp="1"/>
          </p:cNvSpPr>
          <p:nvPr>
            <p:ph type="ftr" sz="quarter" idx="11"/>
          </p:nvPr>
        </p:nvSpPr>
        <p:spPr/>
        <p:txBody>
          <a:bodyPr/>
          <a:lstStyle/>
          <a:p>
            <a:endParaRPr lang="en-US" altLang="en-US">
              <a:solidFill>
                <a:srgbClr val="FFFFFF"/>
              </a:solidFill>
            </a:endParaRPr>
          </a:p>
        </p:txBody>
      </p:sp>
      <p:sp>
        <p:nvSpPr>
          <p:cNvPr id="16" name="Slide Number Placeholder 15"/>
          <p:cNvSpPr>
            <a:spLocks noGrp="1"/>
          </p:cNvSpPr>
          <p:nvPr>
            <p:ph type="sldNum" sz="quarter" idx="12"/>
          </p:nvPr>
        </p:nvSpPr>
        <p:spPr/>
        <p:txBody>
          <a:bodyPr/>
          <a:lstStyle/>
          <a:p>
            <a:fld id="{945C70F9-9AAB-4C19-A805-D5068E2BDFFD}" type="slidenum">
              <a:rPr lang="en-US" altLang="en-US" smtClean="0">
                <a:solidFill>
                  <a:srgbClr val="FFFFFF"/>
                </a:solidFill>
              </a:rPr>
              <a:pPr/>
              <a:t>‹#›</a:t>
            </a:fld>
            <a:endParaRPr lang="en-US" altLang="en-US">
              <a:solidFill>
                <a:srgbClr val="FFFFFF"/>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endParaRPr lang="en-US" altLang="en-US">
              <a:solidFill>
                <a:srgbClr val="FFFFFF"/>
              </a:solidFill>
            </a:endParaRPr>
          </a:p>
        </p:txBody>
      </p:sp>
      <p:sp>
        <p:nvSpPr>
          <p:cNvPr id="10" name="Footer Placeholder 9"/>
          <p:cNvSpPr>
            <a:spLocks noGrp="1"/>
          </p:cNvSpPr>
          <p:nvPr>
            <p:ph type="ftr" sz="quarter" idx="11"/>
          </p:nvPr>
        </p:nvSpPr>
        <p:spPr/>
        <p:txBody>
          <a:bodyPr/>
          <a:lstStyle/>
          <a:p>
            <a:endParaRPr lang="en-US" altLang="en-US">
              <a:solidFill>
                <a:srgbClr val="FFFFFF"/>
              </a:solidFill>
            </a:endParaRPr>
          </a:p>
        </p:txBody>
      </p:sp>
      <p:sp>
        <p:nvSpPr>
          <p:cNvPr id="31" name="Slide Number Placeholder 30"/>
          <p:cNvSpPr>
            <a:spLocks noGrp="1"/>
          </p:cNvSpPr>
          <p:nvPr>
            <p:ph type="sldNum" sz="quarter" idx="12"/>
          </p:nvPr>
        </p:nvSpPr>
        <p:spPr/>
        <p:txBody>
          <a:bodyPr/>
          <a:lstStyle/>
          <a:p>
            <a:fld id="{8EC22AD9-0BB3-417A-903A-4BD21094CB90}" type="slidenum">
              <a:rPr lang="en-US" altLang="en-US" smtClean="0">
                <a:solidFill>
                  <a:srgbClr val="FFFFFF"/>
                </a:solidFill>
              </a:rPr>
              <a:pPr/>
              <a:t>‹#›</a:t>
            </a:fld>
            <a:endParaRPr lang="en-US" alt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p>
            <a:endParaRPr lang="en-US" altLang="en-US">
              <a:solidFill>
                <a:srgbClr val="FFFFFF"/>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1ACCA457-27C7-4D93-87C6-D731A06C364A}" type="slidenum">
              <a:rPr lang="en-US" altLang="en-US" smtClean="0">
                <a:solidFill>
                  <a:srgbClr val="FFFFFF"/>
                </a:solidFill>
              </a:rPr>
              <a:pPr/>
              <a:t>‹#›</a:t>
            </a:fld>
            <a:endParaRPr lang="en-US" altLang="en-US">
              <a:solidFill>
                <a:srgbClr val="FFFFFF"/>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ltLang="en-US">
              <a:solidFill>
                <a:srgbClr val="FFFFFF"/>
              </a:solidFill>
            </a:endParaRPr>
          </a:p>
        </p:txBody>
      </p:sp>
      <p:sp>
        <p:nvSpPr>
          <p:cNvPr id="21" name="Footer Placeholder 20"/>
          <p:cNvSpPr>
            <a:spLocks noGrp="1"/>
          </p:cNvSpPr>
          <p:nvPr>
            <p:ph type="ftr" sz="quarter" idx="11"/>
          </p:nvPr>
        </p:nvSpPr>
        <p:spPr/>
        <p:txBody>
          <a:body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p>
            <a:fld id="{F00E46ED-5873-463D-8D17-CC40E9894518}" type="slidenum">
              <a:rPr lang="en-US" altLang="en-US" smtClean="0">
                <a:solidFill>
                  <a:srgbClr val="FFFFFF"/>
                </a:solidFill>
              </a:rPr>
              <a:pPr/>
              <a:t>‹#›</a:t>
            </a:fld>
            <a:endParaRPr lang="en-US" alt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ltLang="en-US">
              <a:solidFill>
                <a:srgbClr val="FFFFFF"/>
              </a:solidFill>
            </a:endParaRPr>
          </a:p>
        </p:txBody>
      </p:sp>
      <p:sp>
        <p:nvSpPr>
          <p:cNvPr id="24" name="Footer Placeholder 23"/>
          <p:cNvSpPr>
            <a:spLocks noGrp="1"/>
          </p:cNvSpPr>
          <p:nvPr>
            <p:ph type="ftr" sz="quarter" idx="11"/>
          </p:nvPr>
        </p:nvSpPr>
        <p:spPr/>
        <p:txBody>
          <a:body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p>
            <a:fld id="{669FFBEF-C704-4F65-8DAE-A74FBEEF11CC}" type="slidenum">
              <a:rPr lang="en-US" altLang="en-US" smtClean="0">
                <a:solidFill>
                  <a:srgbClr val="FFFFFF"/>
                </a:solidFill>
              </a:rPr>
              <a:pPr/>
              <a:t>‹#›</a:t>
            </a:fld>
            <a:endParaRPr lang="en-US" alt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ltLang="en-US">
              <a:solidFill>
                <a:srgbClr val="FFFFFF"/>
              </a:solidFill>
            </a:endParaRPr>
          </a:p>
        </p:txBody>
      </p:sp>
      <p:sp>
        <p:nvSpPr>
          <p:cNvPr id="29" name="Footer Placeholder 28"/>
          <p:cNvSpPr>
            <a:spLocks noGrp="1"/>
          </p:cNvSpPr>
          <p:nvPr>
            <p:ph type="ftr" sz="quarter" idx="11"/>
          </p:nvPr>
        </p:nvSpPr>
        <p:spPr/>
        <p:txBody>
          <a:body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p>
            <a:fld id="{1C69B9D7-0C59-4A37-A87A-04AB8808EBF2}" type="slidenum">
              <a:rPr lang="en-US" altLang="en-US" smtClean="0">
                <a:solidFill>
                  <a:srgbClr val="FFFFFF"/>
                </a:solidFill>
              </a:rPr>
              <a:pPr/>
              <a:t>‹#›</a:t>
            </a:fld>
            <a:endParaRPr lang="en-US" alt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p>
            <a:endParaRPr lang="en-US" altLang="en-US">
              <a:solidFill>
                <a:srgbClr val="FFFFFF"/>
              </a:solidFill>
            </a:endParaRPr>
          </a:p>
        </p:txBody>
      </p:sp>
      <p:sp>
        <p:nvSpPr>
          <p:cNvPr id="31" name="Slide Number Placeholder 30"/>
          <p:cNvSpPr>
            <a:spLocks noGrp="1"/>
          </p:cNvSpPr>
          <p:nvPr>
            <p:ph type="sldNum" sz="quarter" idx="12"/>
          </p:nvPr>
        </p:nvSpPr>
        <p:spPr/>
        <p:txBody>
          <a:bodyPr/>
          <a:lstStyle/>
          <a:p>
            <a:fld id="{04748006-6767-4C0E-87A8-626C01843EB0}" type="slidenum">
              <a:rPr lang="en-US" altLang="en-US" smtClean="0">
                <a:solidFill>
                  <a:srgbClr val="FFFFFF"/>
                </a:solidFill>
              </a:rPr>
              <a:pPr/>
              <a:t>‹#›</a:t>
            </a:fld>
            <a:endParaRPr lang="en-US" altLang="en-US">
              <a:solidFill>
                <a:srgbClr val="FFFFFF"/>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2/19/2016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19" r:id="rId13"/>
    <p:sldLayoutId id="2147483720" r:id="rId14"/>
    <p:sldLayoutId id="2147483721" r:id="rId15"/>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2/19/2016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njdeponline.co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hyperlink" Target="http://www.nj.gov/dep/enforcement/tcpa.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229600" cy="1112838"/>
          </a:xfrm>
        </p:spPr>
        <p:txBody>
          <a:bodyPr>
            <a:normAutofit fontScale="90000"/>
          </a:bodyPr>
          <a:lstStyle/>
          <a:p>
            <a:pPr algn="ctr"/>
            <a:r>
              <a:rPr lang="en-US" sz="4400" dirty="0" smtClean="0"/>
              <a:t>New Jersey </a:t>
            </a:r>
            <a:r>
              <a:rPr lang="en-US" sz="4400" i="1" dirty="0" smtClean="0"/>
              <a:t>electronic</a:t>
            </a:r>
            <a:r>
              <a:rPr lang="en-US" sz="4400" dirty="0" smtClean="0"/>
              <a:t> RMP    </a:t>
            </a:r>
            <a:r>
              <a:rPr lang="en-US" sz="4000" b="1" i="1" cap="none" dirty="0" smtClean="0">
                <a:effectLst/>
              </a:rPr>
              <a:t>e</a:t>
            </a:r>
            <a:r>
              <a:rPr lang="en-US" sz="4000" b="1" dirty="0" smtClean="0">
                <a:effectLst/>
              </a:rPr>
              <a:t>NJRMP</a:t>
            </a:r>
            <a:r>
              <a:rPr lang="en-US" sz="4000" dirty="0">
                <a:effectLst/>
              </a:rPr>
              <a:t/>
            </a:r>
            <a:br>
              <a:rPr lang="en-US" sz="4000" dirty="0">
                <a:effectLst/>
              </a:rPr>
            </a:br>
            <a:endParaRPr lang="en-US" sz="4400" dirty="0"/>
          </a:p>
        </p:txBody>
      </p:sp>
      <p:sp>
        <p:nvSpPr>
          <p:cNvPr id="5" name="Slide Number Placeholder 4"/>
          <p:cNvSpPr>
            <a:spLocks noGrp="1"/>
          </p:cNvSpPr>
          <p:nvPr>
            <p:ph type="sldNum" sz="quarter" idx="11"/>
          </p:nvPr>
        </p:nvSpPr>
        <p:spPr/>
        <p:txBody>
          <a:bodyPr/>
          <a:lstStyle/>
          <a:p>
            <a:fld id="{609B870F-F108-4CAC-98A1-1927930792F9}" type="slidenum">
              <a:rPr lang="en-US" altLang="en-US" smtClean="0">
                <a:solidFill>
                  <a:srgbClr val="FFFFFF"/>
                </a:solidFill>
              </a:rPr>
              <a:pPr/>
              <a:t>1</a:t>
            </a:fld>
            <a:endParaRPr lang="en-US" altLang="en-US">
              <a:solidFill>
                <a:srgbClr val="FFFFFF"/>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81000"/>
            <a:ext cx="932815" cy="922020"/>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609600" y="431165"/>
            <a:ext cx="897890" cy="871855"/>
          </a:xfrm>
          <a:prstGeom prst="rect">
            <a:avLst/>
          </a:prstGeom>
          <a:noFill/>
          <a:ln>
            <a:noFill/>
          </a:ln>
        </p:spPr>
      </p:pic>
      <p:sp>
        <p:nvSpPr>
          <p:cNvPr id="3" name="Rectangle 3"/>
          <p:cNvSpPr>
            <a:spLocks noChangeArrowheads="1"/>
          </p:cNvSpPr>
          <p:nvPr/>
        </p:nvSpPr>
        <p:spPr bwMode="auto">
          <a:xfrm>
            <a:off x="1532657" y="695386"/>
            <a:ext cx="42114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State of New Jersey</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0" y="10744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Department of Environmental Protection</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Toxic Catastrophe Prevention Act (TCPA) Program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Content Placeholder 8"/>
          <p:cNvSpPr>
            <a:spLocks noGrp="1"/>
          </p:cNvSpPr>
          <p:nvPr>
            <p:ph sz="half" idx="2"/>
          </p:nvPr>
        </p:nvSpPr>
        <p:spPr/>
        <p:txBody>
          <a:bodyPr>
            <a:normAutofit fontScale="77500" lnSpcReduction="20000"/>
          </a:bodyPr>
          <a:lstStyle/>
          <a:p>
            <a:pPr algn="ctr"/>
            <a:endParaRPr lang="en-US" sz="2000" dirty="0" smtClean="0"/>
          </a:p>
          <a:p>
            <a:pPr algn="ctr"/>
            <a:endParaRPr lang="en-US" sz="2000" dirty="0" smtClean="0"/>
          </a:p>
          <a:p>
            <a:pPr algn="ctr"/>
            <a:endParaRPr lang="en-US" sz="2000" dirty="0"/>
          </a:p>
          <a:p>
            <a:pPr algn="ctr"/>
            <a:endParaRPr lang="en-US" sz="2000" dirty="0" smtClean="0"/>
          </a:p>
          <a:p>
            <a:pPr algn="ctr"/>
            <a:endParaRPr lang="en-US" sz="2000" dirty="0"/>
          </a:p>
          <a:p>
            <a:pPr algn="ctr"/>
            <a:endParaRPr lang="en-US" sz="2000" dirty="0" smtClean="0"/>
          </a:p>
          <a:p>
            <a:pPr algn="ctr"/>
            <a:endParaRPr lang="en-US" sz="2000" dirty="0"/>
          </a:p>
          <a:p>
            <a:pPr marL="0" indent="0" algn="r">
              <a:buNone/>
            </a:pPr>
            <a:r>
              <a:rPr lang="en-US" sz="2000" dirty="0" smtClean="0"/>
              <a:t>February 2016</a:t>
            </a:r>
            <a:r>
              <a:rPr lang="en-US" dirty="0" smtClean="0"/>
              <a:t> </a:t>
            </a:r>
            <a:endParaRPr lang="en-US" dirty="0"/>
          </a:p>
        </p:txBody>
      </p:sp>
    </p:spTree>
    <p:extLst>
      <p:ext uri="{BB962C8B-B14F-4D97-AF65-F5344CB8AC3E}">
        <p14:creationId xmlns:p14="http://schemas.microsoft.com/office/powerpoint/2010/main" val="1226298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Configure your services to include </a:t>
            </a:r>
            <a:r>
              <a:rPr lang="en-US" sz="2400" b="1" cap="none" dirty="0" err="1">
                <a:effectLst>
                  <a:outerShdw blurRad="38100" dist="38100" dir="2700000" algn="tl">
                    <a:srgbClr val="000000">
                      <a:alpha val="43137"/>
                    </a:srgbClr>
                  </a:outerShdw>
                  <a:reflection blurRad="12700" stA="48000" endA="300" endPos="55000" dir="5400000" sy="-90000" algn="bl" rotWithShape="0"/>
                </a:effectLst>
              </a:rPr>
              <a:t>e</a:t>
            </a:r>
            <a:r>
              <a:rPr lang="en-US" sz="2400" dirty="0" err="1"/>
              <a:t>njrmp</a:t>
            </a:r>
            <a:r>
              <a:rPr lang="en-US" sz="2400" dirty="0"/>
              <a:t> submit</a:t>
            </a:r>
          </a:p>
        </p:txBody>
      </p:sp>
      <p:sp>
        <p:nvSpPr>
          <p:cNvPr id="3" name="Text Placeholder 2"/>
          <p:cNvSpPr>
            <a:spLocks noGrp="1"/>
          </p:cNvSpPr>
          <p:nvPr>
            <p:ph type="body" sz="half" idx="1"/>
          </p:nvPr>
        </p:nvSpPr>
        <p:spPr/>
        <p:txBody>
          <a:bodyPr/>
          <a:lstStyle/>
          <a:p>
            <a:pPr marL="0" indent="0">
              <a:buNone/>
            </a:pPr>
            <a:r>
              <a:rPr lang="en-US" dirty="0" smtClean="0"/>
              <a:t>  </a:t>
            </a:r>
            <a:endParaRPr lang="en-US" dirty="0"/>
          </a:p>
        </p:txBody>
      </p:sp>
      <p:pic>
        <p:nvPicPr>
          <p:cNvPr id="2052" name="Picture 4" descr="C:\Users\adrabnis\Desktop\eRMP stuff\Snips for PP\Configure Service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0"/>
            <a:ext cx="8088924"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a:xfrm>
            <a:off x="463062" y="5486400"/>
            <a:ext cx="8229600" cy="1173163"/>
          </a:xfrm>
        </p:spPr>
        <p:txBody>
          <a:bodyPr/>
          <a:lstStyle/>
          <a:p>
            <a:pPr marL="0" indent="0">
              <a:buNone/>
            </a:pPr>
            <a:r>
              <a:rPr lang="en-US" dirty="0" smtClean="0"/>
              <a:t>  </a:t>
            </a:r>
            <a:r>
              <a:rPr lang="en-US" sz="2400" dirty="0" smtClean="0"/>
              <a:t>Click Configure Services</a:t>
            </a:r>
            <a:endParaRPr lang="en-US" sz="2400" dirty="0"/>
          </a:p>
        </p:txBody>
      </p:sp>
    </p:spTree>
    <p:extLst>
      <p:ext uri="{BB962C8B-B14F-4D97-AF65-F5344CB8AC3E}">
        <p14:creationId xmlns:p14="http://schemas.microsoft.com/office/powerpoint/2010/main" val="3725722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Configure your services to include </a:t>
            </a:r>
            <a:r>
              <a:rPr lang="en-US" sz="2400" b="1" cap="none" dirty="0" err="1">
                <a:effectLst>
                  <a:outerShdw blurRad="38100" dist="38100" dir="2700000" algn="tl">
                    <a:srgbClr val="000000">
                      <a:alpha val="43137"/>
                    </a:srgbClr>
                  </a:outerShdw>
                  <a:reflection blurRad="12700" stA="48000" endA="300" endPos="55000" dir="5400000" sy="-90000" algn="bl" rotWithShape="0"/>
                </a:effectLst>
              </a:rPr>
              <a:t>e</a:t>
            </a:r>
            <a:r>
              <a:rPr lang="en-US" sz="2400" dirty="0" err="1"/>
              <a:t>njrmp</a:t>
            </a:r>
            <a:r>
              <a:rPr lang="en-US" sz="2400" dirty="0"/>
              <a:t> submit</a:t>
            </a:r>
          </a:p>
        </p:txBody>
      </p:sp>
      <p:sp>
        <p:nvSpPr>
          <p:cNvPr id="3" name="Text Placeholder 2"/>
          <p:cNvSpPr>
            <a:spLocks noGrp="1"/>
          </p:cNvSpPr>
          <p:nvPr>
            <p:ph type="body" sz="half" idx="1"/>
          </p:nvPr>
        </p:nvSpPr>
        <p:spPr>
          <a:xfrm>
            <a:off x="533400" y="5486400"/>
            <a:ext cx="8229600" cy="914400"/>
          </a:xfrm>
        </p:spPr>
        <p:txBody>
          <a:bodyPr>
            <a:normAutofit/>
          </a:bodyPr>
          <a:lstStyle/>
          <a:p>
            <a:pPr marL="0" indent="0">
              <a:buNone/>
            </a:pPr>
            <a:r>
              <a:rPr lang="en-US" sz="2400" dirty="0" smtClean="0"/>
              <a:t>Check eNJRMP Submit and click OK </a:t>
            </a:r>
            <a:endParaRPr lang="en-US" sz="2400" dirty="0"/>
          </a:p>
        </p:txBody>
      </p:sp>
      <p:pic>
        <p:nvPicPr>
          <p:cNvPr id="3074" name="Picture 2" descr="C:\Users\adrabnis\Desktop\eRMP stuff\Snips for PP\Configure Services 3.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676789" cy="3992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548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Configure your services to include </a:t>
            </a:r>
            <a:r>
              <a:rPr lang="en-US" sz="2400" b="1" cap="none" dirty="0" err="1">
                <a:effectLst>
                  <a:outerShdw blurRad="38100" dist="38100" dir="2700000" algn="tl">
                    <a:srgbClr val="000000">
                      <a:alpha val="43137"/>
                    </a:srgbClr>
                  </a:outerShdw>
                  <a:reflection blurRad="12700" stA="48000" endA="300" endPos="55000" dir="5400000" sy="-90000" algn="bl" rotWithShape="0"/>
                </a:effectLst>
              </a:rPr>
              <a:t>e</a:t>
            </a:r>
            <a:r>
              <a:rPr lang="en-US" sz="2400" dirty="0" err="1"/>
              <a:t>njrmp</a:t>
            </a:r>
            <a:r>
              <a:rPr lang="en-US" sz="2400" dirty="0"/>
              <a:t> submit</a:t>
            </a:r>
          </a:p>
        </p:txBody>
      </p:sp>
      <p:pic>
        <p:nvPicPr>
          <p:cNvPr id="2050" name="Picture 2" descr="C:\Users\adrabnis\Desktop\eRMP stuff\Snips for PP\FSA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922" y="1600200"/>
            <a:ext cx="8201814"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06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access for other users (IDK)</a:t>
            </a:r>
            <a:r>
              <a:rPr lang="en-US" b="1" dirty="0"/>
              <a:t/>
            </a:r>
            <a:br>
              <a:rPr lang="en-US" b="1" dirty="0"/>
            </a:b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990600" y="1752600"/>
            <a:ext cx="7239000" cy="3352800"/>
          </a:xfrm>
          <a:prstGeom prst="rect">
            <a:avLst/>
          </a:prstGeom>
        </p:spPr>
      </p:pic>
      <p:sp>
        <p:nvSpPr>
          <p:cNvPr id="5" name="TextBox 4"/>
          <p:cNvSpPr txBox="1"/>
          <p:nvPr/>
        </p:nvSpPr>
        <p:spPr>
          <a:xfrm>
            <a:off x="1537281" y="5943600"/>
            <a:ext cx="4820037" cy="461665"/>
          </a:xfrm>
          <a:prstGeom prst="rect">
            <a:avLst/>
          </a:prstGeom>
          <a:noFill/>
        </p:spPr>
        <p:txBody>
          <a:bodyPr wrap="none" rtlCol="0">
            <a:spAutoFit/>
          </a:bodyPr>
          <a:lstStyle/>
          <a:p>
            <a:r>
              <a:rPr lang="en-US" sz="2400" dirty="0" smtClean="0"/>
              <a:t>Log in and then click My Workspace</a:t>
            </a:r>
            <a:endParaRPr lang="en-US" sz="2400" dirty="0"/>
          </a:p>
        </p:txBody>
      </p:sp>
    </p:spTree>
    <p:extLst>
      <p:ext uri="{BB962C8B-B14F-4D97-AF65-F5344CB8AC3E}">
        <p14:creationId xmlns:p14="http://schemas.microsoft.com/office/powerpoint/2010/main" val="405316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3" name="Picture 2" descr="C:\Users\adrabnis\Desktop\eRMP stuff\Snips for PP\FSA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922" y="1600200"/>
            <a:ext cx="8201814"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305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access for other users (IDK)</a:t>
            </a:r>
            <a:endParaRPr lang="en-US" sz="2800" dirty="0"/>
          </a:p>
        </p:txBody>
      </p:sp>
      <p:pic>
        <p:nvPicPr>
          <p:cNvPr id="3" name="Picture 2" descr="C:\Users\adrabnis\Desktop\eRMP stuff\Snips for PP\Capture 1.PNG"/>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696200" cy="4114799"/>
          </a:xfrm>
          <a:prstGeom prst="rect">
            <a:avLst/>
          </a:prstGeom>
          <a:noFill/>
          <a:ln>
            <a:noFill/>
          </a:ln>
        </p:spPr>
      </p:pic>
      <p:sp>
        <p:nvSpPr>
          <p:cNvPr id="5" name="TextBox 4"/>
          <p:cNvSpPr txBox="1"/>
          <p:nvPr/>
        </p:nvSpPr>
        <p:spPr>
          <a:xfrm>
            <a:off x="914400" y="5791200"/>
            <a:ext cx="2583208" cy="461665"/>
          </a:xfrm>
          <a:prstGeom prst="rect">
            <a:avLst/>
          </a:prstGeom>
          <a:noFill/>
        </p:spPr>
        <p:txBody>
          <a:bodyPr wrap="none" rtlCol="0">
            <a:spAutoFit/>
          </a:bodyPr>
          <a:lstStyle/>
          <a:p>
            <a:r>
              <a:rPr lang="en-US" sz="2400" dirty="0" smtClean="0"/>
              <a:t>Click Add Facilities</a:t>
            </a:r>
            <a:endParaRPr lang="en-US" sz="2400" dirty="0"/>
          </a:p>
        </p:txBody>
      </p:sp>
    </p:spTree>
    <p:extLst>
      <p:ext uri="{BB962C8B-B14F-4D97-AF65-F5344CB8AC3E}">
        <p14:creationId xmlns:p14="http://schemas.microsoft.com/office/powerpoint/2010/main" val="1894177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41248"/>
          </a:xfrm>
        </p:spPr>
        <p:txBody>
          <a:bodyPr>
            <a:normAutofit/>
          </a:bodyPr>
          <a:lstStyle/>
          <a:p>
            <a:r>
              <a:rPr lang="en-US" sz="2800" b="1" dirty="0" smtClean="0"/>
              <a:t>access for </a:t>
            </a:r>
            <a:r>
              <a:rPr lang="en-US" sz="2800" b="1" dirty="0"/>
              <a:t>other </a:t>
            </a:r>
            <a:r>
              <a:rPr lang="en-US" sz="2800" b="1" dirty="0" smtClean="0"/>
              <a:t>users (IDK)</a:t>
            </a:r>
            <a:endParaRPr lang="en-US" sz="2800" dirty="0"/>
          </a:p>
        </p:txBody>
      </p:sp>
      <p:pic>
        <p:nvPicPr>
          <p:cNvPr id="4" name="Picture 3" descr="C:\Users\adrabnis\Desktop\eRMP stuff\Snips for PP\Configure Services 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1676400"/>
            <a:ext cx="74676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255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access for other users (IDK)</a:t>
            </a:r>
            <a:endParaRPr lang="en-US" dirty="0"/>
          </a:p>
        </p:txBody>
      </p:sp>
      <p:pic>
        <p:nvPicPr>
          <p:cNvPr id="3" name="Picture 2" descr="C:\Users\adrabnis\Desktop\eRMP stuff\Snips for PP\Configure Services 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7724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181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access for other users (IDK)</a:t>
            </a:r>
            <a:endParaRPr lang="en-US" sz="2800" dirty="0"/>
          </a:p>
        </p:txBody>
      </p:sp>
      <p:pic>
        <p:nvPicPr>
          <p:cNvPr id="3" name="Picture 2"/>
          <p:cNvPicPr/>
          <p:nvPr/>
        </p:nvPicPr>
        <p:blipFill>
          <a:blip r:embed="rId3"/>
          <a:stretch>
            <a:fillRect/>
          </a:stretch>
        </p:blipFill>
        <p:spPr>
          <a:xfrm>
            <a:off x="762000" y="1524001"/>
            <a:ext cx="7391399" cy="4343400"/>
          </a:xfrm>
          <a:prstGeom prst="rect">
            <a:avLst/>
          </a:prstGeom>
        </p:spPr>
      </p:pic>
      <p:sp>
        <p:nvSpPr>
          <p:cNvPr id="4" name="TextBox 3"/>
          <p:cNvSpPr txBox="1"/>
          <p:nvPr/>
        </p:nvSpPr>
        <p:spPr>
          <a:xfrm>
            <a:off x="914400" y="6248400"/>
            <a:ext cx="7187289" cy="369332"/>
          </a:xfrm>
          <a:prstGeom prst="rect">
            <a:avLst/>
          </a:prstGeom>
          <a:noFill/>
        </p:spPr>
        <p:txBody>
          <a:bodyPr wrap="none" rtlCol="0">
            <a:spAutoFit/>
          </a:bodyPr>
          <a:lstStyle/>
          <a:p>
            <a:r>
              <a:rPr lang="en-US" dirty="0" smtClean="0"/>
              <a:t>Clicking eNJRMP Submit would take you to the RMP submission process</a:t>
            </a:r>
            <a:endParaRPr lang="en-US" dirty="0"/>
          </a:p>
        </p:txBody>
      </p:sp>
    </p:spTree>
    <p:extLst>
      <p:ext uri="{BB962C8B-B14F-4D97-AF65-F5344CB8AC3E}">
        <p14:creationId xmlns:p14="http://schemas.microsoft.com/office/powerpoint/2010/main" val="2708027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granting </a:t>
            </a:r>
            <a:r>
              <a:rPr lang="en-US" sz="2800" b="1" dirty="0"/>
              <a:t>access to other </a:t>
            </a:r>
            <a:r>
              <a:rPr lang="en-US" sz="2800" b="1" dirty="0" smtClean="0"/>
              <a:t>users (FSA)</a:t>
            </a:r>
            <a:endParaRPr lang="en-US" sz="2800" dirty="0"/>
          </a:p>
        </p:txBody>
      </p:sp>
      <p:pic>
        <p:nvPicPr>
          <p:cNvPr id="3" name="Picture 2" descr="C:\Users\adrabnis\Desktop\eRMP stuff\Snips for PP\Capture 5.PNG"/>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7848600" cy="4495800"/>
          </a:xfrm>
          <a:prstGeom prst="rect">
            <a:avLst/>
          </a:prstGeom>
          <a:noFill/>
          <a:ln>
            <a:noFill/>
          </a:ln>
        </p:spPr>
      </p:pic>
      <p:sp>
        <p:nvSpPr>
          <p:cNvPr id="4" name="TextBox 3"/>
          <p:cNvSpPr txBox="1"/>
          <p:nvPr/>
        </p:nvSpPr>
        <p:spPr>
          <a:xfrm>
            <a:off x="990600" y="6248400"/>
            <a:ext cx="5317481" cy="461665"/>
          </a:xfrm>
          <a:prstGeom prst="rect">
            <a:avLst/>
          </a:prstGeom>
          <a:noFill/>
        </p:spPr>
        <p:txBody>
          <a:bodyPr wrap="none" rtlCol="0">
            <a:spAutoFit/>
          </a:bodyPr>
          <a:lstStyle/>
          <a:p>
            <a:r>
              <a:rPr lang="en-US" sz="2400" dirty="0" smtClean="0"/>
              <a:t>Click the icon beneath Manage Security</a:t>
            </a:r>
            <a:endParaRPr lang="en-US" sz="2400" dirty="0"/>
          </a:p>
        </p:txBody>
      </p:sp>
    </p:spTree>
    <p:extLst>
      <p:ext uri="{BB962C8B-B14F-4D97-AF65-F5344CB8AC3E}">
        <p14:creationId xmlns:p14="http://schemas.microsoft.com/office/powerpoint/2010/main" val="593951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What needs to be done to access </a:t>
            </a:r>
            <a:r>
              <a:rPr lang="en-US" sz="3000" b="1" cap="none" dirty="0" err="1"/>
              <a:t>e</a:t>
            </a:r>
            <a:r>
              <a:rPr lang="en-US" sz="3000" dirty="0" err="1"/>
              <a:t>njrmp</a:t>
            </a:r>
            <a:r>
              <a:rPr lang="en-US" sz="3000" dirty="0"/>
              <a:t>?</a:t>
            </a:r>
          </a:p>
        </p:txBody>
      </p:sp>
      <p:sp>
        <p:nvSpPr>
          <p:cNvPr id="3" name="Text Placeholder 2"/>
          <p:cNvSpPr>
            <a:spLocks noGrp="1"/>
          </p:cNvSpPr>
          <p:nvPr>
            <p:ph type="body" sz="half" idx="1"/>
          </p:nvPr>
        </p:nvSpPr>
        <p:spPr>
          <a:xfrm>
            <a:off x="457200" y="1600200"/>
            <a:ext cx="8229600" cy="4800600"/>
          </a:xfrm>
        </p:spPr>
        <p:txBody>
          <a:bodyPr>
            <a:normAutofit/>
          </a:bodyPr>
          <a:lstStyle/>
          <a:p>
            <a:pPr marL="0" indent="0">
              <a:buNone/>
            </a:pPr>
            <a:r>
              <a:rPr lang="en-US" sz="2800" b="1" dirty="0" smtClean="0"/>
              <a:t>1. Create a User </a:t>
            </a:r>
            <a:r>
              <a:rPr lang="en-US" sz="2800" b="1" dirty="0"/>
              <a:t>Profile for the NJDEPOnline Portal at </a:t>
            </a:r>
            <a:r>
              <a:rPr lang="en-US" sz="2800" u="sng" dirty="0" smtClean="0">
                <a:solidFill>
                  <a:schemeClr val="tx1"/>
                </a:solidFill>
                <a:hlinkClick r:id="rId3"/>
              </a:rPr>
              <a:t>www.njdeponline.com</a:t>
            </a:r>
            <a:r>
              <a:rPr lang="en-US" sz="2800" u="sng" dirty="0" smtClean="0">
                <a:solidFill>
                  <a:schemeClr val="tx1"/>
                </a:solidFill>
              </a:rPr>
              <a:t> </a:t>
            </a:r>
            <a:r>
              <a:rPr lang="en-US" sz="2800" dirty="0" smtClean="0">
                <a:solidFill>
                  <a:schemeClr val="tx1"/>
                </a:solidFill>
              </a:rPr>
              <a:t> and </a:t>
            </a:r>
            <a:r>
              <a:rPr lang="en-US" sz="2800" b="1" dirty="0"/>
              <a:t>a</a:t>
            </a:r>
            <a:r>
              <a:rPr lang="en-US" sz="2800" b="1" dirty="0" smtClean="0"/>
              <a:t>ccess eNJRMP here also</a:t>
            </a:r>
            <a:endParaRPr lang="en-US" sz="2800" u="sng" dirty="0" smtClean="0">
              <a:solidFill>
                <a:schemeClr val="tx1"/>
              </a:solidFill>
            </a:endParaRPr>
          </a:p>
          <a:p>
            <a:endParaRPr lang="en-US" sz="2800" b="1" dirty="0">
              <a:solidFill>
                <a:schemeClr val="tx1"/>
              </a:solidFill>
            </a:endParaRPr>
          </a:p>
          <a:p>
            <a:pPr marL="0" indent="0">
              <a:buNone/>
            </a:pPr>
            <a:r>
              <a:rPr lang="en-US" sz="2800" b="1" dirty="0" smtClean="0"/>
              <a:t>2. Submit a form via US Mail to designate your FSA          </a:t>
            </a:r>
            <a:r>
              <a:rPr lang="en-US" sz="1400" b="1" dirty="0" smtClean="0"/>
              <a:t>        		(What’s an FSA?) (Where do I get the *&amp;@!?$ form?)</a:t>
            </a:r>
          </a:p>
          <a:p>
            <a:endParaRPr lang="en-US" sz="2800" b="1" dirty="0" smtClean="0"/>
          </a:p>
          <a:p>
            <a:pPr marL="0" indent="0">
              <a:buNone/>
            </a:pPr>
            <a:endParaRPr lang="en-US" sz="2800" b="1" dirty="0" smtClean="0"/>
          </a:p>
          <a:p>
            <a:endParaRPr lang="en-US" sz="2800" b="1" dirty="0" smtClean="0"/>
          </a:p>
        </p:txBody>
      </p:sp>
      <p:sp>
        <p:nvSpPr>
          <p:cNvPr id="4" name="Content Placeholder 3"/>
          <p:cNvSpPr>
            <a:spLocks noGrp="1"/>
          </p:cNvSpPr>
          <p:nvPr>
            <p:ph sz="half" idx="2"/>
          </p:nvPr>
        </p:nvSpPr>
        <p:spPr>
          <a:xfrm>
            <a:off x="381000" y="6629400"/>
            <a:ext cx="8229600" cy="587375"/>
          </a:xfrm>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3926155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granting </a:t>
            </a:r>
            <a:r>
              <a:rPr lang="en-US" sz="2800" b="1" dirty="0"/>
              <a:t>access to other users (FSA)</a:t>
            </a:r>
            <a:endParaRPr lang="en-US" sz="2800" dirty="0"/>
          </a:p>
        </p:txBody>
      </p:sp>
      <p:pic>
        <p:nvPicPr>
          <p:cNvPr id="3" name="Picture 2" descr="C:\Users\adrabnis\Desktop\eRMP stuff\Snips for PP\Capture 6.PNG"/>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8000999" cy="4876800"/>
          </a:xfrm>
          <a:prstGeom prst="rect">
            <a:avLst/>
          </a:prstGeom>
          <a:noFill/>
          <a:ln>
            <a:noFill/>
          </a:ln>
        </p:spPr>
      </p:pic>
      <p:sp>
        <p:nvSpPr>
          <p:cNvPr id="4" name="TextBox 3"/>
          <p:cNvSpPr txBox="1"/>
          <p:nvPr/>
        </p:nvSpPr>
        <p:spPr>
          <a:xfrm>
            <a:off x="685800" y="6292334"/>
            <a:ext cx="5893921" cy="461665"/>
          </a:xfrm>
          <a:prstGeom prst="rect">
            <a:avLst/>
          </a:prstGeom>
          <a:noFill/>
        </p:spPr>
        <p:txBody>
          <a:bodyPr wrap="none" rtlCol="0">
            <a:spAutoFit/>
          </a:bodyPr>
          <a:lstStyle/>
          <a:p>
            <a:r>
              <a:rPr lang="en-US" sz="2400" dirty="0" smtClean="0"/>
              <a:t>Check the Select box and click Grant Access</a:t>
            </a:r>
            <a:endParaRPr lang="en-US" sz="2400" dirty="0"/>
          </a:p>
        </p:txBody>
      </p:sp>
    </p:spTree>
    <p:extLst>
      <p:ext uri="{BB962C8B-B14F-4D97-AF65-F5344CB8AC3E}">
        <p14:creationId xmlns:p14="http://schemas.microsoft.com/office/powerpoint/2010/main" val="1446044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663" y="228600"/>
            <a:ext cx="8229600" cy="1143000"/>
          </a:xfrm>
        </p:spPr>
        <p:txBody>
          <a:bodyPr/>
          <a:lstStyle/>
          <a:p>
            <a:r>
              <a:rPr lang="en-US" cap="none" dirty="0" smtClean="0"/>
              <a:t>eNJ</a:t>
            </a:r>
            <a:r>
              <a:rPr lang="en-US" dirty="0" smtClean="0"/>
              <a:t>RMP Submission</a:t>
            </a:r>
            <a:endParaRPr lang="en-US" dirty="0"/>
          </a:p>
        </p:txBody>
      </p:sp>
      <p:sp>
        <p:nvSpPr>
          <p:cNvPr id="3" name="Text Placeholder 2"/>
          <p:cNvSpPr>
            <a:spLocks noGrp="1"/>
          </p:cNvSpPr>
          <p:nvPr>
            <p:ph type="body" sz="half" idx="1"/>
          </p:nvPr>
        </p:nvSpPr>
        <p:spPr/>
        <p:txBody>
          <a:bodyPr/>
          <a:lstStyle/>
          <a:p>
            <a:r>
              <a:rPr lang="en-US" dirty="0" smtClean="0"/>
              <a:t> </a:t>
            </a:r>
            <a:endParaRPr lang="en-US" dirty="0"/>
          </a:p>
        </p:txBody>
      </p:sp>
      <p:sp>
        <p:nvSpPr>
          <p:cNvPr id="4" name="Content Placeholder 3"/>
          <p:cNvSpPr>
            <a:spLocks noGrp="1"/>
          </p:cNvSpPr>
          <p:nvPr>
            <p:ph sz="half" idx="2"/>
          </p:nvPr>
        </p:nvSpPr>
        <p:spPr>
          <a:xfrm>
            <a:off x="520122" y="4648201"/>
            <a:ext cx="8229600" cy="1066800"/>
          </a:xfrm>
        </p:spPr>
        <p:txBody>
          <a:bodyPr/>
          <a:lstStyle/>
          <a:p>
            <a:pPr marL="0" indent="0">
              <a:buNone/>
            </a:pPr>
            <a:r>
              <a:rPr lang="en-US" dirty="0" smtClean="0"/>
              <a:t>  </a:t>
            </a:r>
            <a:endParaRPr lang="en-US" dirty="0"/>
          </a:p>
        </p:txBody>
      </p:sp>
      <p:pic>
        <p:nvPicPr>
          <p:cNvPr id="1026" name="Picture 2" descr="C:\Users\adrabnis\Desktop\eRMP stuff\Snips for PP\Submission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5" y="1600200"/>
            <a:ext cx="7969375"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4876800"/>
            <a:ext cx="5008872" cy="461665"/>
          </a:xfrm>
          <a:prstGeom prst="rect">
            <a:avLst/>
          </a:prstGeom>
          <a:noFill/>
        </p:spPr>
        <p:txBody>
          <a:bodyPr wrap="none" rtlCol="0">
            <a:spAutoFit/>
          </a:bodyPr>
          <a:lstStyle/>
          <a:p>
            <a:r>
              <a:rPr lang="en-US" sz="2400" dirty="0" smtClean="0"/>
              <a:t>Click the icon beneath Access Facility</a:t>
            </a:r>
            <a:endParaRPr lang="en-US" sz="2400" dirty="0"/>
          </a:p>
        </p:txBody>
      </p:sp>
    </p:spTree>
    <p:extLst>
      <p:ext uri="{BB962C8B-B14F-4D97-AF65-F5344CB8AC3E}">
        <p14:creationId xmlns:p14="http://schemas.microsoft.com/office/powerpoint/2010/main" val="2922144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none" dirty="0"/>
              <a:t>eNJ</a:t>
            </a:r>
            <a:r>
              <a:rPr lang="en-US" dirty="0"/>
              <a:t>RMP Submission</a:t>
            </a:r>
          </a:p>
        </p:txBody>
      </p:sp>
      <p:pic>
        <p:nvPicPr>
          <p:cNvPr id="2050" name="Picture 2" descr="C:\Users\adrabnis\Desktop\eRMP stuff\Snips for PP\Submission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705165"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90600" y="6096000"/>
            <a:ext cx="4196085" cy="461665"/>
          </a:xfrm>
          <a:prstGeom prst="rect">
            <a:avLst/>
          </a:prstGeom>
          <a:noFill/>
        </p:spPr>
        <p:txBody>
          <a:bodyPr wrap="none" rtlCol="0">
            <a:spAutoFit/>
          </a:bodyPr>
          <a:lstStyle/>
          <a:p>
            <a:r>
              <a:rPr lang="en-US" sz="2400" dirty="0" smtClean="0"/>
              <a:t>Click Create a New Submission</a:t>
            </a:r>
            <a:endParaRPr lang="en-US" sz="2400" dirty="0"/>
          </a:p>
        </p:txBody>
      </p:sp>
    </p:spTree>
    <p:extLst>
      <p:ext uri="{BB962C8B-B14F-4D97-AF65-F5344CB8AC3E}">
        <p14:creationId xmlns:p14="http://schemas.microsoft.com/office/powerpoint/2010/main" val="6789281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eNJ</a:t>
            </a:r>
            <a:r>
              <a:rPr lang="en-US" dirty="0"/>
              <a:t>RMP Submission</a:t>
            </a:r>
          </a:p>
        </p:txBody>
      </p:sp>
      <p:pic>
        <p:nvPicPr>
          <p:cNvPr id="3075" name="Picture 3" descr="C:\Users\adrabnis\Desktop\eRMP stuff\Snips for PP\Submission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14" y="1371600"/>
            <a:ext cx="7937313" cy="46893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6292334"/>
            <a:ext cx="5074531" cy="461665"/>
          </a:xfrm>
          <a:prstGeom prst="rect">
            <a:avLst/>
          </a:prstGeom>
          <a:noFill/>
        </p:spPr>
        <p:txBody>
          <a:bodyPr wrap="none" rtlCol="0">
            <a:spAutoFit/>
          </a:bodyPr>
          <a:lstStyle/>
          <a:p>
            <a:r>
              <a:rPr lang="en-US" sz="2400" dirty="0" smtClean="0"/>
              <a:t>… and Click Create a New Submission</a:t>
            </a:r>
            <a:endParaRPr lang="en-US" sz="2400" dirty="0"/>
          </a:p>
        </p:txBody>
      </p:sp>
    </p:spTree>
    <p:extLst>
      <p:ext uri="{BB962C8B-B14F-4D97-AF65-F5344CB8AC3E}">
        <p14:creationId xmlns:p14="http://schemas.microsoft.com/office/powerpoint/2010/main" val="3000971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cap="none" dirty="0"/>
              <a:t>e</a:t>
            </a:r>
            <a:r>
              <a:rPr lang="en-US" cap="none" dirty="0"/>
              <a:t>NJ</a:t>
            </a:r>
            <a:r>
              <a:rPr lang="en-US" dirty="0"/>
              <a:t>RMP</a:t>
            </a:r>
            <a:r>
              <a:rPr lang="en-US" dirty="0" smtClean="0"/>
              <a:t> Certification</a:t>
            </a:r>
            <a:endParaRPr lang="en-US" dirty="0"/>
          </a:p>
        </p:txBody>
      </p:sp>
      <p:pic>
        <p:nvPicPr>
          <p:cNvPr id="1026" name="Picture 2" descr="C:\Users\adrabnis\Desktop\eRMP stuff\Snips for PP\Certification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639486"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875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cap="none" dirty="0"/>
              <a:t>e</a:t>
            </a:r>
            <a:r>
              <a:rPr lang="en-US" cap="none" dirty="0"/>
              <a:t>NJ</a:t>
            </a:r>
            <a:r>
              <a:rPr lang="en-US" dirty="0"/>
              <a:t>RMP Certification</a:t>
            </a:r>
          </a:p>
        </p:txBody>
      </p:sp>
      <p:pic>
        <p:nvPicPr>
          <p:cNvPr id="2050" name="Picture 2" descr="C:\Users\adrabnis\Desktop\eRMP stuff\Snips for PP\Certification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50596"/>
            <a:ext cx="7773629"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560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NJ Peculiar items</a:t>
            </a:r>
          </a:p>
        </p:txBody>
      </p:sp>
      <p:sp>
        <p:nvSpPr>
          <p:cNvPr id="3" name="Content Placeholder 2"/>
          <p:cNvSpPr>
            <a:spLocks noGrp="1"/>
          </p:cNvSpPr>
          <p:nvPr>
            <p:ph idx="1"/>
          </p:nvPr>
        </p:nvSpPr>
        <p:spPr/>
        <p:txBody>
          <a:bodyPr/>
          <a:lstStyle/>
          <a:p>
            <a:pPr marL="0" indent="0">
              <a:buNone/>
            </a:pPr>
            <a:r>
              <a:rPr lang="en-US" dirty="0" smtClean="0"/>
              <a:t>1.17d   Inventory Basis and Chemical Uses</a:t>
            </a:r>
          </a:p>
          <a:p>
            <a:pPr marL="0" indent="0">
              <a:buNone/>
            </a:pPr>
            <a:r>
              <a:rPr lang="en-US" dirty="0" smtClean="0"/>
              <a:t>1.19a   FEIN</a:t>
            </a:r>
          </a:p>
          <a:p>
            <a:pPr marL="0" indent="0">
              <a:buNone/>
            </a:pPr>
            <a:r>
              <a:rPr lang="en-US" dirty="0" smtClean="0"/>
              <a:t>1.19b   Area Surrounding Facility</a:t>
            </a:r>
          </a:p>
          <a:p>
            <a:pPr marL="0" indent="0">
              <a:buNone/>
            </a:pPr>
            <a:r>
              <a:rPr lang="en-US" dirty="0" smtClean="0"/>
              <a:t>1.21     NJ RMP Developer</a:t>
            </a:r>
          </a:p>
          <a:p>
            <a:pPr marL="0" indent="0">
              <a:buNone/>
            </a:pPr>
            <a:endParaRPr lang="en-US" dirty="0"/>
          </a:p>
        </p:txBody>
      </p:sp>
    </p:spTree>
    <p:extLst>
      <p:ext uri="{BB962C8B-B14F-4D97-AF65-F5344CB8AC3E}">
        <p14:creationId xmlns:p14="http://schemas.microsoft.com/office/powerpoint/2010/main" val="2085345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437" y="904875"/>
            <a:ext cx="4522072" cy="707886"/>
          </a:xfrm>
          <a:prstGeom prst="rect">
            <a:avLst/>
          </a:prstGeom>
          <a:noFill/>
        </p:spPr>
        <p:txBody>
          <a:bodyPr wrap="none" rtlCol="0">
            <a:spAutoFit/>
          </a:bodyPr>
          <a:lstStyle/>
          <a:p>
            <a:pPr defTabSz="457200"/>
            <a:r>
              <a:rPr lang="en-US" sz="4000" dirty="0" smtClean="0">
                <a:solidFill>
                  <a:srgbClr val="FF0000"/>
                </a:solidFill>
              </a:rPr>
              <a:t>Who Ya Gonna Call?</a:t>
            </a:r>
            <a:endParaRPr lang="en-US" sz="4000" dirty="0">
              <a:solidFill>
                <a:srgbClr val="FF0000"/>
              </a:solidFill>
            </a:endParaRPr>
          </a:p>
        </p:txBody>
      </p:sp>
      <p:sp>
        <p:nvSpPr>
          <p:cNvPr id="6" name="TextBox 5"/>
          <p:cNvSpPr txBox="1"/>
          <p:nvPr/>
        </p:nvSpPr>
        <p:spPr>
          <a:xfrm>
            <a:off x="1447800" y="2207567"/>
            <a:ext cx="3348994" cy="461665"/>
          </a:xfrm>
          <a:prstGeom prst="rect">
            <a:avLst/>
          </a:prstGeom>
          <a:noFill/>
        </p:spPr>
        <p:txBody>
          <a:bodyPr wrap="none" rtlCol="0">
            <a:spAutoFit/>
          </a:bodyPr>
          <a:lstStyle/>
          <a:p>
            <a:r>
              <a:rPr lang="en-US" sz="2400" dirty="0" smtClean="0"/>
              <a:t>1.  Your Assigned CSE</a:t>
            </a:r>
            <a:endParaRPr lang="en-US" sz="2400" dirty="0"/>
          </a:p>
        </p:txBody>
      </p:sp>
      <p:sp>
        <p:nvSpPr>
          <p:cNvPr id="8" name="TextBox 7"/>
          <p:cNvSpPr txBox="1"/>
          <p:nvPr/>
        </p:nvSpPr>
        <p:spPr>
          <a:xfrm>
            <a:off x="1465277" y="3212848"/>
            <a:ext cx="5250155" cy="461665"/>
          </a:xfrm>
          <a:prstGeom prst="rect">
            <a:avLst/>
          </a:prstGeom>
          <a:noFill/>
        </p:spPr>
        <p:txBody>
          <a:bodyPr wrap="none" rtlCol="0">
            <a:spAutoFit/>
          </a:bodyPr>
          <a:lstStyle/>
          <a:p>
            <a:r>
              <a:rPr lang="en-US" sz="2400" dirty="0" smtClean="0"/>
              <a:t>2.  Sanjeev Sharma – 609-633-1137</a:t>
            </a:r>
            <a:endParaRPr lang="en-US" sz="2400" dirty="0"/>
          </a:p>
        </p:txBody>
      </p:sp>
      <p:sp>
        <p:nvSpPr>
          <p:cNvPr id="9" name="TextBox 8"/>
          <p:cNvSpPr txBox="1"/>
          <p:nvPr/>
        </p:nvSpPr>
        <p:spPr>
          <a:xfrm>
            <a:off x="1447800" y="4112567"/>
            <a:ext cx="5245347" cy="461665"/>
          </a:xfrm>
          <a:prstGeom prst="rect">
            <a:avLst/>
          </a:prstGeom>
          <a:noFill/>
        </p:spPr>
        <p:txBody>
          <a:bodyPr wrap="none" rtlCol="0">
            <a:spAutoFit/>
          </a:bodyPr>
          <a:lstStyle/>
          <a:p>
            <a:r>
              <a:rPr lang="en-US" sz="2400" dirty="0" smtClean="0"/>
              <a:t>3.  Paul Komosinsky – 609-984-3642</a:t>
            </a:r>
            <a:endParaRPr lang="en-US" sz="2400" dirty="0"/>
          </a:p>
        </p:txBody>
      </p:sp>
      <p:pic>
        <p:nvPicPr>
          <p:cNvPr id="1026" name="Picture 2" descr="C:\Users\adrabnis\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772726"/>
            <a:ext cx="1667269" cy="12846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57781" y="5026967"/>
            <a:ext cx="4855496" cy="461665"/>
          </a:xfrm>
          <a:prstGeom prst="rect">
            <a:avLst/>
          </a:prstGeom>
        </p:spPr>
        <p:txBody>
          <a:bodyPr wrap="none">
            <a:spAutoFit/>
          </a:bodyPr>
          <a:lstStyle/>
          <a:p>
            <a:r>
              <a:rPr lang="en-US" sz="2400" dirty="0" smtClean="0"/>
              <a:t>4.  Dave </a:t>
            </a:r>
            <a:r>
              <a:rPr lang="en-US" sz="2400" dirty="0"/>
              <a:t>Dovedytis </a:t>
            </a:r>
            <a:r>
              <a:rPr lang="en-US" sz="2400" dirty="0" smtClean="0"/>
              <a:t>– 609-633-1140</a:t>
            </a:r>
            <a:endParaRPr lang="en-US" sz="2400" dirty="0"/>
          </a:p>
        </p:txBody>
      </p:sp>
      <p:sp>
        <p:nvSpPr>
          <p:cNvPr id="4" name="TextBox 3"/>
          <p:cNvSpPr txBox="1"/>
          <p:nvPr/>
        </p:nvSpPr>
        <p:spPr>
          <a:xfrm>
            <a:off x="1486249" y="5895945"/>
            <a:ext cx="7696200" cy="461665"/>
          </a:xfrm>
          <a:prstGeom prst="rect">
            <a:avLst/>
          </a:prstGeom>
          <a:noFill/>
        </p:spPr>
        <p:txBody>
          <a:bodyPr wrap="square" rtlCol="0">
            <a:spAutoFit/>
          </a:bodyPr>
          <a:lstStyle/>
          <a:p>
            <a:r>
              <a:rPr lang="en-US" sz="2400" dirty="0" smtClean="0"/>
              <a:t>5.  TCPA Website</a:t>
            </a:r>
            <a:r>
              <a:rPr lang="en-US" sz="2000" dirty="0" smtClean="0"/>
              <a:t>:  </a:t>
            </a:r>
            <a:r>
              <a:rPr lang="en-US" sz="2000" u="sng" dirty="0">
                <a:hlinkClick r:id="rId4"/>
              </a:rPr>
              <a:t>http://www.nj.gov/dep/enforcement/tcpa.html</a:t>
            </a:r>
            <a:endParaRPr lang="en-US" sz="2000" dirty="0"/>
          </a:p>
        </p:txBody>
      </p:sp>
    </p:spTree>
    <p:extLst>
      <p:ext uri="{BB962C8B-B14F-4D97-AF65-F5344CB8AC3E}">
        <p14:creationId xmlns:p14="http://schemas.microsoft.com/office/powerpoint/2010/main" val="13175263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sz="4000" dirty="0" smtClean="0">
                <a:effectLst/>
              </a:rPr>
              <a:t>Questions?</a:t>
            </a:r>
            <a:endParaRPr lang="en-US" sz="4000"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85800" y="1371600"/>
            <a:ext cx="7772400" cy="5181600"/>
          </a:xfrm>
        </p:spPr>
      </p:pic>
      <p:sp>
        <p:nvSpPr>
          <p:cNvPr id="5" name="Slide Number Placeholder 4"/>
          <p:cNvSpPr>
            <a:spLocks noGrp="1"/>
          </p:cNvSpPr>
          <p:nvPr>
            <p:ph type="sldNum" sz="quarter" idx="11"/>
          </p:nvPr>
        </p:nvSpPr>
        <p:spPr/>
        <p:txBody>
          <a:bodyPr/>
          <a:lstStyle/>
          <a:p>
            <a:fld id="{609B870F-F108-4CAC-98A1-1927930792F9}" type="slidenum">
              <a:rPr lang="en-US" altLang="en-US">
                <a:solidFill>
                  <a:srgbClr val="FFFFFF"/>
                </a:solidFill>
              </a:rPr>
              <a:pPr/>
              <a:t>28</a:t>
            </a:fld>
            <a:endParaRPr lang="en-US" altLang="en-US">
              <a:solidFill>
                <a:srgbClr val="FFFFFF"/>
              </a:solidFill>
            </a:endParaRPr>
          </a:p>
        </p:txBody>
      </p:sp>
    </p:spTree>
    <p:extLst>
      <p:ext uri="{BB962C8B-B14F-4D97-AF65-F5344CB8AC3E}">
        <p14:creationId xmlns:p14="http://schemas.microsoft.com/office/powerpoint/2010/main" val="2967490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28"/>
          </p:nvPr>
        </p:nvSpPr>
        <p:spPr/>
        <p:txBody>
          <a:bodyPr/>
          <a:lstStyle/>
          <a:p>
            <a:r>
              <a:rPr lang="en-US" sz="2400" dirty="0" smtClean="0"/>
              <a:t>Types of </a:t>
            </a:r>
            <a:r>
              <a:rPr lang="en-US" sz="2400" dirty="0" err="1" smtClean="0"/>
              <a:t>eNJRMP</a:t>
            </a:r>
            <a:r>
              <a:rPr lang="en-US" sz="2400" dirty="0" smtClean="0"/>
              <a:t> Accounts</a:t>
            </a:r>
          </a:p>
        </p:txBody>
      </p:sp>
      <p:sp>
        <p:nvSpPr>
          <p:cNvPr id="4" name="Text Placeholder 3"/>
          <p:cNvSpPr>
            <a:spLocks noGrp="1"/>
          </p:cNvSpPr>
          <p:nvPr>
            <p:ph type="body" sz="quarter" idx="29"/>
          </p:nvPr>
        </p:nvSpPr>
        <p:spPr>
          <a:xfrm>
            <a:off x="854785" y="1899625"/>
            <a:ext cx="7400215" cy="3781984"/>
          </a:xfrm>
          <a:noFill/>
        </p:spPr>
        <p:txBody>
          <a:bodyPr/>
          <a:lstStyle/>
          <a:p>
            <a:pPr marL="0" indent="0"/>
            <a:r>
              <a:rPr lang="en-US" sz="2400" b="1" dirty="0" smtClean="0">
                <a:solidFill>
                  <a:schemeClr val="tx1"/>
                </a:solidFill>
              </a:rPr>
              <a:t>Facility Security Administrator (FSA)</a:t>
            </a:r>
          </a:p>
          <a:p>
            <a:pPr lvl="1">
              <a:buFont typeface="Arial" panose="020B0604020202020204" pitchFamily="34" charset="0"/>
              <a:buChar char="•"/>
            </a:pPr>
            <a:r>
              <a:rPr lang="en-US" sz="2000" dirty="0" smtClean="0">
                <a:solidFill>
                  <a:schemeClr val="tx1"/>
                </a:solidFill>
              </a:rPr>
              <a:t>Only one FSA allowed per facility</a:t>
            </a:r>
          </a:p>
          <a:p>
            <a:pPr lvl="1">
              <a:buFont typeface="Arial" panose="020B0604020202020204" pitchFamily="34" charset="0"/>
              <a:buChar char="•"/>
            </a:pPr>
            <a:r>
              <a:rPr lang="en-US" sz="2000" dirty="0" smtClean="0">
                <a:solidFill>
                  <a:schemeClr val="tx1"/>
                </a:solidFill>
              </a:rPr>
              <a:t>Should be a member of the facility’s management with an understanding of the Risk Management Program</a:t>
            </a:r>
          </a:p>
          <a:p>
            <a:pPr lvl="1">
              <a:buFont typeface="Arial" panose="020B0604020202020204" pitchFamily="34" charset="0"/>
              <a:buChar char="•"/>
            </a:pPr>
            <a:r>
              <a:rPr lang="en-US" sz="2000" dirty="0" smtClean="0">
                <a:solidFill>
                  <a:schemeClr val="tx1"/>
                </a:solidFill>
              </a:rPr>
              <a:t>Authority to grant and revoke access to </a:t>
            </a:r>
            <a:r>
              <a:rPr lang="en-US" sz="2000" dirty="0" err="1" smtClean="0">
                <a:solidFill>
                  <a:schemeClr val="tx1"/>
                </a:solidFill>
              </a:rPr>
              <a:t>eNJRMP</a:t>
            </a:r>
            <a:r>
              <a:rPr lang="en-US" sz="2000" dirty="0" smtClean="0">
                <a:solidFill>
                  <a:schemeClr val="tx1"/>
                </a:solidFill>
              </a:rPr>
              <a:t> for other designated personnel</a:t>
            </a:r>
          </a:p>
          <a:p>
            <a:pPr lvl="1">
              <a:buFont typeface="Arial" panose="020B0604020202020204" pitchFamily="34" charset="0"/>
              <a:buChar char="•"/>
            </a:pPr>
            <a:r>
              <a:rPr lang="en-US" sz="2000" dirty="0" smtClean="0">
                <a:solidFill>
                  <a:schemeClr val="tx1"/>
                </a:solidFill>
              </a:rPr>
              <a:t>Able to edit and submit the RMP</a:t>
            </a:r>
          </a:p>
          <a:p>
            <a:pPr lvl="1">
              <a:buFont typeface="Arial" panose="020B0604020202020204" pitchFamily="34" charset="0"/>
              <a:buChar char="•"/>
            </a:pPr>
            <a:r>
              <a:rPr lang="en-US" sz="2000" dirty="0" smtClean="0">
                <a:solidFill>
                  <a:schemeClr val="tx1"/>
                </a:solidFill>
              </a:rPr>
              <a:t>Plays a crucial role in maintaining the security of the RMP</a:t>
            </a:r>
          </a:p>
          <a:p>
            <a:pPr lvl="1">
              <a:buFont typeface="Arial" panose="020B0604020202020204" pitchFamily="34" charset="0"/>
              <a:buChar char="•"/>
            </a:pPr>
            <a:r>
              <a:rPr lang="en-US" sz="2000" dirty="0" smtClean="0">
                <a:solidFill>
                  <a:schemeClr val="tx1"/>
                </a:solidFill>
              </a:rPr>
              <a:t>Granted access by the NJDEP</a:t>
            </a:r>
            <a:endParaRPr lang="en-US" sz="2000" dirty="0">
              <a:solidFill>
                <a:schemeClr val="tx1"/>
              </a:solidFill>
            </a:endParaRPr>
          </a:p>
        </p:txBody>
      </p:sp>
    </p:spTree>
    <p:extLst>
      <p:ext uri="{BB962C8B-B14F-4D97-AF65-F5344CB8AC3E}">
        <p14:creationId xmlns:p14="http://schemas.microsoft.com/office/powerpoint/2010/main" val="251409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28"/>
          </p:nvPr>
        </p:nvSpPr>
        <p:spPr/>
        <p:txBody>
          <a:bodyPr/>
          <a:lstStyle/>
          <a:p>
            <a:r>
              <a:rPr lang="en-US" sz="2400" dirty="0"/>
              <a:t>Types of eNJRMP </a:t>
            </a:r>
            <a:r>
              <a:rPr lang="en-US" sz="2400" dirty="0" smtClean="0"/>
              <a:t>Accounts</a:t>
            </a:r>
            <a:endParaRPr lang="en-US" sz="2400" dirty="0"/>
          </a:p>
        </p:txBody>
      </p:sp>
      <p:sp>
        <p:nvSpPr>
          <p:cNvPr id="4" name="Text Placeholder 3"/>
          <p:cNvSpPr>
            <a:spLocks noGrp="1"/>
          </p:cNvSpPr>
          <p:nvPr>
            <p:ph type="body" sz="quarter" idx="29"/>
          </p:nvPr>
        </p:nvSpPr>
        <p:spPr>
          <a:xfrm>
            <a:off x="854785" y="1899625"/>
            <a:ext cx="7400215" cy="3781984"/>
          </a:xfrm>
          <a:noFill/>
        </p:spPr>
        <p:txBody>
          <a:bodyPr/>
          <a:lstStyle/>
          <a:p>
            <a:pPr marL="0" indent="0"/>
            <a:r>
              <a:rPr lang="en-US" sz="2400" b="1" dirty="0" smtClean="0">
                <a:solidFill>
                  <a:schemeClr val="tx1"/>
                </a:solidFill>
              </a:rPr>
              <a:t>Individual with Direct Knowledge (IDK)</a:t>
            </a:r>
            <a:endParaRPr lang="en-US" sz="1800" b="1" dirty="0" smtClean="0">
              <a:solidFill>
                <a:schemeClr val="tx1"/>
              </a:solidFill>
            </a:endParaRPr>
          </a:p>
          <a:p>
            <a:pPr marL="0" indent="0"/>
            <a:endParaRPr lang="en-US" sz="1000" b="1" dirty="0" smtClean="0">
              <a:solidFill>
                <a:schemeClr val="tx1"/>
              </a:solidFill>
            </a:endParaRPr>
          </a:p>
          <a:p>
            <a:pPr lvl="1">
              <a:buFont typeface="Arial" panose="020B0604020202020204" pitchFamily="34" charset="0"/>
              <a:buChar char="•"/>
            </a:pPr>
            <a:r>
              <a:rPr lang="en-US" sz="2000" dirty="0" smtClean="0">
                <a:solidFill>
                  <a:schemeClr val="tx1"/>
                </a:solidFill>
              </a:rPr>
              <a:t>May have multiple per facility</a:t>
            </a:r>
          </a:p>
          <a:p>
            <a:pPr lvl="1">
              <a:buFont typeface="Arial" panose="020B0604020202020204" pitchFamily="34" charset="0"/>
              <a:buChar char="•"/>
            </a:pPr>
            <a:r>
              <a:rPr lang="en-US" sz="2000" dirty="0" smtClean="0">
                <a:solidFill>
                  <a:schemeClr val="tx1"/>
                </a:solidFill>
              </a:rPr>
              <a:t>Can be from outside the company</a:t>
            </a:r>
          </a:p>
          <a:p>
            <a:pPr lvl="1">
              <a:buFont typeface="Arial" panose="020B0604020202020204" pitchFamily="34" charset="0"/>
              <a:buChar char="•"/>
            </a:pPr>
            <a:r>
              <a:rPr lang="en-US" sz="2000" dirty="0" smtClean="0">
                <a:solidFill>
                  <a:schemeClr val="tx1"/>
                </a:solidFill>
              </a:rPr>
              <a:t>Cannot grant access to others</a:t>
            </a:r>
          </a:p>
          <a:p>
            <a:pPr lvl="1">
              <a:buFont typeface="Arial" panose="020B0604020202020204" pitchFamily="34" charset="0"/>
              <a:buChar char="•"/>
            </a:pPr>
            <a:r>
              <a:rPr lang="en-US" sz="2000" dirty="0">
                <a:solidFill>
                  <a:schemeClr val="tx1"/>
                </a:solidFill>
              </a:rPr>
              <a:t>A</a:t>
            </a:r>
            <a:r>
              <a:rPr lang="en-US" sz="2000" dirty="0" smtClean="0">
                <a:solidFill>
                  <a:schemeClr val="tx1"/>
                </a:solidFill>
              </a:rPr>
              <a:t>ble </a:t>
            </a:r>
            <a:r>
              <a:rPr lang="en-US" sz="2000" dirty="0">
                <a:solidFill>
                  <a:schemeClr val="tx1"/>
                </a:solidFill>
              </a:rPr>
              <a:t>to edit and submit </a:t>
            </a:r>
            <a:r>
              <a:rPr lang="en-US" sz="2000" dirty="0" smtClean="0">
                <a:solidFill>
                  <a:schemeClr val="tx1"/>
                </a:solidFill>
              </a:rPr>
              <a:t>RMP</a:t>
            </a:r>
          </a:p>
          <a:p>
            <a:pPr lvl="1">
              <a:buFont typeface="Arial" panose="020B0604020202020204" pitchFamily="34" charset="0"/>
              <a:buChar char="•"/>
            </a:pPr>
            <a:r>
              <a:rPr lang="en-US" sz="2000" dirty="0" smtClean="0">
                <a:solidFill>
                  <a:schemeClr val="tx1"/>
                </a:solidFill>
              </a:rPr>
              <a:t>Granted access by FSA</a:t>
            </a:r>
            <a:endParaRPr lang="en-US" sz="2000" dirty="0">
              <a:solidFill>
                <a:schemeClr val="tx1"/>
              </a:solidFill>
            </a:endParaRPr>
          </a:p>
        </p:txBody>
      </p:sp>
    </p:spTree>
    <p:extLst>
      <p:ext uri="{BB962C8B-B14F-4D97-AF65-F5344CB8AC3E}">
        <p14:creationId xmlns:p14="http://schemas.microsoft.com/office/powerpoint/2010/main" val="222535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28"/>
          </p:nvPr>
        </p:nvSpPr>
        <p:spPr/>
        <p:txBody>
          <a:bodyPr/>
          <a:lstStyle/>
          <a:p>
            <a:r>
              <a:rPr lang="en-US" sz="2400" dirty="0"/>
              <a:t>Types of eNJRMP </a:t>
            </a:r>
            <a:r>
              <a:rPr lang="en-US" sz="2400" dirty="0" smtClean="0"/>
              <a:t>Accounts</a:t>
            </a:r>
            <a:endParaRPr lang="en-US" sz="2400" dirty="0"/>
          </a:p>
        </p:txBody>
      </p:sp>
      <p:sp>
        <p:nvSpPr>
          <p:cNvPr id="4" name="Text Placeholder 3"/>
          <p:cNvSpPr>
            <a:spLocks noGrp="1"/>
          </p:cNvSpPr>
          <p:nvPr>
            <p:ph type="body" sz="quarter" idx="29"/>
          </p:nvPr>
        </p:nvSpPr>
        <p:spPr>
          <a:xfrm>
            <a:off x="854785" y="1899625"/>
            <a:ext cx="7400215" cy="3781984"/>
          </a:xfrm>
          <a:noFill/>
        </p:spPr>
        <p:txBody>
          <a:bodyPr/>
          <a:lstStyle/>
          <a:p>
            <a:pPr marL="0" indent="0"/>
            <a:r>
              <a:rPr lang="en-US" sz="2400" dirty="0" smtClean="0">
                <a:solidFill>
                  <a:schemeClr val="tx1"/>
                </a:solidFill>
              </a:rPr>
              <a:t>Changes to Personnel:</a:t>
            </a:r>
          </a:p>
          <a:p>
            <a:pPr marL="0" indent="0"/>
            <a:endParaRPr lang="en-US" sz="1000" dirty="0" smtClean="0">
              <a:solidFill>
                <a:schemeClr val="tx1"/>
              </a:solidFill>
            </a:endParaRPr>
          </a:p>
          <a:p>
            <a:pPr marL="0" indent="0"/>
            <a:r>
              <a:rPr lang="en-US" dirty="0" smtClean="0">
                <a:solidFill>
                  <a:schemeClr val="tx1"/>
                </a:solidFill>
              </a:rPr>
              <a:t>	FSA  -  Done through the Department</a:t>
            </a:r>
          </a:p>
          <a:p>
            <a:pPr marL="0" indent="0"/>
            <a:endParaRPr lang="en-US" dirty="0">
              <a:solidFill>
                <a:schemeClr val="tx1"/>
              </a:solidFill>
            </a:endParaRPr>
          </a:p>
          <a:p>
            <a:pPr marL="0" indent="0"/>
            <a:r>
              <a:rPr lang="en-US" dirty="0" smtClean="0">
                <a:solidFill>
                  <a:schemeClr val="tx1"/>
                </a:solidFill>
              </a:rPr>
              <a:t>	IDK  -  Performed by the FSA</a:t>
            </a:r>
          </a:p>
          <a:p>
            <a:pPr marL="0" indent="0"/>
            <a:endParaRPr lang="en-US" dirty="0">
              <a:solidFill>
                <a:schemeClr val="tx1"/>
              </a:solidFill>
            </a:endParaRPr>
          </a:p>
          <a:p>
            <a:pPr marL="0" indent="0"/>
            <a:r>
              <a:rPr lang="en-US" dirty="0" smtClean="0">
                <a:solidFill>
                  <a:schemeClr val="tx1"/>
                </a:solidFill>
              </a:rPr>
              <a:t>	Personnel who leave should be removed ASAP</a:t>
            </a:r>
            <a:endParaRPr lang="en-US" dirty="0">
              <a:solidFill>
                <a:schemeClr val="tx1"/>
              </a:solidFill>
            </a:endParaRPr>
          </a:p>
        </p:txBody>
      </p:sp>
    </p:spTree>
    <p:extLst>
      <p:ext uri="{BB962C8B-B14F-4D97-AF65-F5344CB8AC3E}">
        <p14:creationId xmlns:p14="http://schemas.microsoft.com/office/powerpoint/2010/main" val="2225357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Submit a form to designate an fsa</a:t>
            </a:r>
            <a:endParaRPr lang="en-US" dirty="0"/>
          </a:p>
        </p:txBody>
      </p:sp>
      <p:sp>
        <p:nvSpPr>
          <p:cNvPr id="3" name="Text Placeholder 2"/>
          <p:cNvSpPr>
            <a:spLocks noGrp="1"/>
          </p:cNvSpPr>
          <p:nvPr>
            <p:ph type="body" sz="half" idx="4294967295"/>
          </p:nvPr>
        </p:nvSpPr>
        <p:spPr>
          <a:xfrm>
            <a:off x="-457200" y="1600200"/>
            <a:ext cx="8686800" cy="2185988"/>
          </a:xfrm>
        </p:spPr>
        <p:txBody>
          <a:bodyPr/>
          <a:lstStyle/>
          <a:p>
            <a:pPr marL="0" indent="0">
              <a:buNone/>
            </a:pPr>
            <a:r>
              <a:rPr lang="en-US" dirty="0" smtClean="0"/>
              <a:t> </a:t>
            </a:r>
            <a:endParaRPr lang="en-US" dirty="0"/>
          </a:p>
        </p:txBody>
      </p:sp>
      <p:sp>
        <p:nvSpPr>
          <p:cNvPr id="4" name="Content Placeholder 3"/>
          <p:cNvSpPr>
            <a:spLocks noGrp="1"/>
          </p:cNvSpPr>
          <p:nvPr>
            <p:ph sz="half" idx="4294967295"/>
          </p:nvPr>
        </p:nvSpPr>
        <p:spPr>
          <a:xfrm>
            <a:off x="-457200" y="3938588"/>
            <a:ext cx="8686800" cy="2187575"/>
          </a:xfrm>
        </p:spPr>
        <p:txBody>
          <a:bodyPr/>
          <a:lstStyle/>
          <a:p>
            <a:pPr marL="0" indent="0">
              <a:buNone/>
            </a:pPr>
            <a:r>
              <a:rPr lang="en-US" smtClean="0"/>
              <a:t> </a:t>
            </a:r>
            <a:endParaRPr lang="en-US" dirty="0"/>
          </a:p>
        </p:txBody>
      </p:sp>
      <p:pic>
        <p:nvPicPr>
          <p:cNvPr id="1026" name="Picture 2" descr="C:\Users\adrabnis\Desktop\FSA For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93936"/>
            <a:ext cx="5565513" cy="5059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902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User Profile</a:t>
            </a:r>
            <a:endParaRPr lang="en-US" dirty="0"/>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6" name="Picture 2" descr="C:\Users\adrabnis\Desktop\Snips for PP\njdeponline sn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883285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56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on to my new jersey</a:t>
            </a:r>
            <a:endParaRPr lang="en-US" dirty="0"/>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762000" y="1752600"/>
            <a:ext cx="7543800" cy="3429000"/>
          </a:xfrm>
          <a:prstGeom prst="rect">
            <a:avLst/>
          </a:prstGeom>
        </p:spPr>
      </p:pic>
    </p:spTree>
    <p:extLst>
      <p:ext uri="{BB962C8B-B14F-4D97-AF65-F5344CB8AC3E}">
        <p14:creationId xmlns:p14="http://schemas.microsoft.com/office/powerpoint/2010/main" val="1426980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Configure your services to include </a:t>
            </a:r>
            <a:r>
              <a:rPr lang="en-US" sz="2400" b="1" cap="none" dirty="0" err="1"/>
              <a:t>e</a:t>
            </a:r>
            <a:r>
              <a:rPr lang="en-US" sz="2400" dirty="0" err="1"/>
              <a:t>njrmp</a:t>
            </a:r>
            <a:r>
              <a:rPr lang="en-US" sz="2400" dirty="0"/>
              <a:t> submit</a:t>
            </a:r>
          </a:p>
        </p:txBody>
      </p:sp>
      <p:sp>
        <p:nvSpPr>
          <p:cNvPr id="3" name="Text Placeholder 2"/>
          <p:cNvSpPr>
            <a:spLocks noGrp="1"/>
          </p:cNvSpPr>
          <p:nvPr>
            <p:ph type="body" sz="half" idx="1"/>
          </p:nvPr>
        </p:nvSpPr>
        <p:spPr>
          <a:xfrm>
            <a:off x="457200" y="1600200"/>
            <a:ext cx="8229600" cy="457200"/>
          </a:xfrm>
        </p:spPr>
        <p:txBody>
          <a:bodyPr>
            <a:normAutofit/>
          </a:bodyPr>
          <a:lstStyle/>
          <a:p>
            <a:r>
              <a:rPr lang="en-US" sz="2000" b="1" dirty="0" smtClean="0"/>
              <a:t> </a:t>
            </a:r>
            <a:endParaRPr lang="en-US" sz="2000" b="1" dirty="0"/>
          </a:p>
        </p:txBody>
      </p:sp>
      <p:sp>
        <p:nvSpPr>
          <p:cNvPr id="4" name="Content Placeholder 3"/>
          <p:cNvSpPr>
            <a:spLocks noGrp="1"/>
          </p:cNvSpPr>
          <p:nvPr>
            <p:ph sz="half" idx="2"/>
          </p:nvPr>
        </p:nvSpPr>
        <p:spPr>
          <a:xfrm>
            <a:off x="457200" y="4876800"/>
            <a:ext cx="8229600" cy="1273175"/>
          </a:xfrm>
        </p:spPr>
        <p:txBody>
          <a:bodyPr/>
          <a:lstStyle/>
          <a:p>
            <a:r>
              <a:rPr lang="en-US" dirty="0" smtClean="0"/>
              <a:t> </a:t>
            </a:r>
            <a:endParaRPr lang="en-US" dirty="0"/>
          </a:p>
        </p:txBody>
      </p:sp>
      <p:pic>
        <p:nvPicPr>
          <p:cNvPr id="1026" name="Picture 2" descr="C:\Users\adrabnis\Desktop\eRMP stuff\Snips for PP\Configure Service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153400" cy="3276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5334000"/>
            <a:ext cx="2764988" cy="461665"/>
          </a:xfrm>
          <a:prstGeom prst="rect">
            <a:avLst/>
          </a:prstGeom>
          <a:noFill/>
        </p:spPr>
        <p:txBody>
          <a:bodyPr wrap="none" rtlCol="0">
            <a:spAutoFit/>
          </a:bodyPr>
          <a:lstStyle/>
          <a:p>
            <a:r>
              <a:rPr lang="en-US" sz="2400" dirty="0" smtClean="0"/>
              <a:t>Click My Workspace</a:t>
            </a:r>
            <a:endParaRPr lang="en-US" sz="2400" dirty="0"/>
          </a:p>
        </p:txBody>
      </p:sp>
    </p:spTree>
    <p:extLst>
      <p:ext uri="{BB962C8B-B14F-4D97-AF65-F5344CB8AC3E}">
        <p14:creationId xmlns:p14="http://schemas.microsoft.com/office/powerpoint/2010/main" val="37072976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3324</TotalTime>
  <Words>2256</Words>
  <Application>Microsoft Office PowerPoint</Application>
  <PresentationFormat>On-screen Show (4:3)</PresentationFormat>
  <Paragraphs>237</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Trek</vt:lpstr>
      <vt:lpstr>1_Trek</vt:lpstr>
      <vt:lpstr>New Jersey electronic RMP    eNJRMP </vt:lpstr>
      <vt:lpstr>What needs to be done to access enjrmp?</vt:lpstr>
      <vt:lpstr>PowerPoint Presentation</vt:lpstr>
      <vt:lpstr>PowerPoint Presentation</vt:lpstr>
      <vt:lpstr>PowerPoint Presentation</vt:lpstr>
      <vt:lpstr>Submit a form to designate an fsa</vt:lpstr>
      <vt:lpstr>Creating a User Profile</vt:lpstr>
      <vt:lpstr>Log on to my new jersey</vt:lpstr>
      <vt:lpstr>Configure your services to include enjrmp submit</vt:lpstr>
      <vt:lpstr>Configure your services to include enjrmp submit</vt:lpstr>
      <vt:lpstr>Configure your services to include enjrmp submit</vt:lpstr>
      <vt:lpstr>Configure your services to include enjrmp submit</vt:lpstr>
      <vt:lpstr>access for other users (IDK) </vt:lpstr>
      <vt:lpstr> </vt:lpstr>
      <vt:lpstr>access for other users (IDK)</vt:lpstr>
      <vt:lpstr>access for other users (IDK)</vt:lpstr>
      <vt:lpstr>access for other users (IDK)</vt:lpstr>
      <vt:lpstr>access for other users (IDK)</vt:lpstr>
      <vt:lpstr>granting access to other users (FSA)</vt:lpstr>
      <vt:lpstr>granting access to other users (FSA)</vt:lpstr>
      <vt:lpstr>eNJRMP Submission</vt:lpstr>
      <vt:lpstr>eNJRMP Submission</vt:lpstr>
      <vt:lpstr>eNJRMP Submission</vt:lpstr>
      <vt:lpstr>eNJRMP Certification</vt:lpstr>
      <vt:lpstr>eNJRMP Certification</vt:lpstr>
      <vt:lpstr>NJ Peculiar items</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Any Questions?</dc:title>
  <dc:creator>Drabnis, Alfred</dc:creator>
  <cp:lastModifiedBy>Alfred Drabnis</cp:lastModifiedBy>
  <cp:revision>181</cp:revision>
  <cp:lastPrinted>2016-02-18T19:39:14Z</cp:lastPrinted>
  <dcterms:created xsi:type="dcterms:W3CDTF">2006-08-16T00:00:00Z</dcterms:created>
  <dcterms:modified xsi:type="dcterms:W3CDTF">2016-02-19T17:33:03Z</dcterms:modified>
</cp:coreProperties>
</file>