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329" r:id="rId5"/>
    <p:sldId id="261" r:id="rId6"/>
    <p:sldId id="330" r:id="rId7"/>
    <p:sldId id="260" r:id="rId8"/>
    <p:sldId id="272" r:id="rId9"/>
    <p:sldId id="288" r:id="rId10"/>
    <p:sldId id="276" r:id="rId11"/>
    <p:sldId id="310" r:id="rId12"/>
    <p:sldId id="256" r:id="rId13"/>
    <p:sldId id="262" r:id="rId14"/>
    <p:sldId id="312" r:id="rId15"/>
    <p:sldId id="306" r:id="rId16"/>
    <p:sldId id="307" r:id="rId17"/>
    <p:sldId id="308" r:id="rId18"/>
    <p:sldId id="309" r:id="rId19"/>
    <p:sldId id="296" r:id="rId20"/>
    <p:sldId id="297" r:id="rId21"/>
    <p:sldId id="303" r:id="rId22"/>
    <p:sldId id="304" r:id="rId23"/>
    <p:sldId id="316" r:id="rId24"/>
    <p:sldId id="322" r:id="rId25"/>
    <p:sldId id="323" r:id="rId26"/>
    <p:sldId id="324" r:id="rId27"/>
    <p:sldId id="325" r:id="rId28"/>
    <p:sldId id="326" r:id="rId29"/>
    <p:sldId id="327" r:id="rId30"/>
    <p:sldId id="267" r:id="rId31"/>
    <p:sldId id="257" r:id="rId32"/>
    <p:sldId id="258" r:id="rId33"/>
    <p:sldId id="259" r:id="rId34"/>
    <p:sldId id="333" r:id="rId35"/>
    <p:sldId id="301" r:id="rId36"/>
    <p:sldId id="263" r:id="rId37"/>
    <p:sldId id="302" r:id="rId38"/>
    <p:sldId id="331" r:id="rId39"/>
    <p:sldId id="3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tnam, Michele" initials="PM" lastIdx="10" clrIdx="0">
    <p:extLst>
      <p:ext uri="{19B8F6BF-5375-455C-9EA6-DF929625EA0E}">
        <p15:presenceInfo xmlns:p15="http://schemas.microsoft.com/office/powerpoint/2012/main" userId="S::michele.putnam@dep.nj.gov::43540296-5335-4106-adc8-dacedc62a81b" providerId="AD"/>
      </p:ext>
    </p:extLst>
  </p:cmAuthor>
  <p:cmAuthor id="2" name="McGeorge, Leslie" initials="ML" lastIdx="6" clrIdx="1">
    <p:extLst>
      <p:ext uri="{19B8F6BF-5375-455C-9EA6-DF929625EA0E}">
        <p15:presenceInfo xmlns:p15="http://schemas.microsoft.com/office/powerpoint/2012/main" userId="S::leslie.mcgeorge@dep.nj.gov::3ecc4a2b-8bb2-490c-8883-2601bc5d4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A63D-A73F-1D02-C1FA-1416B04ED8AE}" v="453" dt="2020-05-21T02:22:59.543"/>
    <p1510:client id="{154D92BF-415A-84A7-2E42-2AF0D6CC37CA}" v="1835" dt="2020-05-21T01:13:21.633"/>
    <p1510:client id="{30159703-2E83-57CF-FD89-BB7574B29BBB}" v="3631" dt="2020-05-20T04:49:12.753"/>
    <p1510:client id="{30635C33-25DC-3E35-F074-FA86B9BE929C}" v="43" dt="2020-05-21T04:17:35.757"/>
    <p1510:client id="{3D525E43-46A1-4056-B614-F543353C0368}" v="79" dt="2020-05-20T21:13:40.098"/>
    <p1510:client id="{3D78B258-7AC5-9D1F-9933-423AB5F1A9E0}" v="66" dt="2020-05-20T14:39:01.935"/>
    <p1510:client id="{65ABC10E-E4EA-DB19-68CB-38F5FD481E85}" v="105" dt="2020-05-20T03:50:55.361"/>
    <p1510:client id="{92AB5412-A834-A444-C11C-26376015B085}" v="424" dt="2020-05-21T02:59:08.830"/>
    <p1510:client id="{9B881D98-F6EF-51B5-D593-54493A8755E5}" v="124" dt="2020-05-21T01:24:20.486"/>
    <p1510:client id="{AEE7263E-32CA-DC74-A56E-C18EE0163C7C}" v="33" dt="2020-05-20T16:01:21.362"/>
    <p1510:client id="{BA3CD756-F8EE-42DC-B3EE-21189ADCED10}" v="224" dt="2020-05-21T01:28:11.466"/>
    <p1510:client id="{C50FAEAA-1985-9B55-0196-B806BAF99FB8}" v="2719" dt="2020-05-21T04:10:29.358"/>
    <p1510:client id="{E6586F1A-F81B-5964-A4D4-09CDEC0B5965}" v="116" dt="2020-05-20T15:48:52.0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8CE69-E6DD-48F0-98CF-EE66E20D6806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09D68-45EC-4B22-846B-E67A959A0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2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09D68-45EC-4B22-846B-E67A959A04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6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62BB2-8C58-4AB9-A2F6-352A4FC007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1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held used as screening for relative </a:t>
            </a:r>
            <a:r>
              <a:rPr lang="en-US" dirty="0" err="1"/>
              <a:t>Phyco</a:t>
            </a:r>
            <a:r>
              <a:rPr lang="en-US" dirty="0"/>
              <a:t> levels.  Unique pigment</a:t>
            </a:r>
          </a:p>
          <a:p>
            <a:r>
              <a:rPr lang="en-US" dirty="0"/>
              <a:t>Because of intensive surveys we have data to relate meter readings to cell counts for more reliable field screenings.</a:t>
            </a:r>
          </a:p>
          <a:p>
            <a:r>
              <a:rPr lang="en-US" dirty="0"/>
              <a:t>Will be a good tool for partners to screening suspected HABs and prioritize sampling.</a:t>
            </a:r>
          </a:p>
          <a:p>
            <a:r>
              <a:rPr lang="en-US" dirty="0"/>
              <a:t>Air craft – </a:t>
            </a:r>
            <a:r>
              <a:rPr lang="en-US" dirty="0" err="1"/>
              <a:t>phyco</a:t>
            </a:r>
            <a:r>
              <a:rPr lang="en-US" dirty="0"/>
              <a:t> measurements based on an algorithm using hyper spectral sensors.</a:t>
            </a:r>
          </a:p>
          <a:p>
            <a:r>
              <a:rPr lang="en-US" dirty="0"/>
              <a:t>Marine water monitoring are experts and have used for years on ocean flight recon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62BB2-8C58-4AB9-A2F6-352A4FC007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40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73BF-289A-4E83-88AA-95E4131DB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1B5E-00C9-4EC3-B93F-CAD803198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B4BD-4166-4C38-A126-FF1B59A2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9CBC7-7224-4FC1-869E-CE33D681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5B48C-BF78-4A0D-9006-7875F50D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DC01-1124-4C27-8145-B7D73E43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ABA4C-BF07-41B2-A457-53AFB7D97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9E1E4-AB03-4FD9-8A01-8DC407FF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DD102-172E-4F10-8B92-A3D8FEDD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0638-9860-438A-966A-92A6E1CC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1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B89AE6-9B1D-44E5-996B-C72BDA06E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4979E-1288-4E7C-B6C1-A55D23C19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5579-8CB3-4091-89D4-8718F00C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2AA89-165D-4766-AFA8-A0838A5A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FF53A-630D-4A73-A6B8-4C2CF2DA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462C-6F63-4D48-8826-2E7529CE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86B40-C61A-4D4A-BC96-D0B6DC133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4C028-ACC2-48B9-AE37-F7F363B1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9FFA-9AA8-4997-B76D-7EDFC51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8FB58-CB94-4696-9C32-2A22701D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1239-EC5B-42B5-A416-0A6C367C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74F85-22C4-4A02-ACFC-8916A5106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4A10-7CD7-42CE-B072-0444BA1E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72547-5433-4A6A-9914-1A0A2C11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4A60B-169F-4669-919C-4FB0E754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1306-84E3-4BCF-B1C8-67A7C266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694A0-43DB-47AB-8E14-613FD6329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8E9E0-5637-4958-BEC9-7AC001692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AF67E-2DFE-425F-B227-CBD144CD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64E98-7286-4521-9A34-9E070ED3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4CC0A-25E2-4A6F-8343-FBCE3D97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D56F-EC7E-4540-BAD9-E263FCFA5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AB95D-45A7-4D84-8006-B72636B24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F475B-E29B-4B50-B9CF-3301D9683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0283E-1908-4692-8270-AA7B84704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C05B3-6DF7-4F2C-A460-72CE6ED9F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20DED-7164-4AE1-98B3-7B55D5D5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5C1D4-ED5E-40FD-90ED-D4CD6A0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B4436-AD91-4624-A2BE-DDD01E8B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5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2170-A053-4944-99FA-41D68268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994DE-AF6A-4E32-BB68-2B5E6AAD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31C85-E635-4871-981D-B78BA934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43AEF-EA49-40B2-99E8-94430313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7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07817-6FF0-45A1-9168-BD5107C6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92E60-E52B-4A0E-A115-EE70D671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AFD2-D70D-4032-89C0-FED25CBB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57EC4-8A37-4848-A89F-0FC9243C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3A1A-C2B0-4B29-A793-2A2230842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DD606-9B6C-4E5B-BE24-36E04771D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89647-E234-4FFC-B3CA-AED61B0E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B7221-8958-441A-AA32-F3C8D9F43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6FCAD-6592-42B8-85A3-51314CFD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4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6F5AB-566F-4A8C-815B-E16AF1D3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20762C-791E-4C10-9E43-418B0281A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9B8BB-E6FD-4168-B78E-BA8BA90B3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8CC26-58D7-48E1-B9F2-AC02871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30EA-C10C-4684-B1B7-23864FCF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8A49B-456B-450F-AADD-1E2D0FB6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8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E5593E-64BD-4738-8F43-EE9DFCC0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A805D-0194-4C09-B936-1E499583B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D0379-A291-4CF5-AA33-9A6FA4414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B5B2-216C-4C41-804F-9D43A3D9A7A4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AA304-3479-4030-8048-95BB879CC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6B05E-2509-48D8-9957-2B6D14B5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08BC-D21E-4EAC-9820-241EBB442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BFCB-EBF8-4923-85F1-8FF0D8F73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2733" y="4405965"/>
            <a:ext cx="8508512" cy="1082994"/>
          </a:xfrm>
        </p:spPr>
        <p:txBody>
          <a:bodyPr>
            <a:normAutofit fontScale="90000"/>
          </a:bodyPr>
          <a:lstStyle/>
          <a:p>
            <a:r>
              <a:rPr lang="en-US" sz="4400"/>
              <a:t>Proposed 2020 HABs Strategy </a:t>
            </a:r>
            <a:br>
              <a:rPr lang="en-US" sz="4400"/>
            </a:br>
            <a:r>
              <a:rPr lang="en-US" sz="4400"/>
              <a:t>Overview and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7E529-EFCC-4A57-8EB1-86EDE5196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2771" y="5545919"/>
            <a:ext cx="3134874" cy="595379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Teams Meeting</a:t>
            </a:r>
          </a:p>
          <a:p>
            <a:r>
              <a:rPr lang="en-US"/>
              <a:t>May 21,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80FA7-8969-4A48-9787-70A959FEF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3" t="185" r="9782" b="15136"/>
          <a:stretch/>
        </p:blipFill>
        <p:spPr>
          <a:xfrm>
            <a:off x="8186334" y="4204"/>
            <a:ext cx="4003040" cy="4224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21945-88E0-4CB2-B31F-5AC5C7D71C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r="47795" b="1"/>
          <a:stretch/>
        </p:blipFill>
        <p:spPr>
          <a:xfrm>
            <a:off x="0" y="4204"/>
            <a:ext cx="4003040" cy="422451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9375C095-A108-411F-ADDF-A34A003D0E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509" b="2"/>
          <a:stretch/>
        </p:blipFill>
        <p:spPr>
          <a:xfrm>
            <a:off x="4093464" y="4204"/>
            <a:ext cx="4005072" cy="4224518"/>
          </a:xfrm>
          <a:prstGeom prst="rect">
            <a:avLst/>
          </a:prstGeom>
        </p:spPr>
      </p:pic>
      <p:pic>
        <p:nvPicPr>
          <p:cNvPr id="50" name="Picture 2" descr="Image result for njdep seal">
            <a:extLst>
              <a:ext uri="{FF2B5EF4-FFF2-40B4-BE49-F238E27FC236}">
                <a16:creationId xmlns:a16="http://schemas.microsoft.com/office/drawing/2014/main" id="{843618A7-88EC-440B-82E8-92497FB1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75" b="97113" l="5455" r="95325">
                        <a14:foregroundMark x1="31429" y1="8136" x2="19740" y2="14961"/>
                        <a14:foregroundMark x1="19740" y1="14961" x2="10649" y2="24409"/>
                        <a14:foregroundMark x1="10649" y1="24409" x2="7273" y2="66404"/>
                        <a14:foregroundMark x1="7273" y1="66404" x2="18961" y2="75853"/>
                        <a14:foregroundMark x1="18961" y1="75853" x2="46494" y2="86352"/>
                        <a14:foregroundMark x1="46494" y1="86352" x2="59740" y2="88189"/>
                        <a14:foregroundMark x1="59740" y1="88189" x2="85455" y2="67454"/>
                        <a14:foregroundMark x1="85455" y1="67454" x2="91688" y2="53281"/>
                        <a14:foregroundMark x1="91688" y1="53281" x2="91429" y2="38845"/>
                        <a14:foregroundMark x1="91429" y1="38845" x2="86494" y2="23622"/>
                        <a14:foregroundMark x1="86494" y1="23622" x2="76623" y2="13648"/>
                        <a14:foregroundMark x1="76623" y1="13648" x2="48831" y2="6037"/>
                        <a14:foregroundMark x1="48831" y1="6037" x2="30909" y2="9449"/>
                        <a14:foregroundMark x1="41818" y1="16273" x2="28831" y2="16798"/>
                        <a14:foregroundMark x1="28831" y1="16798" x2="18182" y2="31496"/>
                        <a14:foregroundMark x1="18182" y1="31496" x2="18182" y2="45669"/>
                        <a14:foregroundMark x1="18182" y1="45669" x2="35065" y2="63780"/>
                        <a14:foregroundMark x1="35065" y1="63780" x2="52727" y2="65354"/>
                        <a14:foregroundMark x1="52727" y1="65354" x2="69610" y2="60105"/>
                        <a14:foregroundMark x1="69610" y1="60105" x2="73506" y2="45932"/>
                        <a14:foregroundMark x1="73506" y1="45932" x2="69351" y2="27297"/>
                        <a14:foregroundMark x1="69351" y1="27297" x2="58442" y2="15748"/>
                        <a14:foregroundMark x1="58442" y1="15748" x2="41299" y2="12073"/>
                        <a14:foregroundMark x1="41299" y1="12073" x2="26234" y2="15486"/>
                        <a14:foregroundMark x1="26234" y1="15486" x2="24935" y2="18110"/>
                        <a14:foregroundMark x1="45714" y1="19948" x2="25714" y2="47769"/>
                        <a14:foregroundMark x1="25714" y1="47769" x2="45195" y2="30184"/>
                        <a14:foregroundMark x1="45195" y1="30184" x2="42338" y2="52493"/>
                        <a14:foregroundMark x1="42338" y1="52493" x2="71688" y2="23097"/>
                        <a14:foregroundMark x1="71688" y1="23097" x2="56623" y2="68504"/>
                        <a14:foregroundMark x1="55065" y1="37008" x2="43896" y2="44094"/>
                        <a14:foregroundMark x1="43896" y1="44094" x2="49351" y2="29134"/>
                        <a14:foregroundMark x1="49351" y1="29134" x2="51169" y2="33596"/>
                        <a14:foregroundMark x1="61299" y1="33333" x2="39740" y2="57743"/>
                        <a14:foregroundMark x1="39740" y1="57743" x2="26494" y2="60367"/>
                        <a14:foregroundMark x1="26494" y1="60367" x2="38961" y2="46719"/>
                        <a14:foregroundMark x1="38961" y1="46719" x2="40000" y2="56168"/>
                        <a14:foregroundMark x1="26753" y1="75066" x2="14805" y2="56168"/>
                        <a14:foregroundMark x1="14805" y1="56168" x2="35844" y2="76640"/>
                        <a14:foregroundMark x1="9351" y1="29921" x2="5455" y2="43832"/>
                        <a14:foregroundMark x1="5455" y1="43832" x2="5974" y2="62205"/>
                        <a14:foregroundMark x1="5974" y1="62205" x2="12468" y2="76903"/>
                        <a14:foregroundMark x1="18961" y1="80315" x2="31429" y2="87927"/>
                        <a14:foregroundMark x1="31429" y1="87927" x2="61039" y2="90026"/>
                        <a14:foregroundMark x1="61039" y1="90026" x2="74286" y2="87402"/>
                        <a14:foregroundMark x1="74286" y1="87402" x2="84935" y2="79265"/>
                        <a14:foregroundMark x1="84935" y1="79265" x2="91948" y2="66404"/>
                        <a14:foregroundMark x1="91948" y1="66404" x2="94805" y2="43832"/>
                        <a14:foregroundMark x1="80519" y1="69029" x2="80260" y2="38583"/>
                        <a14:foregroundMark x1="80260" y1="38583" x2="76623" y2="25722"/>
                        <a14:foregroundMark x1="76623" y1="25722" x2="84675" y2="33858"/>
                        <a14:foregroundMark x1="86494" y1="67192" x2="84416" y2="38320"/>
                        <a14:foregroundMark x1="84416" y1="38320" x2="84675" y2="54068"/>
                        <a14:foregroundMark x1="84675" y1="54068" x2="81299" y2="40945"/>
                        <a14:foregroundMark x1="81299" y1="40945" x2="80779" y2="39895"/>
                        <a14:foregroundMark x1="61558" y1="90814" x2="35584" y2="94226"/>
                        <a14:foregroundMark x1="35584" y1="94226" x2="25287" y2="90688"/>
                        <a14:foregroundMark x1="14026" y1="77953" x2="23636" y2="88451"/>
                        <a14:foregroundMark x1="23636" y1="88451" x2="35065" y2="92651"/>
                        <a14:foregroundMark x1="39740" y1="94751" x2="54545" y2="96063"/>
                        <a14:foregroundMark x1="68651" y1="90421" x2="79481" y2="86089"/>
                        <a14:foregroundMark x1="54545" y1="96063" x2="66699" y2="91201"/>
                        <a14:foregroundMark x1="79481" y1="86089" x2="87273" y2="77953"/>
                        <a14:foregroundMark x1="90390" y1="73753" x2="94286" y2="33858"/>
                        <a14:foregroundMark x1="94286" y1="33858" x2="94026" y2="32808"/>
                        <a14:foregroundMark x1="95844" y1="48031" x2="95325" y2="61942"/>
                        <a14:foregroundMark x1="95325" y1="61942" x2="91948" y2="71129"/>
                        <a14:foregroundMark x1="57922" y1="80052" x2="42857" y2="76903"/>
                        <a14:foregroundMark x1="42857" y1="76903" x2="32208" y2="68504"/>
                        <a14:foregroundMark x1="32208" y1="68504" x2="45974" y2="68766"/>
                        <a14:foregroundMark x1="45974" y1="68766" x2="42078" y2="68504"/>
                        <a14:foregroundMark x1="78961" y1="18373" x2="69351" y2="9186"/>
                        <a14:foregroundMark x1="69351" y1="9186" x2="42078" y2="3675"/>
                        <a14:foregroundMark x1="42078" y1="3675" x2="32727" y2="8661"/>
                        <a14:foregroundMark x1="57922" y1="97113" x2="68676" y2="93917"/>
                        <a14:foregroundMark x1="71811" y1="92442" x2="77143" y2="86352"/>
                        <a14:backgroundMark x1="24935" y1="94226" x2="21818" y2="89764"/>
                        <a14:backgroundMark x1="26234" y1="92913" x2="21818" y2="88714"/>
                        <a14:backgroundMark x1="72727" y1="93701" x2="69091" y2="94488"/>
                        <a14:backgroundMark x1="95325" y1="35696" x2="93766" y2="31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7" y="4786952"/>
            <a:ext cx="1528700" cy="15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737794-2CF7-4F0C-9CBF-839DF33F3F65}"/>
              </a:ext>
            </a:extLst>
          </p:cNvPr>
          <p:cNvSpPr/>
          <p:nvPr/>
        </p:nvSpPr>
        <p:spPr>
          <a:xfrm>
            <a:off x="9747682" y="4428318"/>
            <a:ext cx="2130640" cy="1830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4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ABCA2D-4CAA-4A46-A50F-D7E916C1C5EF}"/>
              </a:ext>
            </a:extLst>
          </p:cNvPr>
          <p:cNvSpPr txBox="1"/>
          <p:nvPr/>
        </p:nvSpPr>
        <p:spPr>
          <a:xfrm rot="16200000">
            <a:off x="-2458312" y="2551836"/>
            <a:ext cx="6858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ADVISORY GUIDANCE LEVELS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4DB72E0-1DAA-4AD6-BAF7-F799EC7F9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82020"/>
              </p:ext>
            </p:extLst>
          </p:nvPr>
        </p:nvGraphicFramePr>
        <p:xfrm>
          <a:off x="2055090" y="23090"/>
          <a:ext cx="10109238" cy="7017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879">
                  <a:extLst>
                    <a:ext uri="{9D8B030D-6E8A-4147-A177-3AD203B41FA5}">
                      <a16:colId xmlns:a16="http://schemas.microsoft.com/office/drawing/2014/main" val="2253401442"/>
                    </a:ext>
                  </a:extLst>
                </a:gridCol>
                <a:gridCol w="3324992">
                  <a:extLst>
                    <a:ext uri="{9D8B030D-6E8A-4147-A177-3AD203B41FA5}">
                      <a16:colId xmlns:a16="http://schemas.microsoft.com/office/drawing/2014/main" val="1741689835"/>
                    </a:ext>
                  </a:extLst>
                </a:gridCol>
                <a:gridCol w="4059367">
                  <a:extLst>
                    <a:ext uri="{9D8B030D-6E8A-4147-A177-3AD203B41FA5}">
                      <a16:colId xmlns:a16="http://schemas.microsoft.com/office/drawing/2014/main" val="2853253374"/>
                    </a:ext>
                  </a:extLst>
                </a:gridCol>
              </a:tblGrid>
              <a:tr h="3269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 Gov's HABs Initiative  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dirty="0"/>
                        <a:t>Strategy Needs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2018/19 Strategy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 Proposed Strategy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311500675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existing  Advisory Guidance Levels –</a:t>
                      </a:r>
                    </a:p>
                    <a:p>
                      <a:r>
                        <a:rPr lang="en-US" sz="1600" b="0" dirty="0"/>
                        <a:t>Cells count and 3 Toxins</a:t>
                      </a:r>
                    </a:p>
                    <a:p>
                      <a:r>
                        <a:rPr lang="en-US" sz="1600" b="0" dirty="0"/>
                        <a:t>New Toxins</a:t>
                      </a: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1 threshold</a:t>
                      </a:r>
                    </a:p>
                    <a:p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 cells/mL </a:t>
                      </a:r>
                    </a:p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3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&gt;3µg/L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&gt;8 ug/l </a:t>
                      </a:r>
                      <a:r>
                        <a:rPr lang="en-US" sz="1600" dirty="0" err="1"/>
                        <a:t>Cylindrospermopsin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&gt;27 ug/l Anatoxin</a:t>
                      </a: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3 thresholds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20,000,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40,000 (monitoring) and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80,000 cells/mL</a:t>
                      </a:r>
                      <a:endParaRPr lang="en-US" dirty="0"/>
                    </a:p>
                    <a:p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– Advisory toxin thresholds for toxins remain the same</a:t>
                      </a:r>
                    </a:p>
                    <a:p>
                      <a:r>
                        <a:rPr lang="en-US" sz="1600" dirty="0"/>
                        <a:t>New Toxin in progress - Saxitoxin</a:t>
                      </a: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80106"/>
                  </a:ext>
                </a:extLst>
              </a:tr>
              <a:tr h="1805420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notification/ advisory tiers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Enhance alignment of advisory tiers w/expected adverse health responses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Use new 2017-2019 NJ HAB  Database</a:t>
                      </a:r>
                      <a:endParaRPr lang="en-US" sz="1600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2 tiers </a:t>
                      </a:r>
                      <a:r>
                        <a:rPr lang="en-US" sz="1600" dirty="0"/>
                        <a:t>– Warning ( Suspected)</a:t>
                      </a:r>
                    </a:p>
                    <a:p>
                      <a:r>
                        <a:rPr lang="en-US" sz="1600" b="0" dirty="0"/>
                        <a:t>                 Danger ( Confirmed) </a:t>
                      </a:r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 5 tiers </a:t>
                      </a:r>
                      <a:r>
                        <a:rPr lang="en-US" sz="1600" b="0" dirty="0"/>
                        <a:t>- Watch –  Suspected and Confirmed-</a:t>
                      </a:r>
                    </a:p>
                    <a:p>
                      <a:r>
                        <a:rPr lang="en-US" sz="1600" b="0" dirty="0"/>
                        <a:t>                                  Cell Count,  toxins</a:t>
                      </a:r>
                    </a:p>
                    <a:p>
                      <a:r>
                        <a:rPr lang="en-US" sz="1600" b="0" dirty="0"/>
                        <a:t>               Alert – Cell Count (beach monitoring)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/>
                        <a:t>               Advisory –  Cell Count, toxins</a:t>
                      </a:r>
                      <a:endParaRPr lang="en-US" dirty="0"/>
                    </a:p>
                    <a:p>
                      <a:r>
                        <a:rPr lang="en-US" sz="1600" b="0" dirty="0"/>
                        <a:t>               Warning  - </a:t>
                      </a:r>
                      <a:r>
                        <a:rPr lang="en-US" sz="1600" b="0" dirty="0" err="1"/>
                        <a:t>microcystins</a:t>
                      </a:r>
                      <a:endParaRPr lang="en-US" sz="1600" b="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/>
                        <a:t>               Danger </a:t>
                      </a:r>
                      <a:r>
                        <a:rPr lang="en-US" sz="1600" dirty="0"/>
                        <a:t>-  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678681426"/>
                  </a:ext>
                </a:extLst>
              </a:tr>
              <a:tr h="1357467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communication 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Develop</a:t>
                      </a:r>
                      <a:r>
                        <a:rPr lang="en-US" sz="1600" b="1" dirty="0"/>
                        <a:t> interactive mapping &amp; reporting system </a:t>
                      </a:r>
                      <a:endParaRPr lang="en-US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Division/Bureau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1600" b="1" dirty="0"/>
                        <a:t>HAB website</a:t>
                      </a:r>
                      <a:r>
                        <a:rPr lang="en-US" sz="1600" dirty="0"/>
                        <a:t>: Monitoring, Testing, </a:t>
                      </a:r>
                      <a:r>
                        <a:rPr lang="en-US" sz="1600" b="0" dirty="0"/>
                        <a:t>Strategy,</a:t>
                      </a:r>
                      <a:r>
                        <a:rPr lang="en-US" sz="1600" dirty="0"/>
                        <a:t>  </a:t>
                      </a:r>
                      <a:r>
                        <a:rPr lang="en-US" sz="1600" b="1" dirty="0"/>
                        <a:t>Advisory Signs,</a:t>
                      </a:r>
                      <a:r>
                        <a:rPr lang="en-US" sz="1600" dirty="0"/>
                        <a:t> Outreach factsheets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/>
                        <a:t>HAB event reporting- 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able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by municipality 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ually w/o data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Comprehensive  DEP HAB website -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Expanded web presence -e.g. links to drinking water, prevention. 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New advisory signs.</a:t>
                      </a:r>
                      <a:endParaRPr lang="en-US" b="1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HAB event reporting - Interactive mapping tool </a:t>
                      </a:r>
                      <a:r>
                        <a:rPr lang="en-US" sz="1600" b="0" dirty="0"/>
                        <a:t>by site or waterbody  w/data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811106548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Advance monitoring, lab testing, research &amp; data management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capacities -</a:t>
                      </a:r>
                      <a:r>
                        <a:rPr lang="en-US" sz="1600" b="0" dirty="0"/>
                        <a:t> all areas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Limited advanced monitoring tools</a:t>
                      </a:r>
                      <a:r>
                        <a:rPr lang="en-US" sz="1600" b="0" dirty="0"/>
                        <a:t> </a:t>
                      </a:r>
                      <a:endParaRPr lang="en-US" dirty="0"/>
                    </a:p>
                    <a:p>
                      <a:r>
                        <a:rPr lang="en-US" sz="1600" b="1" dirty="0"/>
                        <a:t>No DEP lab certification </a:t>
                      </a:r>
                      <a:r>
                        <a:rPr lang="en-US" sz="1600" b="0" dirty="0"/>
                        <a:t>for Toxins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No HAB database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Capacities limited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 –internal &amp; external</a:t>
                      </a:r>
                      <a:endParaRPr lang="en-US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Advanced monitoring tools</a:t>
                      </a:r>
                      <a:r>
                        <a:rPr lang="en-US" sz="1600" dirty="0"/>
                        <a:t> included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DEP certification available</a:t>
                      </a:r>
                      <a:r>
                        <a:rPr lang="en-US" sz="1600" dirty="0"/>
                        <a:t> for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HAB database developed ( 2017-2019)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Internal capacity</a:t>
                      </a:r>
                      <a:r>
                        <a:rPr lang="en-US" sz="1600" b="0" i="0" u="none" strike="noStrike" noProof="0" dirty="0"/>
                        <a:t> enhancement?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/>
                        <a:t>External Capacities</a:t>
                      </a:r>
                      <a:r>
                        <a:rPr lang="en-US" sz="1600" b="0" i="0" u="none" strike="noStrike" noProof="0" dirty="0"/>
                        <a:t> – NJ Water Monitoring Council (NJWMC), CEHA, Watershed Assoc's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120253440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12B95E72-AC76-4F57-835D-3641D8BA61B5}"/>
              </a:ext>
            </a:extLst>
          </p:cNvPr>
          <p:cNvSpPr/>
          <p:nvPr/>
        </p:nvSpPr>
        <p:spPr>
          <a:xfrm>
            <a:off x="1230443" y="910980"/>
            <a:ext cx="731108" cy="4324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02F9-B2BD-48EE-A594-C4D97CCE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7" y="376670"/>
            <a:ext cx="11358417" cy="1152381"/>
          </a:xfrm>
        </p:spPr>
        <p:txBody>
          <a:bodyPr>
            <a:normAutofit/>
          </a:bodyPr>
          <a:lstStyle/>
          <a:p>
            <a:r>
              <a:rPr lang="en-US" sz="3200" b="1"/>
              <a:t>Reminder: Why Cyanobacterial Cell ID's &amp; Densities Are Important </a:t>
            </a:r>
            <a:endParaRPr lang="en-US" sz="32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90F9-E6B2-487E-BBA5-56495C96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1343770"/>
            <a:ext cx="10515600" cy="483319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/>
          </a:p>
          <a:p>
            <a:pPr>
              <a:spcAft>
                <a:spcPts val="1200"/>
              </a:spcAft>
            </a:pPr>
            <a:r>
              <a:rPr lang="en-US" b="1"/>
              <a:t>Harmful algal bloom </a:t>
            </a:r>
            <a:r>
              <a:rPr lang="en-US" b="1" dirty="0"/>
              <a:t>definition</a:t>
            </a:r>
            <a:r>
              <a:rPr lang="en-US"/>
              <a:t> – generally  ≥ 20,000 cyanobacterial cells per milliliter (ml)</a:t>
            </a:r>
            <a:endParaRPr lang="en-US"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/>
              <a:t>Blooms are variable – can </a:t>
            </a:r>
            <a:r>
              <a:rPr lang="en-US" b="1"/>
              <a:t>begin producing toxins</a:t>
            </a:r>
            <a:r>
              <a:rPr lang="en-US"/>
              <a:t> when not previously &amp; dominant HAB species can change</a:t>
            </a:r>
            <a:endParaRPr lang="en-US"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>
                <a:ea typeface="+mn-lt"/>
                <a:cs typeface="+mn-lt"/>
              </a:rPr>
              <a:t>Individuals may have </a:t>
            </a:r>
            <a:r>
              <a:rPr lang="en-US" b="1" dirty="0">
                <a:ea typeface="+mn-lt"/>
                <a:cs typeface="+mn-lt"/>
              </a:rPr>
              <a:t>different sensitivities</a:t>
            </a:r>
            <a:r>
              <a:rPr lang="en-US">
                <a:ea typeface="+mn-lt"/>
                <a:cs typeface="+mn-lt"/>
              </a:rPr>
              <a:t> to exposures to cells</a:t>
            </a:r>
          </a:p>
          <a:p>
            <a:pPr>
              <a:spcAft>
                <a:spcPts val="1200"/>
              </a:spcAft>
            </a:pPr>
            <a:r>
              <a:rPr lang="en-US"/>
              <a:t>Exposure to cells (without toxins) can cause </a:t>
            </a:r>
            <a:r>
              <a:rPr lang="en-US" b="1"/>
              <a:t>skin rashes, eye and ear irritation, mouth ulcers, vomiting and diarrhea, and fever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/>
              <a:t>Such </a:t>
            </a:r>
            <a:r>
              <a:rPr lang="en-US" b="1"/>
              <a:t>symptoms can be of concern,</a:t>
            </a:r>
            <a:r>
              <a:rPr lang="en-US"/>
              <a:t> particularly when they occur in children. 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72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FD7634-1913-4A9B-9A99-CB03E560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1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i="1">
                <a:latin typeface="+mn-lt"/>
              </a:rPr>
              <a:t>Cyanobacterial Cell Counts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BA5A91A-6EEC-4170-BE93-5ED7519F8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616831"/>
              </p:ext>
            </p:extLst>
          </p:nvPr>
        </p:nvGraphicFramePr>
        <p:xfrm>
          <a:off x="905163" y="1744157"/>
          <a:ext cx="10160943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572">
                  <a:extLst>
                    <a:ext uri="{9D8B030D-6E8A-4147-A177-3AD203B41FA5}">
                      <a16:colId xmlns:a16="http://schemas.microsoft.com/office/drawing/2014/main" val="2047275513"/>
                    </a:ext>
                  </a:extLst>
                </a:gridCol>
                <a:gridCol w="4522390">
                  <a:extLst>
                    <a:ext uri="{9D8B030D-6E8A-4147-A177-3AD203B41FA5}">
                      <a16:colId xmlns:a16="http://schemas.microsoft.com/office/drawing/2014/main" val="1103408757"/>
                    </a:ext>
                  </a:extLst>
                </a:gridCol>
                <a:gridCol w="3386981">
                  <a:extLst>
                    <a:ext uri="{9D8B030D-6E8A-4147-A177-3AD203B41FA5}">
                      <a16:colId xmlns:a16="http://schemas.microsoft.com/office/drawing/2014/main" val="93995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 Cell Count (cells/ml)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Observation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07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/>
                        <a:t>&gt;</a:t>
                      </a:r>
                      <a:r>
                        <a:rPr lang="en-US" sz="2400" dirty="0"/>
                        <a:t> 5,000 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Increased risk of mild irritative and allergenic effects.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Pilotto</a:t>
                      </a:r>
                      <a:r>
                        <a:rPr lang="en-US" sz="2400" dirty="0"/>
                        <a:t> et al., 1997; cited by WHO (2003)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69339"/>
                  </a:ext>
                </a:extLst>
              </a:tr>
              <a:tr h="1942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&gt;</a:t>
                      </a:r>
                      <a:r>
                        <a:rPr lang="en-US" sz="2400" dirty="0"/>
                        <a:t> 20,000</a:t>
                      </a:r>
                    </a:p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Defined as a bloom.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WHO guideline for irritative and allergenic effects.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USGS/Loftin et al. (2008)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WHO (2003)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872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/>
                        <a:t>&gt;</a:t>
                      </a:r>
                      <a:r>
                        <a:rPr lang="en-US" sz="2400" dirty="0"/>
                        <a:t> 80,000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Increased probability of microcystin concentration &gt; 3 µg/L (NJDEP guidance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BFBM and DSR analyses of NJ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501500"/>
                  </a:ext>
                </a:extLst>
              </a:tr>
            </a:tbl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A48AC-D15E-480F-ABF7-5E4472E52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Deliberative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1ED5E-6461-44B3-BB4C-D976FA56E0E0}"/>
              </a:ext>
            </a:extLst>
          </p:cNvPr>
          <p:cNvSpPr/>
          <p:nvPr/>
        </p:nvSpPr>
        <p:spPr>
          <a:xfrm>
            <a:off x="5371069" y="6411095"/>
            <a:ext cx="1462215" cy="2986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3C24F-64A6-4C71-9D0A-03CA6422954D}"/>
              </a:ext>
            </a:extLst>
          </p:cNvPr>
          <p:cNvSpPr txBox="1"/>
          <p:nvPr/>
        </p:nvSpPr>
        <p:spPr>
          <a:xfrm>
            <a:off x="8616779" y="6413156"/>
            <a:ext cx="4040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Division of Science &amp; Research (DSR)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959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DA46-38D1-4E36-A469-10809E43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817"/>
            <a:ext cx="12317557" cy="1325563"/>
          </a:xfrm>
        </p:spPr>
        <p:txBody>
          <a:bodyPr>
            <a:normAutofit/>
          </a:bodyPr>
          <a:lstStyle/>
          <a:p>
            <a:pPr algn="ctr">
              <a:tabLst>
                <a:tab pos="2400300" algn="l"/>
              </a:tabLst>
            </a:pPr>
            <a:r>
              <a:rPr lang="en-US" sz="3200" b="1" i="1">
                <a:latin typeface="+mn-lt"/>
              </a:rPr>
              <a:t>Review of Basis of Cyanotoxin Reference Doses</a:t>
            </a:r>
            <a:br>
              <a:rPr lang="en-US" sz="3200" b="1" i="1">
                <a:latin typeface="+mn-lt"/>
              </a:rPr>
            </a:br>
            <a:r>
              <a:rPr lang="en-US" sz="3200" b="1" i="1">
                <a:latin typeface="+mn-lt"/>
                <a:cs typeface="Calibri"/>
              </a:rPr>
              <a:t>Division of Science and Research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9FAEE21-13C0-40B0-88B1-28918130DA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14859" y="3428736"/>
          <a:ext cx="8394411" cy="2956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437">
                  <a:extLst>
                    <a:ext uri="{9D8B030D-6E8A-4147-A177-3AD203B41FA5}">
                      <a16:colId xmlns:a16="http://schemas.microsoft.com/office/drawing/2014/main" val="4012689202"/>
                    </a:ext>
                  </a:extLst>
                </a:gridCol>
                <a:gridCol w="2256417">
                  <a:extLst>
                    <a:ext uri="{9D8B030D-6E8A-4147-A177-3AD203B41FA5}">
                      <a16:colId xmlns:a16="http://schemas.microsoft.com/office/drawing/2014/main" val="1544496701"/>
                    </a:ext>
                  </a:extLst>
                </a:gridCol>
                <a:gridCol w="2229557">
                  <a:extLst>
                    <a:ext uri="{9D8B030D-6E8A-4147-A177-3AD203B41FA5}">
                      <a16:colId xmlns:a16="http://schemas.microsoft.com/office/drawing/2014/main" val="958810418"/>
                    </a:ext>
                  </a:extLst>
                </a:gridCol>
              </a:tblGrid>
              <a:tr h="11588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>
                          <a:effectLst/>
                        </a:rPr>
                        <a:t>Cyanotoxin</a:t>
                      </a:r>
                      <a:endParaRPr lang="en-US" sz="240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effectLst/>
                        </a:rPr>
                        <a:t>NJDEP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effectLst/>
                        </a:rPr>
                        <a:t>Reference Dose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effectLst/>
                        </a:rPr>
                        <a:t>(µg/kg/day)</a:t>
                      </a:r>
                      <a:endParaRPr lang="en-US" sz="20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effectLst/>
                        </a:rPr>
                        <a:t>NJDEP Criterion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>
                          <a:effectLst/>
                        </a:rPr>
                        <a:t>(µg/L)</a:t>
                      </a:r>
                      <a:endParaRPr lang="en-US" sz="2000" b="1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7607498"/>
                  </a:ext>
                </a:extLst>
              </a:tr>
              <a:tr h="5185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i="1">
                          <a:effectLst/>
                        </a:rPr>
                        <a:t>    Microcystin-LR</a:t>
                      </a:r>
                      <a:endParaRPr lang="en-US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0.01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337251"/>
                  </a:ext>
                </a:extLst>
              </a:tr>
              <a:tr h="5015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</a:rPr>
                        <a:t>    Cylindrospermopsin</a:t>
                      </a:r>
                      <a:endParaRPr lang="en-US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0.03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20470"/>
                  </a:ext>
                </a:extLst>
              </a:tr>
              <a:tr h="4195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</a:pPr>
                      <a:r>
                        <a:rPr lang="en-US" sz="2000" i="1">
                          <a:effectLst/>
                        </a:rPr>
                        <a:t>    Anatoxin-a</a:t>
                      </a:r>
                      <a:endParaRPr lang="en-US" sz="200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0.1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27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019588"/>
                  </a:ext>
                </a:extLst>
              </a:tr>
              <a:tr h="35810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</a:pPr>
                      <a:r>
                        <a:rPr lang="en-US" sz="20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Saxitoxin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underway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underway</a:t>
                      </a: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66095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9EDD2-6FC5-4317-AF7D-248436B6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6875" y="6538912"/>
            <a:ext cx="4114800" cy="365125"/>
          </a:xfrm>
        </p:spPr>
        <p:txBody>
          <a:bodyPr/>
          <a:lstStyle/>
          <a:p>
            <a:r>
              <a:rPr lang="en-US" b="1" i="1">
                <a:solidFill>
                  <a:schemeClr val="tx1"/>
                </a:solidFill>
              </a:rPr>
              <a:t>Draft Deliberative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42143-84E8-42F6-BE73-7E2841E5CA53}"/>
              </a:ext>
            </a:extLst>
          </p:cNvPr>
          <p:cNvSpPr txBox="1"/>
          <p:nvPr/>
        </p:nvSpPr>
        <p:spPr>
          <a:xfrm>
            <a:off x="350794" y="1397124"/>
            <a:ext cx="11494656" cy="118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8845" lvl="2" indent="-2317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/>
              <a:t>Newer studies provide additional support for the microcystin and </a:t>
            </a:r>
            <a:r>
              <a:rPr lang="en-US" sz="2200" i="1" err="1"/>
              <a:t>cylindrospermopsin</a:t>
            </a:r>
            <a:r>
              <a:rPr lang="en-US" sz="2200" i="1"/>
              <a:t> Reference Doses. No new studies for anatoxin-a. </a:t>
            </a:r>
            <a:endParaRPr lang="en-US" sz="2200" i="1">
              <a:cs typeface="Calibri"/>
            </a:endParaRPr>
          </a:p>
          <a:p>
            <a:pPr marL="918845" lvl="2" indent="-285750">
              <a:buFont typeface="Arial" panose="020B0604020202020204" pitchFamily="34" charset="0"/>
              <a:buChar char="•"/>
            </a:pPr>
            <a:r>
              <a:rPr lang="en-US" sz="2200" b="1" i="1"/>
              <a:t>No revision to current DEP Reference Doses or Recreational Advisories </a:t>
            </a:r>
            <a:endParaRPr lang="en-US" sz="2200" b="1" i="1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E13A9D-C044-4C15-A173-4F9CF6A8A68A}"/>
              </a:ext>
            </a:extLst>
          </p:cNvPr>
          <p:cNvSpPr/>
          <p:nvPr/>
        </p:nvSpPr>
        <p:spPr>
          <a:xfrm>
            <a:off x="10663880" y="6524365"/>
            <a:ext cx="1462215" cy="2986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13F1D-C811-4310-959C-8F0C52D5CF15}"/>
              </a:ext>
            </a:extLst>
          </p:cNvPr>
          <p:cNvSpPr txBox="1"/>
          <p:nvPr/>
        </p:nvSpPr>
        <p:spPr>
          <a:xfrm>
            <a:off x="8833022" y="6485237"/>
            <a:ext cx="40406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Division of Science &amp; Research (DSR)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23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0B00-3627-4968-91EA-C0597AD9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473" y="-1318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i="1">
                <a:latin typeface="+mn-lt"/>
              </a:rPr>
              <a:t>Tiered Microcystin Threshold Values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4499F2-9413-4381-97B5-32946E525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85618"/>
              </p:ext>
            </p:extLst>
          </p:nvPr>
        </p:nvGraphicFramePr>
        <p:xfrm>
          <a:off x="360218" y="1193684"/>
          <a:ext cx="11610110" cy="5147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3774">
                  <a:extLst>
                    <a:ext uri="{9D8B030D-6E8A-4147-A177-3AD203B41FA5}">
                      <a16:colId xmlns:a16="http://schemas.microsoft.com/office/drawing/2014/main" val="190940941"/>
                    </a:ext>
                  </a:extLst>
                </a:gridCol>
                <a:gridCol w="9656336">
                  <a:extLst>
                    <a:ext uri="{9D8B030D-6E8A-4147-A177-3AD203B41FA5}">
                      <a16:colId xmlns:a16="http://schemas.microsoft.com/office/drawing/2014/main" val="504807249"/>
                    </a:ext>
                  </a:extLst>
                </a:gridCol>
              </a:tblGrid>
              <a:tr h="4018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Recreational Threshold Values</a:t>
                      </a:r>
                      <a:endParaRPr lang="en-US" sz="2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1899109"/>
                  </a:ext>
                </a:extLst>
              </a:tr>
              <a:tr h="398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Advisory</a:t>
                      </a:r>
                      <a:endParaRPr lang="en-US" sz="2400">
                        <a:solidFill>
                          <a:srgbClr val="FFC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3 µg/L </a:t>
                      </a:r>
                      <a:endParaRPr lang="en-US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1108853"/>
                  </a:ext>
                </a:extLst>
              </a:tr>
              <a:tr h="18204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Warning</a:t>
                      </a:r>
                    </a:p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(new)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20 µg/L</a:t>
                      </a: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 </a:t>
                      </a: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(new)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California and Ohio “Danger” level; New York – “Confirmed with High Toxins Bloom”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WHO states that adult dose could be close to WHO TDI, and child dose could be 10-times WHO TDI.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USEPA (based on WHO) – “high relative probability of acute health effects.”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18902"/>
                  </a:ext>
                </a:extLst>
              </a:tr>
              <a:tr h="2526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Danger</a:t>
                      </a:r>
                    </a:p>
                    <a:p>
                      <a:pPr marL="0" marR="0" lvl="0" algn="ctr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(new)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2,000 µg/L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1">
                          <a:effectLst/>
                          <a:latin typeface="+mn-lt"/>
                        </a:rPr>
                        <a:t>Kansas and Utah “Danger” level.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</a:rPr>
                        <a:t>Child dose would be ~750 times the NJ Reference Dose and only ~5 times &lt; dose causing toxicity in animal studies.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</a:rPr>
                        <a:t>USEPA (based on WHO) – “very high relative probability of acute health effects.” </a:t>
                      </a:r>
                    </a:p>
                    <a:p>
                      <a:pPr marL="171450" marR="0" indent="-1714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i="1">
                          <a:effectLst/>
                          <a:latin typeface="+mn-lt"/>
                        </a:rPr>
                        <a:t>Based on USEPA screening analysis – Daily inhalation dose near a lake with 2,000 µg/L estimated as several-fold higher than NJDEP Reference Dose.  </a:t>
                      </a:r>
                      <a:r>
                        <a:rPr lang="en-US" sz="1800">
                          <a:effectLst/>
                          <a:latin typeface="+mn-lt"/>
                        </a:rPr>
                        <a:t> 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1040133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446A8-673F-4F30-B313-46C54C6E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5528" y="6559550"/>
            <a:ext cx="4114800" cy="365125"/>
          </a:xfrm>
        </p:spPr>
        <p:txBody>
          <a:bodyPr/>
          <a:lstStyle/>
          <a:p>
            <a:r>
              <a:rPr lang="en-US"/>
              <a:t>Draft Deliberative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E45E12-941A-4393-BA94-0CD4C16E73C7}"/>
              </a:ext>
            </a:extLst>
          </p:cNvPr>
          <p:cNvSpPr/>
          <p:nvPr/>
        </p:nvSpPr>
        <p:spPr>
          <a:xfrm>
            <a:off x="9181069" y="6514068"/>
            <a:ext cx="1462215" cy="2986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ABCA2D-4CAA-4A46-A50F-D7E916C1C5EF}"/>
              </a:ext>
            </a:extLst>
          </p:cNvPr>
          <p:cNvSpPr txBox="1"/>
          <p:nvPr/>
        </p:nvSpPr>
        <p:spPr>
          <a:xfrm rot="16200000">
            <a:off x="-2458312" y="2551836"/>
            <a:ext cx="685800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5400" dirty="0"/>
              <a:t>NOTIFICATIONS/ ADISORY   TIERS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A09BED63-314E-4EE4-BF2B-EDBC5A8AF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9193"/>
              </p:ext>
            </p:extLst>
          </p:nvPr>
        </p:nvGraphicFramePr>
        <p:xfrm>
          <a:off x="2055090" y="23090"/>
          <a:ext cx="10109238" cy="7017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879">
                  <a:extLst>
                    <a:ext uri="{9D8B030D-6E8A-4147-A177-3AD203B41FA5}">
                      <a16:colId xmlns:a16="http://schemas.microsoft.com/office/drawing/2014/main" val="2253401442"/>
                    </a:ext>
                  </a:extLst>
                </a:gridCol>
                <a:gridCol w="3324992">
                  <a:extLst>
                    <a:ext uri="{9D8B030D-6E8A-4147-A177-3AD203B41FA5}">
                      <a16:colId xmlns:a16="http://schemas.microsoft.com/office/drawing/2014/main" val="1741689835"/>
                    </a:ext>
                  </a:extLst>
                </a:gridCol>
                <a:gridCol w="4059367">
                  <a:extLst>
                    <a:ext uri="{9D8B030D-6E8A-4147-A177-3AD203B41FA5}">
                      <a16:colId xmlns:a16="http://schemas.microsoft.com/office/drawing/2014/main" val="2853253374"/>
                    </a:ext>
                  </a:extLst>
                </a:gridCol>
              </a:tblGrid>
              <a:tr h="3269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 Gov's HABs Initiative  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dirty="0"/>
                        <a:t>Strategy Needs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2018/19 Strategy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 Proposed Strategy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311500675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existing  Advisory Guidance Levels –</a:t>
                      </a:r>
                    </a:p>
                    <a:p>
                      <a:r>
                        <a:rPr lang="en-US" sz="1600" b="0" dirty="0"/>
                        <a:t>Cells count and 3 Toxins</a:t>
                      </a:r>
                    </a:p>
                    <a:p>
                      <a:r>
                        <a:rPr lang="en-US" sz="1600" b="0" dirty="0"/>
                        <a:t>New Toxins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1 threshold</a:t>
                      </a:r>
                    </a:p>
                    <a:p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 cells/mL </a:t>
                      </a:r>
                    </a:p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3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&gt;3µg/L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&gt;8 ug/l </a:t>
                      </a:r>
                      <a:r>
                        <a:rPr lang="en-US" sz="1600" dirty="0" err="1"/>
                        <a:t>Cylindrospermopsin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&gt;27 ug/l Anatoxin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3 thresholds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20,000,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40,000 (monitoring) and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80,000 cells/mL</a:t>
                      </a:r>
                      <a:endParaRPr lang="en-US" dirty="0"/>
                    </a:p>
                    <a:p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– Advisory toxin thresholds for toxins remain the same</a:t>
                      </a:r>
                    </a:p>
                    <a:p>
                      <a:r>
                        <a:rPr lang="en-US" sz="1600" dirty="0"/>
                        <a:t>New Toxin in progress - Saxitoxin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2299780106"/>
                  </a:ext>
                </a:extLst>
              </a:tr>
              <a:tr h="1805420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notification/ advisory tiers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Enhance alignment of advisory tiers w/expected adverse health responses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Use new 2017-2019 NJ HAB  Database</a:t>
                      </a:r>
                      <a:endParaRPr lang="en-US" sz="1600" b="1" dirty="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2 tiers </a:t>
                      </a:r>
                      <a:r>
                        <a:rPr lang="en-US" sz="1600" dirty="0"/>
                        <a:t>– Warning ( Suspected)</a:t>
                      </a:r>
                    </a:p>
                    <a:p>
                      <a:r>
                        <a:rPr lang="en-US" sz="1600" b="0" dirty="0"/>
                        <a:t>                 Danger ( Confirmed) </a:t>
                      </a:r>
                    </a:p>
                    <a:p>
                      <a:endParaRPr lang="en-US" sz="160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 5 tiers </a:t>
                      </a:r>
                      <a:r>
                        <a:rPr lang="en-US" sz="1600" b="0" dirty="0"/>
                        <a:t>- Watch –  Suspected and Confirmed-</a:t>
                      </a:r>
                    </a:p>
                    <a:p>
                      <a:r>
                        <a:rPr lang="en-US" sz="1600" b="0" dirty="0"/>
                        <a:t>                                  Cell Count,  toxins</a:t>
                      </a:r>
                    </a:p>
                    <a:p>
                      <a:r>
                        <a:rPr lang="en-US" sz="1600" b="0" dirty="0"/>
                        <a:t>               Alert – Cell Count (beach monitoring)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/>
                        <a:t>               Advisory –  Cell Count, toxins</a:t>
                      </a:r>
                      <a:endParaRPr lang="en-US" dirty="0"/>
                    </a:p>
                    <a:p>
                      <a:r>
                        <a:rPr lang="en-US" sz="1600" b="0" dirty="0"/>
                        <a:t>               Warning  - </a:t>
                      </a:r>
                      <a:r>
                        <a:rPr lang="en-US" sz="1600" b="0" dirty="0" err="1"/>
                        <a:t>microcystins</a:t>
                      </a:r>
                      <a:endParaRPr lang="en-US" sz="1600" b="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/>
                        <a:t>               Danger </a:t>
                      </a:r>
                      <a:r>
                        <a:rPr lang="en-US" sz="1600" dirty="0"/>
                        <a:t>-  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endParaRPr lang="en-US" sz="160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81426"/>
                  </a:ext>
                </a:extLst>
              </a:tr>
              <a:tr h="1357467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communication 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Develop</a:t>
                      </a:r>
                      <a:r>
                        <a:rPr lang="en-US" sz="1600" b="1" dirty="0"/>
                        <a:t> interactive mapping &amp; reporting system </a:t>
                      </a:r>
                      <a:endParaRPr lang="en-US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Division/Bureau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1600" b="1" dirty="0"/>
                        <a:t>HAB website</a:t>
                      </a:r>
                      <a:r>
                        <a:rPr lang="en-US" sz="1600" dirty="0"/>
                        <a:t>: Monitoring, Testing, </a:t>
                      </a:r>
                      <a:r>
                        <a:rPr lang="en-US" sz="1600" b="0" dirty="0"/>
                        <a:t>Strategy,</a:t>
                      </a:r>
                      <a:r>
                        <a:rPr lang="en-US" sz="1600" dirty="0"/>
                        <a:t>  </a:t>
                      </a:r>
                      <a:r>
                        <a:rPr lang="en-US" sz="1600" b="1" dirty="0"/>
                        <a:t>Advisory Signs,</a:t>
                      </a:r>
                      <a:r>
                        <a:rPr lang="en-US" sz="1600" dirty="0"/>
                        <a:t> Outreach factsheets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/>
                        <a:t>HAB event reporting- 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able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by municipality 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ually w/o data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Comprehensive  DEP HAB website -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Expanded web presence -e.g. links to drinking water, prevention. 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New advisory signs.</a:t>
                      </a:r>
                      <a:endParaRPr lang="en-US" b="1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HAB event reporting - Interactive mapping tool </a:t>
                      </a:r>
                      <a:r>
                        <a:rPr lang="en-US" sz="1600" b="0" dirty="0"/>
                        <a:t>by site or waterbody  w/data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811106548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Advance monitoring, lab testing, research &amp; data management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capacities -</a:t>
                      </a:r>
                      <a:r>
                        <a:rPr lang="en-US" sz="1600" b="0" dirty="0"/>
                        <a:t> all areas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Limited advanced monitoring tools</a:t>
                      </a:r>
                      <a:r>
                        <a:rPr lang="en-US" sz="1600" b="0" dirty="0"/>
                        <a:t> </a:t>
                      </a:r>
                      <a:endParaRPr lang="en-US" dirty="0"/>
                    </a:p>
                    <a:p>
                      <a:r>
                        <a:rPr lang="en-US" sz="1600" b="1" dirty="0"/>
                        <a:t>No DEP lab certification </a:t>
                      </a:r>
                      <a:r>
                        <a:rPr lang="en-US" sz="1600" b="0" dirty="0"/>
                        <a:t>for Toxins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No HAB database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Capacities limited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 –internal &amp; external</a:t>
                      </a:r>
                      <a:endParaRPr lang="en-US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Advanced monitoring tools</a:t>
                      </a:r>
                      <a:r>
                        <a:rPr lang="en-US" sz="1600" dirty="0"/>
                        <a:t> included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DEP certification available</a:t>
                      </a:r>
                      <a:r>
                        <a:rPr lang="en-US" sz="1600" dirty="0"/>
                        <a:t> for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HAB database developed ( 2017-2019)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Internal capacity</a:t>
                      </a:r>
                      <a:r>
                        <a:rPr lang="en-US" sz="1600" b="0" i="0" u="none" strike="noStrike" noProof="0" dirty="0"/>
                        <a:t> enhancement?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/>
                        <a:t>External Capacities</a:t>
                      </a:r>
                      <a:r>
                        <a:rPr lang="en-US" sz="1600" b="0" i="0" u="none" strike="noStrike" noProof="0" dirty="0"/>
                        <a:t> – NJ Water Monitoring Council (NJWMC), CEHA, Watershed Assoc's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120253440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B5BF06EF-1009-4BFA-B111-946FEEB8F765}"/>
              </a:ext>
            </a:extLst>
          </p:cNvPr>
          <p:cNvSpPr/>
          <p:nvPr/>
        </p:nvSpPr>
        <p:spPr>
          <a:xfrm>
            <a:off x="1251038" y="2640925"/>
            <a:ext cx="731108" cy="4324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36" y="9504"/>
            <a:ext cx="12169464" cy="6845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3" name="object 3"/>
          <p:cNvSpPr/>
          <p:nvPr/>
        </p:nvSpPr>
        <p:spPr>
          <a:xfrm>
            <a:off x="531165" y="123594"/>
            <a:ext cx="9127098" cy="6617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4" name="object 4"/>
          <p:cNvSpPr txBox="1"/>
          <p:nvPr/>
        </p:nvSpPr>
        <p:spPr>
          <a:xfrm>
            <a:off x="1373677" y="2377244"/>
            <a:ext cx="1400122" cy="1128211"/>
          </a:xfrm>
          <a:prstGeom prst="rect">
            <a:avLst/>
          </a:prstGeom>
        </p:spPr>
        <p:txBody>
          <a:bodyPr vert="horz" wrap="square" lIns="0" tIns="12677" rIns="0" bIns="0" rtlCol="0">
            <a:spAutoFit/>
          </a:bodyPr>
          <a:lstStyle/>
          <a:p>
            <a:pPr marL="497578">
              <a:spcBef>
                <a:spcPts val="100"/>
              </a:spcBef>
            </a:pPr>
            <a:r>
              <a:rPr sz="1797" b="1" spc="10">
                <a:latin typeface="Constantia"/>
                <a:cs typeface="Constantia"/>
              </a:rPr>
              <a:t>2017</a:t>
            </a:r>
            <a:endParaRPr sz="1797">
              <a:latin typeface="Constantia"/>
              <a:cs typeface="Constantia"/>
            </a:endParaRPr>
          </a:p>
          <a:p>
            <a:pPr marL="12677" marR="5071" algn="just">
              <a:lnSpc>
                <a:spcPts val="2176"/>
              </a:lnSpc>
              <a:spcBef>
                <a:spcPts val="75"/>
              </a:spcBef>
            </a:pPr>
            <a:r>
              <a:rPr sz="1797">
                <a:latin typeface="Constantia"/>
                <a:cs typeface="Constantia"/>
              </a:rPr>
              <a:t>30 </a:t>
            </a:r>
            <a:r>
              <a:rPr sz="1797" spc="-5">
                <a:latin typeface="Constantia"/>
                <a:cs typeface="Constantia"/>
              </a:rPr>
              <a:t>Reported  </a:t>
            </a:r>
            <a:r>
              <a:rPr sz="1797" spc="-15">
                <a:latin typeface="Constantia"/>
                <a:cs typeface="Constantia"/>
              </a:rPr>
              <a:t>Waterbodies  </a:t>
            </a:r>
            <a:r>
              <a:rPr sz="1797" spc="10">
                <a:latin typeface="Constantia"/>
                <a:cs typeface="Constantia"/>
              </a:rPr>
              <a:t>20</a:t>
            </a:r>
            <a:r>
              <a:rPr sz="1797" spc="-75">
                <a:latin typeface="Constantia"/>
                <a:cs typeface="Constantia"/>
              </a:rPr>
              <a:t> </a:t>
            </a:r>
            <a:r>
              <a:rPr sz="1797" spc="10">
                <a:latin typeface="Constantia"/>
                <a:cs typeface="Constantia"/>
              </a:rPr>
              <a:t>Confirmed</a:t>
            </a:r>
            <a:endParaRPr sz="1797">
              <a:latin typeface="Constantia"/>
              <a:cs typeface="Constant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8334" y="1912824"/>
            <a:ext cx="1364628" cy="1128211"/>
          </a:xfrm>
          <a:prstGeom prst="rect">
            <a:avLst/>
          </a:prstGeom>
        </p:spPr>
        <p:txBody>
          <a:bodyPr vert="horz" wrap="square" lIns="0" tIns="12677" rIns="0" bIns="0" rtlCol="0">
            <a:spAutoFit/>
          </a:bodyPr>
          <a:lstStyle/>
          <a:p>
            <a:pPr marL="488070">
              <a:spcBef>
                <a:spcPts val="100"/>
              </a:spcBef>
            </a:pPr>
            <a:r>
              <a:rPr sz="1797" b="1" spc="10">
                <a:latin typeface="Constantia"/>
                <a:cs typeface="Constantia"/>
              </a:rPr>
              <a:t>2018</a:t>
            </a:r>
            <a:endParaRPr sz="1797">
              <a:latin typeface="Constantia"/>
              <a:cs typeface="Constantia"/>
            </a:endParaRPr>
          </a:p>
          <a:p>
            <a:pPr marL="12677">
              <a:spcBef>
                <a:spcPts val="20"/>
              </a:spcBef>
            </a:pPr>
            <a:r>
              <a:rPr sz="1797">
                <a:latin typeface="Constantia"/>
                <a:cs typeface="Constantia"/>
              </a:rPr>
              <a:t>32</a:t>
            </a:r>
            <a:r>
              <a:rPr sz="1797" spc="10">
                <a:latin typeface="Constantia"/>
                <a:cs typeface="Constantia"/>
              </a:rPr>
              <a:t> </a:t>
            </a:r>
            <a:r>
              <a:rPr sz="1797" spc="-5">
                <a:latin typeface="Constantia"/>
                <a:cs typeface="Constantia"/>
              </a:rPr>
              <a:t>Reported</a:t>
            </a:r>
            <a:endParaRPr sz="1797">
              <a:latin typeface="Constantia"/>
              <a:cs typeface="Constantia"/>
            </a:endParaRPr>
          </a:p>
          <a:p>
            <a:pPr marL="12677" marR="5071">
              <a:lnSpc>
                <a:spcPct val="100800"/>
              </a:lnSpc>
            </a:pPr>
            <a:r>
              <a:rPr sz="1797" spc="-10">
                <a:latin typeface="Constantia"/>
                <a:cs typeface="Constantia"/>
              </a:rPr>
              <a:t>Waterbodies  </a:t>
            </a:r>
            <a:r>
              <a:rPr sz="1797" spc="15">
                <a:latin typeface="Constantia"/>
                <a:cs typeface="Constantia"/>
              </a:rPr>
              <a:t>19</a:t>
            </a:r>
            <a:r>
              <a:rPr sz="1797" spc="-75">
                <a:latin typeface="Constantia"/>
                <a:cs typeface="Constantia"/>
              </a:rPr>
              <a:t> </a:t>
            </a:r>
            <a:r>
              <a:rPr sz="1797" spc="10">
                <a:latin typeface="Constantia"/>
                <a:cs typeface="Constantia"/>
              </a:rPr>
              <a:t>Confirmed</a:t>
            </a:r>
            <a:endParaRPr sz="1797">
              <a:latin typeface="Constantia"/>
              <a:cs typeface="Constant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8136" y="1154320"/>
            <a:ext cx="1370966" cy="1128211"/>
          </a:xfrm>
          <a:prstGeom prst="rect">
            <a:avLst/>
          </a:prstGeom>
        </p:spPr>
        <p:txBody>
          <a:bodyPr vert="horz" wrap="square" lIns="0" tIns="12677" rIns="0" bIns="0" rtlCol="0">
            <a:spAutoFit/>
          </a:bodyPr>
          <a:lstStyle/>
          <a:p>
            <a:pPr marL="488070">
              <a:spcBef>
                <a:spcPts val="100"/>
              </a:spcBef>
            </a:pPr>
            <a:r>
              <a:rPr sz="1797" b="1" spc="10">
                <a:latin typeface="Constantia"/>
                <a:cs typeface="Constantia"/>
              </a:rPr>
              <a:t>2019</a:t>
            </a:r>
            <a:endParaRPr sz="1797">
              <a:latin typeface="Constantia"/>
              <a:cs typeface="Constantia"/>
            </a:endParaRPr>
          </a:p>
          <a:p>
            <a:pPr marL="12677">
              <a:spcBef>
                <a:spcPts val="20"/>
              </a:spcBef>
            </a:pPr>
            <a:r>
              <a:rPr sz="1797" spc="-65">
                <a:latin typeface="Constantia"/>
                <a:cs typeface="Constantia"/>
              </a:rPr>
              <a:t>74</a:t>
            </a:r>
            <a:r>
              <a:rPr sz="1797" spc="-10">
                <a:latin typeface="Constantia"/>
                <a:cs typeface="Constantia"/>
              </a:rPr>
              <a:t> </a:t>
            </a:r>
            <a:r>
              <a:rPr sz="1797" spc="-5">
                <a:latin typeface="Constantia"/>
                <a:cs typeface="Constantia"/>
              </a:rPr>
              <a:t>Reported</a:t>
            </a:r>
            <a:endParaRPr sz="1797">
              <a:latin typeface="Constantia"/>
              <a:cs typeface="Constantia"/>
            </a:endParaRPr>
          </a:p>
          <a:p>
            <a:pPr marL="12677" marR="5071">
              <a:lnSpc>
                <a:spcPct val="100800"/>
              </a:lnSpc>
            </a:pPr>
            <a:r>
              <a:rPr sz="1797" spc="-15">
                <a:latin typeface="Constantia"/>
                <a:cs typeface="Constantia"/>
              </a:rPr>
              <a:t>Waterbodies  </a:t>
            </a:r>
            <a:r>
              <a:rPr sz="1797">
                <a:latin typeface="Constantia"/>
                <a:cs typeface="Constantia"/>
              </a:rPr>
              <a:t>35</a:t>
            </a:r>
            <a:r>
              <a:rPr sz="1797" spc="-114">
                <a:latin typeface="Constantia"/>
                <a:cs typeface="Constantia"/>
              </a:rPr>
              <a:t> </a:t>
            </a:r>
            <a:r>
              <a:rPr sz="1797" spc="10">
                <a:latin typeface="Constantia"/>
                <a:cs typeface="Constantia"/>
              </a:rPr>
              <a:t>Confirmed</a:t>
            </a:r>
            <a:endParaRPr sz="1797">
              <a:latin typeface="Constantia"/>
              <a:cs typeface="Constant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70083" y="3653617"/>
            <a:ext cx="684532" cy="2687189"/>
          </a:xfrm>
          <a:custGeom>
            <a:avLst/>
            <a:gdLst/>
            <a:ahLst/>
            <a:cxnLst/>
            <a:rect l="l" t="t" r="r" b="b"/>
            <a:pathLst>
              <a:path w="685800" h="2819400">
                <a:moveTo>
                  <a:pt x="0" y="1409700"/>
                </a:moveTo>
                <a:lnTo>
                  <a:pt x="445" y="1337149"/>
                </a:lnTo>
                <a:lnTo>
                  <a:pt x="1769" y="1265552"/>
                </a:lnTo>
                <a:lnTo>
                  <a:pt x="3948" y="1194997"/>
                </a:lnTo>
                <a:lnTo>
                  <a:pt x="6962" y="1125572"/>
                </a:lnTo>
                <a:lnTo>
                  <a:pt x="10788" y="1057366"/>
                </a:lnTo>
                <a:lnTo>
                  <a:pt x="15407" y="990468"/>
                </a:lnTo>
                <a:lnTo>
                  <a:pt x="20795" y="924965"/>
                </a:lnTo>
                <a:lnTo>
                  <a:pt x="26931" y="860946"/>
                </a:lnTo>
                <a:lnTo>
                  <a:pt x="33795" y="798501"/>
                </a:lnTo>
                <a:lnTo>
                  <a:pt x="41364" y="737717"/>
                </a:lnTo>
                <a:lnTo>
                  <a:pt x="49618" y="678683"/>
                </a:lnTo>
                <a:lnTo>
                  <a:pt x="58534" y="621487"/>
                </a:lnTo>
                <a:lnTo>
                  <a:pt x="68091" y="566219"/>
                </a:lnTo>
                <a:lnTo>
                  <a:pt x="78267" y="512966"/>
                </a:lnTo>
                <a:lnTo>
                  <a:pt x="89042" y="461817"/>
                </a:lnTo>
                <a:lnTo>
                  <a:pt x="100393" y="412861"/>
                </a:lnTo>
                <a:lnTo>
                  <a:pt x="112299" y="366186"/>
                </a:lnTo>
                <a:lnTo>
                  <a:pt x="124739" y="321880"/>
                </a:lnTo>
                <a:lnTo>
                  <a:pt x="137692" y="280033"/>
                </a:lnTo>
                <a:lnTo>
                  <a:pt x="151134" y="240733"/>
                </a:lnTo>
                <a:lnTo>
                  <a:pt x="165046" y="204068"/>
                </a:lnTo>
                <a:lnTo>
                  <a:pt x="194192" y="138997"/>
                </a:lnTo>
                <a:lnTo>
                  <a:pt x="224957" y="85531"/>
                </a:lnTo>
                <a:lnTo>
                  <a:pt x="257168" y="44376"/>
                </a:lnTo>
                <a:lnTo>
                  <a:pt x="290655" y="16240"/>
                </a:lnTo>
                <a:lnTo>
                  <a:pt x="342900" y="0"/>
                </a:lnTo>
                <a:lnTo>
                  <a:pt x="360543" y="1834"/>
                </a:lnTo>
                <a:lnTo>
                  <a:pt x="412000" y="28636"/>
                </a:lnTo>
                <a:lnTo>
                  <a:pt x="444860" y="63370"/>
                </a:lnTo>
                <a:lnTo>
                  <a:pt x="476363" y="110769"/>
                </a:lnTo>
                <a:lnTo>
                  <a:pt x="506337" y="170126"/>
                </a:lnTo>
                <a:lnTo>
                  <a:pt x="534609" y="240733"/>
                </a:lnTo>
                <a:lnTo>
                  <a:pt x="548053" y="280033"/>
                </a:lnTo>
                <a:lnTo>
                  <a:pt x="561007" y="321880"/>
                </a:lnTo>
                <a:lnTo>
                  <a:pt x="573449" y="366186"/>
                </a:lnTo>
                <a:lnTo>
                  <a:pt x="585358" y="412861"/>
                </a:lnTo>
                <a:lnTo>
                  <a:pt x="596713" y="461817"/>
                </a:lnTo>
                <a:lnTo>
                  <a:pt x="607491" y="512966"/>
                </a:lnTo>
                <a:lnTo>
                  <a:pt x="617671" y="566219"/>
                </a:lnTo>
                <a:lnTo>
                  <a:pt x="627232" y="621487"/>
                </a:lnTo>
                <a:lnTo>
                  <a:pt x="636152" y="678683"/>
                </a:lnTo>
                <a:lnTo>
                  <a:pt x="644409" y="737717"/>
                </a:lnTo>
                <a:lnTo>
                  <a:pt x="651982" y="798501"/>
                </a:lnTo>
                <a:lnTo>
                  <a:pt x="658850" y="860946"/>
                </a:lnTo>
                <a:lnTo>
                  <a:pt x="664990" y="924965"/>
                </a:lnTo>
                <a:lnTo>
                  <a:pt x="670382" y="990468"/>
                </a:lnTo>
                <a:lnTo>
                  <a:pt x="675003" y="1057366"/>
                </a:lnTo>
                <a:lnTo>
                  <a:pt x="678832" y="1125572"/>
                </a:lnTo>
                <a:lnTo>
                  <a:pt x="681848" y="1194997"/>
                </a:lnTo>
                <a:lnTo>
                  <a:pt x="684029" y="1265552"/>
                </a:lnTo>
                <a:lnTo>
                  <a:pt x="685353" y="1337149"/>
                </a:lnTo>
                <a:lnTo>
                  <a:pt x="685800" y="1409700"/>
                </a:lnTo>
                <a:lnTo>
                  <a:pt x="685353" y="1482237"/>
                </a:lnTo>
                <a:lnTo>
                  <a:pt x="684029" y="1553823"/>
                </a:lnTo>
                <a:lnTo>
                  <a:pt x="681848" y="1624368"/>
                </a:lnTo>
                <a:lnTo>
                  <a:pt x="678832" y="1693784"/>
                </a:lnTo>
                <a:lnTo>
                  <a:pt x="675003" y="1761982"/>
                </a:lnTo>
                <a:lnTo>
                  <a:pt x="670382" y="1828874"/>
                </a:lnTo>
                <a:lnTo>
                  <a:pt x="664990" y="1894370"/>
                </a:lnTo>
                <a:lnTo>
                  <a:pt x="658850" y="1958384"/>
                </a:lnTo>
                <a:lnTo>
                  <a:pt x="651982" y="2020825"/>
                </a:lnTo>
                <a:lnTo>
                  <a:pt x="644409" y="2081606"/>
                </a:lnTo>
                <a:lnTo>
                  <a:pt x="636152" y="2140637"/>
                </a:lnTo>
                <a:lnTo>
                  <a:pt x="627232" y="2197830"/>
                </a:lnTo>
                <a:lnTo>
                  <a:pt x="617671" y="2253097"/>
                </a:lnTo>
                <a:lnTo>
                  <a:pt x="607491" y="2306349"/>
                </a:lnTo>
                <a:lnTo>
                  <a:pt x="596713" y="2357498"/>
                </a:lnTo>
                <a:lnTo>
                  <a:pt x="585358" y="2406454"/>
                </a:lnTo>
                <a:lnTo>
                  <a:pt x="573449" y="2453130"/>
                </a:lnTo>
                <a:lnTo>
                  <a:pt x="561007" y="2497436"/>
                </a:lnTo>
                <a:lnTo>
                  <a:pt x="548053" y="2539284"/>
                </a:lnTo>
                <a:lnTo>
                  <a:pt x="534609" y="2578586"/>
                </a:lnTo>
                <a:lnTo>
                  <a:pt x="520696" y="2615253"/>
                </a:lnTo>
                <a:lnTo>
                  <a:pt x="491551" y="2680327"/>
                </a:lnTo>
                <a:lnTo>
                  <a:pt x="460791" y="2733797"/>
                </a:lnTo>
                <a:lnTo>
                  <a:pt x="428588" y="2774955"/>
                </a:lnTo>
                <a:lnTo>
                  <a:pt x="395115" y="2803093"/>
                </a:lnTo>
                <a:lnTo>
                  <a:pt x="342900" y="2819336"/>
                </a:lnTo>
                <a:lnTo>
                  <a:pt x="325245" y="2817502"/>
                </a:lnTo>
                <a:lnTo>
                  <a:pt x="273763" y="2790696"/>
                </a:lnTo>
                <a:lnTo>
                  <a:pt x="240892" y="2755960"/>
                </a:lnTo>
                <a:lnTo>
                  <a:pt x="209383" y="2708556"/>
                </a:lnTo>
                <a:lnTo>
                  <a:pt x="179406" y="2649196"/>
                </a:lnTo>
                <a:lnTo>
                  <a:pt x="151134" y="2578586"/>
                </a:lnTo>
                <a:lnTo>
                  <a:pt x="137692" y="2539284"/>
                </a:lnTo>
                <a:lnTo>
                  <a:pt x="124739" y="2497436"/>
                </a:lnTo>
                <a:lnTo>
                  <a:pt x="112299" y="2453130"/>
                </a:lnTo>
                <a:lnTo>
                  <a:pt x="100393" y="2406454"/>
                </a:lnTo>
                <a:lnTo>
                  <a:pt x="89042" y="2357498"/>
                </a:lnTo>
                <a:lnTo>
                  <a:pt x="78267" y="2306349"/>
                </a:lnTo>
                <a:lnTo>
                  <a:pt x="68091" y="2253097"/>
                </a:lnTo>
                <a:lnTo>
                  <a:pt x="58534" y="2197830"/>
                </a:lnTo>
                <a:lnTo>
                  <a:pt x="49618" y="2140637"/>
                </a:lnTo>
                <a:lnTo>
                  <a:pt x="41364" y="2081606"/>
                </a:lnTo>
                <a:lnTo>
                  <a:pt x="33795" y="2020825"/>
                </a:lnTo>
                <a:lnTo>
                  <a:pt x="26931" y="1958384"/>
                </a:lnTo>
                <a:lnTo>
                  <a:pt x="20795" y="1894370"/>
                </a:lnTo>
                <a:lnTo>
                  <a:pt x="15407" y="1828874"/>
                </a:lnTo>
                <a:lnTo>
                  <a:pt x="10788" y="1761982"/>
                </a:lnTo>
                <a:lnTo>
                  <a:pt x="6962" y="1693784"/>
                </a:lnTo>
                <a:lnTo>
                  <a:pt x="3948" y="1624368"/>
                </a:lnTo>
                <a:lnTo>
                  <a:pt x="1769" y="1553823"/>
                </a:lnTo>
                <a:lnTo>
                  <a:pt x="445" y="1482237"/>
                </a:lnTo>
                <a:lnTo>
                  <a:pt x="0" y="140970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8" name="object 8"/>
          <p:cNvSpPr/>
          <p:nvPr/>
        </p:nvSpPr>
        <p:spPr>
          <a:xfrm>
            <a:off x="5039777" y="3434266"/>
            <a:ext cx="760591" cy="2899755"/>
          </a:xfrm>
          <a:custGeom>
            <a:avLst/>
            <a:gdLst/>
            <a:ahLst/>
            <a:cxnLst/>
            <a:rect l="l" t="t" r="r" b="b"/>
            <a:pathLst>
              <a:path w="762000" h="2905125">
                <a:moveTo>
                  <a:pt x="0" y="1452499"/>
                </a:moveTo>
                <a:lnTo>
                  <a:pt x="466" y="1379999"/>
                </a:lnTo>
                <a:lnTo>
                  <a:pt x="1850" y="1308419"/>
                </a:lnTo>
                <a:lnTo>
                  <a:pt x="4130" y="1237844"/>
                </a:lnTo>
                <a:lnTo>
                  <a:pt x="7285" y="1168356"/>
                </a:lnTo>
                <a:lnTo>
                  <a:pt x="11292" y="1100038"/>
                </a:lnTo>
                <a:lnTo>
                  <a:pt x="16129" y="1032974"/>
                </a:lnTo>
                <a:lnTo>
                  <a:pt x="21776" y="967246"/>
                </a:lnTo>
                <a:lnTo>
                  <a:pt x="28209" y="902938"/>
                </a:lnTo>
                <a:lnTo>
                  <a:pt x="35408" y="840133"/>
                </a:lnTo>
                <a:lnTo>
                  <a:pt x="43350" y="778914"/>
                </a:lnTo>
                <a:lnTo>
                  <a:pt x="52013" y="719365"/>
                </a:lnTo>
                <a:lnTo>
                  <a:pt x="61376" y="661568"/>
                </a:lnTo>
                <a:lnTo>
                  <a:pt x="71417" y="605608"/>
                </a:lnTo>
                <a:lnTo>
                  <a:pt x="82115" y="551566"/>
                </a:lnTo>
                <a:lnTo>
                  <a:pt x="93446" y="499526"/>
                </a:lnTo>
                <a:lnTo>
                  <a:pt x="105390" y="449571"/>
                </a:lnTo>
                <a:lnTo>
                  <a:pt x="117925" y="401785"/>
                </a:lnTo>
                <a:lnTo>
                  <a:pt x="131028" y="356251"/>
                </a:lnTo>
                <a:lnTo>
                  <a:pt x="144678" y="313051"/>
                </a:lnTo>
                <a:lnTo>
                  <a:pt x="158854" y="272270"/>
                </a:lnTo>
                <a:lnTo>
                  <a:pt x="173533" y="233989"/>
                </a:lnTo>
                <a:lnTo>
                  <a:pt x="188693" y="198294"/>
                </a:lnTo>
                <a:lnTo>
                  <a:pt x="220372" y="134988"/>
                </a:lnTo>
                <a:lnTo>
                  <a:pt x="253714" y="83018"/>
                </a:lnTo>
                <a:lnTo>
                  <a:pt x="288546" y="43049"/>
                </a:lnTo>
                <a:lnTo>
                  <a:pt x="324694" y="15747"/>
                </a:lnTo>
                <a:lnTo>
                  <a:pt x="361982" y="1777"/>
                </a:lnTo>
                <a:lnTo>
                  <a:pt x="381000" y="0"/>
                </a:lnTo>
                <a:lnTo>
                  <a:pt x="400006" y="1777"/>
                </a:lnTo>
                <a:lnTo>
                  <a:pt x="437276" y="15747"/>
                </a:lnTo>
                <a:lnTo>
                  <a:pt x="473411" y="43049"/>
                </a:lnTo>
                <a:lnTo>
                  <a:pt x="508235" y="83018"/>
                </a:lnTo>
                <a:lnTo>
                  <a:pt x="541573" y="134988"/>
                </a:lnTo>
                <a:lnTo>
                  <a:pt x="573249" y="198294"/>
                </a:lnTo>
                <a:lnTo>
                  <a:pt x="588410" y="233989"/>
                </a:lnTo>
                <a:lnTo>
                  <a:pt x="603090" y="272270"/>
                </a:lnTo>
                <a:lnTo>
                  <a:pt x="617267" y="313051"/>
                </a:lnTo>
                <a:lnTo>
                  <a:pt x="630919" y="356251"/>
                </a:lnTo>
                <a:lnTo>
                  <a:pt x="644025" y="401785"/>
                </a:lnTo>
                <a:lnTo>
                  <a:pt x="656563" y="449571"/>
                </a:lnTo>
                <a:lnTo>
                  <a:pt x="668510" y="499526"/>
                </a:lnTo>
                <a:lnTo>
                  <a:pt x="679845" y="551566"/>
                </a:lnTo>
                <a:lnTo>
                  <a:pt x="690546" y="605608"/>
                </a:lnTo>
                <a:lnTo>
                  <a:pt x="700591" y="661568"/>
                </a:lnTo>
                <a:lnTo>
                  <a:pt x="709958" y="719365"/>
                </a:lnTo>
                <a:lnTo>
                  <a:pt x="718625" y="778914"/>
                </a:lnTo>
                <a:lnTo>
                  <a:pt x="726571" y="840133"/>
                </a:lnTo>
                <a:lnTo>
                  <a:pt x="733773" y="902938"/>
                </a:lnTo>
                <a:lnTo>
                  <a:pt x="740210" y="967246"/>
                </a:lnTo>
                <a:lnTo>
                  <a:pt x="745860" y="1032974"/>
                </a:lnTo>
                <a:lnTo>
                  <a:pt x="750700" y="1100038"/>
                </a:lnTo>
                <a:lnTo>
                  <a:pt x="754709" y="1168356"/>
                </a:lnTo>
                <a:lnTo>
                  <a:pt x="757866" y="1237844"/>
                </a:lnTo>
                <a:lnTo>
                  <a:pt x="760148" y="1308419"/>
                </a:lnTo>
                <a:lnTo>
                  <a:pt x="761533" y="1379999"/>
                </a:lnTo>
                <a:lnTo>
                  <a:pt x="762000" y="1452499"/>
                </a:lnTo>
                <a:lnTo>
                  <a:pt x="761533" y="1524996"/>
                </a:lnTo>
                <a:lnTo>
                  <a:pt x="760148" y="1596574"/>
                </a:lnTo>
                <a:lnTo>
                  <a:pt x="757866" y="1667149"/>
                </a:lnTo>
                <a:lnTo>
                  <a:pt x="754709" y="1736637"/>
                </a:lnTo>
                <a:lnTo>
                  <a:pt x="750700" y="1804955"/>
                </a:lnTo>
                <a:lnTo>
                  <a:pt x="745860" y="1872020"/>
                </a:lnTo>
                <a:lnTo>
                  <a:pt x="740210" y="1937749"/>
                </a:lnTo>
                <a:lnTo>
                  <a:pt x="733773" y="2002058"/>
                </a:lnTo>
                <a:lnTo>
                  <a:pt x="726571" y="2064865"/>
                </a:lnTo>
                <a:lnTo>
                  <a:pt x="718625" y="2126085"/>
                </a:lnTo>
                <a:lnTo>
                  <a:pt x="709958" y="2185637"/>
                </a:lnTo>
                <a:lnTo>
                  <a:pt x="700591" y="2243436"/>
                </a:lnTo>
                <a:lnTo>
                  <a:pt x="690546" y="2299400"/>
                </a:lnTo>
                <a:lnTo>
                  <a:pt x="679845" y="2353445"/>
                </a:lnTo>
                <a:lnTo>
                  <a:pt x="668510" y="2405488"/>
                </a:lnTo>
                <a:lnTo>
                  <a:pt x="656563" y="2455446"/>
                </a:lnTo>
                <a:lnTo>
                  <a:pt x="644025" y="2503236"/>
                </a:lnTo>
                <a:lnTo>
                  <a:pt x="630919" y="2548774"/>
                </a:lnTo>
                <a:lnTo>
                  <a:pt x="617267" y="2591977"/>
                </a:lnTo>
                <a:lnTo>
                  <a:pt x="603090" y="2632762"/>
                </a:lnTo>
                <a:lnTo>
                  <a:pt x="588410" y="2671046"/>
                </a:lnTo>
                <a:lnTo>
                  <a:pt x="573249" y="2706745"/>
                </a:lnTo>
                <a:lnTo>
                  <a:pt x="541573" y="2770057"/>
                </a:lnTo>
                <a:lnTo>
                  <a:pt x="508235" y="2822033"/>
                </a:lnTo>
                <a:lnTo>
                  <a:pt x="473411" y="2862006"/>
                </a:lnTo>
                <a:lnTo>
                  <a:pt x="437276" y="2889312"/>
                </a:lnTo>
                <a:lnTo>
                  <a:pt x="400006" y="2903283"/>
                </a:lnTo>
                <a:lnTo>
                  <a:pt x="381000" y="2905061"/>
                </a:lnTo>
                <a:lnTo>
                  <a:pt x="361982" y="2903283"/>
                </a:lnTo>
                <a:lnTo>
                  <a:pt x="324694" y="2889312"/>
                </a:lnTo>
                <a:lnTo>
                  <a:pt x="288546" y="2862006"/>
                </a:lnTo>
                <a:lnTo>
                  <a:pt x="253714" y="2822033"/>
                </a:lnTo>
                <a:lnTo>
                  <a:pt x="220372" y="2770057"/>
                </a:lnTo>
                <a:lnTo>
                  <a:pt x="188693" y="2706745"/>
                </a:lnTo>
                <a:lnTo>
                  <a:pt x="173533" y="2671046"/>
                </a:lnTo>
                <a:lnTo>
                  <a:pt x="158854" y="2632762"/>
                </a:lnTo>
                <a:lnTo>
                  <a:pt x="144678" y="2591977"/>
                </a:lnTo>
                <a:lnTo>
                  <a:pt x="131028" y="2548774"/>
                </a:lnTo>
                <a:lnTo>
                  <a:pt x="117925" y="2503236"/>
                </a:lnTo>
                <a:lnTo>
                  <a:pt x="105390" y="2455446"/>
                </a:lnTo>
                <a:lnTo>
                  <a:pt x="93446" y="2405488"/>
                </a:lnTo>
                <a:lnTo>
                  <a:pt x="82115" y="2353445"/>
                </a:lnTo>
                <a:lnTo>
                  <a:pt x="71417" y="2299400"/>
                </a:lnTo>
                <a:lnTo>
                  <a:pt x="61376" y="2243436"/>
                </a:lnTo>
                <a:lnTo>
                  <a:pt x="52013" y="2185637"/>
                </a:lnTo>
                <a:lnTo>
                  <a:pt x="43350" y="2126085"/>
                </a:lnTo>
                <a:lnTo>
                  <a:pt x="35408" y="2064865"/>
                </a:lnTo>
                <a:lnTo>
                  <a:pt x="28209" y="2002058"/>
                </a:lnTo>
                <a:lnTo>
                  <a:pt x="21776" y="1937749"/>
                </a:lnTo>
                <a:lnTo>
                  <a:pt x="16129" y="1872020"/>
                </a:lnTo>
                <a:lnTo>
                  <a:pt x="11292" y="1804955"/>
                </a:lnTo>
                <a:lnTo>
                  <a:pt x="7285" y="1736637"/>
                </a:lnTo>
                <a:lnTo>
                  <a:pt x="4130" y="1667149"/>
                </a:lnTo>
                <a:lnTo>
                  <a:pt x="1850" y="1596574"/>
                </a:lnTo>
                <a:lnTo>
                  <a:pt x="466" y="1524996"/>
                </a:lnTo>
                <a:lnTo>
                  <a:pt x="0" y="1452499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9" name="object 9"/>
          <p:cNvSpPr/>
          <p:nvPr/>
        </p:nvSpPr>
        <p:spPr>
          <a:xfrm>
            <a:off x="8238327" y="1158604"/>
            <a:ext cx="760591" cy="5248081"/>
          </a:xfrm>
          <a:custGeom>
            <a:avLst/>
            <a:gdLst/>
            <a:ahLst/>
            <a:cxnLst/>
            <a:rect l="l" t="t" r="r" b="b"/>
            <a:pathLst>
              <a:path w="762000" h="5257800">
                <a:moveTo>
                  <a:pt x="0" y="2628900"/>
                </a:moveTo>
                <a:lnTo>
                  <a:pt x="162" y="2551383"/>
                </a:lnTo>
                <a:lnTo>
                  <a:pt x="646" y="2474423"/>
                </a:lnTo>
                <a:lnTo>
                  <a:pt x="1448" y="2398051"/>
                </a:lnTo>
                <a:lnTo>
                  <a:pt x="2563" y="2322298"/>
                </a:lnTo>
                <a:lnTo>
                  <a:pt x="3986" y="2247194"/>
                </a:lnTo>
                <a:lnTo>
                  <a:pt x="5713" y="2172771"/>
                </a:lnTo>
                <a:lnTo>
                  <a:pt x="7739" y="2099059"/>
                </a:lnTo>
                <a:lnTo>
                  <a:pt x="10061" y="2026089"/>
                </a:lnTo>
                <a:lnTo>
                  <a:pt x="12673" y="1953891"/>
                </a:lnTo>
                <a:lnTo>
                  <a:pt x="15572" y="1882498"/>
                </a:lnTo>
                <a:lnTo>
                  <a:pt x="18752" y="1811938"/>
                </a:lnTo>
                <a:lnTo>
                  <a:pt x="22209" y="1742244"/>
                </a:lnTo>
                <a:lnTo>
                  <a:pt x="25939" y="1673446"/>
                </a:lnTo>
                <a:lnTo>
                  <a:pt x="29938" y="1605575"/>
                </a:lnTo>
                <a:lnTo>
                  <a:pt x="34200" y="1538662"/>
                </a:lnTo>
                <a:lnTo>
                  <a:pt x="38722" y="1472737"/>
                </a:lnTo>
                <a:lnTo>
                  <a:pt x="43498" y="1407831"/>
                </a:lnTo>
                <a:lnTo>
                  <a:pt x="48525" y="1343975"/>
                </a:lnTo>
                <a:lnTo>
                  <a:pt x="53798" y="1281201"/>
                </a:lnTo>
                <a:lnTo>
                  <a:pt x="59312" y="1219538"/>
                </a:lnTo>
                <a:lnTo>
                  <a:pt x="65063" y="1159017"/>
                </a:lnTo>
                <a:lnTo>
                  <a:pt x="71047" y="1099670"/>
                </a:lnTo>
                <a:lnTo>
                  <a:pt x="77259" y="1041527"/>
                </a:lnTo>
                <a:lnTo>
                  <a:pt x="83695" y="984619"/>
                </a:lnTo>
                <a:lnTo>
                  <a:pt x="90350" y="928977"/>
                </a:lnTo>
                <a:lnTo>
                  <a:pt x="97219" y="874631"/>
                </a:lnTo>
                <a:lnTo>
                  <a:pt x="104299" y="821613"/>
                </a:lnTo>
                <a:lnTo>
                  <a:pt x="111585" y="769953"/>
                </a:lnTo>
                <a:lnTo>
                  <a:pt x="119072" y="719682"/>
                </a:lnTo>
                <a:lnTo>
                  <a:pt x="126756" y="670831"/>
                </a:lnTo>
                <a:lnTo>
                  <a:pt x="134632" y="623430"/>
                </a:lnTo>
                <a:lnTo>
                  <a:pt x="142696" y="577511"/>
                </a:lnTo>
                <a:lnTo>
                  <a:pt x="150943" y="533104"/>
                </a:lnTo>
                <a:lnTo>
                  <a:pt x="159370" y="490241"/>
                </a:lnTo>
                <a:lnTo>
                  <a:pt x="167971" y="448951"/>
                </a:lnTo>
                <a:lnTo>
                  <a:pt x="176742" y="409266"/>
                </a:lnTo>
                <a:lnTo>
                  <a:pt x="185678" y="371216"/>
                </a:lnTo>
                <a:lnTo>
                  <a:pt x="204031" y="300146"/>
                </a:lnTo>
                <a:lnTo>
                  <a:pt x="222992" y="235989"/>
                </a:lnTo>
                <a:lnTo>
                  <a:pt x="242526" y="178989"/>
                </a:lnTo>
                <a:lnTo>
                  <a:pt x="262597" y="129395"/>
                </a:lnTo>
                <a:lnTo>
                  <a:pt x="283170" y="87451"/>
                </a:lnTo>
                <a:lnTo>
                  <a:pt x="304209" y="53406"/>
                </a:lnTo>
                <a:lnTo>
                  <a:pt x="336563" y="17685"/>
                </a:lnTo>
                <a:lnTo>
                  <a:pt x="381000" y="0"/>
                </a:lnTo>
                <a:lnTo>
                  <a:pt x="392228" y="1120"/>
                </a:lnTo>
                <a:lnTo>
                  <a:pt x="436292" y="27504"/>
                </a:lnTo>
                <a:lnTo>
                  <a:pt x="468325" y="69426"/>
                </a:lnTo>
                <a:lnTo>
                  <a:pt x="489130" y="107451"/>
                </a:lnTo>
                <a:lnTo>
                  <a:pt x="509452" y="153251"/>
                </a:lnTo>
                <a:lnTo>
                  <a:pt x="529256" y="206579"/>
                </a:lnTo>
                <a:lnTo>
                  <a:pt x="548506" y="267188"/>
                </a:lnTo>
                <a:lnTo>
                  <a:pt x="567166" y="334833"/>
                </a:lnTo>
                <a:lnTo>
                  <a:pt x="585201" y="409266"/>
                </a:lnTo>
                <a:lnTo>
                  <a:pt x="593973" y="448951"/>
                </a:lnTo>
                <a:lnTo>
                  <a:pt x="602574" y="490241"/>
                </a:lnTo>
                <a:lnTo>
                  <a:pt x="611002" y="533104"/>
                </a:lnTo>
                <a:lnTo>
                  <a:pt x="619250" y="577511"/>
                </a:lnTo>
                <a:lnTo>
                  <a:pt x="627315" y="623430"/>
                </a:lnTo>
                <a:lnTo>
                  <a:pt x="635193" y="670831"/>
                </a:lnTo>
                <a:lnTo>
                  <a:pt x="642878" y="719682"/>
                </a:lnTo>
                <a:lnTo>
                  <a:pt x="650366" y="769953"/>
                </a:lnTo>
                <a:lnTo>
                  <a:pt x="657654" y="821613"/>
                </a:lnTo>
                <a:lnTo>
                  <a:pt x="664736" y="874631"/>
                </a:lnTo>
                <a:lnTo>
                  <a:pt x="671607" y="928977"/>
                </a:lnTo>
                <a:lnTo>
                  <a:pt x="678264" y="984619"/>
                </a:lnTo>
                <a:lnTo>
                  <a:pt x="684702" y="1041527"/>
                </a:lnTo>
                <a:lnTo>
                  <a:pt x="690916" y="1099670"/>
                </a:lnTo>
                <a:lnTo>
                  <a:pt x="696902" y="1159017"/>
                </a:lnTo>
                <a:lnTo>
                  <a:pt x="702656" y="1219538"/>
                </a:lnTo>
                <a:lnTo>
                  <a:pt x="708172" y="1281201"/>
                </a:lnTo>
                <a:lnTo>
                  <a:pt x="713447" y="1343975"/>
                </a:lnTo>
                <a:lnTo>
                  <a:pt x="718477" y="1407831"/>
                </a:lnTo>
                <a:lnTo>
                  <a:pt x="723255" y="1472737"/>
                </a:lnTo>
                <a:lnTo>
                  <a:pt x="727779" y="1538662"/>
                </a:lnTo>
                <a:lnTo>
                  <a:pt x="732043" y="1605575"/>
                </a:lnTo>
                <a:lnTo>
                  <a:pt x="736044" y="1673446"/>
                </a:lnTo>
                <a:lnTo>
                  <a:pt x="739776" y="1742244"/>
                </a:lnTo>
                <a:lnTo>
                  <a:pt x="743235" y="1811938"/>
                </a:lnTo>
                <a:lnTo>
                  <a:pt x="746417" y="1882498"/>
                </a:lnTo>
                <a:lnTo>
                  <a:pt x="749317" y="1953891"/>
                </a:lnTo>
                <a:lnTo>
                  <a:pt x="751931" y="2026089"/>
                </a:lnTo>
                <a:lnTo>
                  <a:pt x="754254" y="2099059"/>
                </a:lnTo>
                <a:lnTo>
                  <a:pt x="756282" y="2172771"/>
                </a:lnTo>
                <a:lnTo>
                  <a:pt x="758011" y="2247194"/>
                </a:lnTo>
                <a:lnTo>
                  <a:pt x="759435" y="2322298"/>
                </a:lnTo>
                <a:lnTo>
                  <a:pt x="760550" y="2398051"/>
                </a:lnTo>
                <a:lnTo>
                  <a:pt x="761352" y="2474423"/>
                </a:lnTo>
                <a:lnTo>
                  <a:pt x="761837" y="2551383"/>
                </a:lnTo>
                <a:lnTo>
                  <a:pt x="762000" y="2628900"/>
                </a:lnTo>
                <a:lnTo>
                  <a:pt x="761837" y="2706410"/>
                </a:lnTo>
                <a:lnTo>
                  <a:pt x="761352" y="2783363"/>
                </a:lnTo>
                <a:lnTo>
                  <a:pt x="760550" y="2859729"/>
                </a:lnTo>
                <a:lnTo>
                  <a:pt x="759435" y="2935477"/>
                </a:lnTo>
                <a:lnTo>
                  <a:pt x="758011" y="3010575"/>
                </a:lnTo>
                <a:lnTo>
                  <a:pt x="756282" y="3084994"/>
                </a:lnTo>
                <a:lnTo>
                  <a:pt x="754254" y="3158701"/>
                </a:lnTo>
                <a:lnTo>
                  <a:pt x="751931" y="3231667"/>
                </a:lnTo>
                <a:lnTo>
                  <a:pt x="749317" y="3303860"/>
                </a:lnTo>
                <a:lnTo>
                  <a:pt x="746417" y="3375250"/>
                </a:lnTo>
                <a:lnTo>
                  <a:pt x="743235" y="3445806"/>
                </a:lnTo>
                <a:lnTo>
                  <a:pt x="739776" y="3515497"/>
                </a:lnTo>
                <a:lnTo>
                  <a:pt x="736044" y="3584292"/>
                </a:lnTo>
                <a:lnTo>
                  <a:pt x="732043" y="3652160"/>
                </a:lnTo>
                <a:lnTo>
                  <a:pt x="727779" y="3719071"/>
                </a:lnTo>
                <a:lnTo>
                  <a:pt x="723255" y="3784994"/>
                </a:lnTo>
                <a:lnTo>
                  <a:pt x="718477" y="3849898"/>
                </a:lnTo>
                <a:lnTo>
                  <a:pt x="713447" y="3913752"/>
                </a:lnTo>
                <a:lnTo>
                  <a:pt x="708172" y="3976525"/>
                </a:lnTo>
                <a:lnTo>
                  <a:pt x="702656" y="4038187"/>
                </a:lnTo>
                <a:lnTo>
                  <a:pt x="696902" y="4098706"/>
                </a:lnTo>
                <a:lnTo>
                  <a:pt x="690916" y="4158052"/>
                </a:lnTo>
                <a:lnTo>
                  <a:pt x="684702" y="4216194"/>
                </a:lnTo>
                <a:lnTo>
                  <a:pt x="678264" y="4273102"/>
                </a:lnTo>
                <a:lnTo>
                  <a:pt x="671607" y="4328743"/>
                </a:lnTo>
                <a:lnTo>
                  <a:pt x="664736" y="4383089"/>
                </a:lnTo>
                <a:lnTo>
                  <a:pt x="657654" y="4436107"/>
                </a:lnTo>
                <a:lnTo>
                  <a:pt x="650367" y="4487767"/>
                </a:lnTo>
                <a:lnTo>
                  <a:pt x="642878" y="4538038"/>
                </a:lnTo>
                <a:lnTo>
                  <a:pt x="635193" y="4586889"/>
                </a:lnTo>
                <a:lnTo>
                  <a:pt x="627315" y="4634290"/>
                </a:lnTo>
                <a:lnTo>
                  <a:pt x="619250" y="4680209"/>
                </a:lnTo>
                <a:lnTo>
                  <a:pt x="611002" y="4724617"/>
                </a:lnTo>
                <a:lnTo>
                  <a:pt x="602574" y="4767481"/>
                </a:lnTo>
                <a:lnTo>
                  <a:pt x="593973" y="4808771"/>
                </a:lnTo>
                <a:lnTo>
                  <a:pt x="585201" y="4848457"/>
                </a:lnTo>
                <a:lnTo>
                  <a:pt x="576264" y="4886508"/>
                </a:lnTo>
                <a:lnTo>
                  <a:pt x="557912" y="4957579"/>
                </a:lnTo>
                <a:lnTo>
                  <a:pt x="538953" y="5021738"/>
                </a:lnTo>
                <a:lnTo>
                  <a:pt x="519421" y="5078739"/>
                </a:lnTo>
                <a:lnTo>
                  <a:pt x="499353" y="5128335"/>
                </a:lnTo>
                <a:lnTo>
                  <a:pt x="478786" y="5170280"/>
                </a:lnTo>
                <a:lnTo>
                  <a:pt x="457753" y="5204327"/>
                </a:lnTo>
                <a:lnTo>
                  <a:pt x="425412" y="5240050"/>
                </a:lnTo>
                <a:lnTo>
                  <a:pt x="381000" y="5257736"/>
                </a:lnTo>
                <a:lnTo>
                  <a:pt x="369765" y="5256615"/>
                </a:lnTo>
                <a:lnTo>
                  <a:pt x="325679" y="5230230"/>
                </a:lnTo>
                <a:lnTo>
                  <a:pt x="293634" y="5188306"/>
                </a:lnTo>
                <a:lnTo>
                  <a:pt x="272823" y="5150280"/>
                </a:lnTo>
                <a:lnTo>
                  <a:pt x="252497" y="5104478"/>
                </a:lnTo>
                <a:lnTo>
                  <a:pt x="232689" y="5051149"/>
                </a:lnTo>
                <a:lnTo>
                  <a:pt x="213437" y="4990538"/>
                </a:lnTo>
                <a:lnTo>
                  <a:pt x="194776" y="4922892"/>
                </a:lnTo>
                <a:lnTo>
                  <a:pt x="176742" y="4848457"/>
                </a:lnTo>
                <a:lnTo>
                  <a:pt x="167971" y="4808771"/>
                </a:lnTo>
                <a:lnTo>
                  <a:pt x="159370" y="4767481"/>
                </a:lnTo>
                <a:lnTo>
                  <a:pt x="150943" y="4724617"/>
                </a:lnTo>
                <a:lnTo>
                  <a:pt x="142696" y="4680209"/>
                </a:lnTo>
                <a:lnTo>
                  <a:pt x="134632" y="4634290"/>
                </a:lnTo>
                <a:lnTo>
                  <a:pt x="126756" y="4586889"/>
                </a:lnTo>
                <a:lnTo>
                  <a:pt x="119072" y="4538038"/>
                </a:lnTo>
                <a:lnTo>
                  <a:pt x="111585" y="4487767"/>
                </a:lnTo>
                <a:lnTo>
                  <a:pt x="104299" y="4436107"/>
                </a:lnTo>
                <a:lnTo>
                  <a:pt x="97219" y="4383089"/>
                </a:lnTo>
                <a:lnTo>
                  <a:pt x="90350" y="4328743"/>
                </a:lnTo>
                <a:lnTo>
                  <a:pt x="83695" y="4273102"/>
                </a:lnTo>
                <a:lnTo>
                  <a:pt x="77259" y="4216194"/>
                </a:lnTo>
                <a:lnTo>
                  <a:pt x="71047" y="4158052"/>
                </a:lnTo>
                <a:lnTo>
                  <a:pt x="65063" y="4098706"/>
                </a:lnTo>
                <a:lnTo>
                  <a:pt x="59312" y="4038187"/>
                </a:lnTo>
                <a:lnTo>
                  <a:pt x="53798" y="3976525"/>
                </a:lnTo>
                <a:lnTo>
                  <a:pt x="48525" y="3913752"/>
                </a:lnTo>
                <a:lnTo>
                  <a:pt x="43498" y="3849898"/>
                </a:lnTo>
                <a:lnTo>
                  <a:pt x="38722" y="3784994"/>
                </a:lnTo>
                <a:lnTo>
                  <a:pt x="34200" y="3719071"/>
                </a:lnTo>
                <a:lnTo>
                  <a:pt x="29938" y="3652160"/>
                </a:lnTo>
                <a:lnTo>
                  <a:pt x="25939" y="3584292"/>
                </a:lnTo>
                <a:lnTo>
                  <a:pt x="22209" y="3515497"/>
                </a:lnTo>
                <a:lnTo>
                  <a:pt x="18752" y="3445806"/>
                </a:lnTo>
                <a:lnTo>
                  <a:pt x="15572" y="3375250"/>
                </a:lnTo>
                <a:lnTo>
                  <a:pt x="12673" y="3303860"/>
                </a:lnTo>
                <a:lnTo>
                  <a:pt x="10061" y="3231667"/>
                </a:lnTo>
                <a:lnTo>
                  <a:pt x="7739" y="3158701"/>
                </a:lnTo>
                <a:lnTo>
                  <a:pt x="5713" y="3084994"/>
                </a:lnTo>
                <a:lnTo>
                  <a:pt x="3986" y="3010575"/>
                </a:lnTo>
                <a:lnTo>
                  <a:pt x="2563" y="2935477"/>
                </a:lnTo>
                <a:lnTo>
                  <a:pt x="1448" y="2859729"/>
                </a:lnTo>
                <a:lnTo>
                  <a:pt x="646" y="2783363"/>
                </a:lnTo>
                <a:lnTo>
                  <a:pt x="162" y="2706410"/>
                </a:lnTo>
                <a:lnTo>
                  <a:pt x="0" y="262890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97EAE-C5D4-4B87-8892-46A3A2FF897A}"/>
              </a:ext>
            </a:extLst>
          </p:cNvPr>
          <p:cNvSpPr txBox="1"/>
          <p:nvPr/>
        </p:nvSpPr>
        <p:spPr>
          <a:xfrm>
            <a:off x="3662218" y="8220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Sample totals = 935</a:t>
            </a:r>
          </a:p>
        </p:txBody>
      </p:sp>
      <p:pic>
        <p:nvPicPr>
          <p:cNvPr id="11" name="Picture 11" descr="byram bay area-hopatcong 6-20-19.jpg">
            <a:extLst>
              <a:ext uri="{FF2B5EF4-FFF2-40B4-BE49-F238E27FC236}">
                <a16:creationId xmlns:a16="http://schemas.microsoft.com/office/drawing/2014/main" id="{C6584AF1-E531-4C81-9DB5-66B6B516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307" y="3520488"/>
            <a:ext cx="2246746" cy="2953329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2725C6B8-1F3A-4DD9-8A1B-E5DAACE7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135" y="207104"/>
            <a:ext cx="2311485" cy="31589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8698" y="751406"/>
            <a:ext cx="10020793" cy="6075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60242" y="237684"/>
            <a:ext cx="4631368" cy="517201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7">
              <a:lnSpc>
                <a:spcPct val="100000"/>
              </a:lnSpc>
              <a:spcBef>
                <a:spcPts val="130"/>
              </a:spcBef>
            </a:pPr>
            <a:r>
              <a:rPr sz="3194" b="1" spc="10"/>
              <a:t>HAB </a:t>
            </a:r>
            <a:r>
              <a:rPr sz="3194" b="1" spc="-5"/>
              <a:t>Event </a:t>
            </a:r>
            <a:r>
              <a:rPr sz="3194" b="1" spc="5"/>
              <a:t>Summary -</a:t>
            </a:r>
            <a:r>
              <a:rPr sz="3194" b="1" spc="-260"/>
              <a:t> </a:t>
            </a:r>
            <a:r>
              <a:rPr sz="3194" b="1" spc="30"/>
              <a:t>2019</a:t>
            </a:r>
            <a:endParaRPr sz="3194" b="1"/>
          </a:p>
        </p:txBody>
      </p:sp>
      <p:sp>
        <p:nvSpPr>
          <p:cNvPr id="4" name="object 4"/>
          <p:cNvSpPr txBox="1"/>
          <p:nvPr/>
        </p:nvSpPr>
        <p:spPr>
          <a:xfrm>
            <a:off x="1804801" y="1375562"/>
            <a:ext cx="4508554" cy="5235496"/>
          </a:xfrm>
          <a:prstGeom prst="rect">
            <a:avLst/>
          </a:prstGeom>
          <a:solidFill>
            <a:srgbClr val="DDDDDD">
              <a:alpha val="59999"/>
            </a:srgbClr>
          </a:solidFill>
        </p:spPr>
        <p:txBody>
          <a:bodyPr vert="horz" wrap="square" lIns="0" tIns="20916" rIns="0" bIns="0" rtlCol="0" anchor="t">
            <a:spAutoFit/>
          </a:bodyPr>
          <a:lstStyle/>
          <a:p>
            <a:pPr marL="362585" marR="93980" indent="-276225">
              <a:lnSpc>
                <a:spcPct val="99900"/>
              </a:lnSpc>
              <a:spcBef>
                <a:spcPts val="165"/>
              </a:spcBef>
              <a:buSzPct val="95238"/>
              <a:buFont typeface="Wingdings 2"/>
              <a:buChar char=""/>
              <a:tabLst>
                <a:tab pos="362566" algn="l"/>
                <a:tab pos="363200" algn="l"/>
              </a:tabLst>
            </a:pPr>
            <a:r>
              <a:rPr lang="en-US" sz="2050" b="1" spc="5" dirty="0">
                <a:latin typeface="Constantia"/>
                <a:cs typeface="Constantia"/>
              </a:rPr>
              <a:t>35 </a:t>
            </a:r>
            <a:r>
              <a:rPr lang="en-US" sz="2050" b="1" spc="-25" dirty="0">
                <a:latin typeface="Constantia"/>
                <a:cs typeface="Constantia"/>
              </a:rPr>
              <a:t>Waterbodies </a:t>
            </a:r>
            <a:r>
              <a:rPr lang="en-US" sz="2050" spc="5" dirty="0">
                <a:latin typeface="Constantia"/>
                <a:cs typeface="Constantia"/>
              </a:rPr>
              <a:t>with </a:t>
            </a:r>
            <a:r>
              <a:rPr lang="en-US" sz="2050" spc="-10" dirty="0">
                <a:latin typeface="Constantia"/>
                <a:cs typeface="Constantia"/>
              </a:rPr>
              <a:t>confirmed  </a:t>
            </a:r>
            <a:r>
              <a:rPr lang="en-US" sz="2050" spc="-5" dirty="0">
                <a:latin typeface="Constantia"/>
                <a:cs typeface="Constantia"/>
              </a:rPr>
              <a:t>HABs/ </a:t>
            </a:r>
            <a:r>
              <a:rPr lang="en-US" sz="2050" b="1" spc="-85" dirty="0">
                <a:latin typeface="Constantia"/>
                <a:cs typeface="Constantia"/>
              </a:rPr>
              <a:t>74 </a:t>
            </a:r>
            <a:r>
              <a:rPr lang="en-US" sz="2050" b="1" dirty="0">
                <a:latin typeface="Constantia"/>
                <a:cs typeface="Constantia"/>
              </a:rPr>
              <a:t>responses </a:t>
            </a:r>
            <a:r>
              <a:rPr lang="en-US" sz="2050" dirty="0">
                <a:latin typeface="Constantia"/>
                <a:cs typeface="Constantia"/>
              </a:rPr>
              <a:t>to</a:t>
            </a:r>
            <a:r>
              <a:rPr lang="en-US" sz="2050" spc="-195" dirty="0">
                <a:latin typeface="Constantia"/>
                <a:cs typeface="Constantia"/>
              </a:rPr>
              <a:t> </a:t>
            </a:r>
            <a:r>
              <a:rPr lang="en-US" sz="2050" spc="-15" dirty="0">
                <a:latin typeface="Constantia"/>
                <a:cs typeface="Constantia"/>
              </a:rPr>
              <a:t>suspected  </a:t>
            </a:r>
            <a:r>
              <a:rPr lang="en-US" sz="2050" spc="-5" dirty="0">
                <a:latin typeface="Constantia"/>
                <a:cs typeface="Constantia"/>
              </a:rPr>
              <a:t>HAB</a:t>
            </a:r>
            <a:r>
              <a:rPr lang="en-US" sz="2050" spc="-70" dirty="0">
                <a:latin typeface="Constantia"/>
                <a:cs typeface="Constantia"/>
              </a:rPr>
              <a:t> </a:t>
            </a:r>
            <a:r>
              <a:rPr lang="en-US" sz="2050" dirty="0">
                <a:latin typeface="Constantia"/>
                <a:cs typeface="Constantia"/>
              </a:rPr>
              <a:t>reports</a:t>
            </a:r>
            <a:endParaRPr lang="en-US" sz="2050" dirty="0"/>
          </a:p>
          <a:p>
            <a:pPr marL="362585" marR="269240" indent="-276225">
              <a:lnSpc>
                <a:spcPts val="2476"/>
              </a:lnSpc>
              <a:spcBef>
                <a:spcPts val="674"/>
              </a:spcBef>
              <a:buSzPct val="95238"/>
              <a:buFont typeface="Wingdings 2"/>
              <a:buChar char=""/>
              <a:tabLst>
                <a:tab pos="362566" algn="l"/>
                <a:tab pos="363200" algn="l"/>
              </a:tabLst>
            </a:pPr>
            <a:r>
              <a:rPr lang="en-US" sz="2050" b="1" spc="10" dirty="0">
                <a:latin typeface="Constantia"/>
                <a:cs typeface="Constantia"/>
              </a:rPr>
              <a:t>25 </a:t>
            </a:r>
            <a:r>
              <a:rPr lang="en-US" sz="2050" b="1" dirty="0">
                <a:latin typeface="Constantia"/>
                <a:cs typeface="Constantia"/>
              </a:rPr>
              <a:t>Bathing </a:t>
            </a:r>
            <a:r>
              <a:rPr lang="en-US" sz="2050" b="1" spc="5" dirty="0">
                <a:latin typeface="Constantia"/>
                <a:cs typeface="Constantia"/>
              </a:rPr>
              <a:t>Beaches </a:t>
            </a:r>
            <a:r>
              <a:rPr lang="en-US" sz="2050" spc="-10" dirty="0">
                <a:latin typeface="Constantia"/>
                <a:cs typeface="Constantia"/>
              </a:rPr>
              <a:t>(in</a:t>
            </a:r>
            <a:r>
              <a:rPr lang="en-US" sz="2050" spc="-279" dirty="0">
                <a:latin typeface="Constantia"/>
                <a:cs typeface="Constantia"/>
              </a:rPr>
              <a:t> </a:t>
            </a:r>
            <a:r>
              <a:rPr lang="en-US" sz="2050" spc="-25" dirty="0">
                <a:latin typeface="Constantia"/>
                <a:cs typeface="Constantia"/>
              </a:rPr>
              <a:t>season)  </a:t>
            </a:r>
            <a:r>
              <a:rPr lang="en-US" sz="2050" spc="-20" dirty="0">
                <a:latin typeface="Constantia"/>
                <a:cs typeface="Constantia"/>
              </a:rPr>
              <a:t>at </a:t>
            </a:r>
            <a:r>
              <a:rPr lang="en-US" sz="2050" dirty="0">
                <a:latin typeface="Constantia"/>
                <a:cs typeface="Constantia"/>
              </a:rPr>
              <a:t>6</a:t>
            </a:r>
            <a:r>
              <a:rPr lang="en-US" sz="2050" spc="-75" dirty="0">
                <a:latin typeface="Constantia"/>
                <a:cs typeface="Constantia"/>
              </a:rPr>
              <a:t> </a:t>
            </a:r>
            <a:r>
              <a:rPr lang="en-US" sz="2050" spc="-5" dirty="0">
                <a:latin typeface="Constantia"/>
                <a:cs typeface="Constantia"/>
              </a:rPr>
              <a:t>waterbodies</a:t>
            </a:r>
            <a:endParaRPr lang="en-US" sz="2050" dirty="0">
              <a:latin typeface="Constantia"/>
              <a:cs typeface="Constantia"/>
            </a:endParaRPr>
          </a:p>
          <a:p>
            <a:pPr marL="723900" lvl="1" indent="-247650">
              <a:spcBef>
                <a:spcPts val="479"/>
              </a:spcBef>
              <a:buSzPct val="85714"/>
              <a:buFont typeface="Wingdings 2"/>
              <a:buChar char=""/>
              <a:tabLst>
                <a:tab pos="725132" algn="l"/>
              </a:tabLst>
            </a:pPr>
            <a:r>
              <a:rPr lang="en-US" sz="2050" spc="5" dirty="0">
                <a:latin typeface="Constantia"/>
                <a:cs typeface="Constantia"/>
              </a:rPr>
              <a:t>18 </a:t>
            </a:r>
            <a:r>
              <a:rPr lang="en-US" sz="2050" spc="-20" dirty="0">
                <a:latin typeface="Constantia"/>
                <a:cs typeface="Constantia"/>
              </a:rPr>
              <a:t>at </a:t>
            </a:r>
            <a:r>
              <a:rPr lang="en-US" sz="2050" spc="-5" dirty="0">
                <a:latin typeface="Constantia"/>
                <a:cs typeface="Constantia"/>
              </a:rPr>
              <a:t>Lake</a:t>
            </a:r>
            <a:r>
              <a:rPr lang="en-US" sz="2050" spc="-185" dirty="0">
                <a:latin typeface="Constantia"/>
                <a:cs typeface="Constantia"/>
              </a:rPr>
              <a:t> </a:t>
            </a:r>
            <a:r>
              <a:rPr lang="en-US" sz="2050" spc="-25" dirty="0">
                <a:latin typeface="Constantia"/>
                <a:cs typeface="Constantia"/>
              </a:rPr>
              <a:t>Hopatcong</a:t>
            </a:r>
            <a:endParaRPr lang="en-US" sz="2050" dirty="0">
              <a:latin typeface="Constantia"/>
              <a:cs typeface="Constantia"/>
            </a:endParaRPr>
          </a:p>
          <a:p>
            <a:pPr marL="723900" lvl="1" indent="-247650">
              <a:spcBef>
                <a:spcPts val="483"/>
              </a:spcBef>
              <a:buSzPct val="85714"/>
              <a:buFont typeface="Wingdings 2"/>
              <a:buChar char=""/>
              <a:tabLst>
                <a:tab pos="725132" algn="l"/>
              </a:tabLst>
            </a:pPr>
            <a:r>
              <a:rPr lang="en-US" sz="2050" dirty="0">
                <a:latin typeface="Constantia"/>
                <a:cs typeface="Constantia"/>
              </a:rPr>
              <a:t>3 </a:t>
            </a:r>
            <a:r>
              <a:rPr lang="en-US" sz="2050" spc="-20" dirty="0">
                <a:latin typeface="Constantia"/>
                <a:cs typeface="Constantia"/>
              </a:rPr>
              <a:t>at </a:t>
            </a:r>
            <a:r>
              <a:rPr lang="en-US" sz="2050" spc="-25" dirty="0">
                <a:latin typeface="Constantia"/>
                <a:cs typeface="Constantia"/>
              </a:rPr>
              <a:t>Greenwood</a:t>
            </a:r>
            <a:r>
              <a:rPr lang="en-US" sz="2050" spc="-50" dirty="0">
                <a:latin typeface="Constantia"/>
                <a:cs typeface="Constantia"/>
              </a:rPr>
              <a:t> </a:t>
            </a:r>
            <a:r>
              <a:rPr lang="en-US" sz="2050" spc="-5" dirty="0">
                <a:latin typeface="Constantia"/>
                <a:cs typeface="Constantia"/>
              </a:rPr>
              <a:t>Lake</a:t>
            </a:r>
            <a:endParaRPr lang="en-US" sz="2050" dirty="0">
              <a:latin typeface="Constantia"/>
              <a:cs typeface="Constantia"/>
            </a:endParaRPr>
          </a:p>
          <a:p>
            <a:pPr marL="723900" lvl="1" indent="-247650">
              <a:spcBef>
                <a:spcPts val="483"/>
              </a:spcBef>
              <a:buSzPct val="85714"/>
              <a:buFont typeface="Wingdings 2"/>
              <a:buChar char=""/>
              <a:tabLst>
                <a:tab pos="725132" algn="l"/>
              </a:tabLst>
            </a:pPr>
            <a:r>
              <a:rPr lang="en-US" sz="2050" dirty="0">
                <a:latin typeface="Constantia"/>
                <a:cs typeface="Constantia"/>
              </a:rPr>
              <a:t>4 </a:t>
            </a:r>
            <a:r>
              <a:rPr lang="en-US" sz="2050" spc="-15" dirty="0">
                <a:latin typeface="Constantia"/>
                <a:cs typeface="Constantia"/>
              </a:rPr>
              <a:t>other</a:t>
            </a:r>
            <a:r>
              <a:rPr lang="en-US" sz="2050" spc="-135" dirty="0">
                <a:latin typeface="Constantia"/>
                <a:cs typeface="Constantia"/>
              </a:rPr>
              <a:t> </a:t>
            </a:r>
            <a:r>
              <a:rPr lang="en-US" sz="2050" spc="-30" dirty="0">
                <a:latin typeface="Constantia"/>
                <a:cs typeface="Constantia"/>
              </a:rPr>
              <a:t>lakes</a:t>
            </a:r>
            <a:endParaRPr lang="en-US" sz="2050" dirty="0">
              <a:latin typeface="Constantia"/>
              <a:cs typeface="Constantia"/>
            </a:endParaRPr>
          </a:p>
          <a:p>
            <a:pPr marL="723900" lvl="1" indent="-247650">
              <a:lnSpc>
                <a:spcPts val="2496"/>
              </a:lnSpc>
              <a:spcBef>
                <a:spcPts val="559"/>
              </a:spcBef>
              <a:buSzPct val="85714"/>
              <a:buFont typeface="Wingdings 2"/>
              <a:buChar char=""/>
              <a:tabLst>
                <a:tab pos="725132" algn="l"/>
              </a:tabLst>
            </a:pPr>
            <a:r>
              <a:rPr lang="en-US" sz="2050" spc="10" dirty="0">
                <a:latin typeface="Constantia"/>
                <a:cs typeface="Constantia"/>
              </a:rPr>
              <a:t>17% </a:t>
            </a:r>
            <a:r>
              <a:rPr lang="en-US" sz="2050" spc="-10" dirty="0">
                <a:latin typeface="Constantia"/>
                <a:cs typeface="Constantia"/>
              </a:rPr>
              <a:t>of </a:t>
            </a:r>
            <a:r>
              <a:rPr lang="en-US" sz="2050" spc="-5" dirty="0">
                <a:latin typeface="Constantia"/>
                <a:cs typeface="Constantia"/>
              </a:rPr>
              <a:t>waterbodies</a:t>
            </a:r>
            <a:r>
              <a:rPr lang="en-US" sz="2050" spc="-324" dirty="0">
                <a:latin typeface="Constantia"/>
                <a:cs typeface="Constantia"/>
              </a:rPr>
              <a:t> </a:t>
            </a:r>
            <a:r>
              <a:rPr lang="en-US" sz="2050" spc="15" dirty="0">
                <a:latin typeface="Constantia"/>
                <a:cs typeface="Constantia"/>
              </a:rPr>
              <a:t>w/</a:t>
            </a:r>
            <a:endParaRPr lang="en-US" sz="2050" dirty="0">
              <a:latin typeface="Constantia"/>
              <a:cs typeface="Constantia"/>
            </a:endParaRPr>
          </a:p>
          <a:p>
            <a:pPr marL="723900">
              <a:lnSpc>
                <a:spcPts val="2496"/>
              </a:lnSpc>
            </a:pPr>
            <a:r>
              <a:rPr lang="en-US" sz="2050" spc="-10" dirty="0">
                <a:latin typeface="Constantia"/>
                <a:cs typeface="Constantia"/>
              </a:rPr>
              <a:t>confirmed</a:t>
            </a:r>
            <a:r>
              <a:rPr lang="en-US" sz="2050" spc="-5" dirty="0">
                <a:latin typeface="Constantia"/>
                <a:cs typeface="Constantia"/>
              </a:rPr>
              <a:t> </a:t>
            </a:r>
            <a:r>
              <a:rPr lang="en-US" sz="2050" dirty="0">
                <a:latin typeface="Constantia"/>
                <a:cs typeface="Constantia"/>
              </a:rPr>
              <a:t>HABs</a:t>
            </a:r>
          </a:p>
          <a:p>
            <a:pPr marL="362585" indent="-276225">
              <a:spcBef>
                <a:spcPts val="559"/>
              </a:spcBef>
              <a:buSzPct val="95238"/>
              <a:buFont typeface="Wingdings 2"/>
              <a:buChar char=""/>
              <a:tabLst>
                <a:tab pos="362566" algn="l"/>
                <a:tab pos="363200" algn="l"/>
              </a:tabLst>
            </a:pPr>
            <a:r>
              <a:rPr lang="en-US" sz="2050" b="1" dirty="0">
                <a:latin typeface="Constantia"/>
                <a:cs typeface="Constantia"/>
              </a:rPr>
              <a:t>4 </a:t>
            </a:r>
            <a:r>
              <a:rPr lang="en-US" sz="2050" b="1" spc="-10" dirty="0">
                <a:latin typeface="Constantia"/>
                <a:cs typeface="Constantia"/>
              </a:rPr>
              <a:t>Drinking </a:t>
            </a:r>
            <a:r>
              <a:rPr lang="en-US" sz="2050" b="1" spc="-40" dirty="0">
                <a:latin typeface="Constantia"/>
                <a:cs typeface="Constantia"/>
              </a:rPr>
              <a:t>Water</a:t>
            </a:r>
            <a:r>
              <a:rPr lang="en-US" sz="2050" b="1" spc="-15" dirty="0">
                <a:latin typeface="Constantia"/>
                <a:cs typeface="Constantia"/>
              </a:rPr>
              <a:t> </a:t>
            </a:r>
            <a:r>
              <a:rPr lang="en-US" sz="2050" b="1" spc="-5" dirty="0">
                <a:latin typeface="Constantia"/>
                <a:cs typeface="Constantia"/>
              </a:rPr>
              <a:t>Sources</a:t>
            </a:r>
            <a:endParaRPr lang="en-US" sz="2050" dirty="0">
              <a:latin typeface="Constantia"/>
              <a:cs typeface="Constantia"/>
            </a:endParaRPr>
          </a:p>
          <a:p>
            <a:pPr marL="723900" marR="208915" lvl="1" indent="-247650">
              <a:lnSpc>
                <a:spcPct val="101400"/>
              </a:lnSpc>
              <a:spcBef>
                <a:spcPts val="479"/>
              </a:spcBef>
              <a:buSzPct val="89189"/>
              <a:buFont typeface="Wingdings 2"/>
              <a:buChar char=""/>
              <a:tabLst>
                <a:tab pos="724499" algn="l"/>
                <a:tab pos="725132" algn="l"/>
              </a:tabLst>
            </a:pPr>
            <a:r>
              <a:rPr spc="15" dirty="0">
                <a:latin typeface="Constantia"/>
                <a:cs typeface="Constantia"/>
              </a:rPr>
              <a:t>11% </a:t>
            </a:r>
            <a:r>
              <a:rPr spc="25" dirty="0">
                <a:latin typeface="Constantia"/>
                <a:cs typeface="Constantia"/>
              </a:rPr>
              <a:t>of </a:t>
            </a:r>
            <a:r>
              <a:rPr spc="10" dirty="0">
                <a:latin typeface="Constantia"/>
                <a:cs typeface="Constantia"/>
              </a:rPr>
              <a:t>waterbodies </a:t>
            </a:r>
            <a:r>
              <a:rPr dirty="0">
                <a:latin typeface="Constantia"/>
                <a:cs typeface="Constantia"/>
              </a:rPr>
              <a:t>w/</a:t>
            </a:r>
            <a:r>
              <a:rPr spc="-170" dirty="0">
                <a:latin typeface="Constantia"/>
                <a:cs typeface="Constantia"/>
              </a:rPr>
              <a:t> </a:t>
            </a:r>
            <a:r>
              <a:rPr spc="35" dirty="0">
                <a:latin typeface="Constantia"/>
                <a:cs typeface="Constantia"/>
              </a:rPr>
              <a:t>confirmed</a:t>
            </a:r>
            <a:r>
              <a:rPr lang="en-US" spc="35" dirty="0">
                <a:latin typeface="Constantia"/>
                <a:cs typeface="Constantia"/>
              </a:rPr>
              <a:t> </a:t>
            </a:r>
            <a:r>
              <a:rPr spc="35" dirty="0">
                <a:latin typeface="Constantia"/>
                <a:cs typeface="Constantia"/>
              </a:rPr>
              <a:t> </a:t>
            </a:r>
            <a:r>
              <a:rPr spc="15" dirty="0">
                <a:latin typeface="Constantia"/>
                <a:cs typeface="Constantia"/>
              </a:rPr>
              <a:t>HABs</a:t>
            </a:r>
            <a:endParaRPr spc="15">
              <a:latin typeface="Constantia"/>
              <a:cs typeface="Constantia"/>
            </a:endParaRPr>
          </a:p>
          <a:p>
            <a:pPr marL="723900" marR="208915" lvl="1" indent="-247650">
              <a:lnSpc>
                <a:spcPct val="101400"/>
              </a:lnSpc>
              <a:spcBef>
                <a:spcPts val="479"/>
              </a:spcBef>
              <a:buSzPct val="89189"/>
              <a:buFont typeface="Wingdings 2"/>
              <a:buChar char=""/>
              <a:tabLst>
                <a:tab pos="724499" algn="l"/>
                <a:tab pos="725132" algn="l"/>
              </a:tabLst>
            </a:pPr>
            <a:r>
              <a:rPr lang="en-US" spc="15" dirty="0">
                <a:latin typeface="Constantia"/>
                <a:cs typeface="Constantia"/>
              </a:rPr>
              <a:t>Spruce Run, </a:t>
            </a:r>
            <a:r>
              <a:rPr lang="en-US" spc="15" dirty="0" err="1">
                <a:latin typeface="Constantia"/>
                <a:cs typeface="Constantia"/>
              </a:rPr>
              <a:t>Canistear</a:t>
            </a:r>
            <a:r>
              <a:rPr lang="en-US" spc="15" dirty="0">
                <a:latin typeface="Constantia"/>
                <a:cs typeface="Constantia"/>
              </a:rPr>
              <a:t>, Manasquan and </a:t>
            </a:r>
            <a:r>
              <a:rPr lang="en-US" spc="15" dirty="0" err="1">
                <a:latin typeface="Constantia"/>
                <a:cs typeface="Constantia"/>
              </a:rPr>
              <a:t>Monksville</a:t>
            </a:r>
            <a:endParaRPr lang="en-US" spc="15" dirty="0">
              <a:latin typeface="Constantia"/>
              <a:cs typeface="Constant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1237" y="1382437"/>
            <a:ext cx="1930278" cy="289351"/>
          </a:xfrm>
          <a:prstGeom prst="rect">
            <a:avLst/>
          </a:prstGeom>
        </p:spPr>
        <p:txBody>
          <a:bodyPr vert="horz" wrap="square" lIns="0" tIns="12677" rIns="0" bIns="0" rtlCol="0">
            <a:spAutoFit/>
          </a:bodyPr>
          <a:lstStyle/>
          <a:p>
            <a:pPr marL="12677">
              <a:spcBef>
                <a:spcPts val="100"/>
              </a:spcBef>
            </a:pPr>
            <a:r>
              <a:rPr sz="1797" spc="-10">
                <a:latin typeface="Constantia"/>
                <a:cs typeface="Constantia"/>
              </a:rPr>
              <a:t>Spruce</a:t>
            </a:r>
            <a:r>
              <a:rPr sz="1797" spc="-110">
                <a:latin typeface="Constantia"/>
                <a:cs typeface="Constantia"/>
              </a:rPr>
              <a:t> </a:t>
            </a:r>
            <a:r>
              <a:rPr sz="1797">
                <a:latin typeface="Constantia"/>
                <a:cs typeface="Constantia"/>
              </a:rPr>
              <a:t>Run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3765" y="389388"/>
            <a:ext cx="9501674" cy="6386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151EDD-F6CE-4CB1-9FFB-154431342EC0}"/>
              </a:ext>
            </a:extLst>
          </p:cNvPr>
          <p:cNvSpPr/>
          <p:nvPr/>
        </p:nvSpPr>
        <p:spPr>
          <a:xfrm>
            <a:off x="4977027" y="3072026"/>
            <a:ext cx="1433012" cy="274092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0D9535-F47A-40A9-A12E-E401686A99DE}"/>
              </a:ext>
            </a:extLst>
          </p:cNvPr>
          <p:cNvSpPr/>
          <p:nvPr/>
        </p:nvSpPr>
        <p:spPr>
          <a:xfrm>
            <a:off x="8301534" y="573491"/>
            <a:ext cx="477672" cy="443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26403-77F8-43CC-85E9-EDE33ECC753A}"/>
              </a:ext>
            </a:extLst>
          </p:cNvPr>
          <p:cNvSpPr txBox="1"/>
          <p:nvPr/>
        </p:nvSpPr>
        <p:spPr>
          <a:xfrm>
            <a:off x="2453996" y="97445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8FEB1-3F8E-467D-96BF-6D9F48A020E0}"/>
              </a:ext>
            </a:extLst>
          </p:cNvPr>
          <p:cNvSpPr txBox="1"/>
          <p:nvPr/>
        </p:nvSpPr>
        <p:spPr>
          <a:xfrm>
            <a:off x="561122" y="588374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Sample # = 935</a:t>
            </a:r>
          </a:p>
        </p:txBody>
      </p:sp>
      <p:pic>
        <p:nvPicPr>
          <p:cNvPr id="2" name="Picture 3" descr="byram bay area-hopatcong 6-20-19.jpg">
            <a:extLst>
              <a:ext uri="{FF2B5EF4-FFF2-40B4-BE49-F238E27FC236}">
                <a16:creationId xmlns:a16="http://schemas.microsoft.com/office/drawing/2014/main" id="{DAEE9845-1170-4883-AA6B-32A80387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686" y="206827"/>
            <a:ext cx="2264229" cy="302622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0CE737F-B8A9-49F8-9478-71EDAB68E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394" y="3584617"/>
            <a:ext cx="2258454" cy="30250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9893E6-0626-46C2-9BA7-8D56CB69055D}"/>
              </a:ext>
            </a:extLst>
          </p:cNvPr>
          <p:cNvSpPr txBox="1"/>
          <p:nvPr/>
        </p:nvSpPr>
        <p:spPr>
          <a:xfrm>
            <a:off x="1369326" y="6202906"/>
            <a:ext cx="104086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582845-9C04-4C5E-9883-4AE838BA8D98}"/>
              </a:ext>
            </a:extLst>
          </p:cNvPr>
          <p:cNvSpPr/>
          <p:nvPr/>
        </p:nvSpPr>
        <p:spPr>
          <a:xfrm>
            <a:off x="3576655" y="3308682"/>
            <a:ext cx="475237" cy="42568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rescent Cove 07-25-19.jpg">
            <a:extLst>
              <a:ext uri="{FF2B5EF4-FFF2-40B4-BE49-F238E27FC236}">
                <a16:creationId xmlns:a16="http://schemas.microsoft.com/office/drawing/2014/main" id="{5CD89DCF-8697-4B34-89A9-8950AFEF9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543" y="2452089"/>
            <a:ext cx="2743200" cy="2057400"/>
          </a:xfrm>
          <a:prstGeom prst="rect">
            <a:avLst/>
          </a:prstGeom>
        </p:spPr>
      </p:pic>
      <p:pic>
        <p:nvPicPr>
          <p:cNvPr id="7" name="Picture 7" descr="surfacescum1.JPG">
            <a:extLst>
              <a:ext uri="{FF2B5EF4-FFF2-40B4-BE49-F238E27FC236}">
                <a16:creationId xmlns:a16="http://schemas.microsoft.com/office/drawing/2014/main" id="{D73AC9CC-42F1-4519-9F15-FDB4452A6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088" y="4616038"/>
            <a:ext cx="2743200" cy="2057400"/>
          </a:xfrm>
          <a:prstGeom prst="rect">
            <a:avLst/>
          </a:prstGeom>
        </p:spPr>
      </p:pic>
      <p:pic>
        <p:nvPicPr>
          <p:cNvPr id="3" name="Picture 5" descr="Algal Bloom ID 1.jpg">
            <a:extLst>
              <a:ext uri="{FF2B5EF4-FFF2-40B4-BE49-F238E27FC236}">
                <a16:creationId xmlns:a16="http://schemas.microsoft.com/office/drawing/2014/main" id="{4C0BEDDB-98FB-4B34-AA89-88CBE87EB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491" y="275937"/>
            <a:ext cx="2731654" cy="2068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13E43-AB2A-46A9-899D-F8179C4CDB85}"/>
              </a:ext>
            </a:extLst>
          </p:cNvPr>
          <p:cNvSpPr txBox="1"/>
          <p:nvPr/>
        </p:nvSpPr>
        <p:spPr>
          <a:xfrm>
            <a:off x="2057401" y="175491"/>
            <a:ext cx="57103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Relationship of Cell Counts to Microcystins</a:t>
            </a:r>
            <a:endParaRPr lang="en-US" sz="2400" b="1">
              <a:cs typeface="Calibri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E5DD3AB-835A-4F30-ACF8-913CFAE17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631865"/>
            <a:ext cx="8058150" cy="60324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B591850-A26B-4BA0-B4D0-31AE40273637}"/>
              </a:ext>
            </a:extLst>
          </p:cNvPr>
          <p:cNvSpPr/>
          <p:nvPr/>
        </p:nvSpPr>
        <p:spPr>
          <a:xfrm>
            <a:off x="3458090" y="3104377"/>
            <a:ext cx="522846" cy="4548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B510B-4EFE-4CBD-9B8E-C6E39D779605}"/>
              </a:ext>
            </a:extLst>
          </p:cNvPr>
          <p:cNvSpPr txBox="1"/>
          <p:nvPr/>
        </p:nvSpPr>
        <p:spPr>
          <a:xfrm>
            <a:off x="6093940" y="629988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Robert Schuster, BMWM</a:t>
            </a:r>
          </a:p>
        </p:txBody>
      </p:sp>
    </p:spTree>
    <p:extLst>
      <p:ext uri="{BB962C8B-B14F-4D97-AF65-F5344CB8AC3E}">
        <p14:creationId xmlns:p14="http://schemas.microsoft.com/office/powerpoint/2010/main" val="25453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561F4-4A00-47FC-84AD-031750F759BF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 and Ground Rules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9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Kerry Kirk Pflugh</a:t>
            </a:r>
            <a:endParaRPr lang="en-US" sz="1900" b="1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Manager, Local Government Assistance</a:t>
            </a:r>
            <a:r>
              <a:rPr lang="en-US" sz="19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 DEP</a:t>
            </a:r>
            <a:endParaRPr lang="en-US" sz="19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Kerry.jpg">
            <a:extLst>
              <a:ext uri="{FF2B5EF4-FFF2-40B4-BE49-F238E27FC236}">
                <a16:creationId xmlns:a16="http://schemas.microsoft.com/office/drawing/2014/main" id="{DE62DDC7-A00F-4371-AF4E-09D222322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8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27CC0-E0CF-4C1F-BB7A-3A8B959D04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" r="-4" b="4063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A4B75-78D9-4C9D-810F-A7973608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59" y="-1"/>
            <a:ext cx="834527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C91597-3C3F-4C96-A7B3-492B85FEEF00}"/>
              </a:ext>
            </a:extLst>
          </p:cNvPr>
          <p:cNvSpPr/>
          <p:nvPr/>
        </p:nvSpPr>
        <p:spPr>
          <a:xfrm>
            <a:off x="-4120" y="-4120"/>
            <a:ext cx="1451919" cy="68579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7806D-B03E-452F-BDB5-467A3B62A1C6}"/>
              </a:ext>
            </a:extLst>
          </p:cNvPr>
          <p:cNvSpPr txBox="1"/>
          <p:nvPr/>
        </p:nvSpPr>
        <p:spPr>
          <a:xfrm rot="16200000">
            <a:off x="-2363843" y="2881604"/>
            <a:ext cx="61619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/>
              <a:t>2020 HAB ALERT TIERS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5A126-55E1-4F34-98C4-EA9EE53A5A8F}"/>
              </a:ext>
            </a:extLst>
          </p:cNvPr>
          <p:cNvSpPr txBox="1"/>
          <p:nvPr/>
        </p:nvSpPr>
        <p:spPr>
          <a:xfrm>
            <a:off x="9202437" y="1901653"/>
            <a:ext cx="27431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Beach monitoring tier</a:t>
            </a:r>
          </a:p>
        </p:txBody>
      </p:sp>
    </p:spTree>
    <p:extLst>
      <p:ext uri="{BB962C8B-B14F-4D97-AF65-F5344CB8AC3E}">
        <p14:creationId xmlns:p14="http://schemas.microsoft.com/office/powerpoint/2010/main" val="260715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17B325-4A77-4C26-9241-DE6909BF0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39366"/>
              </p:ext>
            </p:extLst>
          </p:nvPr>
        </p:nvGraphicFramePr>
        <p:xfrm>
          <a:off x="294640" y="719666"/>
          <a:ext cx="11196318" cy="4797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2106">
                  <a:extLst>
                    <a:ext uri="{9D8B030D-6E8A-4147-A177-3AD203B41FA5}">
                      <a16:colId xmlns:a16="http://schemas.microsoft.com/office/drawing/2014/main" val="3889293159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059327795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868725795"/>
                    </a:ext>
                  </a:extLst>
                </a:gridCol>
              </a:tblGrid>
              <a:tr h="590974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HAB Alert Level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8848"/>
                  </a:ext>
                </a:extLst>
              </a:tr>
              <a:tr h="10596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WATCH</a:t>
                      </a:r>
                    </a:p>
                    <a:p>
                      <a:pPr algn="ctr"/>
                      <a:endParaRPr lang="en-US" i="1"/>
                    </a:p>
                    <a:p>
                      <a:pPr algn="ctr"/>
                      <a:r>
                        <a:rPr lang="en-US" b="1" i="1"/>
                        <a:t>Suspected or confirmed HAB</a:t>
                      </a:r>
                      <a:r>
                        <a:rPr lang="en-US" i="1"/>
                        <a:t> with potential for allergenic or irritative health effects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Suspected HAB</a:t>
                      </a:r>
                      <a:r>
                        <a:rPr lang="en-US"/>
                        <a:t> based on visual assessment or screening test</a:t>
                      </a:r>
                    </a:p>
                    <a:p>
                      <a:pPr algn="ctr"/>
                      <a:r>
                        <a:rPr lang="en-US" b="1"/>
                        <a:t>OR</a:t>
                      </a:r>
                    </a:p>
                    <a:p>
                      <a:pPr algn="ctr"/>
                      <a:r>
                        <a:rPr lang="en-US"/>
                        <a:t>Lab confirmed cell counts between </a:t>
                      </a:r>
                      <a:r>
                        <a:rPr lang="en-US" b="1"/>
                        <a:t>20K-40K </a:t>
                      </a:r>
                      <a:r>
                        <a:rPr lang="en-US"/>
                        <a:t>cells/mL</a:t>
                      </a:r>
                    </a:p>
                    <a:p>
                      <a:pPr algn="ctr"/>
                      <a:r>
                        <a:rPr lang="en-US" b="1" u="sng"/>
                        <a:t>AND</a:t>
                      </a:r>
                    </a:p>
                    <a:p>
                      <a:pPr algn="ctr"/>
                      <a:r>
                        <a:rPr lang="en-US" b="1"/>
                        <a:t>No known toxins above public health thresholds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Public Bathing Beaches</a:t>
                      </a:r>
                      <a:r>
                        <a:rPr lang="en-US"/>
                        <a:t> open (dependent upon local health authority evaluation and assessment)</a:t>
                      </a:r>
                    </a:p>
                    <a:p>
                      <a:r>
                        <a:rPr lang="en-US"/>
                        <a:t>______________________________</a:t>
                      </a:r>
                    </a:p>
                    <a:p>
                      <a:r>
                        <a:rPr lang="en-US"/>
                        <a:t>Waterbody Accessible: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/>
                        <a:t>Use caution during primary contact (e.g., swimming) and secondary (e.g., no contact boating) recreational activities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ingest water (people/pets/livestock)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consume fish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249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D92EFD-175E-42FB-A4E1-51BCD2730FE6}"/>
              </a:ext>
            </a:extLst>
          </p:cNvPr>
          <p:cNvSpPr txBox="1"/>
          <p:nvPr/>
        </p:nvSpPr>
        <p:spPr>
          <a:xfrm>
            <a:off x="4497859" y="80318"/>
            <a:ext cx="29182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1661378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17B325-4A77-4C26-9241-DE6909BF0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638644"/>
              </p:ext>
            </p:extLst>
          </p:nvPr>
        </p:nvGraphicFramePr>
        <p:xfrm>
          <a:off x="375783" y="742320"/>
          <a:ext cx="11196318" cy="5894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2106">
                  <a:extLst>
                    <a:ext uri="{9D8B030D-6E8A-4147-A177-3AD203B41FA5}">
                      <a16:colId xmlns:a16="http://schemas.microsoft.com/office/drawing/2014/main" val="3889293159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059327795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868725795"/>
                    </a:ext>
                  </a:extLst>
                </a:gridCol>
              </a:tblGrid>
              <a:tr h="590974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HAB Alert Level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8848"/>
                  </a:ext>
                </a:extLst>
              </a:tr>
              <a:tr h="10596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ALERT</a:t>
                      </a:r>
                    </a:p>
                    <a:p>
                      <a:pPr algn="ctr"/>
                      <a:endParaRPr lang="en-US" i="1"/>
                    </a:p>
                    <a:p>
                      <a:pPr algn="ctr"/>
                      <a:r>
                        <a:rPr lang="en-US" b="1" i="1"/>
                        <a:t>Confirmed HAB</a:t>
                      </a:r>
                      <a:r>
                        <a:rPr lang="en-US" i="1"/>
                        <a:t> that requires greater observation due to increasing potential for toxin production </a:t>
                      </a:r>
                    </a:p>
                    <a:p>
                      <a:pPr algn="ctr"/>
                      <a:endParaRPr lang="en-US" b="1" i="0"/>
                    </a:p>
                    <a:p>
                      <a:pPr algn="ctr"/>
                      <a:r>
                        <a:rPr lang="en-US" b="1" i="0"/>
                        <a:t>PUBLIC BATHING BEACHES- INCREASE MONITORING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Lab confirmed cell counts between </a:t>
                      </a:r>
                      <a:r>
                        <a:rPr lang="en-US" b="1"/>
                        <a:t>40K-80K c</a:t>
                      </a:r>
                      <a:r>
                        <a:rPr lang="en-US"/>
                        <a:t>ells/mL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 b="1" u="sng"/>
                        <a:t>AND</a:t>
                      </a:r>
                    </a:p>
                    <a:p>
                      <a:pPr algn="ctr"/>
                      <a:endParaRPr lang="en-US" b="1" u="sng"/>
                    </a:p>
                    <a:p>
                      <a:pPr algn="ctr"/>
                      <a:r>
                        <a:rPr lang="en-US" b="1"/>
                        <a:t>No known toxins above public health threshold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WATCH remains in effect</a:t>
                      </a:r>
                    </a:p>
                    <a:p>
                      <a:r>
                        <a:rPr lang="en-US"/>
                        <a:t>______________________________</a:t>
                      </a:r>
                    </a:p>
                    <a:p>
                      <a:r>
                        <a:rPr lang="en-US" b="1"/>
                        <a:t>Public Bathing Beaches </a:t>
                      </a:r>
                      <a:r>
                        <a:rPr lang="en-US"/>
                        <a:t>open (dependent upon local health authority evaluation and assessment) and should observe and report changing bloom conditions</a:t>
                      </a:r>
                    </a:p>
                    <a:p>
                      <a:r>
                        <a:rPr lang="en-US"/>
                        <a:t>______________________________</a:t>
                      </a:r>
                    </a:p>
                    <a:p>
                      <a:r>
                        <a:rPr lang="en-US"/>
                        <a:t>Waterbody Accessible: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/>
                        <a:t>Use caution during primary contact (e.g., swimming) and secondary (e.g., no contact boating) recreational activities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ingest water (people/pets/livestock)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consume fish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24917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5825C7-0F5B-477F-9DF2-FAC5796B3A23}"/>
              </a:ext>
            </a:extLst>
          </p:cNvPr>
          <p:cNvSpPr txBox="1"/>
          <p:nvPr/>
        </p:nvSpPr>
        <p:spPr>
          <a:xfrm>
            <a:off x="3128319" y="100913"/>
            <a:ext cx="55337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ALERT (Beach Monitoring Tier)</a:t>
            </a:r>
          </a:p>
        </p:txBody>
      </p:sp>
    </p:spTree>
    <p:extLst>
      <p:ext uri="{BB962C8B-B14F-4D97-AF65-F5344CB8AC3E}">
        <p14:creationId xmlns:p14="http://schemas.microsoft.com/office/powerpoint/2010/main" val="246169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17B325-4A77-4C26-9241-DE6909BF0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890530"/>
              </p:ext>
            </p:extLst>
          </p:nvPr>
        </p:nvGraphicFramePr>
        <p:xfrm>
          <a:off x="365760" y="922866"/>
          <a:ext cx="11175998" cy="45228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1786">
                  <a:extLst>
                    <a:ext uri="{9D8B030D-6E8A-4147-A177-3AD203B41FA5}">
                      <a16:colId xmlns:a16="http://schemas.microsoft.com/office/drawing/2014/main" val="3889293159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059327795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868725795"/>
                    </a:ext>
                  </a:extLst>
                </a:gridCol>
              </a:tblGrid>
              <a:tr h="590974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HAB Alert Level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8848"/>
                  </a:ext>
                </a:extLst>
              </a:tr>
              <a:tr h="10596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ADVISORY</a:t>
                      </a:r>
                    </a:p>
                    <a:p>
                      <a:pPr algn="ctr"/>
                      <a:endParaRPr lang="en-US" i="1"/>
                    </a:p>
                    <a:p>
                      <a:pPr algn="ctr"/>
                      <a:r>
                        <a:rPr lang="en-US" b="1" i="1"/>
                        <a:t>Confirmed HAB </a:t>
                      </a:r>
                      <a:r>
                        <a:rPr lang="en-US" i="1"/>
                        <a:t>with </a:t>
                      </a:r>
                      <a:r>
                        <a:rPr lang="en-US" b="1" i="1" u="sng"/>
                        <a:t>moderate risk of adverse health effects </a:t>
                      </a:r>
                      <a:r>
                        <a:rPr lang="en-US" i="1"/>
                        <a:t> and increased potential for toxins above public health thresholds </a:t>
                      </a:r>
                    </a:p>
                    <a:p>
                      <a:pPr algn="ctr"/>
                      <a:endParaRPr lang="en-US" b="1" i="0"/>
                    </a:p>
                    <a:p>
                      <a:pPr algn="ctr"/>
                      <a:endParaRPr lang="en-US" b="1" i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Lab testing for </a:t>
                      </a:r>
                      <a:r>
                        <a:rPr lang="en-US" b="1"/>
                        <a:t>toxins exceeds public health thresholds</a:t>
                      </a:r>
                      <a:r>
                        <a:rPr lang="en-US"/>
                        <a:t> </a:t>
                      </a:r>
                      <a:r>
                        <a:rPr lang="en-US" b="1" u="sng"/>
                        <a:t>OR</a:t>
                      </a:r>
                      <a:r>
                        <a:rPr lang="en-US"/>
                        <a:t> 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Lab confirmed cell counts </a:t>
                      </a:r>
                      <a:r>
                        <a:rPr lang="en-US" b="1"/>
                        <a:t>above 80K</a:t>
                      </a:r>
                      <a:r>
                        <a:rPr lang="en-US"/>
                        <a:t> cells/mL </a:t>
                      </a:r>
                      <a:r>
                        <a:rPr lang="en-US" b="1" u="sng"/>
                        <a:t>OR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/>
                        <a:t>Field measurement evidence indicating HAB present and above guidance thresholds (e.g., </a:t>
                      </a:r>
                      <a:r>
                        <a:rPr lang="en-US" b="1"/>
                        <a:t>phycocyanin readings)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Public Bathing Beaches </a:t>
                      </a:r>
                      <a:r>
                        <a:rPr lang="en-US"/>
                        <a:t>closed ______________________________</a:t>
                      </a:r>
                    </a:p>
                    <a:p>
                      <a:r>
                        <a:rPr lang="en-US"/>
                        <a:t>Waterbody Remains Accessible: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/>
                        <a:t>Avoid primary contact (e.g., swimming) 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/>
                        <a:t>Use caution for secondary contact recreation (e.g., boating without water contact)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ingest water (people/pets/livestock)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consume fish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249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EE45507-E86C-4ED0-B2F1-EC62959C1289}"/>
              </a:ext>
            </a:extLst>
          </p:cNvPr>
          <p:cNvSpPr txBox="1"/>
          <p:nvPr/>
        </p:nvSpPr>
        <p:spPr>
          <a:xfrm>
            <a:off x="4497859" y="186644"/>
            <a:ext cx="29182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ADVISORY</a:t>
            </a:r>
          </a:p>
        </p:txBody>
      </p:sp>
    </p:spTree>
    <p:extLst>
      <p:ext uri="{BB962C8B-B14F-4D97-AF65-F5344CB8AC3E}">
        <p14:creationId xmlns:p14="http://schemas.microsoft.com/office/powerpoint/2010/main" val="2159714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17B325-4A77-4C26-9241-DE6909BF0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729691"/>
              </p:ext>
            </p:extLst>
          </p:nvPr>
        </p:nvGraphicFramePr>
        <p:xfrm>
          <a:off x="365760" y="922866"/>
          <a:ext cx="11175998" cy="5071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1786">
                  <a:extLst>
                    <a:ext uri="{9D8B030D-6E8A-4147-A177-3AD203B41FA5}">
                      <a16:colId xmlns:a16="http://schemas.microsoft.com/office/drawing/2014/main" val="3889293159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059327795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868725795"/>
                    </a:ext>
                  </a:extLst>
                </a:gridCol>
              </a:tblGrid>
              <a:tr h="590974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HAB Alert Level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8848"/>
                  </a:ext>
                </a:extLst>
              </a:tr>
              <a:tr h="10596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WARNING</a:t>
                      </a:r>
                    </a:p>
                    <a:p>
                      <a:pPr algn="ctr"/>
                      <a:endParaRPr lang="en-US" i="1"/>
                    </a:p>
                    <a:p>
                      <a:pPr algn="ctr"/>
                      <a:r>
                        <a:rPr lang="en-US" i="1"/>
                        <a:t>Confirmed HAB with </a:t>
                      </a:r>
                      <a:r>
                        <a:rPr lang="en-US" b="1" i="1" u="sng"/>
                        <a:t>high risk </a:t>
                      </a:r>
                      <a:r>
                        <a:rPr lang="en-US" b="1" i="0" u="sng"/>
                        <a:t>of adverse health effects </a:t>
                      </a:r>
                      <a:r>
                        <a:rPr lang="en-US" i="0"/>
                        <a:t>  due to high</a:t>
                      </a:r>
                      <a:r>
                        <a:rPr lang="en-US" i="1"/>
                        <a:t> toxin levels </a:t>
                      </a:r>
                    </a:p>
                    <a:p>
                      <a:pPr algn="ctr"/>
                      <a:endParaRPr lang="en-US" b="1" i="0"/>
                    </a:p>
                    <a:p>
                      <a:pPr algn="ctr"/>
                      <a:endParaRPr lang="en-US" b="1" i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Toxin (microcystin) </a:t>
                      </a:r>
                      <a:r>
                        <a:rPr lang="en-US" b="1" dirty="0"/>
                        <a:t>20-2000</a:t>
                      </a:r>
                      <a:r>
                        <a:rPr lang="en-US" dirty="0"/>
                        <a:t> µg/L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 b="1" u="sng" dirty="0"/>
                        <a:t>AND/OR</a:t>
                      </a:r>
                      <a:r>
                        <a:rPr lang="en-US" dirty="0"/>
                        <a:t> </a:t>
                      </a:r>
                    </a:p>
                    <a:p>
                      <a:pPr algn="ctr"/>
                      <a:endParaRPr lang="en-US"/>
                    </a:p>
                    <a:p>
                      <a:pPr algn="ctr"/>
                      <a:r>
                        <a:rPr lang="en-US" b="1" dirty="0"/>
                        <a:t>Additional evidence including expanding bloom, increasing toxin levels </a:t>
                      </a:r>
                      <a:r>
                        <a:rPr lang="en-US" dirty="0"/>
                        <a:t>(i.e., duration, spatial extent or negative human or animal health impacts) indicates that additional recommendations are warranted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Public Bathing Beaches </a:t>
                      </a:r>
                      <a:r>
                        <a:rPr lang="en-US"/>
                        <a:t>closed ______________________________</a:t>
                      </a:r>
                    </a:p>
                    <a:p>
                      <a:r>
                        <a:rPr lang="en-US"/>
                        <a:t>Waterbody Remains Accessible: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/>
                        <a:t>Avoid primary contact (e.g., swimming) 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="1"/>
                        <a:t>May recommend against  secondary contact recreation</a:t>
                      </a:r>
                      <a:r>
                        <a:rPr lang="en-US"/>
                        <a:t> (e.g., boating without water contact) with additional evidence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ingest water (people/pets/livestock)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/>
                        <a:t>Do not consume fish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249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D88E350-695C-4718-84EC-CDE1120EE66E}"/>
              </a:ext>
            </a:extLst>
          </p:cNvPr>
          <p:cNvSpPr txBox="1"/>
          <p:nvPr/>
        </p:nvSpPr>
        <p:spPr>
          <a:xfrm>
            <a:off x="4577603" y="204365"/>
            <a:ext cx="29182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3796014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17B325-4A77-4C26-9241-DE6909BF0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16217"/>
              </p:ext>
            </p:extLst>
          </p:nvPr>
        </p:nvGraphicFramePr>
        <p:xfrm>
          <a:off x="365760" y="922866"/>
          <a:ext cx="11175998" cy="5894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1786">
                  <a:extLst>
                    <a:ext uri="{9D8B030D-6E8A-4147-A177-3AD203B41FA5}">
                      <a16:colId xmlns:a16="http://schemas.microsoft.com/office/drawing/2014/main" val="3889293159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059327795"/>
                    </a:ext>
                  </a:extLst>
                </a:gridCol>
                <a:gridCol w="3732106">
                  <a:extLst>
                    <a:ext uri="{9D8B030D-6E8A-4147-A177-3AD203B41FA5}">
                      <a16:colId xmlns:a16="http://schemas.microsoft.com/office/drawing/2014/main" val="1868725795"/>
                    </a:ext>
                  </a:extLst>
                </a:gridCol>
              </a:tblGrid>
              <a:tr h="5909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HAB Alert Level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Recommendations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848848"/>
                  </a:ext>
                </a:extLst>
              </a:tr>
              <a:tr h="105966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DANGER</a:t>
                      </a:r>
                    </a:p>
                    <a:p>
                      <a:pPr algn="ctr"/>
                      <a:endParaRPr lang="en-US" i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i="1" dirty="0">
                          <a:solidFill>
                            <a:schemeClr val="bg1"/>
                          </a:solidFill>
                        </a:rPr>
                        <a:t>Confirmed HAB with </a:t>
                      </a:r>
                      <a:r>
                        <a:rPr lang="en-US" b="1" i="1" u="none" dirty="0">
                          <a:solidFill>
                            <a:schemeClr val="bg1"/>
                          </a:solidFill>
                        </a:rPr>
                        <a:t>very high </a:t>
                      </a:r>
                      <a:r>
                        <a:rPr lang="en-US" b="1" i="1" u="sng" dirty="0">
                          <a:solidFill>
                            <a:schemeClr val="bg1"/>
                          </a:solidFill>
                        </a:rPr>
                        <a:t>risk </a:t>
                      </a:r>
                      <a:r>
                        <a:rPr lang="en-US" b="1" i="0" u="sng" dirty="0">
                          <a:solidFill>
                            <a:schemeClr val="bg1"/>
                          </a:solidFill>
                        </a:rPr>
                        <a:t>of adverse health effects </a:t>
                      </a:r>
                      <a:r>
                        <a:rPr lang="en-US" i="0" dirty="0">
                          <a:solidFill>
                            <a:schemeClr val="bg1"/>
                          </a:solidFill>
                        </a:rPr>
                        <a:t> due to very high</a:t>
                      </a:r>
                      <a:r>
                        <a:rPr lang="en-US" i="1" dirty="0">
                          <a:solidFill>
                            <a:schemeClr val="bg1"/>
                          </a:solidFill>
                        </a:rPr>
                        <a:t> toxin levels </a:t>
                      </a:r>
                    </a:p>
                    <a:p>
                      <a:pPr algn="ctr"/>
                      <a:endParaRPr lang="en-US" b="1" i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b="1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Toxin (microcystin)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&gt;2000 µg/L</a:t>
                      </a:r>
                    </a:p>
                    <a:p>
                      <a:pPr algn="ctr"/>
                      <a:endParaRPr lang="en-US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u="sng" dirty="0">
                          <a:solidFill>
                            <a:schemeClr val="bg1"/>
                          </a:solidFill>
                        </a:rPr>
                        <a:t>AND/OR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Additional evidence including expanding bloom, increasing toxin levels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(i.e., duration, spatial extent or negative human or animal health impacts) indicates that additional recommendations are warranted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Closure of 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Public Bathing Beaches 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______________________________</a:t>
                      </a:r>
                      <a:endParaRPr lang="en-US" dirty="0"/>
                    </a:p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Possible closure of all or portions of waterbody and possible restrictions of access to shoreline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Avoid primary contact recreation (e.g., swimming) 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May recommend against secondary contact recreation with additional evidence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Do not ingest water (people/pets/livestock)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______________________________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Do not consume fish</a:t>
                      </a:r>
                    </a:p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249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B05430-5A5B-4106-9E27-DD4212ED14BC}"/>
              </a:ext>
            </a:extLst>
          </p:cNvPr>
          <p:cNvSpPr txBox="1"/>
          <p:nvPr/>
        </p:nvSpPr>
        <p:spPr>
          <a:xfrm>
            <a:off x="4595324" y="222085"/>
            <a:ext cx="29182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/>
              <a:t>DANGER</a:t>
            </a:r>
          </a:p>
        </p:txBody>
      </p:sp>
    </p:spTree>
    <p:extLst>
      <p:ext uri="{BB962C8B-B14F-4D97-AF65-F5344CB8AC3E}">
        <p14:creationId xmlns:p14="http://schemas.microsoft.com/office/powerpoint/2010/main" val="3441780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7CEEE5-7D5B-40D2-9A07-856680DF53A9}"/>
              </a:ext>
            </a:extLst>
          </p:cNvPr>
          <p:cNvSpPr txBox="1"/>
          <p:nvPr/>
        </p:nvSpPr>
        <p:spPr>
          <a:xfrm>
            <a:off x="47780" y="509287"/>
            <a:ext cx="5562897" cy="16927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>
                <a:latin typeface="+mj-lt"/>
                <a:ea typeface="+mj-ea"/>
                <a:cs typeface="+mj-cs"/>
              </a:rPr>
              <a:t>General Impacts of New Tiers with Previous HAB Data</a:t>
            </a:r>
          </a:p>
        </p:txBody>
      </p:sp>
      <p:cxnSp>
        <p:nvCxnSpPr>
          <p:cNvPr id="13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94104F-F800-49F8-ACE9-18D5F36EE008}"/>
              </a:ext>
            </a:extLst>
          </p:cNvPr>
          <p:cNvSpPr txBox="1"/>
          <p:nvPr/>
        </p:nvSpPr>
        <p:spPr>
          <a:xfrm>
            <a:off x="531753" y="2678007"/>
            <a:ext cx="5676166" cy="346222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Beaches</a:t>
            </a:r>
            <a:r>
              <a:rPr lang="en-US" sz="2400" dirty="0"/>
              <a:t> – all but 1 waterbody would have had beach closure(s)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Non-beach Waters</a:t>
            </a:r>
            <a:endParaRPr lang="en-US" sz="2400" b="1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Advice provided for all waterbodies </a:t>
            </a:r>
            <a:endParaRPr lang="en-US" sz="24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Most - Watch or Advisory tiers</a:t>
            </a:r>
            <a:endParaRPr lang="en-US" sz="2400" dirty="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Small number – Warning tier</a:t>
            </a:r>
            <a:endParaRPr lang="en-US" sz="2400" dirty="0">
              <a:cs typeface="Calibri"/>
            </a:endParaRPr>
          </a:p>
        </p:txBody>
      </p:sp>
      <p:pic>
        <p:nvPicPr>
          <p:cNvPr id="5" name="Picture 5" descr="surfacescum1.JPG">
            <a:extLst>
              <a:ext uri="{FF2B5EF4-FFF2-40B4-BE49-F238E27FC236}">
                <a16:creationId xmlns:a16="http://schemas.microsoft.com/office/drawing/2014/main" id="{99EC9535-86B0-42E3-B16B-0110FA57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8" r="26520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34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81BEC-874C-429A-9EB0-88367ED9AE60}"/>
              </a:ext>
            </a:extLst>
          </p:cNvPr>
          <p:cNvSpPr txBox="1"/>
          <p:nvPr/>
        </p:nvSpPr>
        <p:spPr>
          <a:xfrm rot="16200000">
            <a:off x="-2458312" y="2551836"/>
            <a:ext cx="6858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ENHANCE COMMUNICATION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5AC631D-6202-4AC3-AB68-856C2ACD1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34404"/>
              </p:ext>
            </p:extLst>
          </p:nvPr>
        </p:nvGraphicFramePr>
        <p:xfrm>
          <a:off x="2055090" y="23090"/>
          <a:ext cx="10109238" cy="7017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879">
                  <a:extLst>
                    <a:ext uri="{9D8B030D-6E8A-4147-A177-3AD203B41FA5}">
                      <a16:colId xmlns:a16="http://schemas.microsoft.com/office/drawing/2014/main" val="2253401442"/>
                    </a:ext>
                  </a:extLst>
                </a:gridCol>
                <a:gridCol w="3324992">
                  <a:extLst>
                    <a:ext uri="{9D8B030D-6E8A-4147-A177-3AD203B41FA5}">
                      <a16:colId xmlns:a16="http://schemas.microsoft.com/office/drawing/2014/main" val="1741689835"/>
                    </a:ext>
                  </a:extLst>
                </a:gridCol>
                <a:gridCol w="4059367">
                  <a:extLst>
                    <a:ext uri="{9D8B030D-6E8A-4147-A177-3AD203B41FA5}">
                      <a16:colId xmlns:a16="http://schemas.microsoft.com/office/drawing/2014/main" val="2853253374"/>
                    </a:ext>
                  </a:extLst>
                </a:gridCol>
              </a:tblGrid>
              <a:tr h="3269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 Gov's HABs Initiative  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dirty="0"/>
                        <a:t>Strategy Needs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2018/19 Strategy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 Proposed Strategy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311500675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existing  Advisory Guidance Levels –</a:t>
                      </a:r>
                    </a:p>
                    <a:p>
                      <a:r>
                        <a:rPr lang="en-US" sz="1600" b="0" dirty="0"/>
                        <a:t>Cells count and 3 Toxins</a:t>
                      </a:r>
                    </a:p>
                    <a:p>
                      <a:r>
                        <a:rPr lang="en-US" sz="1600" b="0" dirty="0"/>
                        <a:t>New Toxins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1 threshold</a:t>
                      </a:r>
                    </a:p>
                    <a:p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 cells/mL </a:t>
                      </a:r>
                    </a:p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3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&gt;3µg/L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&gt;8 ug/l </a:t>
                      </a:r>
                      <a:r>
                        <a:rPr lang="en-US" sz="1600" dirty="0" err="1"/>
                        <a:t>Cylindrospermopsin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&gt;27 ug/l Anatoxin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3 thresholds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20,000,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40,000 (monitoring) and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80,000 cells/mL</a:t>
                      </a:r>
                      <a:endParaRPr lang="en-US" dirty="0"/>
                    </a:p>
                    <a:p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– Advisory toxin thresholds for toxins remain the same</a:t>
                      </a:r>
                    </a:p>
                    <a:p>
                      <a:r>
                        <a:rPr lang="en-US" sz="1600" dirty="0"/>
                        <a:t>New Toxin in progress - Saxitoxin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2299780106"/>
                  </a:ext>
                </a:extLst>
              </a:tr>
              <a:tr h="1805420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notification/ advisory tiers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Enhance alignment of advisory tiers w/expected adverse health responses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Use new 2017-2019 NJ HAB  Database</a:t>
                      </a:r>
                      <a:endParaRPr lang="en-US" sz="1600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2 tiers </a:t>
                      </a:r>
                      <a:r>
                        <a:rPr lang="en-US" sz="1600" dirty="0"/>
                        <a:t>– Warning ( Suspected)</a:t>
                      </a:r>
                    </a:p>
                    <a:p>
                      <a:r>
                        <a:rPr lang="en-US" sz="1600" b="0" dirty="0"/>
                        <a:t>                 Danger ( Confirmed) </a:t>
                      </a:r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 5 tiers </a:t>
                      </a:r>
                      <a:r>
                        <a:rPr lang="en-US" sz="1600" b="0" dirty="0"/>
                        <a:t>- Watch –  Suspected and Confirmed-</a:t>
                      </a:r>
                    </a:p>
                    <a:p>
                      <a:r>
                        <a:rPr lang="en-US" sz="1600" b="0" dirty="0"/>
                        <a:t>                                  Cell Count,  toxins</a:t>
                      </a:r>
                    </a:p>
                    <a:p>
                      <a:r>
                        <a:rPr lang="en-US" sz="1600" b="0" dirty="0"/>
                        <a:t>               Alert – Cell Count (beach monitoring)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/>
                        <a:t>               Advisory –  Cell Count, toxins</a:t>
                      </a:r>
                      <a:endParaRPr lang="en-US" dirty="0"/>
                    </a:p>
                    <a:p>
                      <a:r>
                        <a:rPr lang="en-US" sz="1600" b="0" dirty="0"/>
                        <a:t>               Warning  - </a:t>
                      </a:r>
                      <a:r>
                        <a:rPr lang="en-US" sz="1600" b="0" dirty="0" err="1"/>
                        <a:t>microcystins</a:t>
                      </a:r>
                      <a:endParaRPr lang="en-US" sz="1600" b="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/>
                        <a:t>               Danger </a:t>
                      </a:r>
                      <a:r>
                        <a:rPr lang="en-US" sz="1600" dirty="0"/>
                        <a:t>-  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678681426"/>
                  </a:ext>
                </a:extLst>
              </a:tr>
              <a:tr h="1357467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communication 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Develop</a:t>
                      </a:r>
                      <a:r>
                        <a:rPr lang="en-US" sz="1600" b="1" dirty="0"/>
                        <a:t> interactive mapping &amp; reporting system </a:t>
                      </a:r>
                      <a:endParaRPr lang="en-US" b="1" dirty="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Division/Bureau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1600" b="1" dirty="0"/>
                        <a:t>HAB website</a:t>
                      </a:r>
                      <a:r>
                        <a:rPr lang="en-US" sz="1600" dirty="0"/>
                        <a:t>: Monitoring, Testing, </a:t>
                      </a:r>
                      <a:r>
                        <a:rPr lang="en-US" sz="1600" b="0" dirty="0"/>
                        <a:t>Strategy,</a:t>
                      </a:r>
                      <a:r>
                        <a:rPr lang="en-US" sz="1600" dirty="0"/>
                        <a:t>  </a:t>
                      </a:r>
                      <a:r>
                        <a:rPr lang="en-US" sz="1600" b="1" dirty="0"/>
                        <a:t>Advisory Signs,</a:t>
                      </a:r>
                      <a:r>
                        <a:rPr lang="en-US" sz="1600" dirty="0"/>
                        <a:t> Outreach factsheets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/>
                        <a:t>HAB event reporting- 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able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by municipality 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ually w/o data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Comprehensive  DEP HAB website -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Expanded web presence -e.g. links to drinking water, prevention. 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New advisory signs.</a:t>
                      </a:r>
                      <a:endParaRPr lang="en-US" b="1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HAB event reporting - Interactive mapping tool </a:t>
                      </a:r>
                      <a:r>
                        <a:rPr lang="en-US" sz="1600" b="0" dirty="0"/>
                        <a:t>by site or waterbody  w/data</a:t>
                      </a: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106548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Advance monitoring, lab testing, research &amp; data management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capacities -</a:t>
                      </a:r>
                      <a:r>
                        <a:rPr lang="en-US" sz="1600" b="0" dirty="0"/>
                        <a:t> all areas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Limited advanced monitoring tools</a:t>
                      </a:r>
                      <a:r>
                        <a:rPr lang="en-US" sz="1600" b="0" dirty="0"/>
                        <a:t> </a:t>
                      </a:r>
                      <a:endParaRPr lang="en-US" dirty="0"/>
                    </a:p>
                    <a:p>
                      <a:r>
                        <a:rPr lang="en-US" sz="1600" b="1" dirty="0"/>
                        <a:t>No DEP lab certification </a:t>
                      </a:r>
                      <a:r>
                        <a:rPr lang="en-US" sz="1600" b="0" dirty="0"/>
                        <a:t>for Toxins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No HAB database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Capacities limited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 –internal &amp; external</a:t>
                      </a:r>
                      <a:endParaRPr lang="en-US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Advanced monitoring tools</a:t>
                      </a:r>
                      <a:r>
                        <a:rPr lang="en-US" sz="1600" dirty="0"/>
                        <a:t> included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DEP certification available</a:t>
                      </a:r>
                      <a:r>
                        <a:rPr lang="en-US" sz="1600" dirty="0"/>
                        <a:t> for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HAB database developed ( 2017-2019)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Internal capacity</a:t>
                      </a:r>
                      <a:r>
                        <a:rPr lang="en-US" sz="1600" b="0" i="0" u="none" strike="noStrike" noProof="0" dirty="0"/>
                        <a:t> enhancement?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/>
                        <a:t>External Capacities</a:t>
                      </a:r>
                      <a:r>
                        <a:rPr lang="en-US" sz="1600" b="0" i="0" u="none" strike="noStrike" noProof="0" dirty="0"/>
                        <a:t> – NJ Water Monitoring Council (NJWMC), CEHA, Watershed Assoc's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1202534406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10CCCB3B-F766-43AD-8719-F80A9C059DB2}"/>
              </a:ext>
            </a:extLst>
          </p:cNvPr>
          <p:cNvSpPr/>
          <p:nvPr/>
        </p:nvSpPr>
        <p:spPr>
          <a:xfrm>
            <a:off x="1714416" y="4628304"/>
            <a:ext cx="731108" cy="4324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20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4A6290-1DE9-419B-BA6D-17F35EB68CE0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2018/2019 Advisory Signs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442F3D-553A-494B-8A01-DF8C65859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8" y="2426818"/>
            <a:ext cx="5174934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C8D7828-946A-43A1-A67E-5BD07771A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11" y="2426818"/>
            <a:ext cx="5174934" cy="3997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A6DE6-F730-4001-8991-2CC29FE38B55}"/>
              </a:ext>
            </a:extLst>
          </p:cNvPr>
          <p:cNvSpPr txBox="1"/>
          <p:nvPr/>
        </p:nvSpPr>
        <p:spPr>
          <a:xfrm>
            <a:off x="1608161" y="643036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Suspected HAB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F904F-7E04-44DA-8EB7-1A0EC8128FCE}"/>
              </a:ext>
            </a:extLst>
          </p:cNvPr>
          <p:cNvSpPr txBox="1"/>
          <p:nvPr/>
        </p:nvSpPr>
        <p:spPr>
          <a:xfrm>
            <a:off x="6680579" y="6430368"/>
            <a:ext cx="43468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Greater that 20,000 cells/mL or </a:t>
            </a:r>
            <a:r>
              <a:rPr lang="en-US">
                <a:ea typeface="+mn-lt"/>
                <a:cs typeface="+mn-lt"/>
              </a:rPr>
              <a:t>3 µg/L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57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97524-9B0A-4004-8D35-DFDEBB7DFCAB}"/>
              </a:ext>
            </a:extLst>
          </p:cNvPr>
          <p:cNvSpPr txBox="1"/>
          <p:nvPr/>
        </p:nvSpPr>
        <p:spPr>
          <a:xfrm>
            <a:off x="867326" y="-44516"/>
            <a:ext cx="931545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Proposed 2020 Advisory Signs*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31007-3224-4DCD-9F93-05F7C4536D39}"/>
              </a:ext>
            </a:extLst>
          </p:cNvPr>
          <p:cNvSpPr txBox="1"/>
          <p:nvPr/>
        </p:nvSpPr>
        <p:spPr>
          <a:xfrm>
            <a:off x="3996497" y="527273"/>
            <a:ext cx="7996673" cy="249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u="sng"/>
              <a:t>&gt;</a:t>
            </a:r>
            <a:r>
              <a:rPr lang="en-US" sz="2600"/>
              <a:t>20,000-80,000 cells/ml   AND</a:t>
            </a:r>
            <a:endParaRPr lang="en-US"/>
          </a:p>
          <a:p>
            <a:endParaRPr lang="en-US" sz="2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/>
              <a:t>Toxins below thresholds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/>
              <a:t>Beaches open ( dependent upon Local Health Authority)</a:t>
            </a:r>
            <a:endParaRPr lang="en-US" sz="2600">
              <a:cs typeface="Calibri"/>
            </a:endParaRPr>
          </a:p>
          <a:p>
            <a:endParaRPr lang="en-US" sz="2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09A33-D089-417E-A58F-03E9E060174E}"/>
              </a:ext>
            </a:extLst>
          </p:cNvPr>
          <p:cNvSpPr txBox="1"/>
          <p:nvPr/>
        </p:nvSpPr>
        <p:spPr>
          <a:xfrm>
            <a:off x="4000498" y="3017026"/>
            <a:ext cx="7521298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/>
              <a:t>&gt;</a:t>
            </a:r>
            <a:r>
              <a:rPr lang="en-US" sz="2400"/>
              <a:t>80,000 cells/ml   </a:t>
            </a:r>
            <a:r>
              <a:rPr lang="en-US" sz="2400">
                <a:ea typeface="+mn-lt"/>
                <a:cs typeface="+mn-lt"/>
              </a:rPr>
              <a:t>OR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&gt;3 µg/L (</a:t>
            </a:r>
            <a:r>
              <a:rPr lang="en-US" sz="2400" err="1"/>
              <a:t>microcystins</a:t>
            </a:r>
            <a:r>
              <a:rPr lang="en-US" sz="2400"/>
              <a:t>)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&gt;8 µg/L (</a:t>
            </a:r>
            <a:r>
              <a:rPr lang="en-US" sz="2400" err="1"/>
              <a:t>cylindrospermopsins</a:t>
            </a:r>
            <a:r>
              <a:rPr lang="en-US" sz="2400"/>
              <a:t>)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&gt;27 µg/L (anatoxin-a)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Beaches closed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Advice on primary recreation ( e.g., Swimming, kayaking)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C11EC-766C-45DC-91F5-BE4F0C9CD9E8}"/>
              </a:ext>
            </a:extLst>
          </p:cNvPr>
          <p:cNvSpPr txBox="1"/>
          <p:nvPr/>
        </p:nvSpPr>
        <p:spPr>
          <a:xfrm>
            <a:off x="7978346" y="6485237"/>
            <a:ext cx="45658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* </a:t>
            </a:r>
            <a:r>
              <a:rPr lang="en-US" b="1"/>
              <a:t>Beach Closure</a:t>
            </a:r>
            <a:r>
              <a:rPr lang="en-US"/>
              <a:t> sign will also be provided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6163B5-2324-4D4A-A757-A43B87DE06B0}"/>
              </a:ext>
            </a:extLst>
          </p:cNvPr>
          <p:cNvCxnSpPr/>
          <p:nvPr/>
        </p:nvCxnSpPr>
        <p:spPr>
          <a:xfrm>
            <a:off x="4041430" y="3073484"/>
            <a:ext cx="7949513" cy="10297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9" descr="HABsAdvisory8x11r4.jpg">
            <a:extLst>
              <a:ext uri="{FF2B5EF4-FFF2-40B4-BE49-F238E27FC236}">
                <a16:creationId xmlns:a16="http://schemas.microsoft.com/office/drawing/2014/main" id="{598A5800-9843-46D3-86FD-2019FF5CD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6" y="3679951"/>
            <a:ext cx="3505199" cy="27108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F1D0181-2FBD-4665-B49E-D97F21BF69A2}"/>
              </a:ext>
            </a:extLst>
          </p:cNvPr>
          <p:cNvSpPr/>
          <p:nvPr/>
        </p:nvSpPr>
        <p:spPr>
          <a:xfrm>
            <a:off x="284204" y="531340"/>
            <a:ext cx="3501080" cy="27699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15EF845-62A0-4D4F-BAD8-8E54B354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60" y="631950"/>
            <a:ext cx="3464010" cy="26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9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65233-704F-4576-AB30-E54654CF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" b="30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D87AD-289E-401A-9A5F-1ED2A2CFE629}"/>
              </a:ext>
            </a:extLst>
          </p:cNvPr>
          <p:cNvSpPr txBox="1"/>
          <p:nvPr/>
        </p:nvSpPr>
        <p:spPr>
          <a:xfrm>
            <a:off x="2235200" y="294640"/>
            <a:ext cx="710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992FD-7CD2-4CC5-AE10-9FEDFA8E24BA}"/>
              </a:ext>
            </a:extLst>
          </p:cNvPr>
          <p:cNvSpPr txBox="1"/>
          <p:nvPr/>
        </p:nvSpPr>
        <p:spPr>
          <a:xfrm>
            <a:off x="792480" y="1595120"/>
            <a:ext cx="11084560" cy="3908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Introduction/Ground Rules</a:t>
            </a:r>
            <a:r>
              <a:rPr lang="en-US" sz="2800"/>
              <a:t> – </a:t>
            </a:r>
            <a:r>
              <a:rPr lang="en-US" sz="2400"/>
              <a:t>Kerry Kirk Pflugh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Meeting Objectives and Governor’s HABs Initiative</a:t>
            </a:r>
            <a:r>
              <a:rPr lang="en-US" sz="2800"/>
              <a:t> – </a:t>
            </a:r>
          </a:p>
          <a:p>
            <a:r>
              <a:rPr lang="en-US" sz="2800"/>
              <a:t>     </a:t>
            </a:r>
            <a:r>
              <a:rPr lang="en-US" sz="2400"/>
              <a:t>Kati Angarone, DEP Associate Commissioner, Science &amp; Policy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Proposed 2020 HAB Recreational Response Strategy</a:t>
            </a:r>
            <a:r>
              <a:rPr lang="en-US" sz="2800"/>
              <a:t> –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 </a:t>
            </a:r>
            <a:r>
              <a:rPr lang="en-US" sz="2400"/>
              <a:t>Leslie McGeorge, DEP Administrator, Bureau of Freshwater &amp; Biological Monitoring</a:t>
            </a:r>
            <a:endParaRPr lang="en-US" sz="2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/>
              <a:t>Questions and Answers</a:t>
            </a:r>
            <a:r>
              <a:rPr lang="en-US" sz="2800"/>
              <a:t> - </a:t>
            </a:r>
            <a:r>
              <a:rPr lang="en-US" sz="2400"/>
              <a:t>All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250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97524-9B0A-4004-8D35-DFDEBB7DFCAB}"/>
              </a:ext>
            </a:extLst>
          </p:cNvPr>
          <p:cNvSpPr txBox="1"/>
          <p:nvPr/>
        </p:nvSpPr>
        <p:spPr>
          <a:xfrm>
            <a:off x="3893480" y="-58546"/>
            <a:ext cx="931545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Proposed 2020 Advisory Signs (</a:t>
            </a:r>
            <a:r>
              <a:rPr lang="en-US" sz="3200" b="1" err="1"/>
              <a:t>cont</a:t>
            </a:r>
            <a:r>
              <a:rPr lang="en-US" sz="3200" b="1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31007-3224-4DCD-9F93-05F7C4536D39}"/>
              </a:ext>
            </a:extLst>
          </p:cNvPr>
          <p:cNvSpPr txBox="1"/>
          <p:nvPr/>
        </p:nvSpPr>
        <p:spPr>
          <a:xfrm>
            <a:off x="5407409" y="628162"/>
            <a:ext cx="6786416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20-2000 µg/L (</a:t>
            </a:r>
            <a:r>
              <a:rPr lang="en-US" sz="2800" err="1"/>
              <a:t>microcystins</a:t>
            </a:r>
            <a:r>
              <a:rPr lang="en-US" sz="28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Beaches closed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cs typeface="Calibri"/>
              </a:rPr>
              <a:t>May include advice on secondary recreation - boating/fishing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09A33-D089-417E-A58F-03E9E060174E}"/>
              </a:ext>
            </a:extLst>
          </p:cNvPr>
          <p:cNvSpPr txBox="1"/>
          <p:nvPr/>
        </p:nvSpPr>
        <p:spPr>
          <a:xfrm>
            <a:off x="5557500" y="4010497"/>
            <a:ext cx="6371327" cy="2687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&gt;2000 µg/L (</a:t>
            </a:r>
            <a:r>
              <a:rPr lang="en-US" sz="2800" err="1"/>
              <a:t>microcystins</a:t>
            </a:r>
            <a:r>
              <a:rPr lang="en-US" sz="2800"/>
              <a:t>)</a:t>
            </a:r>
          </a:p>
          <a:p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Beaches closed</a:t>
            </a:r>
            <a:endParaRPr lang="en-US" sz="28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Access to portions of or entire waterbody may be prohibited</a:t>
            </a:r>
            <a:endParaRPr lang="en-US" sz="2800">
              <a:cs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496B2D-6936-405B-BF04-1864807354B2}"/>
              </a:ext>
            </a:extLst>
          </p:cNvPr>
          <p:cNvCxnSpPr/>
          <p:nvPr/>
        </p:nvCxnSpPr>
        <p:spPr>
          <a:xfrm>
            <a:off x="5410970" y="3413296"/>
            <a:ext cx="6569676" cy="4118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8" descr="HABsWarning8x11r4.jpg">
            <a:extLst>
              <a:ext uri="{FF2B5EF4-FFF2-40B4-BE49-F238E27FC236}">
                <a16:creationId xmlns:a16="http://schemas.microsoft.com/office/drawing/2014/main" id="{ADB0B413-F7D3-419A-9382-179EFF97B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41" y="117085"/>
            <a:ext cx="4061252" cy="3133043"/>
          </a:xfrm>
          <a:prstGeom prst="rect">
            <a:avLst/>
          </a:prstGeom>
        </p:spPr>
      </p:pic>
      <p:pic>
        <p:nvPicPr>
          <p:cNvPr id="10" name="Picture 10" descr="HABsDanger8x11r4.jpg">
            <a:extLst>
              <a:ext uri="{FF2B5EF4-FFF2-40B4-BE49-F238E27FC236}">
                <a16:creationId xmlns:a16="http://schemas.microsoft.com/office/drawing/2014/main" id="{D94F6A45-CE8B-43B6-974B-2585F923B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41" y="3679950"/>
            <a:ext cx="4061254" cy="31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1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Bs-CLOSED8x11r1.jpg">
            <a:extLst>
              <a:ext uri="{FF2B5EF4-FFF2-40B4-BE49-F238E27FC236}">
                <a16:creationId xmlns:a16="http://schemas.microsoft.com/office/drawing/2014/main" id="{4BC2387B-3796-45E2-8325-3D467D02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289" y="210980"/>
            <a:ext cx="8419340" cy="64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B6FCAA-35D6-404A-92E7-1FE6C4A0A6CC}"/>
              </a:ext>
            </a:extLst>
          </p:cNvPr>
          <p:cNvSpPr txBox="1">
            <a:spLocks/>
          </p:cNvSpPr>
          <p:nvPr/>
        </p:nvSpPr>
        <p:spPr>
          <a:xfrm>
            <a:off x="349500" y="130236"/>
            <a:ext cx="11009870" cy="777876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Calibri"/>
              </a:rPr>
              <a:t>HAB Interactive Mapping and Communication System </a:t>
            </a:r>
          </a:p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Calibri"/>
              </a:rPr>
              <a:t>(reporting system, searchable map, data, alerts…)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BA56B-3D4E-48B5-A74D-236F89A71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769" y="1117730"/>
            <a:ext cx="6113272" cy="37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0" y="1438116"/>
            <a:ext cx="2760790" cy="565939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A94D6AF-524B-4C8A-9406-C3D30D960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741" y="3468381"/>
            <a:ext cx="6007677" cy="3142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64C55-FF04-4CE5-BFD7-81412162B13D}"/>
              </a:ext>
            </a:extLst>
          </p:cNvPr>
          <p:cNvSpPr txBox="1"/>
          <p:nvPr/>
        </p:nvSpPr>
        <p:spPr>
          <a:xfrm rot="19067967">
            <a:off x="6444189" y="2875948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0000"/>
                </a:solidFill>
                <a:latin typeface="Constantia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91449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11616-8149-4110-9CF4-DD26859F6334}"/>
              </a:ext>
            </a:extLst>
          </p:cNvPr>
          <p:cNvSpPr txBox="1"/>
          <p:nvPr/>
        </p:nvSpPr>
        <p:spPr>
          <a:xfrm rot="16200000">
            <a:off x="-2458312" y="2551836"/>
            <a:ext cx="685800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5400"/>
              <a:t>MONITORING, LAB &amp; RESEARCH 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D788EBC-3096-49BB-8FBE-1284CDD20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355027"/>
              </p:ext>
            </p:extLst>
          </p:nvPr>
        </p:nvGraphicFramePr>
        <p:xfrm>
          <a:off x="2055090" y="23090"/>
          <a:ext cx="10109238" cy="7017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879">
                  <a:extLst>
                    <a:ext uri="{9D8B030D-6E8A-4147-A177-3AD203B41FA5}">
                      <a16:colId xmlns:a16="http://schemas.microsoft.com/office/drawing/2014/main" val="2253401442"/>
                    </a:ext>
                  </a:extLst>
                </a:gridCol>
                <a:gridCol w="3324992">
                  <a:extLst>
                    <a:ext uri="{9D8B030D-6E8A-4147-A177-3AD203B41FA5}">
                      <a16:colId xmlns:a16="http://schemas.microsoft.com/office/drawing/2014/main" val="1741689835"/>
                    </a:ext>
                  </a:extLst>
                </a:gridCol>
                <a:gridCol w="4059367">
                  <a:extLst>
                    <a:ext uri="{9D8B030D-6E8A-4147-A177-3AD203B41FA5}">
                      <a16:colId xmlns:a16="http://schemas.microsoft.com/office/drawing/2014/main" val="2853253374"/>
                    </a:ext>
                  </a:extLst>
                </a:gridCol>
              </a:tblGrid>
              <a:tr h="3269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 Gov's HABs Initiative  </a:t>
                      </a:r>
                      <a:endParaRPr lang="en-US" dirty="0"/>
                    </a:p>
                    <a:p>
                      <a:pPr lvl="0" algn="ctr">
                        <a:buNone/>
                      </a:pPr>
                      <a:r>
                        <a:rPr lang="en-US" sz="1600" dirty="0"/>
                        <a:t>Strategy Needs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2018/19 Strategy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 Proposed Strategy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311500675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existing  Advisory Guidance Levels –</a:t>
                      </a:r>
                    </a:p>
                    <a:p>
                      <a:r>
                        <a:rPr lang="en-US" sz="1600" b="0" dirty="0"/>
                        <a:t>Cells count and 3 Toxins</a:t>
                      </a:r>
                    </a:p>
                    <a:p>
                      <a:r>
                        <a:rPr lang="en-US" sz="1600" b="0" dirty="0"/>
                        <a:t>New Toxins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1 threshold</a:t>
                      </a:r>
                    </a:p>
                    <a:p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 cells/mL </a:t>
                      </a:r>
                    </a:p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3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&gt;3µg/L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&gt;8 ug/l </a:t>
                      </a:r>
                      <a:r>
                        <a:rPr lang="en-US" sz="1600" dirty="0" err="1"/>
                        <a:t>Cylindrospermopsin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&gt;27 ug/l Anatoxin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Cell Count </a:t>
                      </a:r>
                      <a:r>
                        <a:rPr lang="en-US" sz="1600" dirty="0"/>
                        <a:t>– 3 thresholds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20,000,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40,000 (monitoring) and </a:t>
                      </a:r>
                      <a:r>
                        <a:rPr lang="en-US" sz="1600" u="sng" dirty="0"/>
                        <a:t>&gt;</a:t>
                      </a:r>
                      <a:r>
                        <a:rPr lang="en-US" sz="1600" dirty="0"/>
                        <a:t>80,000 cells/mL</a:t>
                      </a:r>
                      <a:endParaRPr lang="en-US" dirty="0"/>
                    </a:p>
                    <a:p>
                      <a:r>
                        <a:rPr lang="en-US" sz="1600" b="1" dirty="0"/>
                        <a:t>Toxins</a:t>
                      </a:r>
                      <a:r>
                        <a:rPr lang="en-US" sz="1600" dirty="0"/>
                        <a:t> – Advisory toxin thresholds for toxins remain the same</a:t>
                      </a:r>
                    </a:p>
                    <a:p>
                      <a:r>
                        <a:rPr lang="en-US" sz="1600" dirty="0"/>
                        <a:t>New Toxin in progress - Saxitoxin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2299780106"/>
                  </a:ext>
                </a:extLst>
              </a:tr>
              <a:tr h="1805420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Evaluate notification/ advisory tiers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Enhance alignment of advisory tiers w/expected adverse health responses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Use new 2017-2019 NJ HAB  Database</a:t>
                      </a:r>
                      <a:endParaRPr lang="en-US" sz="1600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 </a:t>
                      </a:r>
                      <a:r>
                        <a:rPr lang="en-US" sz="1600" b="1" dirty="0"/>
                        <a:t>2 tiers </a:t>
                      </a:r>
                      <a:r>
                        <a:rPr lang="en-US" sz="1600" dirty="0"/>
                        <a:t>– Warning ( Suspected)</a:t>
                      </a:r>
                    </a:p>
                    <a:p>
                      <a:r>
                        <a:rPr lang="en-US" sz="1600" b="0" dirty="0"/>
                        <a:t>                 Danger ( Confirmed) </a:t>
                      </a:r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 5 tiers </a:t>
                      </a:r>
                      <a:r>
                        <a:rPr lang="en-US" sz="1600" b="0" dirty="0"/>
                        <a:t>- Watch –  Suspected and Confirmed-</a:t>
                      </a:r>
                    </a:p>
                    <a:p>
                      <a:r>
                        <a:rPr lang="en-US" sz="1600" b="0" dirty="0"/>
                        <a:t>                                  Cell Count,  toxins</a:t>
                      </a:r>
                    </a:p>
                    <a:p>
                      <a:r>
                        <a:rPr lang="en-US" sz="1600" b="0" dirty="0"/>
                        <a:t>               Alert – Cell Count (beach monitoring)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dirty="0"/>
                        <a:t>               Advisory –  Cell Count, toxins</a:t>
                      </a:r>
                      <a:endParaRPr lang="en-US" dirty="0"/>
                    </a:p>
                    <a:p>
                      <a:r>
                        <a:rPr lang="en-US" sz="1600" b="0" dirty="0"/>
                        <a:t>               Warning  - </a:t>
                      </a:r>
                      <a:r>
                        <a:rPr lang="en-US" sz="1600" b="0" dirty="0" err="1"/>
                        <a:t>microcystins</a:t>
                      </a:r>
                      <a:endParaRPr lang="en-US" sz="1600" b="0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/>
                        <a:t>               Danger </a:t>
                      </a:r>
                      <a:r>
                        <a:rPr lang="en-US" sz="1600" dirty="0"/>
                        <a:t>-  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678681426"/>
                  </a:ext>
                </a:extLst>
              </a:tr>
              <a:tr h="1357467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communication 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dirty="0"/>
                        <a:t>Develop</a:t>
                      </a:r>
                      <a:r>
                        <a:rPr lang="en-US" sz="1600" b="1" dirty="0"/>
                        <a:t> interactive mapping &amp; reporting system </a:t>
                      </a:r>
                      <a:endParaRPr lang="en-US" b="1" dirty="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Division/Bureau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1600" b="1" dirty="0"/>
                        <a:t>HAB website</a:t>
                      </a:r>
                      <a:r>
                        <a:rPr lang="en-US" sz="1600" dirty="0"/>
                        <a:t>: Monitoring, Testing, </a:t>
                      </a:r>
                      <a:r>
                        <a:rPr lang="en-US" sz="1600" b="0" dirty="0"/>
                        <a:t>Strategy,</a:t>
                      </a:r>
                      <a:r>
                        <a:rPr lang="en-US" sz="1600" dirty="0"/>
                        <a:t>  </a:t>
                      </a:r>
                      <a:r>
                        <a:rPr lang="en-US" sz="1600" b="1" dirty="0"/>
                        <a:t>Advisory Signs,</a:t>
                      </a:r>
                      <a:r>
                        <a:rPr lang="en-US" sz="1600" dirty="0"/>
                        <a:t> Outreach factsheets</a:t>
                      </a:r>
                      <a:endParaRPr lang="en-US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dirty="0"/>
                        <a:t>HAB event reporting- T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able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by municipality 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ually w/o data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Comprehensive  DEP HAB website -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latin typeface="Calibri"/>
                        </a:rPr>
                        <a:t>Expanded web presence -e.g. links to drinking water, prevention. </a:t>
                      </a:r>
                      <a:r>
                        <a:rPr lang="en-US" sz="1600" b="1" i="0" u="none" strike="noStrike" noProof="0" dirty="0">
                          <a:latin typeface="Calibri"/>
                        </a:rPr>
                        <a:t>New advisory signs.</a:t>
                      </a:r>
                      <a:endParaRPr lang="en-US" b="1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HAB event reporting - Interactive mapping tool </a:t>
                      </a:r>
                      <a:r>
                        <a:rPr lang="en-US" sz="1600" b="0" dirty="0"/>
                        <a:t>by site or waterbody  w/data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811106548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Advance monitoring, lab testing, research &amp; data management</a:t>
                      </a:r>
                      <a:endParaRPr lang="en-US" b="1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 dirty="0"/>
                        <a:t>Enhance capacities -</a:t>
                      </a:r>
                      <a:r>
                        <a:rPr lang="en-US" sz="1600" b="0" dirty="0"/>
                        <a:t> all areas</a:t>
                      </a:r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Limited advanced monitoring tools</a:t>
                      </a:r>
                      <a:r>
                        <a:rPr lang="en-US" sz="1600" b="0" dirty="0"/>
                        <a:t> </a:t>
                      </a:r>
                      <a:endParaRPr lang="en-US" dirty="0"/>
                    </a:p>
                    <a:p>
                      <a:r>
                        <a:rPr lang="en-US" sz="1600" b="1" dirty="0"/>
                        <a:t>No DEP lab certification </a:t>
                      </a:r>
                      <a:r>
                        <a:rPr lang="en-US" sz="1600" b="0" dirty="0"/>
                        <a:t>for Toxins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No HAB database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Capacities limited</a:t>
                      </a:r>
                      <a:r>
                        <a:rPr lang="en-US" sz="1600" b="0" i="0" u="none" strike="noStrike" noProof="0" dirty="0">
                          <a:latin typeface="Calibri"/>
                        </a:rPr>
                        <a:t> –internal &amp; external</a:t>
                      </a:r>
                      <a:endParaRPr lang="en-US" dirty="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Advanced monitoring tools</a:t>
                      </a:r>
                      <a:r>
                        <a:rPr lang="en-US" sz="1600" dirty="0"/>
                        <a:t> included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/>
                        <a:t>DEP certification available</a:t>
                      </a:r>
                      <a:r>
                        <a:rPr lang="en-US" sz="1600" dirty="0"/>
                        <a:t> for </a:t>
                      </a:r>
                      <a:r>
                        <a:rPr lang="en-US" sz="1600" dirty="0" err="1"/>
                        <a:t>microcystins</a:t>
                      </a:r>
                      <a:endParaRPr lang="en-US" sz="1600" dirty="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Calibri"/>
                        </a:rPr>
                        <a:t>HAB database developed ( 2017-2019)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Internal capacity</a:t>
                      </a:r>
                      <a:r>
                        <a:rPr lang="en-US" sz="1600" b="0" i="0" u="none" strike="noStrike" noProof="0" dirty="0"/>
                        <a:t> enhancement?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 dirty="0"/>
                        <a:t>External Capacities</a:t>
                      </a:r>
                      <a:r>
                        <a:rPr lang="en-US" sz="1600" b="0" i="0" u="none" strike="noStrike" noProof="0" dirty="0"/>
                        <a:t> – NJ Water Monitoring Council (NJWMC), CEHA, Watershed Assoc's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 marL="65604" marR="65604" marT="32802" marB="32802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534406"/>
                  </a:ext>
                </a:extLst>
              </a:tr>
            </a:tbl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ADE2CDD8-96A1-4BEE-9139-3B2A2B4EA6F2}"/>
              </a:ext>
            </a:extLst>
          </p:cNvPr>
          <p:cNvSpPr/>
          <p:nvPr/>
        </p:nvSpPr>
        <p:spPr>
          <a:xfrm>
            <a:off x="1240740" y="6069925"/>
            <a:ext cx="731108" cy="43248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82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20658C-29DE-4F9D-8A19-2A2B7EEE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75" y="555201"/>
            <a:ext cx="4456089" cy="2918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002B03-AF4C-4DE6-804C-31D7878AC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17" y="3077094"/>
            <a:ext cx="3000228" cy="37349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202582-7EC1-42D7-99E9-45F8019E49BF}"/>
              </a:ext>
            </a:extLst>
          </p:cNvPr>
          <p:cNvSpPr txBox="1">
            <a:spLocks/>
          </p:cNvSpPr>
          <p:nvPr/>
        </p:nvSpPr>
        <p:spPr>
          <a:xfrm>
            <a:off x="608105" y="0"/>
            <a:ext cx="11252578" cy="646332"/>
          </a:xfrm>
          <a:prstGeom prst="rect">
            <a:avLst/>
          </a:prstGeom>
        </p:spPr>
        <p:txBody>
          <a:bodyPr anchor="t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>
                <a:solidFill>
                  <a:srgbClr val="000000"/>
                </a:solidFill>
                <a:latin typeface="Calibri"/>
              </a:rPr>
              <a:t>DEP Use of Advanced Technology for HABs Monitoring &amp; Testing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57B60-0040-4A10-A732-B41FDC638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65" y="3323085"/>
            <a:ext cx="2616741" cy="3488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29959-C9D3-4EDB-991A-A0E0C19BF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680" y="565059"/>
            <a:ext cx="2042790" cy="2723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7BC545-1E8A-4EC3-8D27-04EEE8EFEFE2}"/>
              </a:ext>
            </a:extLst>
          </p:cNvPr>
          <p:cNvSpPr txBox="1"/>
          <p:nvPr/>
        </p:nvSpPr>
        <p:spPr>
          <a:xfrm>
            <a:off x="2905567" y="825531"/>
            <a:ext cx="22098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onstantia"/>
              </a:rPr>
              <a:t>Hand-held phycocyanin 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19AA1-3056-4001-9EBB-B7E9506E8D19}"/>
              </a:ext>
            </a:extLst>
          </p:cNvPr>
          <p:cNvSpPr txBox="1"/>
          <p:nvPr/>
        </p:nvSpPr>
        <p:spPr>
          <a:xfrm>
            <a:off x="8249847" y="2953753"/>
            <a:ext cx="26167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onstantia"/>
              </a:rPr>
              <a:t>Aircraft remote sensing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749A7-0C0C-45F2-8331-0BED79C5C96D}"/>
              </a:ext>
            </a:extLst>
          </p:cNvPr>
          <p:cNvSpPr txBox="1"/>
          <p:nvPr/>
        </p:nvSpPr>
        <p:spPr>
          <a:xfrm>
            <a:off x="5624200" y="5949486"/>
            <a:ext cx="246459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onstantia"/>
              </a:rPr>
              <a:t>Continuous monitoring buoys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749A7-0C0C-45F2-8331-0BED79C5C96D}"/>
              </a:ext>
            </a:extLst>
          </p:cNvPr>
          <p:cNvSpPr txBox="1"/>
          <p:nvPr/>
        </p:nvSpPr>
        <p:spPr>
          <a:xfrm>
            <a:off x="156647" y="3592576"/>
            <a:ext cx="33175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>
                <a:latin typeface="Constantia"/>
              </a:rPr>
              <a:t>qPCR – molecular  testing for toxin production potential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36421" y="4911528"/>
            <a:ext cx="2563894" cy="12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45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2A1FE-BA22-459A-B4E4-63E68DBACD68}"/>
              </a:ext>
            </a:extLst>
          </p:cNvPr>
          <p:cNvSpPr txBox="1"/>
          <p:nvPr/>
        </p:nvSpPr>
        <p:spPr>
          <a:xfrm>
            <a:off x="1861752" y="492210"/>
            <a:ext cx="82728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Summary of Key 2020 Proposed Strategy Revisions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26200-15C3-4987-82FB-D0F8F7EC2AA5}"/>
              </a:ext>
            </a:extLst>
          </p:cNvPr>
          <p:cNvSpPr txBox="1"/>
          <p:nvPr/>
        </p:nvSpPr>
        <p:spPr>
          <a:xfrm>
            <a:off x="1449861" y="1552832"/>
            <a:ext cx="10744195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Data and science-driven enhancements with interested party and public input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Five alert tiers </a:t>
            </a:r>
            <a:r>
              <a:rPr lang="en-US" sz="2400" dirty="0">
                <a:ea typeface="+mn-lt"/>
                <a:cs typeface="+mn-lt"/>
              </a:rPr>
              <a:t>(one monitoring tier) </a:t>
            </a:r>
            <a:r>
              <a:rPr lang="en-US" sz="2400" dirty="0">
                <a:cs typeface="Calibri"/>
              </a:rPr>
              <a:t>vs two tiers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Better alignment between advisory tiers and potential adverse health risks, including increased focus on toxins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Improved communication through: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Clearer signs, including activities that are ok to do (e.g., boating)</a:t>
            </a:r>
            <a:endParaRPr lang="en-US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Interactive mapping tool 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Enhanced application of advanced monitoring tools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217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B6EDA63-A95A-4214-B1C2-B314DEA8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4" y="180088"/>
            <a:ext cx="4950595" cy="662139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1E35EF7-C95B-48D7-AAF1-070E5CF08C6C}"/>
              </a:ext>
            </a:extLst>
          </p:cNvPr>
          <p:cNvSpPr/>
          <p:nvPr/>
        </p:nvSpPr>
        <p:spPr>
          <a:xfrm rot="1980000">
            <a:off x="1510654" y="902584"/>
            <a:ext cx="2831754" cy="18226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cs typeface="Calibri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0655CB-485D-4B7F-AA0B-D99CA9F93157}"/>
              </a:ext>
            </a:extLst>
          </p:cNvPr>
          <p:cNvSpPr txBox="1"/>
          <p:nvPr/>
        </p:nvSpPr>
        <p:spPr>
          <a:xfrm>
            <a:off x="5397293" y="585739"/>
            <a:ext cx="6510088" cy="58169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QUESTIONS AND ANSWERS</a:t>
            </a:r>
          </a:p>
          <a:p>
            <a:pPr algn="ctr"/>
            <a:endParaRPr lang="en-US" sz="4400" b="1">
              <a:solidFill>
                <a:srgbClr val="000000"/>
              </a:solidFill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ea typeface="+mn-lt"/>
                <a:cs typeface="+mn-lt"/>
              </a:rPr>
              <a:t>Kerry Kirk Pflugh,</a:t>
            </a:r>
            <a:r>
              <a:rPr lang="en-US" sz="4000" b="1" dirty="0">
                <a:solidFill>
                  <a:srgbClr val="000000"/>
                </a:solidFill>
                <a:cs typeface="Calibri"/>
              </a:rPr>
              <a:t> Kati </a:t>
            </a:r>
            <a:r>
              <a:rPr lang="en-US" sz="4000" b="1" dirty="0" err="1">
                <a:solidFill>
                  <a:srgbClr val="000000"/>
                </a:solidFill>
                <a:cs typeface="Calibri"/>
              </a:rPr>
              <a:t>Angarone</a:t>
            </a:r>
            <a:r>
              <a:rPr lang="en-US" sz="4000" b="1" dirty="0">
                <a:solidFill>
                  <a:srgbClr val="000000"/>
                </a:solidFill>
                <a:cs typeface="Calibri"/>
              </a:rPr>
              <a:t>, Leslie McGeorge,  </a:t>
            </a:r>
            <a:r>
              <a:rPr lang="en-US" sz="4000" b="1" dirty="0" err="1">
                <a:solidFill>
                  <a:srgbClr val="000000"/>
                </a:solidFill>
                <a:cs typeface="Calibri"/>
              </a:rPr>
              <a:t>Loel</a:t>
            </a:r>
            <a:r>
              <a:rPr lang="en-US" sz="4000" b="1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/>
              </a:rPr>
              <a:t>Muetter</a:t>
            </a:r>
            <a:r>
              <a:rPr lang="en-US" sz="4000" b="1" dirty="0">
                <a:solidFill>
                  <a:srgbClr val="000000"/>
                </a:solidFill>
                <a:cs typeface="Calibri"/>
              </a:rPr>
              <a:t> (DOH), Rob Newby, Bruce Friedman, Vic Poretti and Alena Baldwin-Brown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8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085F-53FD-41CE-AF21-C799203BE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953" y="4194977"/>
            <a:ext cx="8401771" cy="1560320"/>
          </a:xfrm>
        </p:spPr>
        <p:txBody>
          <a:bodyPr>
            <a:normAutofit fontScale="90000"/>
          </a:bodyPr>
          <a:lstStyle/>
          <a:p>
            <a:r>
              <a:rPr lang="en-US" sz="5800">
                <a:solidFill>
                  <a:srgbClr val="58454E"/>
                </a:solidFill>
              </a:rPr>
              <a:t>Meeting Objectives and Governor’s HAB Initiative  </a:t>
            </a:r>
          </a:p>
        </p:txBody>
      </p:sp>
      <p:pic>
        <p:nvPicPr>
          <p:cNvPr id="4" name="Picture 3" descr="SwartswoodLake - 08-09-19.jpg">
            <a:extLst>
              <a:ext uri="{FF2B5EF4-FFF2-40B4-BE49-F238E27FC236}">
                <a16:creationId xmlns:a16="http://schemas.microsoft.com/office/drawing/2014/main" id="{FAB77A39-5A0B-477B-A801-9704DE834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0" r="1" b="36744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8CE3B-C9BC-4881-8F7C-E99F3B9C9C72}"/>
              </a:ext>
            </a:extLst>
          </p:cNvPr>
          <p:cNvSpPr txBox="1"/>
          <p:nvPr/>
        </p:nvSpPr>
        <p:spPr>
          <a:xfrm>
            <a:off x="1168400" y="5757974"/>
            <a:ext cx="780874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/>
              <a:t>Kati </a:t>
            </a:r>
            <a:r>
              <a:rPr lang="en-US" sz="2400" err="1"/>
              <a:t>Angarone</a:t>
            </a:r>
            <a:r>
              <a:rPr lang="en-US" sz="2400"/>
              <a:t>, DEP Associate Commissioner, Science &amp; Policy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C0A1DD3-A16F-48E0-BB32-749EFC552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778" y="2729524"/>
            <a:ext cx="2743200" cy="40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8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AA921D-A5A5-455B-B2E9-DE5391CDE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D6DF45-4BAF-4782-904C-DA8822EE009A}"/>
              </a:ext>
            </a:extLst>
          </p:cNvPr>
          <p:cNvSpPr txBox="1"/>
          <p:nvPr/>
        </p:nvSpPr>
        <p:spPr>
          <a:xfrm>
            <a:off x="273136" y="2344834"/>
            <a:ext cx="912495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u="sng"/>
              <a:t>Proposed 2020 HAB Recreational Response Strategy</a:t>
            </a:r>
            <a:endParaRPr lang="en-US" sz="3200" b="1" u="sng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C9F99-D1CA-492E-8772-49BCA3E1E4E1}"/>
              </a:ext>
            </a:extLst>
          </p:cNvPr>
          <p:cNvSpPr txBox="1"/>
          <p:nvPr/>
        </p:nvSpPr>
        <p:spPr>
          <a:xfrm>
            <a:off x="161925" y="6524625"/>
            <a:ext cx="247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Photo:  Spruce Run (8/9/19)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DC813-3D6D-4D45-A5C0-B431226084A1}"/>
              </a:ext>
            </a:extLst>
          </p:cNvPr>
          <p:cNvSpPr txBox="1"/>
          <p:nvPr/>
        </p:nvSpPr>
        <p:spPr>
          <a:xfrm>
            <a:off x="401663" y="3011987"/>
            <a:ext cx="702049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400"/>
          </a:p>
          <a:p>
            <a:r>
              <a:rPr lang="en-US" sz="2400" b="1" dirty="0"/>
              <a:t>Leslie McGeorge, Administrator</a:t>
            </a:r>
            <a:endParaRPr lang="en-US" sz="2400" b="1" dirty="0">
              <a:cs typeface="Calibri"/>
            </a:endParaRPr>
          </a:p>
          <a:p>
            <a:r>
              <a:rPr lang="en-US" sz="2400" b="1" dirty="0">
                <a:cs typeface="Calibri"/>
              </a:rPr>
              <a:t>Bureau of Freshwater &amp; Biological Monitoring (BFBM)</a:t>
            </a:r>
          </a:p>
          <a:p>
            <a:endParaRPr lang="en-US" sz="2400" b="1">
              <a:cs typeface="Calibri"/>
            </a:endParaRPr>
          </a:p>
          <a:p>
            <a:r>
              <a:rPr lang="en-US" sz="2400" b="1" dirty="0">
                <a:cs typeface="Calibri"/>
              </a:rPr>
              <a:t>Presented at:</a:t>
            </a:r>
          </a:p>
          <a:p>
            <a:r>
              <a:rPr lang="en-US" sz="2400" b="1" dirty="0">
                <a:cs typeface="Calibri"/>
              </a:rPr>
              <a:t>HAB Strategy Overview and Discussion</a:t>
            </a:r>
          </a:p>
          <a:p>
            <a:endParaRPr lang="en-US" sz="2400" b="1">
              <a:cs typeface="Calibri"/>
            </a:endParaRPr>
          </a:p>
          <a:p>
            <a:r>
              <a:rPr lang="en-US" sz="2400" b="1" dirty="0">
                <a:cs typeface="Calibri"/>
              </a:rPr>
              <a:t>May 21, 2020</a:t>
            </a:r>
          </a:p>
          <a:p>
            <a:endParaRPr lang="en-US" sz="2400">
              <a:cs typeface="Calibri"/>
            </a:endParaRPr>
          </a:p>
        </p:txBody>
      </p:sp>
      <p:pic>
        <p:nvPicPr>
          <p:cNvPr id="7" name="Picture 7" descr="LMcGeorge.jpg">
            <a:extLst>
              <a:ext uri="{FF2B5EF4-FFF2-40B4-BE49-F238E27FC236}">
                <a16:creationId xmlns:a16="http://schemas.microsoft.com/office/drawing/2014/main" id="{3F39E289-D0DD-4782-AC36-F81A812A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968" y="3196281"/>
            <a:ext cx="2743200" cy="365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007C40-8575-497F-8A33-A7554BEF5E3B}"/>
              </a:ext>
            </a:extLst>
          </p:cNvPr>
          <p:cNvSpPr/>
          <p:nvPr/>
        </p:nvSpPr>
        <p:spPr>
          <a:xfrm>
            <a:off x="9397312" y="3198340"/>
            <a:ext cx="2790567" cy="36967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6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97902D-776F-4559-BC0B-9A0ED4D3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" y="810167"/>
            <a:ext cx="4073159" cy="523766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0AC274-799C-4231-A0B8-FC8EC8A989A7}"/>
              </a:ext>
            </a:extLst>
          </p:cNvPr>
          <p:cNvSpPr txBox="1">
            <a:spLocks/>
          </p:cNvSpPr>
          <p:nvPr/>
        </p:nvSpPr>
        <p:spPr>
          <a:xfrm>
            <a:off x="777679" y="1142271"/>
            <a:ext cx="49669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F16A2-6016-4074-A6E3-36A5982324E3}"/>
              </a:ext>
            </a:extLst>
          </p:cNvPr>
          <p:cNvSpPr txBox="1"/>
          <p:nvPr/>
        </p:nvSpPr>
        <p:spPr>
          <a:xfrm>
            <a:off x="8534401" y="742153"/>
            <a:ext cx="324776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Enhance Science &amp; Build Capacity to Respond</a:t>
            </a:r>
            <a:endParaRPr lang="en-US" b="1" dirty="0">
              <a:solidFill>
                <a:schemeClr val="accent6"/>
              </a:solidFill>
              <a:cs typeface="Calibri"/>
            </a:endParaRP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dirty="0"/>
              <a:t>Evaluate thresholds and guidance values – cyanobacteria &amp; toxins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New monitoring and testing tools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Build DEP &amp; external capacity – monitoring, lab testing &amp; data management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r>
              <a:rPr lang="en-US" b="1" dirty="0">
                <a:solidFill>
                  <a:schemeClr val="accent6"/>
                </a:solidFill>
                <a:cs typeface="Calibri"/>
              </a:rPr>
              <a:t>Improve  Communication</a:t>
            </a:r>
          </a:p>
          <a:p>
            <a:endParaRPr lang="en-US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Improve HAB website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Build interactive HAB reporting tool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CFE35EF-D58E-4DCF-8209-79302C634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25" y="807268"/>
            <a:ext cx="4112739" cy="5296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1757A7-0503-4358-8EF2-CAB80897235B}"/>
              </a:ext>
            </a:extLst>
          </p:cNvPr>
          <p:cNvSpPr/>
          <p:nvPr/>
        </p:nvSpPr>
        <p:spPr>
          <a:xfrm>
            <a:off x="4267971" y="808079"/>
            <a:ext cx="4108621" cy="5241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8AEB3-0091-4F99-8B00-DB01B2DA89D5}"/>
              </a:ext>
            </a:extLst>
          </p:cNvPr>
          <p:cNvSpPr txBox="1"/>
          <p:nvPr/>
        </p:nvSpPr>
        <p:spPr>
          <a:xfrm>
            <a:off x="1492532" y="61519"/>
            <a:ext cx="74078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/>
              <a:t>Governor's November 2019 HABs Initiative</a:t>
            </a:r>
            <a:endParaRPr lang="en-US" sz="2800" b="1">
              <a:cs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07C0E-BF26-4673-9392-F923870DA050}"/>
              </a:ext>
            </a:extLst>
          </p:cNvPr>
          <p:cNvSpPr/>
          <p:nvPr/>
        </p:nvSpPr>
        <p:spPr>
          <a:xfrm>
            <a:off x="201826" y="3733798"/>
            <a:ext cx="1843215" cy="442785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E69D87-3CD2-461C-8929-B78CF6F24016}"/>
              </a:ext>
            </a:extLst>
          </p:cNvPr>
          <p:cNvSpPr/>
          <p:nvPr/>
        </p:nvSpPr>
        <p:spPr>
          <a:xfrm>
            <a:off x="4237080" y="931647"/>
            <a:ext cx="1863809" cy="35010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6026B1-C211-473D-A483-3FFF73DA53E4}"/>
              </a:ext>
            </a:extLst>
          </p:cNvPr>
          <p:cNvSpPr txBox="1"/>
          <p:nvPr/>
        </p:nvSpPr>
        <p:spPr>
          <a:xfrm>
            <a:off x="1072019" y="260262"/>
            <a:ext cx="901065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 HAB Strategy Development and 2020 Revisions</a:t>
            </a:r>
            <a:endParaRPr lang="en-US" sz="32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8F852-B5FB-4309-B1CE-F385F3891C02}"/>
              </a:ext>
            </a:extLst>
          </p:cNvPr>
          <p:cNvSpPr txBox="1"/>
          <p:nvPr/>
        </p:nvSpPr>
        <p:spPr>
          <a:xfrm>
            <a:off x="385778" y="1132739"/>
            <a:ext cx="9225144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Interagency Workgroup - initiated Strategy development in 2016, released in 2017, reviewed and enhanced through 2020</a:t>
            </a:r>
            <a:endParaRPr lang="en-US" sz="2400"/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2020 Proposed Strategy revised by Interagency Workgroup and DEP HAB Task Force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Workgroup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7 DEP Programs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2 DOH Programs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1 NJDOA Program</a:t>
            </a:r>
            <a:endParaRPr lang="en-US">
              <a:cs typeface="Calibri"/>
            </a:endParaRPr>
          </a:p>
          <a:p>
            <a:pPr lvl="1"/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4 Committees</a:t>
            </a:r>
          </a:p>
          <a:p>
            <a:pPr marL="1200150" lvl="2" indent="-285750">
              <a:buFont typeface="Arial"/>
              <a:buChar char="•"/>
            </a:pPr>
            <a:r>
              <a:rPr lang="en-US" sz="2400">
                <a:cs typeface="Calibri"/>
              </a:rPr>
              <a:t>Health Effects, Monitoring/Testing, Research and Communications</a:t>
            </a:r>
          </a:p>
          <a:p>
            <a:pPr lvl="2"/>
            <a:r>
              <a:rPr lang="en-US" sz="2400">
                <a:cs typeface="Calibri"/>
              </a:rPr>
              <a:t>   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3" name="Picture 4" descr="njda.jpg">
            <a:extLst>
              <a:ext uri="{FF2B5EF4-FFF2-40B4-BE49-F238E27FC236}">
                <a16:creationId xmlns:a16="http://schemas.microsoft.com/office/drawing/2014/main" id="{D98A1F87-174E-4F73-AC90-C32078832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38" y="4483318"/>
            <a:ext cx="2106778" cy="568486"/>
          </a:xfrm>
          <a:prstGeom prst="rect">
            <a:avLst/>
          </a:prstGeom>
        </p:spPr>
      </p:pic>
      <p:pic>
        <p:nvPicPr>
          <p:cNvPr id="6" name="Picture 6" descr="DEP Logo_Full Vector_sizeable - nov 18.jpg">
            <a:extLst>
              <a:ext uri="{FF2B5EF4-FFF2-40B4-BE49-F238E27FC236}">
                <a16:creationId xmlns:a16="http://schemas.microsoft.com/office/drawing/2014/main" id="{0F84700F-7BEE-4FC3-B611-8AED9138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42" y="3527904"/>
            <a:ext cx="722746" cy="722746"/>
          </a:xfrm>
          <a:prstGeom prst="rect">
            <a:avLst/>
          </a:prstGeom>
        </p:spPr>
      </p:pic>
      <p:pic>
        <p:nvPicPr>
          <p:cNvPr id="8" name="Picture 8" descr="njdoh_logo_new.png">
            <a:extLst>
              <a:ext uri="{FF2B5EF4-FFF2-40B4-BE49-F238E27FC236}">
                <a16:creationId xmlns:a16="http://schemas.microsoft.com/office/drawing/2014/main" id="{FADCEF4B-3B4B-4655-96C8-90861E8C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812" y="3569530"/>
            <a:ext cx="2158178" cy="679742"/>
          </a:xfrm>
          <a:prstGeom prst="rect">
            <a:avLst/>
          </a:prstGeom>
        </p:spPr>
      </p:pic>
      <p:pic>
        <p:nvPicPr>
          <p:cNvPr id="5" name="Picture 6" descr="Johannus &amp; Commissioner 1.jpg">
            <a:extLst>
              <a:ext uri="{FF2B5EF4-FFF2-40B4-BE49-F238E27FC236}">
                <a16:creationId xmlns:a16="http://schemas.microsoft.com/office/drawing/2014/main" id="{4A8ABF7D-E1A1-43CE-9BE0-3C7909566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171" y="845459"/>
            <a:ext cx="2339108" cy="1734127"/>
          </a:xfrm>
          <a:prstGeom prst="rect">
            <a:avLst/>
          </a:prstGeom>
        </p:spPr>
      </p:pic>
      <p:pic>
        <p:nvPicPr>
          <p:cNvPr id="11" name="Picture 11" descr="Tom - cyanobacteria toxin analysis.jpg">
            <a:extLst>
              <a:ext uri="{FF2B5EF4-FFF2-40B4-BE49-F238E27FC236}">
                <a16:creationId xmlns:a16="http://schemas.microsoft.com/office/drawing/2014/main" id="{D3532CC1-D4AE-46D1-AC51-B4DF14427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381" y="2834298"/>
            <a:ext cx="1715655" cy="2283691"/>
          </a:xfrm>
          <a:prstGeom prst="rect">
            <a:avLst/>
          </a:prstGeom>
        </p:spPr>
      </p:pic>
      <p:pic>
        <p:nvPicPr>
          <p:cNvPr id="15" name="Picture 15" descr="Rob Newby - cyanobacteria cell count.jpg">
            <a:extLst>
              <a:ext uri="{FF2B5EF4-FFF2-40B4-BE49-F238E27FC236}">
                <a16:creationId xmlns:a16="http://schemas.microsoft.com/office/drawing/2014/main" id="{6521CF17-6D62-43C9-9C6D-A54943AF9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011507" y="4693828"/>
            <a:ext cx="2489199" cy="17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1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3462-F3F0-429A-8C35-6A916A5F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6286" y="280562"/>
            <a:ext cx="10515600" cy="11186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/>
              <a:t>2020 HAB Strategy Development  </a:t>
            </a:r>
            <a:br>
              <a:rPr lang="en-US" b="1"/>
            </a:br>
            <a:r>
              <a:rPr lang="en-US" b="1"/>
              <a:t>- External Input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18E76-0523-4C86-9987-F2C766D7A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60" y="1839024"/>
            <a:ext cx="9018325" cy="4790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cs typeface="Calibri" panose="020F0502020204030204"/>
              </a:rPr>
              <a:t>Greenwood Lake and Lake Hopatcong Commission Meetings (2)</a:t>
            </a:r>
          </a:p>
          <a:p>
            <a:endParaRPr lang="en-US" sz="3200">
              <a:cs typeface="Calibri" panose="020F0502020204030204"/>
            </a:endParaRPr>
          </a:p>
          <a:p>
            <a:r>
              <a:rPr lang="en-US" sz="3200">
                <a:cs typeface="Calibri" panose="020F0502020204030204"/>
              </a:rPr>
              <a:t>2 HAB Summits – Pequest Natural Resource Education Center &amp; Rutgers EcoComplex</a:t>
            </a:r>
          </a:p>
          <a:p>
            <a:pPr marL="0" indent="0">
              <a:buNone/>
            </a:pPr>
            <a:endParaRPr lang="en-US" sz="3200">
              <a:cs typeface="Calibri" panose="020F0502020204030204"/>
            </a:endParaRPr>
          </a:p>
          <a:p>
            <a:r>
              <a:rPr lang="en-US" sz="3200">
                <a:ea typeface="+mn-lt"/>
                <a:cs typeface="+mn-lt"/>
              </a:rPr>
              <a:t>2 NJ Water Monitoring Council HAB Technical Meetings</a:t>
            </a:r>
            <a:endParaRPr lang="en-US" sz="3200">
              <a:cs typeface="Calibri" panose="020F0502020204030204"/>
            </a:endParaRPr>
          </a:p>
          <a:p>
            <a:pPr marL="0" indent="0">
              <a:buNone/>
            </a:pPr>
            <a:endParaRPr lang="en-US" sz="3200">
              <a:cs typeface="Calibri" panose="020F0502020204030204"/>
            </a:endParaRPr>
          </a:p>
        </p:txBody>
      </p:sp>
      <p:pic>
        <p:nvPicPr>
          <p:cNvPr id="14" name="Picture 14" descr="summit-speakers.jpg">
            <a:extLst>
              <a:ext uri="{FF2B5EF4-FFF2-40B4-BE49-F238E27FC236}">
                <a16:creationId xmlns:a16="http://schemas.microsoft.com/office/drawing/2014/main" id="{08439C79-73D8-4A7A-84FD-0E55BA705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945" y="-2310"/>
            <a:ext cx="2627744" cy="1724891"/>
          </a:xfrm>
          <a:prstGeom prst="rect">
            <a:avLst/>
          </a:prstGeom>
        </p:spPr>
      </p:pic>
      <p:pic>
        <p:nvPicPr>
          <p:cNvPr id="22" name="Picture 22" descr="summit-Angarone.jpg">
            <a:extLst>
              <a:ext uri="{FF2B5EF4-FFF2-40B4-BE49-F238E27FC236}">
                <a16:creationId xmlns:a16="http://schemas.microsoft.com/office/drawing/2014/main" id="{AADBACCE-FAD5-49E1-93E6-1B60A7AE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946" y="1717965"/>
            <a:ext cx="2627744" cy="1794162"/>
          </a:xfrm>
          <a:prstGeom prst="rect">
            <a:avLst/>
          </a:prstGeom>
        </p:spPr>
      </p:pic>
      <p:pic>
        <p:nvPicPr>
          <p:cNvPr id="24" name="Picture 24" descr="summit-Leslie.jpg">
            <a:extLst>
              <a:ext uri="{FF2B5EF4-FFF2-40B4-BE49-F238E27FC236}">
                <a16:creationId xmlns:a16="http://schemas.microsoft.com/office/drawing/2014/main" id="{D39D0D85-CD8F-476F-B9DE-217445CE4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946" y="5135419"/>
            <a:ext cx="2627744" cy="1724890"/>
          </a:xfrm>
          <a:prstGeom prst="rect">
            <a:avLst/>
          </a:prstGeom>
        </p:spPr>
      </p:pic>
      <p:pic>
        <p:nvPicPr>
          <p:cNvPr id="26" name="Picture 26" descr="summit-LeslieVicSnellner edited.jpg">
            <a:extLst>
              <a:ext uri="{FF2B5EF4-FFF2-40B4-BE49-F238E27FC236}">
                <a16:creationId xmlns:a16="http://schemas.microsoft.com/office/drawing/2014/main" id="{0334D9E1-A01E-43C3-AE4D-FAC7C9B14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946" y="3507509"/>
            <a:ext cx="2627745" cy="16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F712087-E119-423B-BA79-44D711E88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494955"/>
              </p:ext>
            </p:extLst>
          </p:nvPr>
        </p:nvGraphicFramePr>
        <p:xfrm>
          <a:off x="2055090" y="23090"/>
          <a:ext cx="10109238" cy="7017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879">
                  <a:extLst>
                    <a:ext uri="{9D8B030D-6E8A-4147-A177-3AD203B41FA5}">
                      <a16:colId xmlns:a16="http://schemas.microsoft.com/office/drawing/2014/main" val="2253401442"/>
                    </a:ext>
                  </a:extLst>
                </a:gridCol>
                <a:gridCol w="3324992">
                  <a:extLst>
                    <a:ext uri="{9D8B030D-6E8A-4147-A177-3AD203B41FA5}">
                      <a16:colId xmlns:a16="http://schemas.microsoft.com/office/drawing/2014/main" val="1741689835"/>
                    </a:ext>
                  </a:extLst>
                </a:gridCol>
                <a:gridCol w="4059367">
                  <a:extLst>
                    <a:ext uri="{9D8B030D-6E8A-4147-A177-3AD203B41FA5}">
                      <a16:colId xmlns:a16="http://schemas.microsoft.com/office/drawing/2014/main" val="2853253374"/>
                    </a:ext>
                  </a:extLst>
                </a:gridCol>
              </a:tblGrid>
              <a:tr h="32694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latin typeface="Calibri"/>
                        </a:rPr>
                        <a:t> Gov's HABs Initiative  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600"/>
                        <a:t>Strategy Needs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2018/19 Strategy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2020 Proposed Strategy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311500675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r>
                        <a:rPr lang="en-US" sz="1600" b="1"/>
                        <a:t>Evaluate existing  Advisory Guidance Levels –</a:t>
                      </a:r>
                    </a:p>
                    <a:p>
                      <a:r>
                        <a:rPr lang="en-US" sz="1600" b="0"/>
                        <a:t>Cells count and 3 Toxins</a:t>
                      </a:r>
                    </a:p>
                    <a:p>
                      <a:r>
                        <a:rPr lang="en-US" sz="1600" b="0"/>
                        <a:t>New Toxins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 </a:t>
                      </a:r>
                      <a:r>
                        <a:rPr lang="en-US" sz="1600" b="1"/>
                        <a:t>Cell count </a:t>
                      </a:r>
                      <a:r>
                        <a:rPr lang="en-US" sz="1600"/>
                        <a:t>– 1 threshold</a:t>
                      </a:r>
                    </a:p>
                    <a:p>
                      <a:r>
                        <a:rPr lang="en-US" sz="1600" u="sng"/>
                        <a:t>&gt;</a:t>
                      </a:r>
                      <a:r>
                        <a:rPr lang="en-US" sz="1600"/>
                        <a:t>20,000 cells/mL </a:t>
                      </a:r>
                    </a:p>
                    <a:p>
                      <a:r>
                        <a:rPr lang="en-US" sz="1600"/>
                        <a:t> </a:t>
                      </a:r>
                      <a:r>
                        <a:rPr lang="en-US" sz="1600" b="1"/>
                        <a:t>3</a:t>
                      </a:r>
                      <a:r>
                        <a:rPr lang="en-US" sz="1600"/>
                        <a:t> </a:t>
                      </a:r>
                      <a:r>
                        <a:rPr lang="en-US" sz="1600" b="1"/>
                        <a:t>Toxins</a:t>
                      </a:r>
                      <a:r>
                        <a:rPr lang="en-US" sz="1600"/>
                        <a:t> &gt;3µg/L </a:t>
                      </a:r>
                      <a:r>
                        <a:rPr lang="en-US" sz="1600" err="1"/>
                        <a:t>Microcystins</a:t>
                      </a:r>
                      <a:endParaRPr lang="en-US" sz="1600"/>
                    </a:p>
                    <a:p>
                      <a:r>
                        <a:rPr lang="en-US" sz="1600"/>
                        <a:t>&gt;8 ug/l </a:t>
                      </a:r>
                      <a:r>
                        <a:rPr lang="en-US" sz="1600" err="1"/>
                        <a:t>Cylindrospermopsin</a:t>
                      </a:r>
                      <a:endParaRPr lang="en-US" sz="1600"/>
                    </a:p>
                    <a:p>
                      <a:r>
                        <a:rPr lang="en-US" sz="1600"/>
                        <a:t>&gt;27 ug/l Anatoxin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Cell Count </a:t>
                      </a:r>
                      <a:r>
                        <a:rPr lang="en-US" sz="1600"/>
                        <a:t>– 3 thresholds </a:t>
                      </a:r>
                      <a:r>
                        <a:rPr lang="en-US" sz="1600" u="sng"/>
                        <a:t>&gt;</a:t>
                      </a:r>
                      <a:r>
                        <a:rPr lang="en-US" sz="1600"/>
                        <a:t>20,000, </a:t>
                      </a:r>
                      <a:r>
                        <a:rPr lang="en-US" sz="1600" u="sng"/>
                        <a:t>&gt;</a:t>
                      </a:r>
                      <a:r>
                        <a:rPr lang="en-US" sz="1600"/>
                        <a:t>40,000 (monitoring) and </a:t>
                      </a:r>
                      <a:r>
                        <a:rPr lang="en-US" sz="1600" u="sng"/>
                        <a:t>&gt;</a:t>
                      </a:r>
                      <a:r>
                        <a:rPr lang="en-US" sz="1600"/>
                        <a:t>80,000 cells/mL</a:t>
                      </a:r>
                      <a:endParaRPr lang="en-US"/>
                    </a:p>
                    <a:p>
                      <a:r>
                        <a:rPr lang="en-US" sz="1600" b="1"/>
                        <a:t>Toxins</a:t>
                      </a:r>
                      <a:r>
                        <a:rPr lang="en-US" sz="1600"/>
                        <a:t> – Advisory toxin thresholds for toxins remain the same</a:t>
                      </a:r>
                    </a:p>
                    <a:p>
                      <a:r>
                        <a:rPr lang="en-US" sz="1600"/>
                        <a:t>New Toxin in progress - Saxitoxin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2299780106"/>
                  </a:ext>
                </a:extLst>
              </a:tr>
              <a:tr h="1805420">
                <a:tc>
                  <a:txBody>
                    <a:bodyPr/>
                    <a:lstStyle/>
                    <a:p>
                      <a:r>
                        <a:rPr lang="en-US" sz="1600" b="1"/>
                        <a:t>Evaluate notification/ advisory tiers 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/>
                        <a:t>Enhance alignment of advisory tiers w/expected adverse health responses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/>
                        <a:t>Use new 2017-2019 NJ HAB  Database</a:t>
                      </a:r>
                      <a:endParaRPr lang="en-US" sz="1600" b="1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 </a:t>
                      </a:r>
                      <a:r>
                        <a:rPr lang="en-US" sz="1600" b="1"/>
                        <a:t>2 tiers </a:t>
                      </a:r>
                      <a:r>
                        <a:rPr lang="en-US" sz="1600"/>
                        <a:t>– Warning ( Suspected)</a:t>
                      </a:r>
                    </a:p>
                    <a:p>
                      <a:r>
                        <a:rPr lang="en-US" sz="1600" b="0"/>
                        <a:t>                 Danger ( Confirmed) </a:t>
                      </a:r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 5 tiers </a:t>
                      </a:r>
                      <a:r>
                        <a:rPr lang="en-US" sz="1600" b="0"/>
                        <a:t>- Watch –  Suspected and Confirmed-</a:t>
                      </a:r>
                    </a:p>
                    <a:p>
                      <a:r>
                        <a:rPr lang="en-US" sz="1600" b="0"/>
                        <a:t>                                  Cell Count,  toxins</a:t>
                      </a:r>
                    </a:p>
                    <a:p>
                      <a:r>
                        <a:rPr lang="en-US" sz="1600" b="0"/>
                        <a:t>               Alert – Cell Count (beach monitoring)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/>
                        <a:t>               Advisory –  Cell Count, toxins</a:t>
                      </a:r>
                      <a:endParaRPr lang="en-US"/>
                    </a:p>
                    <a:p>
                      <a:r>
                        <a:rPr lang="en-US" sz="1600" b="0"/>
                        <a:t>               Warning  - </a:t>
                      </a:r>
                      <a:r>
                        <a:rPr lang="en-US" sz="1600" b="0" err="1"/>
                        <a:t>microcystins</a:t>
                      </a:r>
                      <a:endParaRPr lang="en-US" sz="1600" b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/>
                        <a:t>               Danger </a:t>
                      </a:r>
                      <a:r>
                        <a:rPr lang="en-US" sz="1600"/>
                        <a:t>-   </a:t>
                      </a:r>
                      <a:r>
                        <a:rPr lang="en-US" sz="1600" err="1"/>
                        <a:t>microcystins</a:t>
                      </a:r>
                      <a:endParaRPr lang="en-US" sz="1600"/>
                    </a:p>
                    <a:p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3678681426"/>
                  </a:ext>
                </a:extLst>
              </a:tr>
              <a:tr h="1357467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/>
                        <a:t>Enhance communication </a:t>
                      </a:r>
                      <a:endParaRPr lang="en-US" b="1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/>
                        <a:t>Develop</a:t>
                      </a:r>
                      <a:r>
                        <a:rPr lang="en-US" sz="1600" b="1"/>
                        <a:t> interactive mapping &amp; reporting system </a:t>
                      </a:r>
                      <a:endParaRPr lang="en-US" b="1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Division/Bureau</a:t>
                      </a:r>
                      <a:r>
                        <a:rPr lang="en-US" sz="1600" b="1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1600" b="1"/>
                        <a:t>HAB website</a:t>
                      </a:r>
                      <a:r>
                        <a:rPr lang="en-US" sz="1600"/>
                        <a:t>: Monitoring, Testing, </a:t>
                      </a:r>
                      <a:r>
                        <a:rPr lang="en-US" sz="1600" b="0"/>
                        <a:t>Strategy,</a:t>
                      </a:r>
                      <a:r>
                        <a:rPr lang="en-US" sz="1600"/>
                        <a:t>  </a:t>
                      </a:r>
                      <a:r>
                        <a:rPr lang="en-US" sz="1600" b="1"/>
                        <a:t>Advisory Signs,</a:t>
                      </a:r>
                      <a:r>
                        <a:rPr lang="en-US" sz="1600"/>
                        <a:t> Outreach factsheets</a:t>
                      </a:r>
                      <a:endParaRPr lang="en-US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/>
                        <a:t>HAB event reporting- T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able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 by municipality us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ually w/o data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latin typeface="Calibri"/>
                        </a:rPr>
                        <a:t>Comprehensive  DEP HAB website -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Expanded web presence -e.g. links to drinking water, prevention. </a:t>
                      </a:r>
                      <a:r>
                        <a:rPr lang="en-US" sz="1600" b="1" i="0" u="none" strike="noStrike" noProof="0">
                          <a:latin typeface="Calibri"/>
                        </a:rPr>
                        <a:t>New advisory signs.</a:t>
                      </a:r>
                      <a:endParaRPr lang="en-US" b="1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HAB event reporting - Interactive mapping tool </a:t>
                      </a:r>
                      <a:r>
                        <a:rPr lang="en-US" sz="1600" b="0"/>
                        <a:t>by site or waterbody  w/data</a:t>
                      </a:r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811106548"/>
                  </a:ext>
                </a:extLst>
              </a:tr>
              <a:tr h="1357468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1"/>
                        <a:t>Advance monitoring, lab testing, research &amp; data management</a:t>
                      </a:r>
                      <a:endParaRPr lang="en-US" b="1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1"/>
                        <a:t>Enhance capacities -</a:t>
                      </a:r>
                      <a:r>
                        <a:rPr lang="en-US" sz="1600" b="0"/>
                        <a:t> all areas</a:t>
                      </a:r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Limited advanced monitoring tools</a:t>
                      </a:r>
                      <a:r>
                        <a:rPr lang="en-US" sz="1600" b="0"/>
                        <a:t> </a:t>
                      </a:r>
                      <a:endParaRPr lang="en-US"/>
                    </a:p>
                    <a:p>
                      <a:r>
                        <a:rPr lang="en-US" sz="1600" b="1"/>
                        <a:t>No DEP lab certification </a:t>
                      </a:r>
                      <a:r>
                        <a:rPr lang="en-US" sz="1600" b="0"/>
                        <a:t>for Toxins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/>
                        <a:t>No HAB database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latin typeface="Calibri"/>
                        </a:rPr>
                        <a:t>Capacities limited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 –internal &amp; external</a:t>
                      </a:r>
                      <a:endParaRPr lang="en-US"/>
                    </a:p>
                  </a:txBody>
                  <a:tcPr marL="65604" marR="65604" marT="32802" marB="32802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Advanced monitoring tools</a:t>
                      </a:r>
                      <a:r>
                        <a:rPr lang="en-US" sz="1600"/>
                        <a:t> included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/>
                        <a:t>DEP certification available</a:t>
                      </a:r>
                      <a:r>
                        <a:rPr lang="en-US" sz="1600"/>
                        <a:t> for </a:t>
                      </a:r>
                      <a:r>
                        <a:rPr lang="en-US" sz="1600" err="1"/>
                        <a:t>microcystins</a:t>
                      </a:r>
                      <a:endParaRPr lang="en-US" sz="160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latin typeface="Calibri"/>
                        </a:rPr>
                        <a:t>HAB database developed ( 2017-2019)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/>
                        <a:t>Internal capacity</a:t>
                      </a:r>
                      <a:r>
                        <a:rPr lang="en-US" sz="1600" b="0" i="0" u="none" strike="noStrike" noProof="0"/>
                        <a:t> enhancement?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/>
                        <a:t>External Capacities</a:t>
                      </a:r>
                      <a:r>
                        <a:rPr lang="en-US" sz="1600" b="0" i="0" u="none" strike="noStrike" noProof="0"/>
                        <a:t> – NJ Water Monitoring Council (NJWMC), CEHA, Watershed Assoc's</a:t>
                      </a:r>
                    </a:p>
                    <a:p>
                      <a:pPr lvl="0">
                        <a:buNone/>
                      </a:pPr>
                      <a:endParaRPr lang="en-US" sz="1600"/>
                    </a:p>
                  </a:txBody>
                  <a:tcPr marL="65604" marR="65604" marT="32802" marB="32802"/>
                </a:tc>
                <a:extLst>
                  <a:ext uri="{0D108BD9-81ED-4DB2-BD59-A6C34878D82A}">
                    <a16:rowId xmlns:a16="http://schemas.microsoft.com/office/drawing/2014/main" val="12025344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65309D-A776-4BF6-BB91-4DA996625FCB}"/>
              </a:ext>
            </a:extLst>
          </p:cNvPr>
          <p:cNvSpPr txBox="1"/>
          <p:nvPr/>
        </p:nvSpPr>
        <p:spPr>
          <a:xfrm rot="16200000">
            <a:off x="-2458312" y="2367170"/>
            <a:ext cx="685800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i="1"/>
              <a:t>STRATEGY CHANGES RELATED TO GOV’S HABS INITIATIVE </a:t>
            </a:r>
          </a:p>
        </p:txBody>
      </p:sp>
    </p:spTree>
    <p:extLst>
      <p:ext uri="{BB962C8B-B14F-4D97-AF65-F5344CB8AC3E}">
        <p14:creationId xmlns:p14="http://schemas.microsoft.com/office/powerpoint/2010/main" val="2011787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6754C80DB0E42AFD28E6D2F00C9F8" ma:contentTypeVersion="5" ma:contentTypeDescription="Create a new document." ma:contentTypeScope="" ma:versionID="0f4dd315e2c0fab50f1ab9e190783ef8">
  <xsd:schema xmlns:xsd="http://www.w3.org/2001/XMLSchema" xmlns:xs="http://www.w3.org/2001/XMLSchema" xmlns:p="http://schemas.microsoft.com/office/2006/metadata/properties" xmlns:ns3="90f0a014-b5a8-42b6-97fd-2eda6097c3a7" xmlns:ns4="5fc2c4dc-e240-403f-bafc-ccfdc66f7669" targetNamespace="http://schemas.microsoft.com/office/2006/metadata/properties" ma:root="true" ma:fieldsID="6aff6d628864aad2311101bcd4c1b91c" ns3:_="" ns4:_="">
    <xsd:import namespace="90f0a014-b5a8-42b6-97fd-2eda6097c3a7"/>
    <xsd:import namespace="5fc2c4dc-e240-403f-bafc-ccfdc66f766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f0a014-b5a8-42b6-97fd-2eda6097c3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2c4dc-e240-403f-bafc-ccfdc66f76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6948D9-E530-4654-9A94-1AEFE0BF9B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7874AA-1AC7-484F-8C43-BCD43CACDE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273E989-282D-4476-9386-D690260742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f0a014-b5a8-42b6-97fd-2eda6097c3a7"/>
    <ds:schemaRef ds:uri="5fc2c4dc-e240-403f-bafc-ccfdc66f76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Proposed 2020 HABs Strategy  Overview and Discussion</vt:lpstr>
      <vt:lpstr>PowerPoint Presentation</vt:lpstr>
      <vt:lpstr>PowerPoint Presentation</vt:lpstr>
      <vt:lpstr>Meeting Objectives and Governor’s HAB Initiative  </vt:lpstr>
      <vt:lpstr>PowerPoint Presentation</vt:lpstr>
      <vt:lpstr>PowerPoint Presentation</vt:lpstr>
      <vt:lpstr>PowerPoint Presentation</vt:lpstr>
      <vt:lpstr>2020 HAB Strategy Development   - External Input </vt:lpstr>
      <vt:lpstr>PowerPoint Presentation</vt:lpstr>
      <vt:lpstr>PowerPoint Presentation</vt:lpstr>
      <vt:lpstr>Reminder: Why Cyanobacterial Cell ID's &amp; Densities Are Important </vt:lpstr>
      <vt:lpstr>Cyanobacterial Cell Counts</vt:lpstr>
      <vt:lpstr>Review of Basis of Cyanotoxin Reference Doses Division of Science and Research</vt:lpstr>
      <vt:lpstr>Tiered Microcystin Threshold Values</vt:lpstr>
      <vt:lpstr>PowerPoint Presentation</vt:lpstr>
      <vt:lpstr>PowerPoint Presentation</vt:lpstr>
      <vt:lpstr>HAB Event Summary - 2019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Revised 2020 HABs Strategy  Overview and Discussion</dc:title>
  <dc:creator>Baldwin-Brown, Alena</dc:creator>
  <cp:revision>536</cp:revision>
  <dcterms:created xsi:type="dcterms:W3CDTF">2020-05-20T15:15:40Z</dcterms:created>
  <dcterms:modified xsi:type="dcterms:W3CDTF">2020-05-21T13:16:14Z</dcterms:modified>
</cp:coreProperties>
</file>